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5"/>
  </p:notesMasterIdLst>
  <p:sldIdLst>
    <p:sldId id="358" r:id="rId3"/>
    <p:sldId id="313" r:id="rId4"/>
    <p:sldId id="359" r:id="rId5"/>
    <p:sldId id="280" r:id="rId6"/>
    <p:sldId id="281" r:id="rId7"/>
    <p:sldId id="282" r:id="rId8"/>
    <p:sldId id="393" r:id="rId9"/>
    <p:sldId id="392" r:id="rId10"/>
    <p:sldId id="284" r:id="rId11"/>
    <p:sldId id="340" r:id="rId12"/>
    <p:sldId id="405" r:id="rId13"/>
    <p:sldId id="341" r:id="rId14"/>
    <p:sldId id="394" r:id="rId15"/>
    <p:sldId id="395" r:id="rId16"/>
    <p:sldId id="396" r:id="rId17"/>
    <p:sldId id="398" r:id="rId18"/>
    <p:sldId id="400" r:id="rId19"/>
    <p:sldId id="401" r:id="rId20"/>
    <p:sldId id="402" r:id="rId21"/>
    <p:sldId id="403" r:id="rId22"/>
    <p:sldId id="404" r:id="rId23"/>
    <p:sldId id="286" r:id="rId24"/>
    <p:sldId id="287" r:id="rId25"/>
    <p:sldId id="288" r:id="rId26"/>
    <p:sldId id="415" r:id="rId27"/>
    <p:sldId id="407" r:id="rId28"/>
    <p:sldId id="408" r:id="rId29"/>
    <p:sldId id="409" r:id="rId30"/>
    <p:sldId id="410" r:id="rId31"/>
    <p:sldId id="411" r:id="rId32"/>
    <p:sldId id="413" r:id="rId33"/>
    <p:sldId id="412" r:id="rId34"/>
    <p:sldId id="416" r:id="rId35"/>
    <p:sldId id="417" r:id="rId36"/>
    <p:sldId id="419" r:id="rId37"/>
    <p:sldId id="289" r:id="rId38"/>
    <p:sldId id="260" r:id="rId39"/>
    <p:sldId id="291" r:id="rId40"/>
    <p:sldId id="292" r:id="rId41"/>
    <p:sldId id="293" r:id="rId42"/>
    <p:sldId id="294" r:id="rId43"/>
    <p:sldId id="295" r:id="rId44"/>
    <p:sldId id="420" r:id="rId45"/>
    <p:sldId id="296" r:id="rId46"/>
    <p:sldId id="421" r:id="rId47"/>
    <p:sldId id="349" r:id="rId48"/>
    <p:sldId id="347" r:id="rId49"/>
    <p:sldId id="346" r:id="rId50"/>
    <p:sldId id="345" r:id="rId51"/>
    <p:sldId id="357" r:id="rId52"/>
    <p:sldId id="343" r:id="rId53"/>
    <p:sldId id="360" r:id="rId54"/>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D8D"/>
    <a:srgbClr val="3C96CF"/>
    <a:srgbClr val="127EC3"/>
    <a:srgbClr val="4080DC"/>
    <a:srgbClr val="1F2D2D"/>
    <a:srgbClr val="2B3E40"/>
    <a:srgbClr val="FFFFFF"/>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autoAdjust="0"/>
    <p:restoredTop sz="80585" autoAdjust="0"/>
  </p:normalViewPr>
  <p:slideViewPr>
    <p:cSldViewPr>
      <p:cViewPr varScale="1">
        <p:scale>
          <a:sx n="91" d="100"/>
          <a:sy n="91" d="100"/>
        </p:scale>
        <p:origin x="-1512" y="-108"/>
      </p:cViewPr>
      <p:guideLst>
        <p:guide orient="horz" pos="2160"/>
        <p:guide orient="horz" pos="2924"/>
        <p:guide pos="866"/>
        <p:guide pos="3751"/>
      </p:guideLst>
    </p:cSldViewPr>
  </p:slideViewPr>
  <p:notesTextViewPr>
    <p:cViewPr>
      <p:scale>
        <a:sx n="100" d="100"/>
        <a:sy n="100" d="100"/>
      </p:scale>
      <p:origin x="0" y="0"/>
    </p:cViewPr>
  </p:notesTextViewPr>
  <p:notesViewPr>
    <p:cSldViewPr>
      <p:cViewPr varScale="1">
        <p:scale>
          <a:sx n="86" d="100"/>
          <a:sy n="86" d="100"/>
        </p:scale>
        <p:origin x="-38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7BE3F-D868-4BF7-BD4C-5437C431A087}" type="datetimeFigureOut">
              <a:rPr lang="zh-CN" altLang="en-US" smtClean="0"/>
              <a:t>2024/3/24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FA79F-EF76-4318-9852-197519B41F0D}" type="slidenum">
              <a:rPr lang="zh-CN" altLang="en-US" smtClean="0"/>
              <a:t>‹#›</a:t>
            </a:fld>
            <a:endParaRPr lang="zh-CN" altLang="en-US"/>
          </a:p>
        </p:txBody>
      </p:sp>
    </p:spTree>
    <p:extLst>
      <p:ext uri="{BB962C8B-B14F-4D97-AF65-F5344CB8AC3E}">
        <p14:creationId xmlns:p14="http://schemas.microsoft.com/office/powerpoint/2010/main" val="185815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defRPr/>
            </a:pPr>
            <a:r>
              <a:rPr lang="zh-CN" altLang="en-US" dirty="0" smtClean="0"/>
              <a:t>随着企业网络的发展，越来越多的用户需要接入到网络，交换机提供的大量的接入端口能够很好地满足这种需求。同时，交换机也彻底解决了困扰早期以太网的冲突问题，极大地提升了以太网的性能，同时也提高了以太网的安全性。</a:t>
            </a:r>
            <a:endParaRPr lang="en-US" altLang="zh-CN" dirty="0" smtClean="0"/>
          </a:p>
          <a:p>
            <a:pPr eaLnBrk="1" hangingPunct="1">
              <a:defRPr/>
            </a:pPr>
            <a:r>
              <a:rPr lang="zh-CN" altLang="en-US" kern="0" dirty="0" smtClean="0">
                <a:cs typeface="Arial" charset="0"/>
              </a:rPr>
              <a:t>交换机工作在数据链路层，对数据帧进行操作。在收到数据帧后，交换机会根据数据帧的头部信息对数据帧进行转发。</a:t>
            </a:r>
            <a:endParaRPr lang="en-US" altLang="zh-CN" kern="0" dirty="0" smtClean="0">
              <a:cs typeface="Arial" charset="0"/>
            </a:endParaRPr>
          </a:p>
        </p:txBody>
      </p:sp>
      <p:sp>
        <p:nvSpPr>
          <p:cNvPr id="4" name="灯片编号占位符 3"/>
          <p:cNvSpPr>
            <a:spLocks noGrp="1"/>
          </p:cNvSpPr>
          <p:nvPr>
            <p:ph type="sldNum" sz="quarter" idx="10"/>
          </p:nvPr>
        </p:nvSpPr>
        <p:spPr/>
        <p:txBody>
          <a:bodyPr/>
          <a:lstStyle/>
          <a:p>
            <a:fld id="{D32FA79F-EF76-4318-9852-197519B41F0D}" type="slidenum">
              <a:rPr lang="zh-CN" altLang="en-US" smtClean="0"/>
              <a:t>7</a:t>
            </a:fld>
            <a:endParaRPr lang="zh-CN" altLang="en-US"/>
          </a:p>
        </p:txBody>
      </p:sp>
    </p:spTree>
    <p:extLst>
      <p:ext uri="{BB962C8B-B14F-4D97-AF65-F5344CB8AC3E}">
        <p14:creationId xmlns:p14="http://schemas.microsoft.com/office/powerpoint/2010/main" val="32486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Access</a:t>
            </a:r>
            <a:r>
              <a:rPr lang="zh-CN" altLang="en-US" dirty="0" smtClean="0"/>
              <a:t>端口发往其他设备的报文，都是</a:t>
            </a:r>
            <a:r>
              <a:rPr lang="en-US" altLang="zh-CN" dirty="0" smtClean="0"/>
              <a:t>Untagged</a:t>
            </a:r>
            <a:r>
              <a:rPr lang="zh-CN" altLang="en-US" dirty="0" smtClean="0"/>
              <a:t>数据帧，而</a:t>
            </a:r>
            <a:r>
              <a:rPr lang="en-US" altLang="zh-CN" dirty="0" smtClean="0"/>
              <a:t>Trunk</a:t>
            </a:r>
            <a:r>
              <a:rPr lang="zh-CN" altLang="en-US" dirty="0" smtClean="0"/>
              <a:t>端口仅在一种特定情况下才能发出</a:t>
            </a:r>
            <a:r>
              <a:rPr lang="en-US" altLang="zh-CN" dirty="0" smtClean="0"/>
              <a:t>untagged</a:t>
            </a:r>
            <a:r>
              <a:rPr lang="zh-CN" altLang="en-US" dirty="0" smtClean="0"/>
              <a:t>数据帧，其它情况发出的都是</a:t>
            </a:r>
            <a:r>
              <a:rPr lang="en-US" altLang="zh-CN" dirty="0" smtClean="0"/>
              <a:t>Tagged</a:t>
            </a:r>
            <a:r>
              <a:rPr lang="zh-CN" altLang="en-US" dirty="0" smtClean="0"/>
              <a:t>数据帧。</a:t>
            </a:r>
          </a:p>
          <a:p>
            <a:r>
              <a:rPr lang="en-US" altLang="zh-CN" dirty="0" smtClean="0"/>
              <a:t>Hybrid</a:t>
            </a:r>
            <a:r>
              <a:rPr lang="zh-CN" altLang="en-US" dirty="0" smtClean="0"/>
              <a:t>端口是交换机上既可以连接用户主机，又可以连接其他交换机的端口。</a:t>
            </a:r>
            <a:r>
              <a:rPr lang="en-US" altLang="zh-CN" dirty="0" smtClean="0"/>
              <a:t>Hybrid</a:t>
            </a:r>
            <a:r>
              <a:rPr lang="zh-CN" altLang="en-US" dirty="0" smtClean="0"/>
              <a:t>端口既可以连接接入链路又可以连接干道链路。</a:t>
            </a:r>
            <a:r>
              <a:rPr lang="en-US" altLang="zh-CN" dirty="0" smtClean="0"/>
              <a:t>Hybrid</a:t>
            </a:r>
            <a:r>
              <a:rPr lang="zh-CN" altLang="en-US" dirty="0" smtClean="0"/>
              <a:t>端口允许多个</a:t>
            </a:r>
            <a:r>
              <a:rPr lang="en-US" altLang="zh-CN" dirty="0" smtClean="0"/>
              <a:t>VLAN</a:t>
            </a:r>
            <a:r>
              <a:rPr lang="zh-CN" altLang="en-US" dirty="0" smtClean="0"/>
              <a:t>的帧通过，并可以在出端口方向将某些</a:t>
            </a:r>
            <a:r>
              <a:rPr lang="en-US" altLang="zh-CN" dirty="0" smtClean="0"/>
              <a:t>VLAN</a:t>
            </a:r>
            <a:r>
              <a:rPr lang="zh-CN" altLang="en-US" dirty="0" smtClean="0"/>
              <a:t>帧的</a:t>
            </a:r>
            <a:r>
              <a:rPr lang="en-US" altLang="zh-CN" dirty="0" smtClean="0"/>
              <a:t>Tag</a:t>
            </a:r>
            <a:r>
              <a:rPr lang="zh-CN" altLang="en-US" dirty="0" smtClean="0"/>
              <a:t>剥掉。华为设备默认的端口类型是</a:t>
            </a:r>
            <a:r>
              <a:rPr lang="en-US" altLang="zh-CN" dirty="0" smtClean="0"/>
              <a:t>Hybrid</a:t>
            </a:r>
            <a:r>
              <a:rPr lang="zh-CN" altLang="en-US" dirty="0" smtClean="0"/>
              <a:t>。</a:t>
            </a:r>
            <a:endParaRPr lang="en-US" altLang="zh-CN" dirty="0" smtClean="0"/>
          </a:p>
          <a:p>
            <a:r>
              <a:rPr lang="zh-CN" altLang="en-US" dirty="0" smtClean="0"/>
              <a:t>在本示例中，要求主机</a:t>
            </a:r>
            <a:r>
              <a:rPr lang="en-US" altLang="zh-CN" dirty="0" smtClean="0"/>
              <a:t>A</a:t>
            </a:r>
            <a:r>
              <a:rPr lang="zh-CN" altLang="en-US" dirty="0" smtClean="0"/>
              <a:t>和主机</a:t>
            </a:r>
            <a:r>
              <a:rPr lang="en-US" altLang="zh-CN" dirty="0" smtClean="0"/>
              <a:t>B</a:t>
            </a:r>
            <a:r>
              <a:rPr lang="zh-CN" altLang="en-US" dirty="0" smtClean="0"/>
              <a:t>都能访问服务器，但是它们之间不能互相访问。此时交换机连接主机和服务器的端口，以及交换机互连的端口都配置为</a:t>
            </a:r>
            <a:r>
              <a:rPr lang="en-US" altLang="zh-CN" dirty="0" smtClean="0"/>
              <a:t>Hybrid</a:t>
            </a:r>
            <a:r>
              <a:rPr lang="zh-CN" altLang="en-US" dirty="0" smtClean="0"/>
              <a:t>类型。交换机连接主机</a:t>
            </a:r>
            <a:r>
              <a:rPr lang="en-US" altLang="zh-CN" dirty="0" smtClean="0"/>
              <a:t>A</a:t>
            </a:r>
            <a:r>
              <a:rPr lang="zh-CN" altLang="en-US" dirty="0" smtClean="0"/>
              <a:t>的端口的</a:t>
            </a:r>
            <a:r>
              <a:rPr lang="en-US" altLang="zh-CN" dirty="0" smtClean="0"/>
              <a:t>PVID</a:t>
            </a:r>
            <a:r>
              <a:rPr lang="zh-CN" altLang="en-US" dirty="0" smtClean="0"/>
              <a:t>是</a:t>
            </a:r>
            <a:r>
              <a:rPr lang="en-US" altLang="zh-CN" dirty="0" smtClean="0"/>
              <a:t>2</a:t>
            </a:r>
            <a:r>
              <a:rPr lang="zh-CN" altLang="en-US" dirty="0" smtClean="0"/>
              <a:t>，连接主机</a:t>
            </a:r>
            <a:r>
              <a:rPr lang="en-US" altLang="zh-CN" dirty="0" smtClean="0"/>
              <a:t>B</a:t>
            </a:r>
            <a:r>
              <a:rPr lang="zh-CN" altLang="en-US" dirty="0" smtClean="0"/>
              <a:t>的端口的</a:t>
            </a:r>
            <a:r>
              <a:rPr lang="en-US" altLang="zh-CN" dirty="0" smtClean="0"/>
              <a:t>PVID</a:t>
            </a:r>
            <a:r>
              <a:rPr lang="zh-CN" altLang="en-US" dirty="0" smtClean="0"/>
              <a:t>是</a:t>
            </a:r>
            <a:r>
              <a:rPr lang="en-US" altLang="zh-CN" dirty="0" smtClean="0"/>
              <a:t>3</a:t>
            </a:r>
            <a:r>
              <a:rPr lang="zh-CN" altLang="en-US" dirty="0" smtClean="0"/>
              <a:t>，连接服务器的端口的</a:t>
            </a:r>
            <a:r>
              <a:rPr lang="en-US" altLang="zh-CN" dirty="0" smtClean="0"/>
              <a:t>PVID</a:t>
            </a:r>
            <a:r>
              <a:rPr lang="zh-CN" altLang="en-US" dirty="0" smtClean="0"/>
              <a:t>是</a:t>
            </a:r>
            <a:r>
              <a:rPr lang="en-US" altLang="zh-CN" dirty="0" smtClean="0"/>
              <a:t>100</a:t>
            </a:r>
            <a:r>
              <a:rPr lang="zh-CN" altLang="en-US" dirty="0" smtClean="0"/>
              <a:t>。</a:t>
            </a:r>
            <a:endParaRPr lang="en-US" altLang="zh-CN" dirty="0" smtClean="0"/>
          </a:p>
        </p:txBody>
      </p:sp>
      <p:sp>
        <p:nvSpPr>
          <p:cNvPr id="4" name="灯片编号占位符 3"/>
          <p:cNvSpPr>
            <a:spLocks noGrp="1"/>
          </p:cNvSpPr>
          <p:nvPr>
            <p:ph type="sldNum" sz="quarter" idx="10"/>
          </p:nvPr>
        </p:nvSpPr>
        <p:spPr/>
        <p:txBody>
          <a:bodyPr/>
          <a:lstStyle/>
          <a:p>
            <a:fld id="{D32FA79F-EF76-4318-9852-197519B41F0D}" type="slidenum">
              <a:rPr lang="zh-CN" altLang="en-US" smtClean="0"/>
              <a:t>21</a:t>
            </a:fld>
            <a:endParaRPr lang="zh-CN" altLang="en-US"/>
          </a:p>
        </p:txBody>
      </p:sp>
    </p:spTree>
    <p:extLst>
      <p:ext uri="{BB962C8B-B14F-4D97-AF65-F5344CB8AC3E}">
        <p14:creationId xmlns:p14="http://schemas.microsoft.com/office/powerpoint/2010/main" val="230575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配置端口类型的命令是</a:t>
            </a:r>
            <a:r>
              <a:rPr lang="en-US" altLang="zh-CN" b="1" dirty="0" smtClean="0"/>
              <a:t>port link-type </a:t>
            </a:r>
            <a:r>
              <a:rPr lang="en-US" altLang="zh-CN" i="1" dirty="0" smtClean="0"/>
              <a:t>&lt;type&gt;</a:t>
            </a:r>
            <a:r>
              <a:rPr lang="zh-CN" altLang="en-US" dirty="0" smtClean="0"/>
              <a:t>，</a:t>
            </a:r>
            <a:r>
              <a:rPr lang="en-US" altLang="zh-CN" i="1" dirty="0" smtClean="0"/>
              <a:t>type</a:t>
            </a:r>
            <a:r>
              <a:rPr lang="zh-CN" altLang="en-US" dirty="0" smtClean="0"/>
              <a:t>可以配置为</a:t>
            </a:r>
            <a:r>
              <a:rPr lang="en-US" altLang="zh-CN" dirty="0" smtClean="0"/>
              <a:t>Access</a:t>
            </a:r>
            <a:r>
              <a:rPr lang="zh-CN" altLang="en-US" dirty="0" smtClean="0"/>
              <a:t>，</a:t>
            </a:r>
            <a:r>
              <a:rPr lang="en-US" altLang="zh-CN" dirty="0" smtClean="0"/>
              <a:t>Trunk</a:t>
            </a:r>
            <a:r>
              <a:rPr lang="zh-CN" altLang="en-US" dirty="0" smtClean="0"/>
              <a:t>或</a:t>
            </a:r>
            <a:r>
              <a:rPr lang="en-US" altLang="zh-CN" dirty="0" smtClean="0"/>
              <a:t>Hybrid</a:t>
            </a:r>
            <a:r>
              <a:rPr lang="zh-CN" altLang="en-US" dirty="0" smtClean="0"/>
              <a:t>。需要注意的是，如果查看端口配置时没有发现端口类型信息，说明端口使用了默认的</a:t>
            </a:r>
            <a:r>
              <a:rPr lang="en-US" altLang="zh-CN" dirty="0" smtClean="0"/>
              <a:t>hybrid</a:t>
            </a:r>
            <a:r>
              <a:rPr lang="zh-CN" altLang="en-US" dirty="0" smtClean="0"/>
              <a:t>端口链路类型。当修改端口类型时，必须先恢复端口的默认</a:t>
            </a:r>
            <a:r>
              <a:rPr lang="en-US" altLang="zh-CN" dirty="0" smtClean="0"/>
              <a:t>VLAN</a:t>
            </a:r>
            <a:r>
              <a:rPr lang="zh-CN" altLang="en-US" dirty="0" smtClean="0"/>
              <a:t>配置，使端口属于缺省的</a:t>
            </a:r>
            <a:r>
              <a:rPr lang="en-US" altLang="zh-CN" dirty="0" smtClean="0"/>
              <a:t>VLAN 1</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27</a:t>
            </a:fld>
            <a:endParaRPr lang="zh-CN" altLang="en-US"/>
          </a:p>
        </p:txBody>
      </p:sp>
    </p:spTree>
    <p:extLst>
      <p:ext uri="{BB962C8B-B14F-4D97-AF65-F5344CB8AC3E}">
        <p14:creationId xmlns:p14="http://schemas.microsoft.com/office/powerpoint/2010/main" val="99190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cs typeface="Arial" charset="0"/>
              </a:rPr>
              <a:t>配置</a:t>
            </a:r>
            <a:r>
              <a:rPr lang="en-US" altLang="zh-CN" dirty="0" smtClean="0">
                <a:cs typeface="Arial" charset="0"/>
              </a:rPr>
              <a:t>Trunk</a:t>
            </a:r>
            <a:r>
              <a:rPr lang="zh-CN" altLang="en-US" dirty="0" smtClean="0">
                <a:cs typeface="Arial" charset="0"/>
              </a:rPr>
              <a:t>时，应先使用</a:t>
            </a:r>
            <a:r>
              <a:rPr lang="en-US" altLang="zh-CN" b="1" dirty="0" smtClean="0">
                <a:solidFill>
                  <a:srgbClr val="C00000"/>
                </a:solidFill>
                <a:cs typeface="Arial" charset="0"/>
              </a:rPr>
              <a:t>port link-type trunk</a:t>
            </a:r>
            <a:r>
              <a:rPr lang="zh-CN" altLang="en-US" dirty="0" smtClean="0">
                <a:solidFill>
                  <a:srgbClr val="C00000"/>
                </a:solidFill>
                <a:cs typeface="Arial" charset="0"/>
              </a:rPr>
              <a:t>命令修改端口的类型为</a:t>
            </a:r>
            <a:r>
              <a:rPr lang="en-US" altLang="zh-CN" dirty="0" smtClean="0">
                <a:solidFill>
                  <a:srgbClr val="C00000"/>
                </a:solidFill>
                <a:cs typeface="Arial" charset="0"/>
              </a:rPr>
              <a:t>Trunk</a:t>
            </a:r>
            <a:r>
              <a:rPr lang="zh-CN" altLang="en-US" dirty="0" smtClean="0">
                <a:solidFill>
                  <a:srgbClr val="C00000"/>
                </a:solidFill>
                <a:cs typeface="Arial" charset="0"/>
              </a:rPr>
              <a:t>，然后再</a:t>
            </a:r>
            <a:r>
              <a:rPr lang="zh-CN" altLang="en-US" dirty="0" smtClean="0">
                <a:cs typeface="Arial" charset="0"/>
              </a:rPr>
              <a:t>配置</a:t>
            </a:r>
            <a:r>
              <a:rPr lang="en-US" altLang="zh-CN" dirty="0" smtClean="0">
                <a:cs typeface="Arial" charset="0"/>
              </a:rPr>
              <a:t>Trunk</a:t>
            </a:r>
            <a:r>
              <a:rPr lang="zh-CN" altLang="en-US" dirty="0" smtClean="0">
                <a:cs typeface="Arial" charset="0"/>
              </a:rPr>
              <a:t>端口允许哪些</a:t>
            </a:r>
            <a:r>
              <a:rPr lang="en-US" altLang="zh-CN" dirty="0" smtClean="0">
                <a:cs typeface="Arial" charset="0"/>
              </a:rPr>
              <a:t>VLAN</a:t>
            </a:r>
            <a:r>
              <a:rPr lang="zh-CN" altLang="en-US" dirty="0" smtClean="0">
                <a:cs typeface="Arial" charset="0"/>
              </a:rPr>
              <a:t>的数据帧通过。执行</a:t>
            </a:r>
            <a:r>
              <a:rPr lang="en-US" altLang="zh-CN" b="1" dirty="0" smtClean="0">
                <a:cs typeface="Arial" charset="0"/>
              </a:rPr>
              <a:t>port trunk allow-pass </a:t>
            </a:r>
            <a:r>
              <a:rPr lang="en-US" altLang="zh-CN" b="1" dirty="0" err="1" smtClean="0">
                <a:cs typeface="Arial" charset="0"/>
              </a:rPr>
              <a:t>vlan</a:t>
            </a:r>
            <a:r>
              <a:rPr lang="en-US" altLang="zh-CN" dirty="0" smtClean="0">
                <a:cs typeface="Arial" charset="0"/>
              </a:rPr>
              <a:t> { { </a:t>
            </a:r>
            <a:r>
              <a:rPr lang="en-US" altLang="zh-CN" i="1" dirty="0" smtClean="0">
                <a:cs typeface="Arial" charset="0"/>
              </a:rPr>
              <a:t>vlan-id1</a:t>
            </a:r>
            <a:r>
              <a:rPr lang="en-US" altLang="zh-CN" dirty="0" smtClean="0">
                <a:cs typeface="Arial" charset="0"/>
              </a:rPr>
              <a:t> [ </a:t>
            </a:r>
            <a:r>
              <a:rPr lang="en-US" altLang="zh-CN" b="1" dirty="0" smtClean="0">
                <a:cs typeface="Arial" charset="0"/>
              </a:rPr>
              <a:t>to</a:t>
            </a:r>
            <a:r>
              <a:rPr lang="en-US" altLang="zh-CN" dirty="0" smtClean="0">
                <a:cs typeface="Arial" charset="0"/>
              </a:rPr>
              <a:t> </a:t>
            </a:r>
            <a:r>
              <a:rPr lang="en-US" altLang="zh-CN" i="1" dirty="0" smtClean="0">
                <a:cs typeface="Arial" charset="0"/>
              </a:rPr>
              <a:t>vlan-id2</a:t>
            </a:r>
            <a:r>
              <a:rPr lang="en-US" altLang="zh-CN" dirty="0" smtClean="0">
                <a:cs typeface="Arial" charset="0"/>
              </a:rPr>
              <a:t> ] } | </a:t>
            </a:r>
            <a:r>
              <a:rPr lang="en-US" altLang="zh-CN" b="1" dirty="0" smtClean="0">
                <a:cs typeface="Arial" charset="0"/>
              </a:rPr>
              <a:t>all</a:t>
            </a:r>
            <a:r>
              <a:rPr lang="en-US" altLang="zh-CN" dirty="0" smtClean="0">
                <a:cs typeface="Arial" charset="0"/>
              </a:rPr>
              <a:t> }</a:t>
            </a:r>
            <a:r>
              <a:rPr lang="zh-CN" altLang="en-US" dirty="0" smtClean="0">
                <a:cs typeface="Arial" charset="0"/>
              </a:rPr>
              <a:t>命令，可以配置端口允许的</a:t>
            </a:r>
            <a:r>
              <a:rPr lang="en-US" altLang="zh-CN" dirty="0" smtClean="0">
                <a:cs typeface="Arial" charset="0"/>
              </a:rPr>
              <a:t>VLAN</a:t>
            </a:r>
            <a:r>
              <a:rPr lang="zh-CN" altLang="en-US" dirty="0" smtClean="0">
                <a:cs typeface="Arial" charset="0"/>
              </a:rPr>
              <a:t>，</a:t>
            </a:r>
            <a:r>
              <a:rPr lang="en-US" altLang="zh-CN" dirty="0" smtClean="0">
                <a:cs typeface="Arial" charset="0"/>
              </a:rPr>
              <a:t>all</a:t>
            </a:r>
            <a:r>
              <a:rPr lang="zh-CN" altLang="en-US" dirty="0" smtClean="0">
                <a:cs typeface="Arial" charset="0"/>
              </a:rPr>
              <a:t>表示允许所有</a:t>
            </a:r>
            <a:r>
              <a:rPr lang="en-US" altLang="zh-CN" dirty="0" smtClean="0">
                <a:cs typeface="Arial" charset="0"/>
              </a:rPr>
              <a:t>VLAN</a:t>
            </a:r>
            <a:r>
              <a:rPr lang="zh-CN" altLang="en-US" dirty="0" smtClean="0">
                <a:cs typeface="Arial" charset="0"/>
              </a:rPr>
              <a:t>的数据帧通过。</a:t>
            </a:r>
            <a:endParaRPr lang="en-US" altLang="zh-CN" dirty="0" smtClean="0">
              <a:cs typeface="Arial" charset="0"/>
            </a:endParaRPr>
          </a:p>
          <a:p>
            <a:pPr eaLnBrk="1" hangingPunct="1"/>
            <a:r>
              <a:rPr lang="zh-CN" altLang="en-US" dirty="0" smtClean="0">
                <a:cs typeface="Arial" charset="0"/>
              </a:rPr>
              <a:t>执行</a:t>
            </a:r>
            <a:r>
              <a:rPr lang="en-US" altLang="zh-CN" b="1" dirty="0" smtClean="0">
                <a:cs typeface="Arial" charset="0"/>
              </a:rPr>
              <a:t>port trunk </a:t>
            </a:r>
            <a:r>
              <a:rPr lang="en-US" altLang="zh-CN" b="1" dirty="0" err="1" smtClean="0">
                <a:cs typeface="Arial" charset="0"/>
              </a:rPr>
              <a:t>pvid</a:t>
            </a:r>
            <a:r>
              <a:rPr lang="en-US" altLang="zh-CN" b="1" dirty="0" smtClean="0">
                <a:cs typeface="Arial" charset="0"/>
              </a:rPr>
              <a:t> </a:t>
            </a:r>
            <a:r>
              <a:rPr lang="en-US" altLang="zh-CN" b="1" dirty="0" err="1" smtClean="0">
                <a:cs typeface="Arial" charset="0"/>
              </a:rPr>
              <a:t>vlan</a:t>
            </a:r>
            <a:r>
              <a:rPr lang="en-US" altLang="zh-CN" dirty="0" smtClean="0">
                <a:cs typeface="Arial" charset="0"/>
              </a:rPr>
              <a:t> </a:t>
            </a:r>
            <a:r>
              <a:rPr lang="en-US" altLang="zh-CN" i="1" dirty="0" err="1" smtClean="0">
                <a:cs typeface="Arial" charset="0"/>
              </a:rPr>
              <a:t>vlan</a:t>
            </a:r>
            <a:r>
              <a:rPr lang="en-US" altLang="zh-CN" i="1" dirty="0" smtClean="0">
                <a:cs typeface="Arial" charset="0"/>
              </a:rPr>
              <a:t>-id</a:t>
            </a:r>
            <a:r>
              <a:rPr lang="zh-CN" altLang="en-US" dirty="0" smtClean="0">
                <a:cs typeface="Arial" charset="0"/>
              </a:rPr>
              <a:t>命令，可以修改</a:t>
            </a:r>
            <a:r>
              <a:rPr lang="en-US" altLang="zh-CN" dirty="0" smtClean="0">
                <a:cs typeface="Arial" charset="0"/>
              </a:rPr>
              <a:t>Trunk</a:t>
            </a:r>
            <a:r>
              <a:rPr lang="zh-CN" altLang="en-US" dirty="0" smtClean="0">
                <a:cs typeface="Arial" charset="0"/>
              </a:rPr>
              <a:t>端口的</a:t>
            </a:r>
            <a:r>
              <a:rPr lang="en-US" altLang="zh-CN" dirty="0" smtClean="0">
                <a:cs typeface="Arial" charset="0"/>
              </a:rPr>
              <a:t>PVID</a:t>
            </a:r>
            <a:r>
              <a:rPr lang="zh-CN" altLang="en-US" dirty="0" smtClean="0">
                <a:cs typeface="Arial" charset="0"/>
              </a:rPr>
              <a:t>。修改</a:t>
            </a:r>
            <a:r>
              <a:rPr lang="en-US" altLang="zh-CN" dirty="0" smtClean="0">
                <a:cs typeface="Arial" charset="0"/>
              </a:rPr>
              <a:t>Trunk</a:t>
            </a:r>
            <a:r>
              <a:rPr lang="zh-CN" altLang="en-US" dirty="0" smtClean="0">
                <a:cs typeface="Arial" charset="0"/>
              </a:rPr>
              <a:t>端口的</a:t>
            </a:r>
            <a:r>
              <a:rPr lang="en-US" altLang="zh-CN" dirty="0" smtClean="0">
                <a:cs typeface="Arial" charset="0"/>
              </a:rPr>
              <a:t>PVID</a:t>
            </a:r>
            <a:r>
              <a:rPr lang="zh-CN" altLang="en-US" dirty="0" smtClean="0">
                <a:cs typeface="Arial" charset="0"/>
              </a:rPr>
              <a:t>之后，需要注意：缺省</a:t>
            </a:r>
            <a:r>
              <a:rPr lang="en-US" altLang="zh-CN" dirty="0" smtClean="0">
                <a:cs typeface="Arial" charset="0"/>
              </a:rPr>
              <a:t>VLAN</a:t>
            </a:r>
            <a:r>
              <a:rPr lang="zh-CN" altLang="en-US" dirty="0" smtClean="0">
                <a:cs typeface="Arial" charset="0"/>
              </a:rPr>
              <a:t>不一定是端口允许通过的</a:t>
            </a:r>
            <a:r>
              <a:rPr lang="en-US" altLang="zh-CN" dirty="0" smtClean="0">
                <a:cs typeface="Arial" charset="0"/>
              </a:rPr>
              <a:t>VLAN</a:t>
            </a:r>
            <a:r>
              <a:rPr lang="zh-CN" altLang="en-US" dirty="0" smtClean="0">
                <a:cs typeface="Arial" charset="0"/>
              </a:rPr>
              <a:t>。只有使用命令</a:t>
            </a:r>
            <a:r>
              <a:rPr lang="en-US" altLang="zh-CN" b="1" dirty="0" smtClean="0">
                <a:cs typeface="Arial" charset="0"/>
              </a:rPr>
              <a:t>port trunk allow-pass </a:t>
            </a:r>
            <a:r>
              <a:rPr lang="en-US" altLang="zh-CN" b="1" dirty="0" err="1" smtClean="0">
                <a:cs typeface="Arial" charset="0"/>
              </a:rPr>
              <a:t>vlan</a:t>
            </a:r>
            <a:r>
              <a:rPr lang="en-US" altLang="zh-CN" dirty="0" smtClean="0">
                <a:cs typeface="Arial" charset="0"/>
              </a:rPr>
              <a:t> { { </a:t>
            </a:r>
            <a:r>
              <a:rPr lang="en-US" altLang="zh-CN" i="1" dirty="0" smtClean="0">
                <a:cs typeface="Arial" charset="0"/>
              </a:rPr>
              <a:t>vlan-id1</a:t>
            </a:r>
            <a:r>
              <a:rPr lang="en-US" altLang="zh-CN" dirty="0" smtClean="0">
                <a:cs typeface="Arial" charset="0"/>
              </a:rPr>
              <a:t> [ </a:t>
            </a:r>
            <a:r>
              <a:rPr lang="en-US" altLang="zh-CN" b="1" dirty="0" smtClean="0">
                <a:cs typeface="Arial" charset="0"/>
              </a:rPr>
              <a:t>to</a:t>
            </a:r>
            <a:r>
              <a:rPr lang="en-US" altLang="zh-CN" dirty="0" smtClean="0">
                <a:cs typeface="Arial" charset="0"/>
              </a:rPr>
              <a:t> </a:t>
            </a:r>
            <a:r>
              <a:rPr lang="en-US" altLang="zh-CN" i="1" dirty="0" smtClean="0">
                <a:cs typeface="Arial" charset="0"/>
              </a:rPr>
              <a:t>vlan-id2</a:t>
            </a:r>
            <a:r>
              <a:rPr lang="en-US" altLang="zh-CN" dirty="0" smtClean="0">
                <a:cs typeface="Arial" charset="0"/>
              </a:rPr>
              <a:t> ] } | </a:t>
            </a:r>
            <a:r>
              <a:rPr lang="en-US" altLang="zh-CN" b="1" dirty="0" smtClean="0">
                <a:cs typeface="Arial" charset="0"/>
              </a:rPr>
              <a:t>all</a:t>
            </a:r>
            <a:r>
              <a:rPr lang="en-US" altLang="zh-CN" dirty="0" smtClean="0">
                <a:cs typeface="Arial" charset="0"/>
              </a:rPr>
              <a:t> }</a:t>
            </a:r>
            <a:r>
              <a:rPr lang="zh-CN" altLang="en-US" dirty="0" smtClean="0">
                <a:cs typeface="Arial" charset="0"/>
              </a:rPr>
              <a:t>允许缺省</a:t>
            </a:r>
            <a:r>
              <a:rPr lang="en-US" altLang="zh-CN" dirty="0" smtClean="0">
                <a:cs typeface="Arial" charset="0"/>
              </a:rPr>
              <a:t>VLAN</a:t>
            </a:r>
            <a:r>
              <a:rPr lang="zh-CN" altLang="en-US" dirty="0" smtClean="0">
                <a:cs typeface="Arial" charset="0"/>
              </a:rPr>
              <a:t>数据通过，才能转发缺省</a:t>
            </a:r>
            <a:r>
              <a:rPr lang="en-US" altLang="zh-CN" dirty="0" smtClean="0">
                <a:cs typeface="Arial" charset="0"/>
              </a:rPr>
              <a:t>VLAN</a:t>
            </a:r>
            <a:r>
              <a:rPr lang="zh-CN" altLang="en-US" dirty="0" smtClean="0">
                <a:cs typeface="Arial" charset="0"/>
              </a:rPr>
              <a:t>的数据帧。交换机的所有端口默认允许</a:t>
            </a:r>
            <a:r>
              <a:rPr lang="en-US" altLang="zh-CN" dirty="0" smtClean="0">
                <a:cs typeface="Arial" charset="0"/>
              </a:rPr>
              <a:t>VLAN1</a:t>
            </a:r>
            <a:r>
              <a:rPr lang="zh-CN" altLang="en-US" dirty="0" smtClean="0">
                <a:cs typeface="Arial" charset="0"/>
              </a:rPr>
              <a:t>的数据通过。</a:t>
            </a:r>
            <a:endParaRPr lang="en-US" altLang="zh-CN" dirty="0" smtClean="0">
              <a:cs typeface="Arial" charset="0"/>
            </a:endParaRPr>
          </a:p>
          <a:p>
            <a:pPr eaLnBrk="1" hangingPunct="1"/>
            <a:r>
              <a:rPr lang="zh-CN" altLang="en-US" dirty="0" smtClean="0">
                <a:cs typeface="Arial" charset="0"/>
              </a:rPr>
              <a:t>在本示例中，将</a:t>
            </a:r>
            <a:r>
              <a:rPr lang="en-US" altLang="zh-CN" dirty="0" smtClean="0">
                <a:cs typeface="Arial" charset="0"/>
              </a:rPr>
              <a:t>SWA</a:t>
            </a:r>
            <a:r>
              <a:rPr lang="zh-CN" altLang="en-US" dirty="0" smtClean="0">
                <a:cs typeface="Arial" charset="0"/>
              </a:rPr>
              <a:t>的</a:t>
            </a:r>
            <a:r>
              <a:rPr lang="en-US" altLang="zh-CN" dirty="0" smtClean="0">
                <a:cs typeface="Arial" charset="0"/>
              </a:rPr>
              <a:t>G0/0/1</a:t>
            </a:r>
            <a:r>
              <a:rPr lang="zh-CN" altLang="en-US" dirty="0" smtClean="0">
                <a:cs typeface="Arial" charset="0"/>
              </a:rPr>
              <a:t>端口配置为</a:t>
            </a:r>
            <a:r>
              <a:rPr lang="en-US" altLang="zh-CN" dirty="0" smtClean="0">
                <a:cs typeface="Arial" charset="0"/>
              </a:rPr>
              <a:t>Trunk</a:t>
            </a:r>
            <a:r>
              <a:rPr lang="zh-CN" altLang="en-US" dirty="0" smtClean="0">
                <a:cs typeface="Arial" charset="0"/>
              </a:rPr>
              <a:t>端口，该端口</a:t>
            </a:r>
            <a:r>
              <a:rPr lang="en-US" altLang="zh-CN" dirty="0" smtClean="0">
                <a:cs typeface="Arial" charset="0"/>
              </a:rPr>
              <a:t>PVID</a:t>
            </a:r>
            <a:r>
              <a:rPr lang="zh-CN" altLang="en-US" dirty="0" smtClean="0">
                <a:cs typeface="Arial" charset="0"/>
              </a:rPr>
              <a:t>默认为</a:t>
            </a:r>
            <a:r>
              <a:rPr lang="en-US" altLang="zh-CN" dirty="0" smtClean="0">
                <a:cs typeface="Arial" charset="0"/>
              </a:rPr>
              <a:t>1</a:t>
            </a:r>
            <a:r>
              <a:rPr lang="zh-CN" altLang="en-US" dirty="0" smtClean="0">
                <a:cs typeface="Arial" charset="0"/>
              </a:rPr>
              <a:t>。配置</a:t>
            </a:r>
            <a:r>
              <a:rPr lang="en-US" altLang="zh-CN" b="1" dirty="0" smtClean="0">
                <a:solidFill>
                  <a:srgbClr val="C00000"/>
                </a:solidFill>
                <a:cs typeface="Arial" charset="0"/>
              </a:rPr>
              <a:t>port trunk allow-pass </a:t>
            </a:r>
            <a:r>
              <a:rPr lang="en-US" altLang="zh-CN" b="1" dirty="0" err="1" smtClean="0">
                <a:solidFill>
                  <a:srgbClr val="C00000"/>
                </a:solidFill>
                <a:cs typeface="Arial" charset="0"/>
              </a:rPr>
              <a:t>vlan</a:t>
            </a:r>
            <a:r>
              <a:rPr lang="en-US" altLang="zh-CN" b="1" dirty="0" smtClean="0">
                <a:solidFill>
                  <a:srgbClr val="C00000"/>
                </a:solidFill>
                <a:cs typeface="Arial" charset="0"/>
              </a:rPr>
              <a:t> </a:t>
            </a:r>
            <a:r>
              <a:rPr lang="en-US" altLang="zh-CN" dirty="0" smtClean="0">
                <a:solidFill>
                  <a:srgbClr val="C00000"/>
                </a:solidFill>
                <a:cs typeface="Arial" charset="0"/>
              </a:rPr>
              <a:t>2 3</a:t>
            </a:r>
            <a:r>
              <a:rPr lang="zh-CN" altLang="en-US" dirty="0" smtClean="0">
                <a:solidFill>
                  <a:srgbClr val="C00000"/>
                </a:solidFill>
                <a:cs typeface="Arial" charset="0"/>
              </a:rPr>
              <a:t>命令之后，该</a:t>
            </a:r>
            <a:r>
              <a:rPr lang="en-US" altLang="zh-CN" dirty="0" smtClean="0">
                <a:cs typeface="Arial" charset="0"/>
              </a:rPr>
              <a:t>Trunk</a:t>
            </a:r>
            <a:r>
              <a:rPr lang="zh-CN" altLang="en-US" dirty="0" smtClean="0">
                <a:cs typeface="Arial" charset="0"/>
              </a:rPr>
              <a:t>允许</a:t>
            </a:r>
            <a:r>
              <a:rPr lang="en-US" altLang="zh-CN" dirty="0" smtClean="0">
                <a:cs typeface="Arial" charset="0"/>
              </a:rPr>
              <a:t>VLAN 2</a:t>
            </a:r>
            <a:r>
              <a:rPr lang="zh-CN" altLang="en-US" dirty="0" smtClean="0">
                <a:cs typeface="Arial" charset="0"/>
              </a:rPr>
              <a:t>和</a:t>
            </a:r>
            <a:r>
              <a:rPr lang="en-US" altLang="zh-CN" dirty="0" smtClean="0">
                <a:cs typeface="Arial" charset="0"/>
              </a:rPr>
              <a:t>VLAN 3</a:t>
            </a:r>
            <a:r>
              <a:rPr lang="zh-CN" altLang="en-US" dirty="0" smtClean="0">
                <a:cs typeface="Arial" charset="0"/>
              </a:rPr>
              <a:t>的数据流量通过。</a:t>
            </a:r>
            <a:endParaRPr lang="en-US" altLang="zh-CN" dirty="0" smtClean="0">
              <a:cs typeface="Arial" charset="0"/>
            </a:endParaRP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28</a:t>
            </a:fld>
            <a:endParaRPr lang="zh-CN" altLang="en-US"/>
          </a:p>
        </p:txBody>
      </p:sp>
    </p:spTree>
    <p:extLst>
      <p:ext uri="{BB962C8B-B14F-4D97-AF65-F5344CB8AC3E}">
        <p14:creationId xmlns:p14="http://schemas.microsoft.com/office/powerpoint/2010/main" val="41475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port link-type hybrid</a:t>
            </a:r>
            <a:r>
              <a:rPr lang="zh-CN" altLang="en-US" dirty="0" smtClean="0"/>
              <a:t>命令的作用是将端口的类型配置为</a:t>
            </a:r>
            <a:r>
              <a:rPr lang="en-US" altLang="zh-CN" dirty="0" smtClean="0"/>
              <a:t>Hybrid</a:t>
            </a:r>
            <a:r>
              <a:rPr lang="zh-CN" altLang="en-US" dirty="0" smtClean="0"/>
              <a:t>。默认情况下，</a:t>
            </a:r>
            <a:r>
              <a:rPr lang="en-US" altLang="zh-CN" dirty="0" smtClean="0"/>
              <a:t>X7</a:t>
            </a:r>
            <a:r>
              <a:rPr lang="zh-CN" altLang="en-US" dirty="0" smtClean="0"/>
              <a:t>系列交换机的端口类型是</a:t>
            </a:r>
            <a:r>
              <a:rPr lang="en-US" altLang="zh-CN" dirty="0" smtClean="0"/>
              <a:t>Hybrid</a:t>
            </a:r>
            <a:r>
              <a:rPr lang="zh-CN" altLang="en-US" dirty="0" smtClean="0"/>
              <a:t>。因此，只有在把</a:t>
            </a:r>
            <a:r>
              <a:rPr lang="en-US" altLang="zh-CN" dirty="0" smtClean="0"/>
              <a:t>Access</a:t>
            </a:r>
            <a:r>
              <a:rPr lang="zh-CN" altLang="en-US" dirty="0" smtClean="0"/>
              <a:t>口或</a:t>
            </a:r>
            <a:r>
              <a:rPr lang="en-US" altLang="zh-CN" dirty="0" smtClean="0"/>
              <a:t>Trunk</a:t>
            </a:r>
            <a:r>
              <a:rPr lang="zh-CN" altLang="en-US" dirty="0" smtClean="0"/>
              <a:t>口配置成</a:t>
            </a:r>
            <a:r>
              <a:rPr lang="en-US" altLang="zh-CN" dirty="0" smtClean="0"/>
              <a:t>Hybrid</a:t>
            </a:r>
            <a:r>
              <a:rPr lang="zh-CN" altLang="en-US" dirty="0" smtClean="0"/>
              <a:t>时，才需要执行此命令。</a:t>
            </a:r>
            <a:endParaRPr lang="en-US" altLang="zh-CN" dirty="0" smtClean="0"/>
          </a:p>
          <a:p>
            <a:r>
              <a:rPr lang="en-US" altLang="zh-CN" b="1" dirty="0" smtClean="0"/>
              <a:t>port hybrid tagged </a:t>
            </a:r>
            <a:r>
              <a:rPr lang="en-US" altLang="zh-CN" b="1" dirty="0" err="1" smtClean="0"/>
              <a:t>vlan</a:t>
            </a:r>
            <a:r>
              <a:rPr lang="en-US" altLang="zh-CN" dirty="0" smtClean="0"/>
              <a:t>{ { </a:t>
            </a:r>
            <a:r>
              <a:rPr lang="en-US" altLang="zh-CN" i="1" dirty="0" smtClean="0"/>
              <a:t>vlan-id1</a:t>
            </a:r>
            <a:r>
              <a:rPr lang="en-US" altLang="zh-CN" dirty="0" smtClean="0"/>
              <a:t> [ </a:t>
            </a:r>
            <a:r>
              <a:rPr lang="en-US" altLang="zh-CN" b="1" dirty="0" smtClean="0"/>
              <a:t>to</a:t>
            </a:r>
            <a:r>
              <a:rPr lang="en-US" altLang="zh-CN" dirty="0" smtClean="0"/>
              <a:t> </a:t>
            </a:r>
            <a:r>
              <a:rPr lang="en-US" altLang="zh-CN" i="1" dirty="0" smtClean="0"/>
              <a:t>vlan-id2</a:t>
            </a:r>
            <a:r>
              <a:rPr lang="en-US" altLang="zh-CN" dirty="0" smtClean="0"/>
              <a:t> ] } | </a:t>
            </a:r>
            <a:r>
              <a:rPr lang="en-US" altLang="zh-CN" b="1" dirty="0" smtClean="0"/>
              <a:t>all</a:t>
            </a:r>
            <a:r>
              <a:rPr lang="en-US" altLang="zh-CN" dirty="0" smtClean="0"/>
              <a:t> }</a:t>
            </a:r>
            <a:r>
              <a:rPr lang="zh-CN" altLang="en-US" dirty="0" smtClean="0"/>
              <a:t>命令用来配置允许哪些</a:t>
            </a:r>
            <a:r>
              <a:rPr lang="en-US" altLang="zh-CN" dirty="0" smtClean="0"/>
              <a:t>VLAN</a:t>
            </a:r>
            <a:r>
              <a:rPr lang="zh-CN" altLang="en-US" dirty="0" smtClean="0"/>
              <a:t>的数据帧以</a:t>
            </a:r>
            <a:r>
              <a:rPr lang="en-US" altLang="zh-CN" dirty="0" smtClean="0"/>
              <a:t>Tagged</a:t>
            </a:r>
            <a:r>
              <a:rPr lang="zh-CN" altLang="en-US" dirty="0" smtClean="0"/>
              <a:t>方式通过该端口。</a:t>
            </a:r>
            <a:endParaRPr lang="en-US" altLang="zh-CN" dirty="0" smtClean="0"/>
          </a:p>
          <a:p>
            <a:r>
              <a:rPr lang="en-US" altLang="zh-CN" b="1" dirty="0" smtClean="0"/>
              <a:t>port hybrid untagged </a:t>
            </a:r>
            <a:r>
              <a:rPr lang="en-US" altLang="zh-CN" b="1" dirty="0" err="1" smtClean="0"/>
              <a:t>vlan</a:t>
            </a:r>
            <a:r>
              <a:rPr lang="en-US" altLang="zh-CN" dirty="0" smtClean="0"/>
              <a:t> { { </a:t>
            </a:r>
            <a:r>
              <a:rPr lang="en-US" altLang="zh-CN" i="1" dirty="0" smtClean="0"/>
              <a:t>vlan-id1</a:t>
            </a:r>
            <a:r>
              <a:rPr lang="en-US" altLang="zh-CN" dirty="0" smtClean="0"/>
              <a:t> [ </a:t>
            </a:r>
            <a:r>
              <a:rPr lang="en-US" altLang="zh-CN" b="1" dirty="0" smtClean="0"/>
              <a:t>to</a:t>
            </a:r>
            <a:r>
              <a:rPr lang="en-US" altLang="zh-CN" dirty="0" smtClean="0"/>
              <a:t> </a:t>
            </a:r>
            <a:r>
              <a:rPr lang="en-US" altLang="zh-CN" i="1" dirty="0" smtClean="0"/>
              <a:t>vlan-id2</a:t>
            </a:r>
            <a:r>
              <a:rPr lang="en-US" altLang="zh-CN" dirty="0" smtClean="0"/>
              <a:t> ] } | </a:t>
            </a:r>
            <a:r>
              <a:rPr lang="en-US" altLang="zh-CN" b="1" dirty="0" smtClean="0"/>
              <a:t>all</a:t>
            </a:r>
            <a:r>
              <a:rPr lang="en-US" altLang="zh-CN" dirty="0" smtClean="0"/>
              <a:t> }</a:t>
            </a:r>
            <a:r>
              <a:rPr lang="zh-CN" altLang="en-US" dirty="0" smtClean="0"/>
              <a:t>命令用来配置允许哪些</a:t>
            </a:r>
            <a:r>
              <a:rPr lang="en-US" altLang="zh-CN" dirty="0" smtClean="0"/>
              <a:t>VLAN</a:t>
            </a:r>
            <a:r>
              <a:rPr lang="zh-CN" altLang="en-US" dirty="0" smtClean="0"/>
              <a:t>的数据帧以</a:t>
            </a:r>
            <a:r>
              <a:rPr lang="en-US" altLang="zh-CN" dirty="0" smtClean="0"/>
              <a:t>Untagged</a:t>
            </a:r>
            <a:r>
              <a:rPr lang="zh-CN" altLang="en-US" dirty="0" smtClean="0"/>
              <a:t>方式通过该端口。</a:t>
            </a:r>
            <a:endParaRPr lang="en-US" altLang="zh-CN" dirty="0" smtClean="0"/>
          </a:p>
          <a:p>
            <a:r>
              <a:rPr lang="zh-CN" altLang="en-US" dirty="0" smtClean="0"/>
              <a:t>在本示例中，要求主机</a:t>
            </a:r>
            <a:r>
              <a:rPr lang="en-US" altLang="zh-CN" dirty="0" smtClean="0"/>
              <a:t>A</a:t>
            </a:r>
            <a:r>
              <a:rPr lang="zh-CN" altLang="en-US" dirty="0" smtClean="0"/>
              <a:t>和主机</a:t>
            </a:r>
            <a:r>
              <a:rPr lang="en-US" altLang="zh-CN" dirty="0" smtClean="0"/>
              <a:t>B</a:t>
            </a:r>
            <a:r>
              <a:rPr lang="zh-CN" altLang="en-US" dirty="0" smtClean="0"/>
              <a:t>都能访问服务器，但是它们之间不能互相访问。此时通过命令</a:t>
            </a:r>
            <a:r>
              <a:rPr lang="en-US" altLang="zh-CN" dirty="0" smtClean="0"/>
              <a:t>port link-type hybrid</a:t>
            </a:r>
            <a:r>
              <a:rPr lang="zh-CN" altLang="en-US" dirty="0" smtClean="0"/>
              <a:t>配置交换机连接主机和服务器的端口，以及交换机互连的端口都为</a:t>
            </a:r>
            <a:r>
              <a:rPr lang="en-US" altLang="zh-CN" dirty="0" smtClean="0"/>
              <a:t>Hybrid</a:t>
            </a:r>
            <a:r>
              <a:rPr lang="zh-CN" altLang="en-US" dirty="0" smtClean="0"/>
              <a:t>类型。通过命令</a:t>
            </a:r>
            <a:r>
              <a:rPr lang="en-US" altLang="zh-CN" dirty="0" smtClean="0"/>
              <a:t>port hybrid </a:t>
            </a:r>
            <a:r>
              <a:rPr lang="en-US" altLang="zh-CN" dirty="0" err="1" smtClean="0"/>
              <a:t>pvid</a:t>
            </a:r>
            <a:r>
              <a:rPr lang="en-US" altLang="zh-CN" dirty="0" smtClean="0"/>
              <a:t> </a:t>
            </a:r>
            <a:r>
              <a:rPr lang="en-US" altLang="zh-CN" dirty="0" err="1" smtClean="0"/>
              <a:t>vlan</a:t>
            </a:r>
            <a:r>
              <a:rPr lang="en-US" altLang="zh-CN" dirty="0" smtClean="0"/>
              <a:t> 2</a:t>
            </a:r>
            <a:r>
              <a:rPr lang="zh-CN" altLang="en-US" dirty="0" smtClean="0"/>
              <a:t>配置交换机连接主机</a:t>
            </a:r>
            <a:r>
              <a:rPr lang="en-US" altLang="zh-CN" dirty="0" smtClean="0"/>
              <a:t>A</a:t>
            </a:r>
            <a:r>
              <a:rPr lang="zh-CN" altLang="en-US" dirty="0" smtClean="0"/>
              <a:t>的端口的</a:t>
            </a:r>
            <a:r>
              <a:rPr lang="en-US" altLang="zh-CN" dirty="0" smtClean="0"/>
              <a:t>PVID</a:t>
            </a:r>
            <a:r>
              <a:rPr lang="zh-CN" altLang="en-US" dirty="0" smtClean="0"/>
              <a:t>是</a:t>
            </a:r>
            <a:r>
              <a:rPr lang="en-US" altLang="zh-CN" dirty="0" smtClean="0"/>
              <a:t>2</a:t>
            </a:r>
            <a:r>
              <a:rPr lang="zh-CN" altLang="en-US" dirty="0" smtClean="0"/>
              <a:t>。类似地，连接主机</a:t>
            </a:r>
            <a:r>
              <a:rPr lang="en-US" altLang="zh-CN" dirty="0" smtClean="0"/>
              <a:t>B</a:t>
            </a:r>
            <a:r>
              <a:rPr lang="zh-CN" altLang="en-US" dirty="0" smtClean="0"/>
              <a:t>的端口的</a:t>
            </a:r>
            <a:r>
              <a:rPr lang="en-US" altLang="zh-CN" dirty="0" smtClean="0"/>
              <a:t>PVID</a:t>
            </a:r>
            <a:r>
              <a:rPr lang="zh-CN" altLang="en-US" dirty="0" smtClean="0"/>
              <a:t>是</a:t>
            </a:r>
            <a:r>
              <a:rPr lang="en-US" altLang="zh-CN" dirty="0" smtClean="0"/>
              <a:t>3</a:t>
            </a:r>
            <a:r>
              <a:rPr lang="zh-CN" altLang="en-US" dirty="0" smtClean="0"/>
              <a:t>，连接服务器的端口的</a:t>
            </a:r>
            <a:r>
              <a:rPr lang="en-US" altLang="zh-CN" dirty="0" smtClean="0"/>
              <a:t>PVID</a:t>
            </a:r>
            <a:r>
              <a:rPr lang="zh-CN" altLang="en-US" dirty="0" smtClean="0"/>
              <a:t>是</a:t>
            </a:r>
            <a:r>
              <a:rPr lang="en-US" altLang="zh-CN" dirty="0" smtClean="0"/>
              <a:t>100</a:t>
            </a:r>
            <a:r>
              <a:rPr lang="zh-CN" altLang="en-US" dirty="0" smtClean="0"/>
              <a:t>。</a:t>
            </a:r>
            <a:endParaRPr lang="en-US" altLang="zh-CN" dirty="0" smtClean="0"/>
          </a:p>
          <a:p>
            <a:r>
              <a:rPr lang="zh-CN" altLang="en-US" dirty="0" smtClean="0"/>
              <a:t>通过在</a:t>
            </a:r>
            <a:r>
              <a:rPr lang="en-US" altLang="zh-CN" dirty="0" smtClean="0"/>
              <a:t>G0/0/1</a:t>
            </a:r>
            <a:r>
              <a:rPr lang="zh-CN" altLang="en-US" dirty="0" smtClean="0"/>
              <a:t>端口下使用命令</a:t>
            </a:r>
            <a:r>
              <a:rPr lang="en-US" altLang="zh-CN" dirty="0" smtClean="0"/>
              <a:t>port hybrid tagged </a:t>
            </a:r>
            <a:r>
              <a:rPr lang="en-US" altLang="zh-CN" dirty="0" err="1" smtClean="0"/>
              <a:t>vlan</a:t>
            </a:r>
            <a:r>
              <a:rPr lang="en-US" altLang="zh-CN" dirty="0" smtClean="0"/>
              <a:t> 2 3 100</a:t>
            </a:r>
            <a:r>
              <a:rPr lang="zh-CN" altLang="en-US" dirty="0" smtClean="0"/>
              <a:t>，配置</a:t>
            </a:r>
            <a:r>
              <a:rPr lang="en-US" altLang="zh-CN" dirty="0" smtClean="0"/>
              <a:t>VLAN2,VLAN3</a:t>
            </a:r>
            <a:r>
              <a:rPr lang="zh-CN" altLang="en-US" dirty="0" smtClean="0"/>
              <a:t>和</a:t>
            </a:r>
            <a:r>
              <a:rPr lang="en-US" altLang="zh-CN" dirty="0" smtClean="0"/>
              <a:t>VLAN100</a:t>
            </a:r>
            <a:r>
              <a:rPr lang="zh-CN" altLang="en-US" dirty="0" smtClean="0"/>
              <a:t>的数据帧在通过该端口时都携带标签。在</a:t>
            </a:r>
            <a:r>
              <a:rPr lang="en-US" altLang="zh-CN" dirty="0" smtClean="0"/>
              <a:t>G0/0/2</a:t>
            </a:r>
            <a:r>
              <a:rPr lang="zh-CN" altLang="en-US" dirty="0" smtClean="0"/>
              <a:t>端口下使用命令</a:t>
            </a:r>
            <a:r>
              <a:rPr lang="en-US" altLang="zh-CN" dirty="0" smtClean="0"/>
              <a:t>port hybrid untagged </a:t>
            </a:r>
            <a:r>
              <a:rPr lang="en-US" altLang="zh-CN" dirty="0" err="1" smtClean="0"/>
              <a:t>vlan</a:t>
            </a:r>
            <a:r>
              <a:rPr lang="en-US" altLang="zh-CN" dirty="0" smtClean="0"/>
              <a:t> 2 100</a:t>
            </a:r>
            <a:r>
              <a:rPr lang="zh-CN" altLang="en-US" dirty="0" smtClean="0"/>
              <a:t>，配置</a:t>
            </a:r>
            <a:r>
              <a:rPr lang="en-US" altLang="zh-CN" dirty="0" smtClean="0"/>
              <a:t>VLAN2</a:t>
            </a:r>
            <a:r>
              <a:rPr lang="zh-CN" altLang="en-US" dirty="0" smtClean="0"/>
              <a:t>和</a:t>
            </a:r>
            <a:r>
              <a:rPr lang="en-US" altLang="zh-CN" dirty="0" smtClean="0"/>
              <a:t>VLAN100</a:t>
            </a:r>
            <a:r>
              <a:rPr lang="zh-CN" altLang="en-US" dirty="0" smtClean="0"/>
              <a:t>的数据帧在通过该端口时都不携带标签。在</a:t>
            </a:r>
            <a:r>
              <a:rPr lang="en-US" altLang="zh-CN" dirty="0" smtClean="0"/>
              <a:t>G0/0/3</a:t>
            </a:r>
            <a:r>
              <a:rPr lang="zh-CN" altLang="en-US" dirty="0" smtClean="0"/>
              <a:t>端口下使用命令</a:t>
            </a:r>
            <a:r>
              <a:rPr lang="en-US" altLang="zh-CN" dirty="0" smtClean="0"/>
              <a:t>port hybrid untagged </a:t>
            </a:r>
            <a:r>
              <a:rPr lang="en-US" altLang="zh-CN" dirty="0" err="1" smtClean="0"/>
              <a:t>vlan</a:t>
            </a:r>
            <a:r>
              <a:rPr lang="en-US" altLang="zh-CN" dirty="0" smtClean="0"/>
              <a:t> 3 100</a:t>
            </a:r>
            <a:r>
              <a:rPr lang="zh-CN" altLang="en-US" dirty="0" smtClean="0"/>
              <a:t>，配置</a:t>
            </a:r>
            <a:r>
              <a:rPr lang="en-US" altLang="zh-CN" dirty="0" smtClean="0"/>
              <a:t>VLAN3</a:t>
            </a:r>
            <a:r>
              <a:rPr lang="zh-CN" altLang="en-US" dirty="0" smtClean="0"/>
              <a:t>和</a:t>
            </a:r>
            <a:r>
              <a:rPr lang="en-US" altLang="zh-CN" dirty="0" smtClean="0"/>
              <a:t>VLAN100</a:t>
            </a:r>
            <a:r>
              <a:rPr lang="zh-CN" altLang="en-US" dirty="0" smtClean="0"/>
              <a:t>的数据帧在通过该端口时都不携带标签。</a:t>
            </a:r>
            <a:endParaRPr lang="en-US" altLang="zh-CN" b="1"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29</a:t>
            </a:fld>
            <a:endParaRPr lang="zh-CN" altLang="en-US"/>
          </a:p>
        </p:txBody>
      </p:sp>
    </p:spTree>
    <p:extLst>
      <p:ext uri="{BB962C8B-B14F-4D97-AF65-F5344CB8AC3E}">
        <p14:creationId xmlns:p14="http://schemas.microsoft.com/office/powerpoint/2010/main" val="309540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a:t>
            </a:r>
            <a:r>
              <a:rPr lang="en-US" altLang="zh-CN" dirty="0" smtClean="0"/>
              <a:t>SWB</a:t>
            </a:r>
            <a:r>
              <a:rPr lang="zh-CN" altLang="en-US" dirty="0" smtClean="0"/>
              <a:t>上继续进行配置，在</a:t>
            </a:r>
            <a:r>
              <a:rPr lang="en-US" altLang="zh-CN" dirty="0" smtClean="0"/>
              <a:t>G0/0/1</a:t>
            </a:r>
            <a:r>
              <a:rPr lang="zh-CN" altLang="en-US" dirty="0" smtClean="0"/>
              <a:t>端口下使用命令</a:t>
            </a:r>
            <a:r>
              <a:rPr lang="en-US" altLang="zh-CN" b="1" dirty="0" smtClean="0"/>
              <a:t>port link-type hybrid</a:t>
            </a:r>
            <a:r>
              <a:rPr lang="zh-CN" altLang="en-US" dirty="0" smtClean="0"/>
              <a:t>配置端口类型为</a:t>
            </a:r>
            <a:r>
              <a:rPr lang="en-US" altLang="zh-CN" dirty="0" smtClean="0"/>
              <a:t>Hybrid</a:t>
            </a:r>
            <a:r>
              <a:rPr lang="zh-CN" altLang="en-US" dirty="0" smtClean="0"/>
              <a:t>。</a:t>
            </a:r>
            <a:endParaRPr lang="en-US" altLang="zh-CN" dirty="0" smtClean="0"/>
          </a:p>
          <a:p>
            <a:r>
              <a:rPr lang="zh-CN" altLang="en-US" dirty="0" smtClean="0"/>
              <a:t>在</a:t>
            </a:r>
            <a:r>
              <a:rPr lang="en-US" altLang="zh-CN" dirty="0" smtClean="0"/>
              <a:t>G0/0/1</a:t>
            </a:r>
            <a:r>
              <a:rPr lang="zh-CN" altLang="en-US" dirty="0" smtClean="0"/>
              <a:t>端口下使用命令</a:t>
            </a:r>
            <a:r>
              <a:rPr lang="en-US" altLang="zh-CN" b="1" dirty="0" smtClean="0"/>
              <a:t>port hybrid tagged </a:t>
            </a:r>
            <a:r>
              <a:rPr lang="en-US" altLang="zh-CN" b="1" dirty="0" err="1" smtClean="0"/>
              <a:t>vlan</a:t>
            </a:r>
            <a:r>
              <a:rPr lang="en-US" altLang="zh-CN" b="1" dirty="0" smtClean="0"/>
              <a:t> </a:t>
            </a:r>
            <a:r>
              <a:rPr lang="en-US" altLang="zh-CN" dirty="0" smtClean="0"/>
              <a:t>2 3 100</a:t>
            </a:r>
            <a:r>
              <a:rPr lang="zh-CN" altLang="en-US" dirty="0" smtClean="0"/>
              <a:t>，配置</a:t>
            </a:r>
            <a:r>
              <a:rPr lang="en-US" altLang="zh-CN" dirty="0" smtClean="0"/>
              <a:t>VLAN2</a:t>
            </a:r>
            <a:r>
              <a:rPr lang="zh-CN" altLang="en-US" dirty="0" smtClean="0"/>
              <a:t>，</a:t>
            </a:r>
            <a:r>
              <a:rPr lang="en-US" altLang="zh-CN" dirty="0" smtClean="0"/>
              <a:t>VLAN3</a:t>
            </a:r>
            <a:r>
              <a:rPr lang="zh-CN" altLang="en-US" dirty="0" smtClean="0"/>
              <a:t>和</a:t>
            </a:r>
            <a:r>
              <a:rPr lang="en-US" altLang="zh-CN" dirty="0" smtClean="0"/>
              <a:t>VLAN100</a:t>
            </a:r>
            <a:r>
              <a:rPr lang="zh-CN" altLang="en-US" dirty="0" smtClean="0"/>
              <a:t>的数据帧在通过该端口时都携带标签。</a:t>
            </a:r>
            <a:endParaRPr lang="en-US" altLang="zh-CN" dirty="0" smtClean="0"/>
          </a:p>
          <a:p>
            <a:r>
              <a:rPr lang="zh-CN" altLang="en-US" dirty="0" smtClean="0"/>
              <a:t>在</a:t>
            </a:r>
            <a:r>
              <a:rPr lang="en-US" altLang="zh-CN" dirty="0" smtClean="0"/>
              <a:t>G0/0/2</a:t>
            </a:r>
            <a:r>
              <a:rPr lang="zh-CN" altLang="en-US" dirty="0" smtClean="0"/>
              <a:t>端口下使用命令</a:t>
            </a:r>
            <a:r>
              <a:rPr lang="en-US" altLang="zh-CN" b="1" dirty="0" smtClean="0"/>
              <a:t>port hybrid untagged </a:t>
            </a:r>
            <a:r>
              <a:rPr lang="en-US" altLang="zh-CN" b="1" dirty="0" err="1" smtClean="0"/>
              <a:t>vlan</a:t>
            </a:r>
            <a:r>
              <a:rPr lang="en-US" altLang="zh-CN" b="1" dirty="0" smtClean="0"/>
              <a:t> </a:t>
            </a:r>
            <a:r>
              <a:rPr lang="en-US" altLang="zh-CN" dirty="0" smtClean="0"/>
              <a:t>2 3 100</a:t>
            </a:r>
            <a:r>
              <a:rPr lang="zh-CN" altLang="en-US" dirty="0" smtClean="0"/>
              <a:t>，配置</a:t>
            </a:r>
            <a:r>
              <a:rPr lang="en-US" altLang="zh-CN" dirty="0" smtClean="0"/>
              <a:t>VLAN2</a:t>
            </a:r>
            <a:r>
              <a:rPr lang="zh-CN" altLang="en-US" dirty="0" smtClean="0"/>
              <a:t>，</a:t>
            </a:r>
            <a:r>
              <a:rPr lang="en-US" altLang="zh-CN" dirty="0" smtClean="0"/>
              <a:t>VLAN3</a:t>
            </a:r>
            <a:r>
              <a:rPr lang="zh-CN" altLang="en-US" dirty="0" smtClean="0"/>
              <a:t>和</a:t>
            </a:r>
            <a:r>
              <a:rPr lang="en-US" altLang="zh-CN" dirty="0" smtClean="0"/>
              <a:t>VLAN100</a:t>
            </a:r>
            <a:r>
              <a:rPr lang="zh-CN" altLang="en-US" dirty="0" smtClean="0"/>
              <a:t>的数据帧在通过该端口时都不携带标签。</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30</a:t>
            </a:fld>
            <a:endParaRPr lang="zh-CN" altLang="en-US"/>
          </a:p>
        </p:txBody>
      </p:sp>
    </p:spTree>
    <p:extLst>
      <p:ext uri="{BB962C8B-B14F-4D97-AF65-F5344CB8AC3E}">
        <p14:creationId xmlns:p14="http://schemas.microsoft.com/office/powerpoint/2010/main" val="125978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因为不同</a:t>
            </a:r>
            <a:r>
              <a:rPr lang="en-US" altLang="zh-CN" dirty="0" smtClean="0"/>
              <a:t>VLAN</a:t>
            </a:r>
            <a:r>
              <a:rPr lang="zh-CN" altLang="en-US" dirty="0" smtClean="0"/>
              <a:t>之间的主机是无法实现二层通信的，所以必须通过三层路由才能将报文从一个</a:t>
            </a:r>
            <a:r>
              <a:rPr lang="en-US" altLang="zh-CN" dirty="0" smtClean="0"/>
              <a:t>VLAN</a:t>
            </a:r>
            <a:r>
              <a:rPr lang="zh-CN" altLang="en-US" dirty="0" smtClean="0"/>
              <a:t>转发到另外一个</a:t>
            </a:r>
            <a:r>
              <a:rPr lang="en-US" altLang="zh-CN" dirty="0" smtClean="0"/>
              <a:t>VLAN</a:t>
            </a:r>
            <a:r>
              <a:rPr lang="zh-CN" altLang="en-US" dirty="0" smtClean="0"/>
              <a:t>。</a:t>
            </a:r>
          </a:p>
          <a:p>
            <a:r>
              <a:rPr lang="zh-CN" altLang="en-US" dirty="0" smtClean="0"/>
              <a:t>解决</a:t>
            </a:r>
            <a:r>
              <a:rPr lang="en-US" altLang="zh-CN" dirty="0" smtClean="0"/>
              <a:t>VLAN</a:t>
            </a:r>
            <a:r>
              <a:rPr lang="zh-CN" altLang="en-US" dirty="0" smtClean="0"/>
              <a:t>间通信问题的第一种方法是：在路由器上为每个</a:t>
            </a:r>
            <a:r>
              <a:rPr lang="en-US" altLang="zh-CN" dirty="0" smtClean="0"/>
              <a:t>VLAN</a:t>
            </a:r>
            <a:r>
              <a:rPr lang="zh-CN" altLang="en-US" dirty="0" smtClean="0"/>
              <a:t>分配一个单独的接口，并使用一条物理链路连接到二层交换机上。当</a:t>
            </a:r>
            <a:r>
              <a:rPr lang="en-US" altLang="zh-CN" dirty="0" smtClean="0"/>
              <a:t>VLAN</a:t>
            </a:r>
            <a:r>
              <a:rPr lang="zh-CN" altLang="en-US" dirty="0" smtClean="0"/>
              <a:t>间的主机需要通信时，数据会经由路由器进行三层路由，并被转发到目的</a:t>
            </a:r>
            <a:r>
              <a:rPr lang="en-US" altLang="zh-CN" dirty="0" smtClean="0"/>
              <a:t>VLAN</a:t>
            </a:r>
            <a:r>
              <a:rPr lang="zh-CN" altLang="en-US" dirty="0" smtClean="0"/>
              <a:t>内的主机，这样就可以实现</a:t>
            </a:r>
            <a:r>
              <a:rPr lang="en-US" altLang="zh-CN" dirty="0" smtClean="0"/>
              <a:t>VLAN</a:t>
            </a:r>
            <a:r>
              <a:rPr lang="zh-CN" altLang="en-US" dirty="0" smtClean="0"/>
              <a:t>之间的相互通信。</a:t>
            </a:r>
            <a:endParaRPr lang="en-US" altLang="zh-CN" dirty="0" smtClean="0"/>
          </a:p>
          <a:p>
            <a:r>
              <a:rPr lang="zh-CN" altLang="en-US" dirty="0" smtClean="0"/>
              <a:t>然而，随着每个交换机上</a:t>
            </a:r>
            <a:r>
              <a:rPr lang="en-US" altLang="zh-CN" dirty="0" smtClean="0"/>
              <a:t>VLAN</a:t>
            </a:r>
            <a:r>
              <a:rPr lang="zh-CN" altLang="en-US" dirty="0" smtClean="0"/>
              <a:t>数量的增加，这样做必然需要大量的路由器接口，而路由器的接口数量是极其有限的。并且，某些</a:t>
            </a:r>
            <a:r>
              <a:rPr lang="en-US" altLang="zh-CN" dirty="0" smtClean="0"/>
              <a:t>VLAN</a:t>
            </a:r>
            <a:r>
              <a:rPr lang="zh-CN" altLang="en-US" dirty="0" smtClean="0"/>
              <a:t>之间的主机可能不需要频繁进行通信，如果这样配置的话，会导致路由器的接口利用率很低。因此，实际应用中一般不会采用这种方案来解决</a:t>
            </a:r>
            <a:r>
              <a:rPr lang="en-US" altLang="zh-CN" dirty="0" smtClean="0"/>
              <a:t>VLAN</a:t>
            </a:r>
            <a:r>
              <a:rPr lang="zh-CN" altLang="en-US" dirty="0" smtClean="0"/>
              <a:t>间的通信问题。</a:t>
            </a: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32</a:t>
            </a:fld>
            <a:endParaRPr lang="zh-CN" altLang="en-US"/>
          </a:p>
        </p:txBody>
      </p:sp>
    </p:spTree>
    <p:extLst>
      <p:ext uri="{BB962C8B-B14F-4D97-AF65-F5344CB8AC3E}">
        <p14:creationId xmlns:p14="http://schemas.microsoft.com/office/powerpoint/2010/main" val="306582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defRPr/>
            </a:pPr>
            <a:r>
              <a:rPr lang="zh-CN" altLang="en-US" dirty="0" smtClean="0">
                <a:latin typeface="Arial" pitchFamily="34" charset="0"/>
              </a:rPr>
              <a:t>解决</a:t>
            </a:r>
            <a:r>
              <a:rPr lang="en-US" altLang="zh-CN" dirty="0" smtClean="0">
                <a:latin typeface="Arial" pitchFamily="34" charset="0"/>
              </a:rPr>
              <a:t>VLAN</a:t>
            </a:r>
            <a:r>
              <a:rPr lang="zh-CN" altLang="en-US" dirty="0" smtClean="0">
                <a:latin typeface="Arial" pitchFamily="34" charset="0"/>
              </a:rPr>
              <a:t>间通信问题的第二种方法是：</a:t>
            </a:r>
            <a:endParaRPr lang="en-US" altLang="zh-CN" dirty="0" smtClean="0">
              <a:latin typeface="Arial" pitchFamily="34" charset="0"/>
            </a:endParaRPr>
          </a:p>
          <a:p>
            <a:pPr eaLnBrk="1" hangingPunct="1">
              <a:defRPr/>
            </a:pPr>
            <a:r>
              <a:rPr lang="zh-CN" altLang="en-US" dirty="0" smtClean="0">
                <a:latin typeface="Arial" pitchFamily="34" charset="0"/>
              </a:rPr>
              <a:t>在交换机和路由器之间仅使用一条物理链路连接。在交换机上，把连接到路由器的端口配置成</a:t>
            </a:r>
            <a:r>
              <a:rPr lang="en-US" altLang="zh-CN" dirty="0" smtClean="0">
                <a:latin typeface="Arial" pitchFamily="34" charset="0"/>
              </a:rPr>
              <a:t>Trunk</a:t>
            </a:r>
            <a:r>
              <a:rPr lang="zh-CN" altLang="en-US" dirty="0" smtClean="0">
                <a:latin typeface="Arial" pitchFamily="34" charset="0"/>
              </a:rPr>
              <a:t>类型的端口，并允许相关</a:t>
            </a:r>
            <a:r>
              <a:rPr lang="en-US" altLang="zh-CN" dirty="0" smtClean="0">
                <a:latin typeface="Arial" pitchFamily="34" charset="0"/>
              </a:rPr>
              <a:t>VLAN</a:t>
            </a:r>
            <a:r>
              <a:rPr lang="zh-CN" altLang="en-US" dirty="0" smtClean="0">
                <a:latin typeface="Arial" pitchFamily="34" charset="0"/>
              </a:rPr>
              <a:t>的帧通过。在路由器上需要创建子接口，逻辑上把连接路由器的物理链路分成了多条。一个子接口代表了一条归属于某个</a:t>
            </a:r>
            <a:r>
              <a:rPr lang="en-US" altLang="zh-CN" dirty="0" smtClean="0">
                <a:latin typeface="Arial" pitchFamily="34" charset="0"/>
              </a:rPr>
              <a:t>VLAN</a:t>
            </a:r>
            <a:r>
              <a:rPr lang="zh-CN" altLang="en-US" dirty="0" smtClean="0">
                <a:latin typeface="Arial" pitchFamily="34" charset="0"/>
              </a:rPr>
              <a:t>的逻辑链路。配置子接口时，需要注意以下几点：</a:t>
            </a:r>
            <a:endParaRPr lang="en-US" altLang="zh-CN" dirty="0" smtClean="0">
              <a:latin typeface="Arial" pitchFamily="34" charset="0"/>
            </a:endParaRPr>
          </a:p>
          <a:p>
            <a:pPr marL="228600" indent="-228600" eaLnBrk="1" hangingPunct="1">
              <a:buFont typeface="+mj-lt"/>
              <a:buAutoNum type="arabicPeriod"/>
              <a:defRPr/>
            </a:pPr>
            <a:r>
              <a:rPr lang="zh-CN" altLang="en-US" dirty="0" smtClean="0">
                <a:latin typeface="Arial" pitchFamily="34" charset="0"/>
              </a:rPr>
              <a:t>必须为每个子接口分配一个</a:t>
            </a:r>
            <a:r>
              <a:rPr lang="en-US" altLang="zh-CN" dirty="0" smtClean="0">
                <a:latin typeface="Arial" pitchFamily="34" charset="0"/>
              </a:rPr>
              <a:t>IP</a:t>
            </a:r>
            <a:r>
              <a:rPr lang="zh-CN" altLang="en-US" dirty="0" smtClean="0">
                <a:latin typeface="Arial" pitchFamily="34" charset="0"/>
              </a:rPr>
              <a:t>地址。该</a:t>
            </a:r>
            <a:r>
              <a:rPr lang="en-US" altLang="zh-CN" dirty="0" smtClean="0">
                <a:latin typeface="Arial" pitchFamily="34" charset="0"/>
              </a:rPr>
              <a:t>IP</a:t>
            </a:r>
            <a:r>
              <a:rPr lang="zh-CN" altLang="en-US" dirty="0" smtClean="0">
                <a:latin typeface="Arial" pitchFamily="34" charset="0"/>
              </a:rPr>
              <a:t>地址与子接口所属</a:t>
            </a:r>
            <a:r>
              <a:rPr lang="en-US" altLang="zh-CN" dirty="0" smtClean="0">
                <a:latin typeface="Arial" pitchFamily="34" charset="0"/>
              </a:rPr>
              <a:t>VLAN</a:t>
            </a:r>
            <a:r>
              <a:rPr lang="zh-CN" altLang="en-US" dirty="0" smtClean="0">
                <a:latin typeface="Arial" pitchFamily="34" charset="0"/>
              </a:rPr>
              <a:t>位于同一网段。</a:t>
            </a:r>
            <a:endParaRPr lang="en-US" altLang="zh-CN" dirty="0" smtClean="0">
              <a:latin typeface="Arial" pitchFamily="34" charset="0"/>
            </a:endParaRPr>
          </a:p>
          <a:p>
            <a:pPr marL="228600" indent="-228600" eaLnBrk="1" hangingPunct="1">
              <a:buFont typeface="+mj-lt"/>
              <a:buAutoNum type="arabicPeriod"/>
              <a:defRPr/>
            </a:pPr>
            <a:r>
              <a:rPr lang="zh-CN" altLang="en-US" dirty="0" smtClean="0">
                <a:latin typeface="Arial" pitchFamily="34" charset="0"/>
              </a:rPr>
              <a:t>需要在子接口上配置</a:t>
            </a:r>
            <a:r>
              <a:rPr lang="en-US" altLang="zh-CN" dirty="0" smtClean="0">
                <a:latin typeface="Arial" pitchFamily="34" charset="0"/>
              </a:rPr>
              <a:t>802.1Q</a:t>
            </a:r>
            <a:r>
              <a:rPr lang="zh-CN" altLang="en-US" dirty="0" smtClean="0">
                <a:latin typeface="Arial" pitchFamily="34" charset="0"/>
              </a:rPr>
              <a:t>封装，来剥掉和添加</a:t>
            </a:r>
            <a:r>
              <a:rPr lang="en-US" altLang="zh-CN" dirty="0" smtClean="0">
                <a:latin typeface="Arial" pitchFamily="34" charset="0"/>
              </a:rPr>
              <a:t>VLAN Tag</a:t>
            </a:r>
            <a:r>
              <a:rPr lang="zh-CN" altLang="en-US" dirty="0" smtClean="0">
                <a:latin typeface="Arial" pitchFamily="34" charset="0"/>
              </a:rPr>
              <a:t>，从而实现</a:t>
            </a:r>
            <a:r>
              <a:rPr lang="en-US" altLang="zh-CN" dirty="0" smtClean="0">
                <a:latin typeface="Arial" pitchFamily="34" charset="0"/>
              </a:rPr>
              <a:t>VLAN</a:t>
            </a:r>
            <a:r>
              <a:rPr lang="zh-CN" altLang="en-US" dirty="0" smtClean="0">
                <a:latin typeface="Arial" pitchFamily="34" charset="0"/>
              </a:rPr>
              <a:t>间互通。</a:t>
            </a:r>
            <a:endParaRPr lang="en-US" altLang="zh-CN" dirty="0" smtClean="0">
              <a:latin typeface="Arial" pitchFamily="34" charset="0"/>
            </a:endParaRPr>
          </a:p>
          <a:p>
            <a:pPr marL="228600" indent="-228600" eaLnBrk="1" hangingPunct="1">
              <a:buFont typeface="+mj-lt"/>
              <a:buAutoNum type="arabicPeriod"/>
              <a:defRPr/>
            </a:pPr>
            <a:r>
              <a:rPr lang="zh-CN" altLang="en-US" dirty="0" smtClean="0">
                <a:latin typeface="Arial" pitchFamily="34" charset="0"/>
              </a:rPr>
              <a:t>在子接口上执行命令</a:t>
            </a:r>
            <a:r>
              <a:rPr lang="en-US" altLang="zh-CN" b="1" dirty="0" err="1" smtClean="0">
                <a:latin typeface="Arial" pitchFamily="34" charset="0"/>
              </a:rPr>
              <a:t>arp</a:t>
            </a:r>
            <a:r>
              <a:rPr lang="en-US" altLang="zh-CN" b="1" dirty="0" smtClean="0">
                <a:latin typeface="Arial" pitchFamily="34" charset="0"/>
              </a:rPr>
              <a:t> broadcast enable</a:t>
            </a:r>
            <a:r>
              <a:rPr lang="zh-CN" altLang="en-US" dirty="0" smtClean="0">
                <a:latin typeface="Arial" pitchFamily="34" charset="0"/>
              </a:rPr>
              <a:t>使能子接口的</a:t>
            </a:r>
            <a:r>
              <a:rPr lang="en-US" altLang="zh-CN" dirty="0" smtClean="0">
                <a:latin typeface="Arial" pitchFamily="34" charset="0"/>
              </a:rPr>
              <a:t>ARP</a:t>
            </a:r>
            <a:r>
              <a:rPr lang="zh-CN" altLang="en-US" dirty="0" smtClean="0">
                <a:latin typeface="Arial" pitchFamily="34" charset="0"/>
              </a:rPr>
              <a:t>广播功能。</a:t>
            </a:r>
            <a:endParaRPr lang="en-US" altLang="zh-CN" dirty="0" smtClean="0">
              <a:latin typeface="Arial" pitchFamily="34" charset="0"/>
            </a:endParaRPr>
          </a:p>
          <a:p>
            <a:pPr eaLnBrk="1" hangingPunct="1">
              <a:defRPr/>
            </a:pPr>
            <a:r>
              <a:rPr lang="zh-CN" altLang="en-US" dirty="0" smtClean="0">
                <a:latin typeface="Arial" pitchFamily="34" charset="0"/>
              </a:rPr>
              <a:t>本例中，主机</a:t>
            </a:r>
            <a:r>
              <a:rPr lang="en-US" altLang="zh-CN" dirty="0" smtClean="0">
                <a:latin typeface="Arial" pitchFamily="34" charset="0"/>
              </a:rPr>
              <a:t>A</a:t>
            </a:r>
            <a:r>
              <a:rPr lang="zh-CN" altLang="en-US" dirty="0" smtClean="0">
                <a:latin typeface="Arial" pitchFamily="34" charset="0"/>
              </a:rPr>
              <a:t>发送数据给主机</a:t>
            </a:r>
            <a:r>
              <a:rPr lang="en-US" altLang="zh-CN" dirty="0" smtClean="0">
                <a:latin typeface="Arial" pitchFamily="34" charset="0"/>
              </a:rPr>
              <a:t>B</a:t>
            </a:r>
            <a:r>
              <a:rPr lang="zh-CN" altLang="en-US" dirty="0" smtClean="0">
                <a:latin typeface="Arial" pitchFamily="34" charset="0"/>
              </a:rPr>
              <a:t>时，</a:t>
            </a:r>
            <a:r>
              <a:rPr lang="en-US" altLang="zh-CN" dirty="0" smtClean="0">
                <a:latin typeface="Arial" pitchFamily="34" charset="0"/>
              </a:rPr>
              <a:t>RTA</a:t>
            </a:r>
            <a:r>
              <a:rPr lang="zh-CN" altLang="en-US" dirty="0" smtClean="0">
                <a:latin typeface="Arial" pitchFamily="34" charset="0"/>
              </a:rPr>
              <a:t>会通过</a:t>
            </a:r>
            <a:r>
              <a:rPr lang="en-US" altLang="zh-CN" dirty="0" smtClean="0">
                <a:latin typeface="Arial" pitchFamily="34" charset="0"/>
              </a:rPr>
              <a:t>G0/0/1.1</a:t>
            </a:r>
            <a:r>
              <a:rPr lang="zh-CN" altLang="en-US" dirty="0" smtClean="0">
                <a:latin typeface="Arial" pitchFamily="34" charset="0"/>
              </a:rPr>
              <a:t>子接口收到此数据，然后查找路由表，将数据从</a:t>
            </a:r>
            <a:r>
              <a:rPr lang="en-US" altLang="zh-CN" dirty="0" smtClean="0">
                <a:latin typeface="Arial" pitchFamily="34" charset="0"/>
              </a:rPr>
              <a:t>G0/0/1.2</a:t>
            </a:r>
            <a:r>
              <a:rPr lang="zh-CN" altLang="en-US" dirty="0" smtClean="0">
                <a:latin typeface="Arial" pitchFamily="34" charset="0"/>
              </a:rPr>
              <a:t>子接口发送给主机</a:t>
            </a:r>
            <a:r>
              <a:rPr lang="en-US" altLang="zh-CN" dirty="0" smtClean="0">
                <a:latin typeface="Arial" pitchFamily="34" charset="0"/>
              </a:rPr>
              <a:t>B</a:t>
            </a:r>
            <a:r>
              <a:rPr lang="zh-CN" altLang="en-US" dirty="0" smtClean="0">
                <a:latin typeface="Arial" pitchFamily="34" charset="0"/>
              </a:rPr>
              <a:t>，这样就实现了</a:t>
            </a:r>
            <a:r>
              <a:rPr lang="en-US" altLang="zh-CN" dirty="0" smtClean="0">
                <a:latin typeface="Arial" pitchFamily="34" charset="0"/>
              </a:rPr>
              <a:t>VLAN2</a:t>
            </a:r>
            <a:r>
              <a:rPr lang="zh-CN" altLang="en-US" dirty="0" smtClean="0">
                <a:latin typeface="Arial" pitchFamily="34" charset="0"/>
              </a:rPr>
              <a:t>和</a:t>
            </a:r>
            <a:r>
              <a:rPr lang="en-US" altLang="zh-CN" dirty="0" smtClean="0">
                <a:latin typeface="Arial" pitchFamily="34" charset="0"/>
              </a:rPr>
              <a:t>VLAN3</a:t>
            </a:r>
            <a:r>
              <a:rPr lang="zh-CN" altLang="en-US" dirty="0" smtClean="0">
                <a:latin typeface="Arial" pitchFamily="34" charset="0"/>
              </a:rPr>
              <a:t>之间的主机通信。</a:t>
            </a:r>
            <a:endParaRPr lang="en-US" altLang="zh-CN" dirty="0" smtClean="0">
              <a:latin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33</a:t>
            </a:fld>
            <a:endParaRPr lang="zh-CN" altLang="en-US"/>
          </a:p>
        </p:txBody>
      </p:sp>
    </p:spTree>
    <p:extLst>
      <p:ext uri="{BB962C8B-B14F-4D97-AF65-F5344CB8AC3E}">
        <p14:creationId xmlns:p14="http://schemas.microsoft.com/office/powerpoint/2010/main" val="306582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执行</a:t>
            </a:r>
            <a:r>
              <a:rPr lang="en-US" altLang="zh-CN" b="1" dirty="0" smtClean="0"/>
              <a:t>port link-type trunk</a:t>
            </a:r>
            <a:r>
              <a:rPr lang="zh-CN" altLang="en-US" dirty="0" smtClean="0"/>
              <a:t>命令，配置</a:t>
            </a:r>
            <a:r>
              <a:rPr lang="en-US" altLang="zh-CN" dirty="0" smtClean="0"/>
              <a:t>SWA</a:t>
            </a:r>
            <a:r>
              <a:rPr lang="zh-CN" altLang="en-US" dirty="0" smtClean="0"/>
              <a:t>的</a:t>
            </a:r>
            <a:r>
              <a:rPr lang="en-US" altLang="zh-CN" dirty="0" smtClean="0"/>
              <a:t>G0/0/1</a:t>
            </a:r>
            <a:r>
              <a:rPr lang="zh-CN" altLang="en-US" dirty="0" smtClean="0"/>
              <a:t>端口为</a:t>
            </a:r>
            <a:r>
              <a:rPr lang="en-US" altLang="zh-CN" dirty="0" smtClean="0"/>
              <a:t>Trunk</a:t>
            </a:r>
            <a:r>
              <a:rPr lang="zh-CN" altLang="en-US" dirty="0" smtClean="0"/>
              <a:t>类型的端口。</a:t>
            </a:r>
            <a:endParaRPr lang="en-US" altLang="zh-CN" dirty="0" smtClean="0"/>
          </a:p>
          <a:p>
            <a:r>
              <a:rPr lang="zh-CN" altLang="en-US" dirty="0" smtClean="0"/>
              <a:t>执行</a:t>
            </a:r>
            <a:r>
              <a:rPr lang="en-US" altLang="zh-CN" b="1" dirty="0" smtClean="0"/>
              <a:t>port trunk allow-pass </a:t>
            </a:r>
            <a:r>
              <a:rPr lang="en-US" altLang="zh-CN" b="1" dirty="0" err="1" smtClean="0"/>
              <a:t>vlan</a:t>
            </a:r>
            <a:r>
              <a:rPr lang="en-US" altLang="zh-CN" b="1" dirty="0" smtClean="0"/>
              <a:t> 2 3</a:t>
            </a:r>
            <a:r>
              <a:rPr lang="zh-CN" altLang="en-US" dirty="0" smtClean="0"/>
              <a:t>命令，配置</a:t>
            </a:r>
            <a:r>
              <a:rPr lang="en-US" altLang="zh-CN" dirty="0" smtClean="0"/>
              <a:t>SWA</a:t>
            </a:r>
            <a:r>
              <a:rPr lang="zh-CN" altLang="en-US" dirty="0" smtClean="0"/>
              <a:t>的</a:t>
            </a:r>
            <a:r>
              <a:rPr lang="en-US" altLang="zh-CN" dirty="0" smtClean="0"/>
              <a:t>G0/0/1</a:t>
            </a:r>
            <a:r>
              <a:rPr lang="zh-CN" altLang="en-US" dirty="0" smtClean="0"/>
              <a:t>端口允许</a:t>
            </a:r>
            <a:r>
              <a:rPr lang="en-US" altLang="zh-CN" dirty="0" smtClean="0"/>
              <a:t>VLAN 2</a:t>
            </a:r>
            <a:r>
              <a:rPr lang="zh-CN" altLang="en-US" dirty="0" smtClean="0"/>
              <a:t>和</a:t>
            </a:r>
            <a:r>
              <a:rPr lang="en-US" altLang="zh-CN" dirty="0" smtClean="0"/>
              <a:t>VLAN 3</a:t>
            </a:r>
            <a:r>
              <a:rPr lang="zh-CN" altLang="en-US" dirty="0" smtClean="0"/>
              <a:t>的数据通过。</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34</a:t>
            </a:fld>
            <a:endParaRPr lang="zh-CN" altLang="en-US"/>
          </a:p>
        </p:txBody>
      </p:sp>
    </p:spTree>
    <p:extLst>
      <p:ext uri="{BB962C8B-B14F-4D97-AF65-F5344CB8AC3E}">
        <p14:creationId xmlns:p14="http://schemas.microsoft.com/office/powerpoint/2010/main" val="306582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interface </a:t>
            </a:r>
            <a:r>
              <a:rPr lang="en-US" altLang="zh-CN" i="1" dirty="0" smtClean="0"/>
              <a:t>interface-type interface-</a:t>
            </a:r>
            <a:r>
              <a:rPr lang="en-US" altLang="zh-CN" i="1" dirty="0" err="1" smtClean="0"/>
              <a:t>number.sub</a:t>
            </a:r>
            <a:r>
              <a:rPr lang="en-US" altLang="zh-CN" i="1" dirty="0" smtClean="0"/>
              <a:t>-interface number</a:t>
            </a:r>
            <a:r>
              <a:rPr lang="zh-CN" altLang="en-US" dirty="0" smtClean="0"/>
              <a:t>命令用来创建子接口。</a:t>
            </a:r>
            <a:r>
              <a:rPr lang="en-US" altLang="zh-CN" i="1" dirty="0" smtClean="0"/>
              <a:t>sub-interface number</a:t>
            </a:r>
            <a:r>
              <a:rPr lang="zh-CN" altLang="en-US" dirty="0" smtClean="0"/>
              <a:t>代表物理接口内的逻辑接口通道。</a:t>
            </a:r>
            <a:endParaRPr lang="en-US" altLang="zh-CN" dirty="0" smtClean="0"/>
          </a:p>
          <a:p>
            <a:r>
              <a:rPr lang="en-US" altLang="zh-CN" b="1" dirty="0" smtClean="0"/>
              <a:t>dot1q termination </a:t>
            </a:r>
            <a:r>
              <a:rPr lang="en-US" altLang="zh-CN" i="1" dirty="0" smtClean="0"/>
              <a:t>vid</a:t>
            </a:r>
            <a:r>
              <a:rPr lang="zh-CN" altLang="en-US" dirty="0" smtClean="0"/>
              <a:t>命令用来配置子接口</a:t>
            </a:r>
            <a:r>
              <a:rPr lang="en-US" altLang="zh-CN" dirty="0" smtClean="0"/>
              <a:t>dot1q</a:t>
            </a:r>
            <a:r>
              <a:rPr lang="zh-CN" altLang="en-US" dirty="0" smtClean="0"/>
              <a:t>封装的单层</a:t>
            </a:r>
            <a:r>
              <a:rPr lang="en-US" altLang="zh-CN" dirty="0" smtClean="0"/>
              <a:t>VLAN ID</a:t>
            </a:r>
            <a:r>
              <a:rPr lang="zh-CN" altLang="en-US" dirty="0" smtClean="0"/>
              <a:t>。缺省情况，子接口没有配置</a:t>
            </a:r>
            <a:r>
              <a:rPr lang="en-US" altLang="zh-CN" dirty="0" smtClean="0"/>
              <a:t>dot1q</a:t>
            </a:r>
            <a:r>
              <a:rPr lang="zh-CN" altLang="en-US" dirty="0" smtClean="0"/>
              <a:t>封装的单层</a:t>
            </a:r>
            <a:r>
              <a:rPr lang="en-US" altLang="zh-CN" dirty="0" smtClean="0"/>
              <a:t>VLAN ID</a:t>
            </a:r>
            <a:r>
              <a:rPr lang="zh-CN" altLang="en-US" dirty="0" smtClean="0"/>
              <a:t>。本命令执行成功后，终结子接口对报文的处理如下：接收报文时，剥掉报文中携带的</a:t>
            </a:r>
            <a:r>
              <a:rPr lang="en-US" altLang="zh-CN" dirty="0" smtClean="0"/>
              <a:t>Tag</a:t>
            </a:r>
            <a:r>
              <a:rPr lang="zh-CN" altLang="en-US" dirty="0" smtClean="0"/>
              <a:t>后进行三层转发。转发出去的报文是否带</a:t>
            </a:r>
            <a:r>
              <a:rPr lang="en-US" altLang="zh-CN" dirty="0" smtClean="0"/>
              <a:t>Tag</a:t>
            </a:r>
            <a:r>
              <a:rPr lang="zh-CN" altLang="en-US" dirty="0" smtClean="0"/>
              <a:t>由出接口决定。发送报文时，将相应的</a:t>
            </a:r>
            <a:r>
              <a:rPr lang="en-US" altLang="zh-CN" dirty="0" smtClean="0"/>
              <a:t>VLAN</a:t>
            </a:r>
            <a:r>
              <a:rPr lang="zh-CN" altLang="en-US" dirty="0" smtClean="0"/>
              <a:t>信息添加到报文中再发送。</a:t>
            </a:r>
          </a:p>
          <a:p>
            <a:r>
              <a:rPr lang="en-US" altLang="zh-CN" b="1" dirty="0" err="1" smtClean="0"/>
              <a:t>arp</a:t>
            </a:r>
            <a:r>
              <a:rPr lang="en-US" altLang="zh-CN" b="1" dirty="0" smtClean="0"/>
              <a:t> broadcast enable</a:t>
            </a:r>
            <a:r>
              <a:rPr lang="zh-CN" altLang="en-US" dirty="0" smtClean="0"/>
              <a:t>命令用来使能终结子接口的</a:t>
            </a:r>
            <a:r>
              <a:rPr lang="en-US" altLang="zh-CN" dirty="0" smtClean="0"/>
              <a:t>ARP</a:t>
            </a:r>
            <a:r>
              <a:rPr lang="zh-CN" altLang="en-US" dirty="0" smtClean="0"/>
              <a:t>广播功能。缺省情况下，终结子接口没有使能</a:t>
            </a:r>
            <a:r>
              <a:rPr lang="en-US" altLang="zh-CN" dirty="0" smtClean="0"/>
              <a:t>ARP</a:t>
            </a:r>
            <a:r>
              <a:rPr lang="zh-CN" altLang="en-US" dirty="0" smtClean="0"/>
              <a:t>广播功能。终结子接口不能转发广播报文，在收到广播报文后它们直接把该报文丢弃。为了允许终结子接口能转发广播报文，可以通过在子接口上执行此命令。</a:t>
            </a: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35</a:t>
            </a:fld>
            <a:endParaRPr lang="zh-CN" altLang="en-US"/>
          </a:p>
        </p:txBody>
      </p:sp>
    </p:spTree>
    <p:extLst>
      <p:ext uri="{BB962C8B-B14F-4D97-AF65-F5344CB8AC3E}">
        <p14:creationId xmlns:p14="http://schemas.microsoft.com/office/powerpoint/2010/main" val="306582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解决</a:t>
            </a:r>
            <a:r>
              <a:rPr lang="en-US" altLang="zh-CN" dirty="0" smtClean="0"/>
              <a:t>VLAN</a:t>
            </a:r>
            <a:r>
              <a:rPr lang="zh-CN" altLang="en-US" dirty="0" smtClean="0"/>
              <a:t>间通信问题的第三种方法是：</a:t>
            </a:r>
            <a:endParaRPr lang="en-US" altLang="zh-CN" dirty="0" smtClean="0"/>
          </a:p>
          <a:p>
            <a:r>
              <a:rPr lang="zh-CN" altLang="en-US" dirty="0" smtClean="0"/>
              <a:t>在三层交换机上配置</a:t>
            </a:r>
            <a:r>
              <a:rPr lang="en-US" altLang="zh-CN" dirty="0" smtClean="0"/>
              <a:t>VLANIF</a:t>
            </a:r>
            <a:r>
              <a:rPr lang="zh-CN" altLang="en-US" dirty="0" smtClean="0"/>
              <a:t>接口来实现</a:t>
            </a:r>
            <a:r>
              <a:rPr lang="en-US" altLang="zh-CN" dirty="0" smtClean="0"/>
              <a:t>VLAN</a:t>
            </a:r>
            <a:r>
              <a:rPr lang="zh-CN" altLang="en-US" dirty="0" smtClean="0"/>
              <a:t>间路由。如果网络上有多个</a:t>
            </a:r>
            <a:r>
              <a:rPr lang="en-US" altLang="zh-CN" dirty="0" smtClean="0"/>
              <a:t>VLAN</a:t>
            </a:r>
            <a:r>
              <a:rPr lang="zh-CN" altLang="en-US" dirty="0" smtClean="0"/>
              <a:t>，则需要给每个</a:t>
            </a:r>
            <a:r>
              <a:rPr lang="en-US" altLang="zh-CN" dirty="0" smtClean="0"/>
              <a:t>VLAN</a:t>
            </a:r>
            <a:r>
              <a:rPr lang="zh-CN" altLang="en-US" dirty="0" smtClean="0"/>
              <a:t>配置一个</a:t>
            </a:r>
            <a:r>
              <a:rPr lang="en-US" altLang="zh-CN" dirty="0" smtClean="0"/>
              <a:t>VLANIF</a:t>
            </a:r>
            <a:r>
              <a:rPr lang="zh-CN" altLang="en-US" dirty="0" smtClean="0"/>
              <a:t>接口，并给每个</a:t>
            </a:r>
            <a:r>
              <a:rPr lang="en-US" altLang="zh-CN" dirty="0" smtClean="0"/>
              <a:t>VLANIF</a:t>
            </a:r>
            <a:r>
              <a:rPr lang="zh-CN" altLang="en-US" dirty="0" smtClean="0"/>
              <a:t>接口配置一个</a:t>
            </a:r>
            <a:r>
              <a:rPr lang="en-US" altLang="zh-CN" dirty="0" smtClean="0"/>
              <a:t>IP</a:t>
            </a:r>
            <a:r>
              <a:rPr lang="zh-CN" altLang="en-US" dirty="0" smtClean="0"/>
              <a:t>地址。用户设置的缺省网关就是三层交换机中</a:t>
            </a:r>
            <a:r>
              <a:rPr lang="en-US" altLang="zh-CN" dirty="0" smtClean="0"/>
              <a:t>VLANIF</a:t>
            </a:r>
            <a:r>
              <a:rPr lang="zh-CN" altLang="en-US" dirty="0" smtClean="0"/>
              <a:t>接口的</a:t>
            </a:r>
            <a:r>
              <a:rPr lang="en-US" altLang="zh-CN" dirty="0" smtClean="0"/>
              <a:t>IP</a:t>
            </a:r>
            <a:r>
              <a:rPr lang="zh-CN" altLang="en-US" dirty="0" smtClean="0"/>
              <a:t>地址。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43</a:t>
            </a:fld>
            <a:endParaRPr lang="zh-CN" altLang="en-US"/>
          </a:p>
        </p:txBody>
      </p:sp>
    </p:spTree>
    <p:extLst>
      <p:ext uri="{BB962C8B-B14F-4D97-AF65-F5344CB8AC3E}">
        <p14:creationId xmlns:p14="http://schemas.microsoft.com/office/powerpoint/2010/main" val="331642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defRPr/>
            </a:pPr>
            <a:r>
              <a:rPr lang="zh-CN" altLang="en-US" dirty="0" smtClean="0"/>
              <a:t>早期的局域网</a:t>
            </a:r>
            <a:r>
              <a:rPr lang="en-US" altLang="zh-CN" dirty="0" smtClean="0"/>
              <a:t>LAN</a:t>
            </a:r>
            <a:r>
              <a:rPr lang="zh-CN" altLang="en-US" dirty="0" smtClean="0"/>
              <a:t>技术是基于总线型结构的，它存在以下主要问题：</a:t>
            </a:r>
          </a:p>
          <a:p>
            <a:pPr marL="228600" indent="-228600">
              <a:buFont typeface="+mj-lt"/>
              <a:buAutoNum type="arabicPeriod"/>
              <a:defRPr/>
            </a:pPr>
            <a:r>
              <a:rPr lang="zh-CN" altLang="en-US" dirty="0" smtClean="0"/>
              <a:t>若某时刻有多个节点同时试图发送消息，那么它们将产生冲突。</a:t>
            </a:r>
          </a:p>
          <a:p>
            <a:pPr marL="228600" indent="-228600">
              <a:buFont typeface="+mj-lt"/>
              <a:buAutoNum type="arabicPeriod"/>
              <a:defRPr/>
            </a:pPr>
            <a:r>
              <a:rPr lang="zh-CN" altLang="en-US" dirty="0" smtClean="0"/>
              <a:t>从任意节点发出的消息都会被发送到其他节点，形成广播。</a:t>
            </a:r>
          </a:p>
          <a:p>
            <a:pPr marL="228600" indent="-228600">
              <a:buFont typeface="+mj-lt"/>
              <a:buAutoNum type="arabicPeriod"/>
              <a:defRPr/>
            </a:pPr>
            <a:r>
              <a:rPr lang="zh-CN" altLang="en-US" dirty="0" smtClean="0"/>
              <a:t>所有主机共享一条传输通道，无法控制网络中的信息安全。</a:t>
            </a:r>
          </a:p>
          <a:p>
            <a:pPr>
              <a:defRPr/>
            </a:pPr>
            <a:r>
              <a:rPr lang="zh-CN" altLang="en-US" dirty="0" smtClean="0"/>
              <a:t>这种网络构成了一个冲突域，网络中计算机数量越多，冲突越严重，网络效率越低。同时，该网络也是一个广播域，当网络中发送信息的计算机数量越多时，广播流量将会耗费大量带宽。</a:t>
            </a:r>
          </a:p>
          <a:p>
            <a:pPr>
              <a:defRPr/>
            </a:pPr>
            <a:r>
              <a:rPr lang="zh-CN" altLang="en-US" dirty="0" smtClean="0"/>
              <a:t>因此，传统局域网不仅面临冲突域太大和广播域太大两大难题，而且无法保障传输信息的安全。</a:t>
            </a:r>
          </a:p>
          <a:p>
            <a:pPr>
              <a:defRPr/>
            </a:pPr>
            <a:r>
              <a:rPr lang="zh-CN" altLang="en-US" dirty="0" smtClean="0"/>
              <a:t>为了扩展传统</a:t>
            </a:r>
            <a:r>
              <a:rPr lang="en-US" altLang="zh-CN" dirty="0" smtClean="0"/>
              <a:t>LAN</a:t>
            </a:r>
            <a:r>
              <a:rPr lang="zh-CN" altLang="en-US" dirty="0" smtClean="0"/>
              <a:t>，以接入更多计算机，同时避免冲突的恶化，出现了网桥和二层交换机，它们能有效隔离冲突域。网桥和交换机采用交换方式将来自入端口的信息转发到出端口上，克服了共享网络中的冲突问题。但是，采用交换机进行组网时，广播域和信息安全问题依旧存在。</a:t>
            </a:r>
          </a:p>
          <a:p>
            <a:pPr>
              <a:defRPr/>
            </a:pPr>
            <a:r>
              <a:rPr lang="zh-CN" altLang="en-US" dirty="0" smtClean="0"/>
              <a:t>为限制广播域的范围，减少广播流量，需要在没有二层互访需求的主机之间进行隔离。路由器是基于三层</a:t>
            </a:r>
            <a:r>
              <a:rPr lang="en-US" altLang="zh-CN" dirty="0" smtClean="0"/>
              <a:t>IP</a:t>
            </a:r>
            <a:r>
              <a:rPr lang="zh-CN" altLang="en-US" dirty="0" smtClean="0"/>
              <a:t>地址信息来选择路由和转发数据的，其连接两个网段时可以有效抑制广播报文的转发，但成本较高。因此，人们设想在物理局域网上构建多个逻辑局域网，即</a:t>
            </a:r>
            <a:r>
              <a:rPr lang="en-US" altLang="zh-CN" dirty="0" smtClean="0"/>
              <a:t>VLAN</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8</a:t>
            </a:fld>
            <a:endParaRPr lang="zh-CN" altLang="en-US"/>
          </a:p>
        </p:txBody>
      </p:sp>
    </p:spTree>
    <p:extLst>
      <p:ext uri="{BB962C8B-B14F-4D97-AF65-F5344CB8AC3E}">
        <p14:creationId xmlns:p14="http://schemas.microsoft.com/office/powerpoint/2010/main" val="210013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VLAN</a:t>
            </a:r>
            <a:r>
              <a:rPr lang="zh-CN" altLang="en-US" dirty="0" smtClean="0"/>
              <a:t>技术可以将一个物理局域网在逻辑上划分成多个广播域，也就是多个</a:t>
            </a:r>
            <a:r>
              <a:rPr lang="en-US" altLang="zh-CN" dirty="0" smtClean="0"/>
              <a:t>VLAN</a:t>
            </a:r>
            <a:r>
              <a:rPr lang="zh-CN" altLang="en-US" dirty="0" smtClean="0"/>
              <a:t>。</a:t>
            </a:r>
            <a:r>
              <a:rPr lang="en-US" altLang="zh-CN" dirty="0" smtClean="0"/>
              <a:t>VLAN</a:t>
            </a:r>
            <a:r>
              <a:rPr lang="zh-CN" altLang="en-US" dirty="0" smtClean="0"/>
              <a:t>技术部署在数据链路层，用于隔离二层流量。同一个</a:t>
            </a:r>
            <a:r>
              <a:rPr lang="en-US" altLang="zh-CN" dirty="0" smtClean="0"/>
              <a:t>VLAN</a:t>
            </a:r>
            <a:r>
              <a:rPr lang="zh-CN" altLang="en-US" dirty="0" smtClean="0"/>
              <a:t>内的主机共享同一个广播域，它们之间可以直接进行二层通信。而</a:t>
            </a:r>
            <a:r>
              <a:rPr lang="en-US" altLang="zh-CN" dirty="0" smtClean="0"/>
              <a:t>VLAN</a:t>
            </a:r>
            <a:r>
              <a:rPr lang="zh-CN" altLang="en-US" dirty="0" smtClean="0"/>
              <a:t>间的主机属于不同的广播域，不能直接实现二层互通。这样，广播报文就被限制在各个相应的</a:t>
            </a:r>
            <a:r>
              <a:rPr lang="en-US" altLang="zh-CN" dirty="0" smtClean="0"/>
              <a:t>VLAN</a:t>
            </a:r>
            <a:r>
              <a:rPr lang="zh-CN" altLang="en-US" dirty="0" smtClean="0"/>
              <a:t>内，同时也提高了网络安全性。</a:t>
            </a:r>
          </a:p>
          <a:p>
            <a:r>
              <a:rPr lang="zh-CN" altLang="en-US" dirty="0" smtClean="0"/>
              <a:t>本例中，原本属于同一广播域的主机被划分到了两个</a:t>
            </a:r>
            <a:r>
              <a:rPr lang="en-US" altLang="zh-CN" dirty="0" smtClean="0"/>
              <a:t>VLAN</a:t>
            </a:r>
            <a:r>
              <a:rPr lang="zh-CN" altLang="en-US" dirty="0" smtClean="0"/>
              <a:t>中，即，</a:t>
            </a:r>
            <a:r>
              <a:rPr lang="en-US" altLang="zh-CN" dirty="0" smtClean="0"/>
              <a:t>VLAN1</a:t>
            </a:r>
            <a:r>
              <a:rPr lang="zh-CN" altLang="en-US" dirty="0" smtClean="0"/>
              <a:t>和</a:t>
            </a:r>
            <a:r>
              <a:rPr lang="en-US" altLang="zh-CN" dirty="0" smtClean="0"/>
              <a:t>VLAN2</a:t>
            </a:r>
            <a:r>
              <a:rPr lang="zh-CN" altLang="en-US" dirty="0" smtClean="0"/>
              <a:t>。</a:t>
            </a:r>
            <a:r>
              <a:rPr lang="en-US" altLang="zh-CN" dirty="0" smtClean="0"/>
              <a:t>VLAN</a:t>
            </a:r>
            <a:r>
              <a:rPr lang="zh-CN" altLang="en-US" dirty="0" smtClean="0"/>
              <a:t>内部的主机可以直接在二层互相通信，</a:t>
            </a:r>
            <a:r>
              <a:rPr lang="en-US" altLang="zh-CN" dirty="0" smtClean="0"/>
              <a:t>VLAN1</a:t>
            </a:r>
            <a:r>
              <a:rPr lang="zh-CN" altLang="en-US" dirty="0" smtClean="0"/>
              <a:t>和</a:t>
            </a:r>
            <a:r>
              <a:rPr lang="en-US" altLang="zh-CN" dirty="0" smtClean="0"/>
              <a:t>VLAN2</a:t>
            </a:r>
            <a:r>
              <a:rPr lang="zh-CN" altLang="en-US" dirty="0" smtClean="0"/>
              <a:t>之间的主机无法直接实现二层通信。</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11</a:t>
            </a:fld>
            <a:endParaRPr lang="zh-CN" altLang="en-US"/>
          </a:p>
        </p:txBody>
      </p:sp>
    </p:spTree>
    <p:extLst>
      <p:ext uri="{BB962C8B-B14F-4D97-AF65-F5344CB8AC3E}">
        <p14:creationId xmlns:p14="http://schemas.microsoft.com/office/powerpoint/2010/main" val="165171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tabLst>
                <a:tab pos="261938" algn="l"/>
              </a:tabLst>
            </a:pPr>
            <a:r>
              <a:rPr lang="en-US" altLang="zh-CN" dirty="0" smtClean="0"/>
              <a:t>VLAN</a:t>
            </a:r>
            <a:r>
              <a:rPr lang="zh-CN" altLang="en-US" dirty="0" smtClean="0"/>
              <a:t>标签长</a:t>
            </a:r>
            <a:r>
              <a:rPr lang="en-US" altLang="zh-CN" dirty="0" smtClean="0"/>
              <a:t>4</a:t>
            </a:r>
            <a:r>
              <a:rPr lang="zh-CN" altLang="en-US" dirty="0" smtClean="0"/>
              <a:t>个字节，直接添加在以太网帧头中，</a:t>
            </a:r>
            <a:r>
              <a:rPr lang="en-US" altLang="zh-CN" dirty="0" smtClean="0"/>
              <a:t>IEEE802.1Q</a:t>
            </a:r>
            <a:r>
              <a:rPr lang="zh-CN" altLang="en-US" dirty="0" smtClean="0"/>
              <a:t>文档对</a:t>
            </a:r>
            <a:r>
              <a:rPr lang="en-US" altLang="zh-CN" dirty="0" smtClean="0"/>
              <a:t>VLAN</a:t>
            </a:r>
            <a:r>
              <a:rPr lang="zh-CN" altLang="en-US" dirty="0" smtClean="0"/>
              <a:t>标签作出了说明。</a:t>
            </a:r>
          </a:p>
          <a:p>
            <a:pPr eaLnBrk="1" hangingPunct="1">
              <a:tabLst>
                <a:tab pos="261938" algn="l"/>
              </a:tabLst>
            </a:pPr>
            <a:r>
              <a:rPr lang="en-US" altLang="zh-CN" dirty="0" smtClean="0"/>
              <a:t>TPID</a:t>
            </a:r>
            <a:r>
              <a:rPr lang="zh-CN" altLang="en-US" dirty="0" smtClean="0"/>
              <a:t>：</a:t>
            </a:r>
            <a:r>
              <a:rPr lang="en-US" altLang="zh-CN" dirty="0" smtClean="0"/>
              <a:t>Tag Protocol Identifier</a:t>
            </a:r>
            <a:r>
              <a:rPr lang="zh-CN" altLang="en-US" dirty="0" smtClean="0"/>
              <a:t>，</a:t>
            </a:r>
            <a:r>
              <a:rPr lang="en-US" altLang="zh-CN" dirty="0" smtClean="0"/>
              <a:t>2</a:t>
            </a:r>
            <a:r>
              <a:rPr lang="zh-CN" altLang="en-US" dirty="0" smtClean="0"/>
              <a:t>字节，固定取值，</a:t>
            </a:r>
            <a:r>
              <a:rPr lang="en-US" altLang="zh-CN" dirty="0" smtClean="0"/>
              <a:t>0x8100</a:t>
            </a:r>
            <a:r>
              <a:rPr lang="zh-CN" altLang="en-US" dirty="0" smtClean="0"/>
              <a:t>，是</a:t>
            </a:r>
            <a:r>
              <a:rPr lang="en-US" altLang="zh-CN" dirty="0" smtClean="0"/>
              <a:t>IEEE</a:t>
            </a:r>
            <a:r>
              <a:rPr lang="zh-CN" altLang="en-US" dirty="0" smtClean="0"/>
              <a:t>定义的新类型，表明这是一个携带</a:t>
            </a:r>
            <a:r>
              <a:rPr lang="en-US" altLang="zh-CN" dirty="0" smtClean="0"/>
              <a:t>802.1Q</a:t>
            </a:r>
            <a:r>
              <a:rPr lang="zh-CN" altLang="en-US" dirty="0" smtClean="0"/>
              <a:t>标签的帧。如果不支持</a:t>
            </a:r>
            <a:r>
              <a:rPr lang="en-US" altLang="zh-CN" dirty="0" smtClean="0"/>
              <a:t>802.1Q</a:t>
            </a:r>
            <a:r>
              <a:rPr lang="zh-CN" altLang="en-US" dirty="0" smtClean="0"/>
              <a:t>的设备收到这样的帧，会将其丢弃。</a:t>
            </a:r>
          </a:p>
          <a:p>
            <a:pPr eaLnBrk="1" hangingPunct="1">
              <a:tabLst>
                <a:tab pos="261938" algn="l"/>
              </a:tabLst>
            </a:pPr>
            <a:r>
              <a:rPr lang="en-US" altLang="zh-CN" dirty="0" smtClean="0"/>
              <a:t>TCI</a:t>
            </a:r>
            <a:r>
              <a:rPr lang="zh-CN" altLang="en-US" dirty="0" smtClean="0"/>
              <a:t>：</a:t>
            </a:r>
            <a:r>
              <a:rPr lang="en-US" altLang="en-US" dirty="0" smtClean="0"/>
              <a:t>Tag Control Information</a:t>
            </a:r>
            <a:r>
              <a:rPr lang="en-US" altLang="zh-CN" dirty="0" smtClean="0"/>
              <a:t>，2</a:t>
            </a:r>
            <a:r>
              <a:rPr lang="zh-CN" altLang="en-US" dirty="0" smtClean="0"/>
              <a:t>字节。帧的控制信息，详细说明如下：</a:t>
            </a:r>
          </a:p>
          <a:p>
            <a:pPr marL="449263" lvl="1" indent="-269875" eaLnBrk="1" hangingPunct="1">
              <a:buFont typeface="Calibri" pitchFamily="34" charset="0"/>
              <a:buAutoNum type="arabicPeriod"/>
              <a:tabLst>
                <a:tab pos="261938" algn="l"/>
              </a:tabLst>
            </a:pPr>
            <a:r>
              <a:rPr lang="en-US" altLang="zh-CN" dirty="0" smtClean="0"/>
              <a:t>Priority</a:t>
            </a:r>
            <a:r>
              <a:rPr lang="zh-CN" altLang="en-US" dirty="0" smtClean="0"/>
              <a:t>：</a:t>
            </a:r>
            <a:r>
              <a:rPr lang="en-US" altLang="zh-CN" dirty="0" smtClean="0"/>
              <a:t>3</a:t>
            </a:r>
            <a:r>
              <a:rPr lang="zh-CN" altLang="en-US" dirty="0" smtClean="0"/>
              <a:t>比特，表示帧的优先级，取值范围为</a:t>
            </a:r>
            <a:r>
              <a:rPr lang="en-US" altLang="zh-CN" dirty="0" smtClean="0"/>
              <a:t>0</a:t>
            </a:r>
            <a:r>
              <a:rPr lang="zh-CN" altLang="en-US" dirty="0" smtClean="0"/>
              <a:t>～</a:t>
            </a:r>
            <a:r>
              <a:rPr lang="en-US" altLang="zh-CN" dirty="0" smtClean="0"/>
              <a:t>7</a:t>
            </a:r>
            <a:r>
              <a:rPr lang="zh-CN" altLang="en-US" dirty="0" smtClean="0"/>
              <a:t>，值越大优先级越高。当交换机阻塞时，优先发送优先级高的数据帧。</a:t>
            </a:r>
          </a:p>
          <a:p>
            <a:pPr marL="449263" lvl="1" indent="-269875" eaLnBrk="1" hangingPunct="1">
              <a:buFont typeface="Calibri" pitchFamily="34" charset="0"/>
              <a:buAutoNum type="arabicPeriod"/>
              <a:tabLst>
                <a:tab pos="261938" algn="l"/>
              </a:tabLst>
            </a:pPr>
            <a:r>
              <a:rPr lang="en-US" altLang="zh-CN" dirty="0" smtClean="0"/>
              <a:t>CFI</a:t>
            </a:r>
            <a:r>
              <a:rPr lang="zh-CN" altLang="en-US" dirty="0" smtClean="0"/>
              <a:t>：</a:t>
            </a:r>
            <a:r>
              <a:rPr lang="en-US" altLang="zh-CN" dirty="0" smtClean="0"/>
              <a:t>Canonical Format Indicator</a:t>
            </a:r>
            <a:r>
              <a:rPr lang="zh-CN" altLang="en-US" dirty="0" smtClean="0"/>
              <a:t>，</a:t>
            </a:r>
            <a:r>
              <a:rPr lang="en-US" altLang="zh-CN" dirty="0" smtClean="0"/>
              <a:t>1</a:t>
            </a:r>
            <a:r>
              <a:rPr lang="zh-CN" altLang="en-US" dirty="0" smtClean="0"/>
              <a:t>比特。</a:t>
            </a:r>
            <a:r>
              <a:rPr lang="en-US" altLang="zh-CN" dirty="0" smtClean="0"/>
              <a:t>CFI</a:t>
            </a:r>
            <a:r>
              <a:rPr lang="zh-CN" altLang="en-US" dirty="0" smtClean="0"/>
              <a:t>表示</a:t>
            </a:r>
            <a:r>
              <a:rPr lang="en-US" altLang="zh-CN" dirty="0" smtClean="0"/>
              <a:t>MAC</a:t>
            </a:r>
            <a:r>
              <a:rPr lang="zh-CN" altLang="en-US" dirty="0" smtClean="0"/>
              <a:t>地址是否是经典格式。</a:t>
            </a:r>
            <a:r>
              <a:rPr lang="en-US" altLang="zh-CN" dirty="0" smtClean="0"/>
              <a:t>CFI</a:t>
            </a:r>
            <a:r>
              <a:rPr lang="zh-CN" altLang="en-US" dirty="0" smtClean="0"/>
              <a:t>为</a:t>
            </a:r>
            <a:r>
              <a:rPr lang="en-US" altLang="zh-CN" dirty="0" smtClean="0"/>
              <a:t>0</a:t>
            </a:r>
            <a:r>
              <a:rPr lang="zh-CN" altLang="en-US" dirty="0" smtClean="0"/>
              <a:t>说明是经典格式，</a:t>
            </a:r>
            <a:r>
              <a:rPr lang="en-US" altLang="zh-CN" dirty="0" smtClean="0"/>
              <a:t>CFI</a:t>
            </a:r>
            <a:r>
              <a:rPr lang="zh-CN" altLang="en-US" dirty="0" smtClean="0"/>
              <a:t>为</a:t>
            </a:r>
            <a:r>
              <a:rPr lang="en-US" altLang="zh-CN" dirty="0" smtClean="0"/>
              <a:t>1</a:t>
            </a:r>
            <a:r>
              <a:rPr lang="zh-CN" altLang="en-US" dirty="0" smtClean="0"/>
              <a:t>表示为非经典格式。用于区分以太网帧、</a:t>
            </a:r>
            <a:r>
              <a:rPr lang="en-US" altLang="zh-CN" dirty="0" smtClean="0"/>
              <a:t>FDDI</a:t>
            </a:r>
            <a:r>
              <a:rPr lang="zh-CN" altLang="en-US" dirty="0" smtClean="0"/>
              <a:t>（</a:t>
            </a:r>
            <a:r>
              <a:rPr lang="en-US" altLang="zh-CN" dirty="0" smtClean="0"/>
              <a:t>Fiber Distributed Digital Interface</a:t>
            </a:r>
            <a:r>
              <a:rPr lang="zh-CN" altLang="en-US" dirty="0" smtClean="0"/>
              <a:t>）帧和令牌环网帧。在以太网中，</a:t>
            </a:r>
            <a:r>
              <a:rPr lang="en-US" altLang="zh-CN" dirty="0" smtClean="0"/>
              <a:t>CFI</a:t>
            </a:r>
            <a:r>
              <a:rPr lang="zh-CN" altLang="en-US" dirty="0" smtClean="0"/>
              <a:t>的值为</a:t>
            </a:r>
            <a:r>
              <a:rPr lang="en-US" altLang="zh-CN" dirty="0" smtClean="0"/>
              <a:t>0</a:t>
            </a:r>
            <a:r>
              <a:rPr lang="zh-CN" altLang="en-US" dirty="0" smtClean="0"/>
              <a:t>。</a:t>
            </a:r>
          </a:p>
          <a:p>
            <a:pPr marL="449263" lvl="1" indent="-269875" eaLnBrk="1" hangingPunct="1">
              <a:buFont typeface="Calibri" pitchFamily="34" charset="0"/>
              <a:buAutoNum type="arabicPeriod"/>
              <a:tabLst>
                <a:tab pos="261938" algn="l"/>
              </a:tabLst>
            </a:pPr>
            <a:r>
              <a:rPr lang="en-US" altLang="zh-CN" dirty="0" smtClean="0"/>
              <a:t>VLAN Identifier</a:t>
            </a:r>
            <a:r>
              <a:rPr lang="zh-CN" altLang="en-US" dirty="0" smtClean="0"/>
              <a:t>：</a:t>
            </a:r>
            <a:r>
              <a:rPr lang="en-US" altLang="zh-CN" dirty="0" smtClean="0"/>
              <a:t>VLAN ID</a:t>
            </a:r>
            <a:r>
              <a:rPr lang="zh-CN" altLang="en-US" dirty="0" smtClean="0"/>
              <a:t>，</a:t>
            </a:r>
            <a:r>
              <a:rPr lang="en-US" altLang="zh-CN" dirty="0" smtClean="0"/>
              <a:t>12</a:t>
            </a:r>
            <a:r>
              <a:rPr lang="zh-CN" altLang="en-US" dirty="0" smtClean="0"/>
              <a:t>比特，在</a:t>
            </a:r>
            <a:r>
              <a:rPr lang="en-US" altLang="zh-CN" dirty="0" smtClean="0"/>
              <a:t>X7</a:t>
            </a:r>
            <a:r>
              <a:rPr lang="zh-CN" altLang="en-US" dirty="0" smtClean="0"/>
              <a:t>系列交换机中，可配置的</a:t>
            </a:r>
            <a:r>
              <a:rPr lang="en-US" altLang="zh-CN" dirty="0" smtClean="0"/>
              <a:t>VLAN ID</a:t>
            </a:r>
            <a:r>
              <a:rPr lang="zh-CN" altLang="en-US" dirty="0" smtClean="0"/>
              <a:t>取值范围为</a:t>
            </a:r>
            <a:r>
              <a:rPr lang="en-US" altLang="zh-CN" dirty="0" smtClean="0"/>
              <a:t>0</a:t>
            </a:r>
            <a:r>
              <a:rPr lang="zh-CN" altLang="en-US" dirty="0" smtClean="0"/>
              <a:t>～</a:t>
            </a:r>
            <a:r>
              <a:rPr lang="en-US" altLang="zh-CN" dirty="0" smtClean="0"/>
              <a:t>4095</a:t>
            </a:r>
            <a:r>
              <a:rPr lang="zh-CN" altLang="en-US" dirty="0" smtClean="0"/>
              <a:t>，但是</a:t>
            </a:r>
            <a:r>
              <a:rPr lang="en-US" altLang="zh-CN" dirty="0" smtClean="0"/>
              <a:t>0</a:t>
            </a:r>
            <a:r>
              <a:rPr lang="zh-CN" altLang="en-US" dirty="0" smtClean="0"/>
              <a:t>和</a:t>
            </a:r>
            <a:r>
              <a:rPr lang="en-US" altLang="zh-CN" dirty="0" smtClean="0"/>
              <a:t>4095</a:t>
            </a:r>
            <a:r>
              <a:rPr lang="zh-CN" altLang="en-US" dirty="0" smtClean="0"/>
              <a:t>在协议中规定为保留的</a:t>
            </a:r>
            <a:r>
              <a:rPr lang="en-US" altLang="zh-CN" dirty="0" smtClean="0"/>
              <a:t>VLAN ID</a:t>
            </a:r>
            <a:r>
              <a:rPr lang="zh-CN" altLang="en-US" dirty="0" smtClean="0"/>
              <a:t>，不能给用户使用。</a:t>
            </a:r>
          </a:p>
          <a:p>
            <a:pPr eaLnBrk="1" hangingPunct="1">
              <a:tabLst>
                <a:tab pos="261938" algn="l"/>
              </a:tabLst>
            </a:pPr>
            <a:r>
              <a:rPr lang="zh-CN" altLang="en-US" dirty="0" smtClean="0"/>
              <a:t>在现有的交换网络环境中，以太网的帧有两种格式：</a:t>
            </a:r>
          </a:p>
          <a:p>
            <a:pPr eaLnBrk="1" hangingPunct="1">
              <a:tabLst>
                <a:tab pos="261938" algn="l"/>
              </a:tabLst>
            </a:pPr>
            <a:r>
              <a:rPr lang="zh-CN" altLang="en-US" dirty="0" smtClean="0"/>
              <a:t>没有加上</a:t>
            </a:r>
            <a:r>
              <a:rPr lang="en-US" altLang="zh-CN" dirty="0" smtClean="0"/>
              <a:t>VLAN</a:t>
            </a:r>
            <a:r>
              <a:rPr lang="zh-CN" altLang="en-US" dirty="0" smtClean="0"/>
              <a:t>标记的标准以太网帧（</a:t>
            </a:r>
            <a:r>
              <a:rPr lang="en-US" altLang="zh-CN" dirty="0" smtClean="0"/>
              <a:t>untagged frame</a:t>
            </a:r>
            <a:r>
              <a:rPr lang="zh-CN" altLang="en-US" dirty="0" smtClean="0"/>
              <a:t>）；有</a:t>
            </a:r>
            <a:r>
              <a:rPr lang="en-US" altLang="zh-CN" dirty="0" smtClean="0"/>
              <a:t>VLAN</a:t>
            </a:r>
            <a:r>
              <a:rPr lang="zh-CN" altLang="en-US" dirty="0" smtClean="0"/>
              <a:t>标记的以太网帧（</a:t>
            </a:r>
            <a:r>
              <a:rPr lang="en-US" altLang="zh-CN" dirty="0" smtClean="0"/>
              <a:t>tagged frame</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14</a:t>
            </a:fld>
            <a:endParaRPr lang="zh-CN" altLang="en-US"/>
          </a:p>
        </p:txBody>
      </p:sp>
    </p:spTree>
    <p:extLst>
      <p:ext uri="{BB962C8B-B14F-4D97-AF65-F5344CB8AC3E}">
        <p14:creationId xmlns:p14="http://schemas.microsoft.com/office/powerpoint/2010/main" val="8831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VLAN</a:t>
            </a:r>
            <a:r>
              <a:rPr lang="zh-CN" altLang="en-US" dirty="0" smtClean="0"/>
              <a:t>链路分为两种类型：</a:t>
            </a:r>
            <a:r>
              <a:rPr lang="en-US" altLang="zh-CN" dirty="0" smtClean="0"/>
              <a:t>Access</a:t>
            </a:r>
            <a:r>
              <a:rPr lang="zh-CN" altLang="en-US" dirty="0" smtClean="0"/>
              <a:t>链路和</a:t>
            </a:r>
            <a:r>
              <a:rPr lang="en-US" altLang="zh-CN" dirty="0" smtClean="0"/>
              <a:t>Trunk</a:t>
            </a:r>
            <a:r>
              <a:rPr lang="zh-CN" altLang="en-US" dirty="0" smtClean="0"/>
              <a:t>链路。</a:t>
            </a:r>
            <a:endParaRPr lang="en-US" altLang="zh-CN" dirty="0" smtClean="0"/>
          </a:p>
          <a:p>
            <a:r>
              <a:rPr lang="zh-CN" altLang="en-US" dirty="0" smtClean="0"/>
              <a:t>接入链路（</a:t>
            </a:r>
            <a:r>
              <a:rPr lang="en-US" altLang="zh-CN" dirty="0" smtClean="0"/>
              <a:t>Access Link</a:t>
            </a:r>
            <a:r>
              <a:rPr lang="zh-CN" altLang="en-US" dirty="0" smtClean="0"/>
              <a:t>）：连接用户主机和交换机的链路称为接入链路。如本例所示，图中主机和交换机之间的链路都是接入链路。</a:t>
            </a:r>
          </a:p>
          <a:p>
            <a:r>
              <a:rPr lang="zh-CN" altLang="en-US" dirty="0" smtClean="0"/>
              <a:t>干道链路（</a:t>
            </a:r>
            <a:r>
              <a:rPr lang="en-US" altLang="zh-CN" dirty="0" smtClean="0"/>
              <a:t>Trunk Link</a:t>
            </a:r>
            <a:r>
              <a:rPr lang="zh-CN" altLang="en-US" dirty="0" smtClean="0"/>
              <a:t>）：连接交换机和交换机的链路称为干道链路。如本例所示，图中交换机之间的链路都是干道链路。干道链路上通过的帧一般为带</a:t>
            </a:r>
            <a:r>
              <a:rPr lang="en-US" altLang="zh-CN" dirty="0" smtClean="0"/>
              <a:t>Tag</a:t>
            </a:r>
            <a:r>
              <a:rPr lang="zh-CN" altLang="en-US" dirty="0" smtClean="0"/>
              <a:t>的</a:t>
            </a:r>
            <a:r>
              <a:rPr lang="en-US" altLang="zh-CN" dirty="0" smtClean="0"/>
              <a:t>VLAN</a:t>
            </a:r>
            <a:r>
              <a:rPr lang="zh-CN" altLang="en-US" dirty="0" smtClean="0"/>
              <a:t>帧。</a:t>
            </a: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16</a:t>
            </a:fld>
            <a:endParaRPr lang="zh-CN" altLang="en-US"/>
          </a:p>
        </p:txBody>
      </p:sp>
    </p:spTree>
    <p:extLst>
      <p:ext uri="{BB962C8B-B14F-4D97-AF65-F5344CB8AC3E}">
        <p14:creationId xmlns:p14="http://schemas.microsoft.com/office/powerpoint/2010/main" val="345027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PVID</a:t>
            </a:r>
            <a:r>
              <a:rPr lang="zh-CN" altLang="en-US" dirty="0" smtClean="0"/>
              <a:t>即</a:t>
            </a:r>
            <a:r>
              <a:rPr lang="en-US" altLang="zh-CN" dirty="0" smtClean="0"/>
              <a:t>Port VLAN ID</a:t>
            </a:r>
            <a:r>
              <a:rPr lang="zh-CN" altLang="en-US" dirty="0" smtClean="0"/>
              <a:t>，代表端口的缺省</a:t>
            </a:r>
            <a:r>
              <a:rPr lang="en-US" altLang="zh-CN" dirty="0" smtClean="0"/>
              <a:t>VLAN</a:t>
            </a:r>
            <a:r>
              <a:rPr lang="zh-CN" altLang="en-US" dirty="0" smtClean="0"/>
              <a:t>。交换机从对端设备收到的帧有可能是</a:t>
            </a:r>
            <a:r>
              <a:rPr lang="en-US" altLang="zh-CN" dirty="0" smtClean="0"/>
              <a:t>Untagged</a:t>
            </a:r>
            <a:r>
              <a:rPr lang="zh-CN" altLang="en-US" dirty="0" smtClean="0"/>
              <a:t>的数据帧，但所有以太网帧在交换机中都是以</a:t>
            </a:r>
            <a:r>
              <a:rPr lang="en-US" altLang="zh-CN" dirty="0" smtClean="0"/>
              <a:t>Tagged</a:t>
            </a:r>
            <a:r>
              <a:rPr lang="zh-CN" altLang="en-US" dirty="0" smtClean="0"/>
              <a:t>的形式来被处理和转发的，因此交换机必须给端口收到的</a:t>
            </a:r>
            <a:r>
              <a:rPr lang="en-US" altLang="zh-CN" dirty="0" smtClean="0"/>
              <a:t>Untagged</a:t>
            </a:r>
            <a:r>
              <a:rPr lang="zh-CN" altLang="en-US" dirty="0" smtClean="0"/>
              <a:t>数据帧添加上</a:t>
            </a:r>
            <a:r>
              <a:rPr lang="en-US" altLang="zh-CN" dirty="0" smtClean="0"/>
              <a:t>Tag</a:t>
            </a:r>
            <a:r>
              <a:rPr lang="zh-CN" altLang="en-US" dirty="0" smtClean="0"/>
              <a:t>。为了实现此目的，必须为交换机配置端口的缺省</a:t>
            </a:r>
            <a:r>
              <a:rPr lang="en-US" altLang="zh-CN" dirty="0" smtClean="0"/>
              <a:t>VLAN</a:t>
            </a:r>
            <a:r>
              <a:rPr lang="zh-CN" altLang="en-US" dirty="0" smtClean="0"/>
              <a:t>。当该端口收到</a:t>
            </a:r>
            <a:r>
              <a:rPr lang="en-US" altLang="zh-CN" dirty="0" smtClean="0"/>
              <a:t>Untagged</a:t>
            </a:r>
            <a:r>
              <a:rPr lang="zh-CN" altLang="en-US" dirty="0" smtClean="0"/>
              <a:t>数据帧时，交换机将给它加上该缺省</a:t>
            </a:r>
            <a:r>
              <a:rPr lang="en-US" altLang="zh-CN" dirty="0" smtClean="0"/>
              <a:t>VLAN</a:t>
            </a:r>
            <a:r>
              <a:rPr lang="zh-CN" altLang="en-US" dirty="0" smtClean="0"/>
              <a:t>的</a:t>
            </a:r>
            <a:r>
              <a:rPr lang="en-US" altLang="zh-CN" dirty="0" smtClean="0"/>
              <a:t>VLAN Tag</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17</a:t>
            </a:fld>
            <a:endParaRPr lang="zh-CN" altLang="en-US"/>
          </a:p>
        </p:txBody>
      </p:sp>
    </p:spTree>
    <p:extLst>
      <p:ext uri="{BB962C8B-B14F-4D97-AF65-F5344CB8AC3E}">
        <p14:creationId xmlns:p14="http://schemas.microsoft.com/office/powerpoint/2010/main" val="172372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defRPr/>
            </a:pPr>
            <a:r>
              <a:rPr lang="en-US" altLang="zh-CN" dirty="0" smtClean="0"/>
              <a:t>Access</a:t>
            </a:r>
            <a:r>
              <a:rPr lang="zh-CN" altLang="en-US" dirty="0" smtClean="0"/>
              <a:t>端口是交换机上用来连接用户主机的端口，它只能连接接入链路，并且只能允许唯一的</a:t>
            </a:r>
            <a:r>
              <a:rPr lang="en-US" altLang="zh-CN" dirty="0" smtClean="0"/>
              <a:t>VLAN ID</a:t>
            </a:r>
            <a:r>
              <a:rPr lang="zh-CN" altLang="en-US" dirty="0" smtClean="0"/>
              <a:t>通过本端口。</a:t>
            </a:r>
            <a:endParaRPr lang="en-US" altLang="zh-CN" dirty="0" smtClean="0"/>
          </a:p>
          <a:p>
            <a:pPr>
              <a:defRPr/>
            </a:pPr>
            <a:r>
              <a:rPr lang="en-US" altLang="zh-CN" dirty="0" smtClean="0"/>
              <a:t>Access</a:t>
            </a:r>
            <a:r>
              <a:rPr lang="zh-CN" altLang="en-US" dirty="0" smtClean="0"/>
              <a:t>端口收发数据帧的规则如下：</a:t>
            </a:r>
          </a:p>
          <a:p>
            <a:pPr marL="228600" indent="-228600">
              <a:buFont typeface="+mj-lt"/>
              <a:buAutoNum type="arabicPeriod"/>
              <a:defRPr/>
            </a:pPr>
            <a:r>
              <a:rPr lang="zh-CN" altLang="en-US" dirty="0" smtClean="0"/>
              <a:t>如果该端口收到对端设备发送的帧是</a:t>
            </a:r>
            <a:r>
              <a:rPr lang="en-US" altLang="zh-CN" dirty="0" smtClean="0"/>
              <a:t>untagged</a:t>
            </a:r>
            <a:r>
              <a:rPr lang="zh-CN" altLang="en-US" dirty="0" smtClean="0"/>
              <a:t>（不带</a:t>
            </a:r>
            <a:r>
              <a:rPr lang="en-US" altLang="zh-CN" dirty="0" smtClean="0"/>
              <a:t>VLAN</a:t>
            </a:r>
            <a:r>
              <a:rPr lang="zh-CN" altLang="en-US" dirty="0" smtClean="0"/>
              <a:t>标签），交换机将强制加上该端口的</a:t>
            </a:r>
            <a:r>
              <a:rPr lang="en-US" altLang="zh-CN" dirty="0" smtClean="0"/>
              <a:t>PVID</a:t>
            </a:r>
            <a:r>
              <a:rPr lang="zh-CN" altLang="en-US" dirty="0" smtClean="0"/>
              <a:t>。如果该端口收到对端设备发送的帧是</a:t>
            </a:r>
            <a:r>
              <a:rPr lang="en-US" altLang="zh-CN" dirty="0" smtClean="0"/>
              <a:t>tagged</a:t>
            </a:r>
            <a:r>
              <a:rPr lang="zh-CN" altLang="en-US" dirty="0" smtClean="0"/>
              <a:t>（带</a:t>
            </a:r>
            <a:r>
              <a:rPr lang="en-US" altLang="zh-CN" dirty="0" smtClean="0"/>
              <a:t>VLAN</a:t>
            </a:r>
            <a:r>
              <a:rPr lang="zh-CN" altLang="en-US" dirty="0" smtClean="0"/>
              <a:t>标签），交换机会检查该标签内的</a:t>
            </a:r>
            <a:r>
              <a:rPr lang="en-US" altLang="zh-CN" dirty="0" smtClean="0"/>
              <a:t>VLAN ID</a:t>
            </a:r>
            <a:r>
              <a:rPr lang="zh-CN" altLang="en-US" dirty="0" smtClean="0"/>
              <a:t>。当</a:t>
            </a:r>
            <a:r>
              <a:rPr lang="en-US" altLang="zh-CN" dirty="0" smtClean="0"/>
              <a:t>VLAN ID</a:t>
            </a:r>
            <a:r>
              <a:rPr lang="zh-CN" altLang="en-US" dirty="0" smtClean="0"/>
              <a:t>与该端口的</a:t>
            </a:r>
            <a:r>
              <a:rPr lang="en-US" altLang="zh-CN" dirty="0" smtClean="0"/>
              <a:t>PVID</a:t>
            </a:r>
            <a:r>
              <a:rPr lang="zh-CN" altLang="en-US" dirty="0" smtClean="0"/>
              <a:t>相同时，接收该报文。当</a:t>
            </a:r>
            <a:r>
              <a:rPr lang="en-US" altLang="zh-CN" dirty="0" smtClean="0"/>
              <a:t>VLAN ID</a:t>
            </a:r>
            <a:r>
              <a:rPr lang="zh-CN" altLang="en-US" dirty="0" smtClean="0"/>
              <a:t>与该端口的</a:t>
            </a:r>
            <a:r>
              <a:rPr lang="en-US" altLang="zh-CN" dirty="0" smtClean="0"/>
              <a:t>PVID</a:t>
            </a:r>
            <a:r>
              <a:rPr lang="zh-CN" altLang="en-US" dirty="0" smtClean="0"/>
              <a:t>不同时，丢弃该报文。</a:t>
            </a:r>
          </a:p>
          <a:p>
            <a:pPr marL="228600" indent="-228600">
              <a:buFont typeface="+mj-lt"/>
              <a:buAutoNum type="arabicPeriod"/>
              <a:defRPr/>
            </a:pPr>
            <a:r>
              <a:rPr lang="en-US" altLang="zh-CN" dirty="0" smtClean="0"/>
              <a:t>Access</a:t>
            </a:r>
            <a:r>
              <a:rPr lang="zh-CN" altLang="en-US" dirty="0" smtClean="0"/>
              <a:t>端口发送数据帧时，总是先剥离帧的</a:t>
            </a:r>
            <a:r>
              <a:rPr lang="en-US" altLang="zh-CN" dirty="0" smtClean="0"/>
              <a:t>Tag</a:t>
            </a:r>
            <a:r>
              <a:rPr lang="zh-CN" altLang="en-US" dirty="0" smtClean="0"/>
              <a:t>，然后再发送。</a:t>
            </a:r>
            <a:r>
              <a:rPr lang="en-US" altLang="zh-CN" dirty="0" smtClean="0"/>
              <a:t>Access</a:t>
            </a:r>
            <a:r>
              <a:rPr lang="zh-CN" altLang="en-US" dirty="0" smtClean="0"/>
              <a:t>端口发往对端设备的以太网帧永远是不带标签的帧。</a:t>
            </a:r>
          </a:p>
          <a:p>
            <a:pPr>
              <a:defRPr/>
            </a:pPr>
            <a:r>
              <a:rPr lang="zh-CN" altLang="en-US" dirty="0" smtClean="0"/>
              <a:t>在本示例中，交换机的</a:t>
            </a:r>
            <a:r>
              <a:rPr lang="en-US" altLang="zh-CN" dirty="0" smtClean="0"/>
              <a:t>G0/0/1</a:t>
            </a:r>
            <a:r>
              <a:rPr lang="zh-CN" altLang="en-US" dirty="0" smtClean="0"/>
              <a:t>，</a:t>
            </a:r>
            <a:r>
              <a:rPr lang="en-US" altLang="zh-CN" dirty="0" smtClean="0"/>
              <a:t>G0/0/2</a:t>
            </a:r>
            <a:r>
              <a:rPr lang="zh-CN" altLang="en-US" dirty="0" smtClean="0"/>
              <a:t>，</a:t>
            </a:r>
            <a:r>
              <a:rPr lang="en-US" altLang="zh-CN" dirty="0" smtClean="0"/>
              <a:t>G0/0/3</a:t>
            </a:r>
            <a:r>
              <a:rPr lang="zh-CN" altLang="en-US" dirty="0" smtClean="0"/>
              <a:t>端口分别连接三台主机，都配置为</a:t>
            </a:r>
            <a:r>
              <a:rPr lang="en-US" altLang="zh-CN" dirty="0" smtClean="0"/>
              <a:t>Access</a:t>
            </a:r>
            <a:r>
              <a:rPr lang="zh-CN" altLang="en-US" dirty="0" smtClean="0"/>
              <a:t>端口。主机</a:t>
            </a:r>
            <a:r>
              <a:rPr lang="en-US" altLang="zh-CN" dirty="0" smtClean="0"/>
              <a:t>A</a:t>
            </a:r>
            <a:r>
              <a:rPr lang="zh-CN" altLang="en-US" dirty="0" smtClean="0"/>
              <a:t>把数据帧（未加标签）发送到交换机的</a:t>
            </a:r>
            <a:r>
              <a:rPr lang="en-US" altLang="zh-CN" dirty="0" smtClean="0"/>
              <a:t>G0/0/1</a:t>
            </a:r>
            <a:r>
              <a:rPr lang="zh-CN" altLang="en-US" dirty="0" smtClean="0"/>
              <a:t>端口，再由交换机发往其他目的地。收到数据帧之后，交换机根据端口的</a:t>
            </a:r>
            <a:r>
              <a:rPr lang="en-US" altLang="zh-CN" dirty="0" smtClean="0"/>
              <a:t>PVID</a:t>
            </a:r>
            <a:r>
              <a:rPr lang="zh-CN" altLang="en-US" dirty="0" smtClean="0"/>
              <a:t>给数据帧打上</a:t>
            </a:r>
            <a:r>
              <a:rPr lang="en-US" altLang="zh-CN" dirty="0" smtClean="0"/>
              <a:t>VLAN</a:t>
            </a:r>
            <a:r>
              <a:rPr lang="zh-CN" altLang="en-US" dirty="0" smtClean="0"/>
              <a:t>标签</a:t>
            </a:r>
            <a:r>
              <a:rPr lang="en-US" altLang="zh-CN" dirty="0" smtClean="0"/>
              <a:t>10</a:t>
            </a:r>
            <a:r>
              <a:rPr lang="zh-CN" altLang="en-US" dirty="0" smtClean="0"/>
              <a:t>，然后决定从</a:t>
            </a:r>
            <a:r>
              <a:rPr lang="en-US" altLang="zh-CN" dirty="0" smtClean="0"/>
              <a:t>G0/0/3</a:t>
            </a:r>
            <a:r>
              <a:rPr lang="zh-CN" altLang="en-US" dirty="0" smtClean="0"/>
              <a:t>端口转发数据帧。</a:t>
            </a:r>
            <a:r>
              <a:rPr lang="en-US" altLang="zh-CN" dirty="0" smtClean="0"/>
              <a:t>G0/0/3</a:t>
            </a:r>
            <a:r>
              <a:rPr lang="zh-CN" altLang="en-US" dirty="0" smtClean="0"/>
              <a:t>端口的</a:t>
            </a:r>
            <a:r>
              <a:rPr lang="en-US" altLang="zh-CN" dirty="0" smtClean="0"/>
              <a:t>PVID</a:t>
            </a:r>
            <a:r>
              <a:rPr lang="zh-CN" altLang="en-US" dirty="0" smtClean="0"/>
              <a:t>也是</a:t>
            </a:r>
            <a:r>
              <a:rPr lang="en-US" altLang="zh-CN" dirty="0" smtClean="0"/>
              <a:t>10</a:t>
            </a:r>
            <a:r>
              <a:rPr lang="zh-CN" altLang="en-US" dirty="0" smtClean="0"/>
              <a:t>，与</a:t>
            </a:r>
            <a:r>
              <a:rPr lang="en-US" altLang="zh-CN" dirty="0" smtClean="0"/>
              <a:t>VLAN</a:t>
            </a:r>
            <a:r>
              <a:rPr lang="zh-CN" altLang="en-US" dirty="0" smtClean="0"/>
              <a:t>标签中的</a:t>
            </a:r>
            <a:r>
              <a:rPr lang="en-US" altLang="zh-CN" dirty="0" smtClean="0"/>
              <a:t>VLAN ID</a:t>
            </a:r>
            <a:r>
              <a:rPr lang="zh-CN" altLang="en-US" dirty="0" smtClean="0"/>
              <a:t>相同，交换机移除标签，把数据帧发送到主机</a:t>
            </a:r>
            <a:r>
              <a:rPr lang="en-US" altLang="zh-CN" dirty="0" smtClean="0"/>
              <a:t>C</a:t>
            </a:r>
            <a:r>
              <a:rPr lang="zh-CN" altLang="en-US" dirty="0" smtClean="0"/>
              <a:t>。连接主机</a:t>
            </a:r>
            <a:r>
              <a:rPr lang="en-US" altLang="zh-CN" dirty="0" smtClean="0"/>
              <a:t>B</a:t>
            </a:r>
            <a:r>
              <a:rPr lang="zh-CN" altLang="en-US" dirty="0" smtClean="0"/>
              <a:t>的端口的</a:t>
            </a:r>
            <a:r>
              <a:rPr lang="en-US" altLang="zh-CN" dirty="0" smtClean="0"/>
              <a:t>PVID</a:t>
            </a:r>
            <a:r>
              <a:rPr lang="zh-CN" altLang="en-US" dirty="0" smtClean="0"/>
              <a:t>是</a:t>
            </a:r>
            <a:r>
              <a:rPr lang="en-US" altLang="zh-CN" dirty="0" smtClean="0"/>
              <a:t>2</a:t>
            </a:r>
            <a:r>
              <a:rPr lang="zh-CN" altLang="en-US" dirty="0" smtClean="0"/>
              <a:t>，与</a:t>
            </a:r>
            <a:r>
              <a:rPr lang="en-US" altLang="zh-CN" dirty="0" smtClean="0"/>
              <a:t>VLAN10</a:t>
            </a:r>
            <a:r>
              <a:rPr lang="zh-CN" altLang="en-US" dirty="0" smtClean="0"/>
              <a:t>不属于同一个</a:t>
            </a:r>
            <a:r>
              <a:rPr lang="en-US" altLang="zh-CN" dirty="0" smtClean="0"/>
              <a:t>VLAN</a:t>
            </a:r>
            <a:r>
              <a:rPr lang="zh-CN" altLang="en-US" dirty="0" smtClean="0"/>
              <a:t>，因此此端口不会接收到</a:t>
            </a:r>
            <a:r>
              <a:rPr lang="en-US" altLang="zh-CN" dirty="0" smtClean="0"/>
              <a:t>VLAN10</a:t>
            </a:r>
            <a:r>
              <a:rPr lang="zh-CN" altLang="en-US" dirty="0" smtClean="0"/>
              <a:t>的数据帧。</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18</a:t>
            </a:fld>
            <a:endParaRPr lang="zh-CN" altLang="en-US"/>
          </a:p>
        </p:txBody>
      </p:sp>
    </p:spTree>
    <p:extLst>
      <p:ext uri="{BB962C8B-B14F-4D97-AF65-F5344CB8AC3E}">
        <p14:creationId xmlns:p14="http://schemas.microsoft.com/office/powerpoint/2010/main" val="129331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defRPr/>
            </a:pPr>
            <a:r>
              <a:rPr lang="en-US" altLang="zh-CN" dirty="0" smtClean="0"/>
              <a:t>Trunk</a:t>
            </a:r>
            <a:r>
              <a:rPr lang="zh-CN" altLang="en-US" dirty="0" smtClean="0"/>
              <a:t>端口是交换机上用来和其他交换机连接的端口，它只能连接干道链路。</a:t>
            </a:r>
            <a:r>
              <a:rPr lang="en-US" altLang="zh-CN" dirty="0" smtClean="0"/>
              <a:t>Trunk</a:t>
            </a:r>
            <a:r>
              <a:rPr lang="zh-CN" altLang="en-US" dirty="0" smtClean="0"/>
              <a:t>端口允许多个</a:t>
            </a:r>
            <a:r>
              <a:rPr lang="en-US" altLang="zh-CN" dirty="0" smtClean="0"/>
              <a:t>VLAN</a:t>
            </a:r>
            <a:r>
              <a:rPr lang="zh-CN" altLang="en-US" dirty="0" smtClean="0"/>
              <a:t>的帧（带</a:t>
            </a:r>
            <a:r>
              <a:rPr lang="en-US" altLang="zh-CN" dirty="0" smtClean="0"/>
              <a:t>Tag</a:t>
            </a:r>
            <a:r>
              <a:rPr lang="zh-CN" altLang="en-US" dirty="0" smtClean="0"/>
              <a:t>标记）通过。</a:t>
            </a:r>
          </a:p>
          <a:p>
            <a:pPr>
              <a:defRPr/>
            </a:pPr>
            <a:r>
              <a:rPr lang="en-US" altLang="zh-CN" dirty="0" smtClean="0"/>
              <a:t>Trunk</a:t>
            </a:r>
            <a:r>
              <a:rPr lang="zh-CN" altLang="en-US" dirty="0" smtClean="0"/>
              <a:t>端口收发数据帧的规则如下：</a:t>
            </a:r>
          </a:p>
          <a:p>
            <a:pPr marL="228600" indent="-228600">
              <a:buFont typeface="+mj-lt"/>
              <a:buAutoNum type="arabicPeriod"/>
              <a:defRPr/>
            </a:pPr>
            <a:r>
              <a:rPr lang="zh-CN" altLang="en-US" dirty="0" smtClean="0"/>
              <a:t>当接收到对端设备发送的不带</a:t>
            </a:r>
            <a:r>
              <a:rPr lang="en-US" altLang="zh-CN" dirty="0" smtClean="0"/>
              <a:t>Tag</a:t>
            </a:r>
            <a:r>
              <a:rPr lang="zh-CN" altLang="en-US" dirty="0" smtClean="0"/>
              <a:t>的数据帧时，会添加该端口的</a:t>
            </a:r>
            <a:r>
              <a:rPr lang="en-US" altLang="zh-CN" dirty="0" smtClean="0"/>
              <a:t>PVID</a:t>
            </a:r>
            <a:r>
              <a:rPr lang="zh-CN" altLang="en-US" dirty="0" smtClean="0"/>
              <a:t>，如果</a:t>
            </a:r>
            <a:r>
              <a:rPr lang="en-US" altLang="zh-CN" dirty="0" smtClean="0"/>
              <a:t>PVID</a:t>
            </a:r>
            <a:r>
              <a:rPr lang="zh-CN" altLang="en-US" dirty="0" smtClean="0"/>
              <a:t>在允许通过的</a:t>
            </a:r>
            <a:r>
              <a:rPr lang="en-US" altLang="zh-CN" dirty="0" smtClean="0"/>
              <a:t>VLAN ID</a:t>
            </a:r>
            <a:r>
              <a:rPr lang="zh-CN" altLang="en-US" dirty="0" smtClean="0"/>
              <a:t>列表中，则接收该报文，否则丢弃该报文。当接收到对端设备发送的带</a:t>
            </a:r>
            <a:r>
              <a:rPr lang="en-US" altLang="zh-CN" dirty="0" smtClean="0"/>
              <a:t>Tag</a:t>
            </a:r>
            <a:r>
              <a:rPr lang="zh-CN" altLang="en-US" dirty="0" smtClean="0"/>
              <a:t>的数据帧时，检查</a:t>
            </a:r>
            <a:r>
              <a:rPr lang="en-US" altLang="zh-CN" dirty="0" smtClean="0"/>
              <a:t>VLAN ID</a:t>
            </a:r>
            <a:r>
              <a:rPr lang="zh-CN" altLang="en-US" dirty="0" smtClean="0"/>
              <a:t>是否在允许通过的</a:t>
            </a:r>
            <a:r>
              <a:rPr lang="en-US" altLang="zh-CN" dirty="0" smtClean="0"/>
              <a:t>VLAN ID</a:t>
            </a:r>
            <a:r>
              <a:rPr lang="zh-CN" altLang="en-US" dirty="0" smtClean="0"/>
              <a:t>列表中。如果</a:t>
            </a:r>
            <a:r>
              <a:rPr lang="en-US" altLang="zh-CN" dirty="0" smtClean="0"/>
              <a:t>VLAN ID</a:t>
            </a:r>
            <a:r>
              <a:rPr lang="zh-CN" altLang="en-US" dirty="0" smtClean="0"/>
              <a:t>在接口允许通过的</a:t>
            </a:r>
            <a:r>
              <a:rPr lang="en-US" altLang="zh-CN" dirty="0" smtClean="0"/>
              <a:t>VLAN ID</a:t>
            </a:r>
            <a:r>
              <a:rPr lang="zh-CN" altLang="en-US" dirty="0" smtClean="0"/>
              <a:t>列表中，则接收该报文。否则丢弃该报文。</a:t>
            </a:r>
            <a:endParaRPr lang="en-US" altLang="zh-CN" dirty="0" smtClean="0"/>
          </a:p>
          <a:p>
            <a:pPr marL="228600" indent="-228600">
              <a:buFont typeface="+mj-lt"/>
              <a:buAutoNum type="arabicPeriod"/>
              <a:defRPr/>
            </a:pPr>
            <a:r>
              <a:rPr lang="zh-CN" altLang="en-US" dirty="0" smtClean="0"/>
              <a:t>端口发送数据帧时，当</a:t>
            </a:r>
            <a:r>
              <a:rPr lang="en-US" altLang="zh-CN" dirty="0" smtClean="0"/>
              <a:t>VLAN ID</a:t>
            </a:r>
            <a:r>
              <a:rPr lang="zh-CN" altLang="en-US" dirty="0" smtClean="0"/>
              <a:t>与端口的</a:t>
            </a:r>
            <a:r>
              <a:rPr lang="en-US" altLang="zh-CN" dirty="0" smtClean="0"/>
              <a:t>PVID</a:t>
            </a:r>
            <a:r>
              <a:rPr lang="zh-CN" altLang="en-US" dirty="0" smtClean="0"/>
              <a:t>相同，且是该端口允许通过的</a:t>
            </a:r>
            <a:r>
              <a:rPr lang="en-US" altLang="zh-CN" dirty="0" smtClean="0"/>
              <a:t>VLAN ID</a:t>
            </a:r>
            <a:r>
              <a:rPr lang="zh-CN" altLang="en-US" dirty="0" smtClean="0"/>
              <a:t>时，去掉</a:t>
            </a:r>
            <a:r>
              <a:rPr lang="en-US" altLang="zh-CN" dirty="0" smtClean="0"/>
              <a:t>Tag</a:t>
            </a:r>
            <a:r>
              <a:rPr lang="zh-CN" altLang="en-US" dirty="0" smtClean="0"/>
              <a:t>，发送该报文。当</a:t>
            </a:r>
            <a:r>
              <a:rPr lang="en-US" altLang="zh-CN" dirty="0" smtClean="0"/>
              <a:t>VLAN ID</a:t>
            </a:r>
            <a:r>
              <a:rPr lang="zh-CN" altLang="en-US" dirty="0" smtClean="0"/>
              <a:t>与端口的</a:t>
            </a:r>
            <a:r>
              <a:rPr lang="en-US" altLang="zh-CN" dirty="0" smtClean="0"/>
              <a:t>PVID</a:t>
            </a:r>
            <a:r>
              <a:rPr lang="zh-CN" altLang="en-US" dirty="0" smtClean="0"/>
              <a:t>不同，且是该端口允许通过的</a:t>
            </a:r>
            <a:r>
              <a:rPr lang="en-US" altLang="zh-CN" dirty="0" smtClean="0"/>
              <a:t>VLAN ID</a:t>
            </a:r>
            <a:r>
              <a:rPr lang="zh-CN" altLang="en-US" dirty="0" smtClean="0"/>
              <a:t>时，保持原有</a:t>
            </a:r>
            <a:r>
              <a:rPr lang="en-US" altLang="zh-CN" dirty="0" smtClean="0"/>
              <a:t>Tag</a:t>
            </a:r>
            <a:r>
              <a:rPr lang="zh-CN" altLang="en-US" dirty="0" smtClean="0"/>
              <a:t>，发送该报文。</a:t>
            </a:r>
          </a:p>
          <a:p>
            <a:pPr>
              <a:defRPr/>
            </a:pPr>
            <a:r>
              <a:rPr lang="zh-CN" altLang="en-US" dirty="0" smtClean="0"/>
              <a:t>在本示例中，</a:t>
            </a:r>
            <a:r>
              <a:rPr lang="en-US" altLang="zh-CN" dirty="0" smtClean="0"/>
              <a:t>SWA</a:t>
            </a:r>
            <a:r>
              <a:rPr lang="zh-CN" altLang="en-US" dirty="0" smtClean="0"/>
              <a:t>和</a:t>
            </a:r>
            <a:r>
              <a:rPr lang="en-US" altLang="zh-CN" dirty="0" smtClean="0"/>
              <a:t>SWB</a:t>
            </a:r>
            <a:r>
              <a:rPr lang="zh-CN" altLang="en-US" dirty="0" smtClean="0"/>
              <a:t>连接主机的端口为</a:t>
            </a:r>
            <a:r>
              <a:rPr lang="en-US" altLang="zh-CN" dirty="0" smtClean="0"/>
              <a:t>Access</a:t>
            </a:r>
            <a:r>
              <a:rPr lang="zh-CN" altLang="en-US" dirty="0" smtClean="0"/>
              <a:t>端口，</a:t>
            </a:r>
            <a:r>
              <a:rPr lang="en-US" altLang="zh-CN" dirty="0" smtClean="0"/>
              <a:t>PVID</a:t>
            </a:r>
            <a:r>
              <a:rPr lang="zh-CN" altLang="en-US" dirty="0" smtClean="0"/>
              <a:t>如图所示。</a:t>
            </a:r>
            <a:r>
              <a:rPr lang="en-US" altLang="zh-CN" dirty="0" smtClean="0"/>
              <a:t>SWA</a:t>
            </a:r>
            <a:r>
              <a:rPr lang="zh-CN" altLang="en-US" dirty="0" smtClean="0"/>
              <a:t>和</a:t>
            </a:r>
            <a:r>
              <a:rPr lang="en-US" altLang="zh-CN" dirty="0" smtClean="0"/>
              <a:t>SWB</a:t>
            </a:r>
            <a:r>
              <a:rPr lang="zh-CN" altLang="en-US" dirty="0" smtClean="0"/>
              <a:t>互连的端口为</a:t>
            </a:r>
            <a:r>
              <a:rPr lang="en-US" altLang="zh-CN" dirty="0" smtClean="0"/>
              <a:t>Trunk</a:t>
            </a:r>
            <a:r>
              <a:rPr lang="zh-CN" altLang="en-US" dirty="0" smtClean="0"/>
              <a:t>端口，</a:t>
            </a:r>
            <a:r>
              <a:rPr lang="en-US" altLang="zh-CN" dirty="0" smtClean="0"/>
              <a:t>PVID</a:t>
            </a:r>
            <a:r>
              <a:rPr lang="zh-CN" altLang="en-US" dirty="0" smtClean="0"/>
              <a:t>都为</a:t>
            </a:r>
            <a:r>
              <a:rPr lang="en-US" altLang="zh-CN" dirty="0" smtClean="0"/>
              <a:t>1</a:t>
            </a:r>
            <a:r>
              <a:rPr lang="zh-CN" altLang="en-US" dirty="0" smtClean="0"/>
              <a:t>，此</a:t>
            </a:r>
            <a:r>
              <a:rPr lang="en-US" altLang="zh-CN" dirty="0" smtClean="0"/>
              <a:t>Trunk</a:t>
            </a:r>
            <a:r>
              <a:rPr lang="zh-CN" altLang="en-US" dirty="0" smtClean="0"/>
              <a:t>链路允许所有</a:t>
            </a:r>
            <a:r>
              <a:rPr lang="en-US" altLang="zh-CN" dirty="0" smtClean="0"/>
              <a:t>VLAN</a:t>
            </a:r>
            <a:r>
              <a:rPr lang="zh-CN" altLang="en-US" dirty="0" smtClean="0"/>
              <a:t>的流量通过。当</a:t>
            </a:r>
            <a:r>
              <a:rPr lang="en-US" altLang="zh-CN" dirty="0" smtClean="0"/>
              <a:t>SWA</a:t>
            </a:r>
            <a:r>
              <a:rPr lang="zh-CN" altLang="en-US" dirty="0" smtClean="0"/>
              <a:t>转发</a:t>
            </a:r>
            <a:r>
              <a:rPr lang="en-US" altLang="zh-CN" dirty="0" smtClean="0"/>
              <a:t>VLAN1</a:t>
            </a:r>
            <a:r>
              <a:rPr lang="zh-CN" altLang="en-US" dirty="0" smtClean="0"/>
              <a:t>的数据帧时会剥离</a:t>
            </a:r>
            <a:r>
              <a:rPr lang="en-US" altLang="zh-CN" dirty="0" smtClean="0"/>
              <a:t>VLAN</a:t>
            </a:r>
            <a:r>
              <a:rPr lang="zh-CN" altLang="en-US" dirty="0" smtClean="0"/>
              <a:t>标签，然后发送到</a:t>
            </a:r>
            <a:r>
              <a:rPr lang="en-US" altLang="zh-CN" dirty="0" smtClean="0"/>
              <a:t>Trunk</a:t>
            </a:r>
            <a:r>
              <a:rPr lang="zh-CN" altLang="en-US" dirty="0" smtClean="0"/>
              <a:t>链路上。而在转发</a:t>
            </a:r>
            <a:r>
              <a:rPr lang="en-US" altLang="zh-CN" dirty="0" smtClean="0"/>
              <a:t>VLAN20</a:t>
            </a:r>
            <a:r>
              <a:rPr lang="zh-CN" altLang="en-US" dirty="0" smtClean="0"/>
              <a:t>的数据帧时，不剥离</a:t>
            </a:r>
            <a:r>
              <a:rPr lang="en-US" altLang="zh-CN" dirty="0" smtClean="0"/>
              <a:t>VLAN</a:t>
            </a:r>
            <a:r>
              <a:rPr lang="zh-CN" altLang="en-US" dirty="0" smtClean="0"/>
              <a:t>标签直接转发到</a:t>
            </a:r>
            <a:r>
              <a:rPr lang="en-US" altLang="zh-CN" dirty="0" smtClean="0"/>
              <a:t>Trunk</a:t>
            </a:r>
            <a:r>
              <a:rPr lang="zh-CN" altLang="en-US" dirty="0" smtClean="0"/>
              <a:t>链路上。</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19</a:t>
            </a:fld>
            <a:endParaRPr lang="zh-CN" altLang="en-US"/>
          </a:p>
        </p:txBody>
      </p:sp>
    </p:spTree>
    <p:extLst>
      <p:ext uri="{BB962C8B-B14F-4D97-AF65-F5344CB8AC3E}">
        <p14:creationId xmlns:p14="http://schemas.microsoft.com/office/powerpoint/2010/main" val="166355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cs typeface="Arial" charset="0"/>
              </a:rPr>
              <a:t>配置</a:t>
            </a:r>
            <a:r>
              <a:rPr lang="en-US" altLang="zh-CN" dirty="0" smtClean="0">
                <a:cs typeface="Arial" charset="0"/>
              </a:rPr>
              <a:t>Trunk</a:t>
            </a:r>
            <a:r>
              <a:rPr lang="zh-CN" altLang="en-US" dirty="0" smtClean="0">
                <a:cs typeface="Arial" charset="0"/>
              </a:rPr>
              <a:t>时，应先使用</a:t>
            </a:r>
            <a:r>
              <a:rPr lang="en-US" altLang="zh-CN" b="1" dirty="0" smtClean="0">
                <a:solidFill>
                  <a:srgbClr val="C00000"/>
                </a:solidFill>
                <a:cs typeface="Arial" charset="0"/>
              </a:rPr>
              <a:t>port link-type trunk</a:t>
            </a:r>
            <a:r>
              <a:rPr lang="zh-CN" altLang="en-US" dirty="0" smtClean="0">
                <a:solidFill>
                  <a:srgbClr val="C00000"/>
                </a:solidFill>
                <a:cs typeface="Arial" charset="0"/>
              </a:rPr>
              <a:t>命令修改端口的类型为</a:t>
            </a:r>
            <a:r>
              <a:rPr lang="en-US" altLang="zh-CN" dirty="0" smtClean="0">
                <a:solidFill>
                  <a:srgbClr val="C00000"/>
                </a:solidFill>
                <a:cs typeface="Arial" charset="0"/>
              </a:rPr>
              <a:t>Trunk</a:t>
            </a:r>
            <a:r>
              <a:rPr lang="zh-CN" altLang="en-US" dirty="0" smtClean="0">
                <a:solidFill>
                  <a:srgbClr val="C00000"/>
                </a:solidFill>
                <a:cs typeface="Arial" charset="0"/>
              </a:rPr>
              <a:t>，然后再</a:t>
            </a:r>
            <a:r>
              <a:rPr lang="zh-CN" altLang="en-US" dirty="0" smtClean="0">
                <a:cs typeface="Arial" charset="0"/>
              </a:rPr>
              <a:t>配置</a:t>
            </a:r>
            <a:r>
              <a:rPr lang="en-US" altLang="zh-CN" dirty="0" smtClean="0">
                <a:cs typeface="Arial" charset="0"/>
              </a:rPr>
              <a:t>Trunk</a:t>
            </a:r>
            <a:r>
              <a:rPr lang="zh-CN" altLang="en-US" dirty="0" smtClean="0">
                <a:cs typeface="Arial" charset="0"/>
              </a:rPr>
              <a:t>端口允许哪些</a:t>
            </a:r>
            <a:r>
              <a:rPr lang="en-US" altLang="zh-CN" dirty="0" smtClean="0">
                <a:cs typeface="Arial" charset="0"/>
              </a:rPr>
              <a:t>VLAN</a:t>
            </a:r>
            <a:r>
              <a:rPr lang="zh-CN" altLang="en-US" dirty="0" smtClean="0">
                <a:cs typeface="Arial" charset="0"/>
              </a:rPr>
              <a:t>的数据帧通过。执行</a:t>
            </a:r>
            <a:r>
              <a:rPr lang="en-US" altLang="zh-CN" b="1" dirty="0" smtClean="0">
                <a:cs typeface="Arial" charset="0"/>
              </a:rPr>
              <a:t>port trunk allow-pass </a:t>
            </a:r>
            <a:r>
              <a:rPr lang="en-US" altLang="zh-CN" b="1" dirty="0" err="1" smtClean="0">
                <a:cs typeface="Arial" charset="0"/>
              </a:rPr>
              <a:t>vlan</a:t>
            </a:r>
            <a:r>
              <a:rPr lang="en-US" altLang="zh-CN" dirty="0" smtClean="0">
                <a:cs typeface="Arial" charset="0"/>
              </a:rPr>
              <a:t> { { </a:t>
            </a:r>
            <a:r>
              <a:rPr lang="en-US" altLang="zh-CN" i="1" dirty="0" smtClean="0">
                <a:cs typeface="Arial" charset="0"/>
              </a:rPr>
              <a:t>vlan-id1</a:t>
            </a:r>
            <a:r>
              <a:rPr lang="en-US" altLang="zh-CN" dirty="0" smtClean="0">
                <a:cs typeface="Arial" charset="0"/>
              </a:rPr>
              <a:t> [ </a:t>
            </a:r>
            <a:r>
              <a:rPr lang="en-US" altLang="zh-CN" b="1" dirty="0" smtClean="0">
                <a:cs typeface="Arial" charset="0"/>
              </a:rPr>
              <a:t>to</a:t>
            </a:r>
            <a:r>
              <a:rPr lang="en-US" altLang="zh-CN" dirty="0" smtClean="0">
                <a:cs typeface="Arial" charset="0"/>
              </a:rPr>
              <a:t> </a:t>
            </a:r>
            <a:r>
              <a:rPr lang="en-US" altLang="zh-CN" i="1" dirty="0" smtClean="0">
                <a:cs typeface="Arial" charset="0"/>
              </a:rPr>
              <a:t>vlan-id2</a:t>
            </a:r>
            <a:r>
              <a:rPr lang="en-US" altLang="zh-CN" dirty="0" smtClean="0">
                <a:cs typeface="Arial" charset="0"/>
              </a:rPr>
              <a:t> ] } | </a:t>
            </a:r>
            <a:r>
              <a:rPr lang="en-US" altLang="zh-CN" b="1" dirty="0" smtClean="0">
                <a:cs typeface="Arial" charset="0"/>
              </a:rPr>
              <a:t>all</a:t>
            </a:r>
            <a:r>
              <a:rPr lang="en-US" altLang="zh-CN" dirty="0" smtClean="0">
                <a:cs typeface="Arial" charset="0"/>
              </a:rPr>
              <a:t> }</a:t>
            </a:r>
            <a:r>
              <a:rPr lang="zh-CN" altLang="en-US" dirty="0" smtClean="0">
                <a:cs typeface="Arial" charset="0"/>
              </a:rPr>
              <a:t>命令，可以配置端口允许的</a:t>
            </a:r>
            <a:r>
              <a:rPr lang="en-US" altLang="zh-CN" dirty="0" smtClean="0">
                <a:cs typeface="Arial" charset="0"/>
              </a:rPr>
              <a:t>VLAN</a:t>
            </a:r>
            <a:r>
              <a:rPr lang="zh-CN" altLang="en-US" dirty="0" smtClean="0">
                <a:cs typeface="Arial" charset="0"/>
              </a:rPr>
              <a:t>，</a:t>
            </a:r>
            <a:r>
              <a:rPr lang="en-US" altLang="zh-CN" dirty="0" smtClean="0">
                <a:cs typeface="Arial" charset="0"/>
              </a:rPr>
              <a:t>all</a:t>
            </a:r>
            <a:r>
              <a:rPr lang="zh-CN" altLang="en-US" dirty="0" smtClean="0">
                <a:cs typeface="Arial" charset="0"/>
              </a:rPr>
              <a:t>表示允许所有</a:t>
            </a:r>
            <a:r>
              <a:rPr lang="en-US" altLang="zh-CN" dirty="0" smtClean="0">
                <a:cs typeface="Arial" charset="0"/>
              </a:rPr>
              <a:t>VLAN</a:t>
            </a:r>
            <a:r>
              <a:rPr lang="zh-CN" altLang="en-US" dirty="0" smtClean="0">
                <a:cs typeface="Arial" charset="0"/>
              </a:rPr>
              <a:t>的数据帧通过。</a:t>
            </a:r>
            <a:endParaRPr lang="en-US" altLang="zh-CN" dirty="0" smtClean="0">
              <a:cs typeface="Arial" charset="0"/>
            </a:endParaRPr>
          </a:p>
          <a:p>
            <a:pPr eaLnBrk="1" hangingPunct="1"/>
            <a:r>
              <a:rPr lang="zh-CN" altLang="en-US" dirty="0" smtClean="0">
                <a:cs typeface="Arial" charset="0"/>
              </a:rPr>
              <a:t>执行</a:t>
            </a:r>
            <a:r>
              <a:rPr lang="en-US" altLang="zh-CN" b="1" dirty="0" smtClean="0">
                <a:cs typeface="Arial" charset="0"/>
              </a:rPr>
              <a:t>port trunk </a:t>
            </a:r>
            <a:r>
              <a:rPr lang="en-US" altLang="zh-CN" b="1" dirty="0" err="1" smtClean="0">
                <a:cs typeface="Arial" charset="0"/>
              </a:rPr>
              <a:t>pvid</a:t>
            </a:r>
            <a:r>
              <a:rPr lang="en-US" altLang="zh-CN" b="1" dirty="0" smtClean="0">
                <a:cs typeface="Arial" charset="0"/>
              </a:rPr>
              <a:t> </a:t>
            </a:r>
            <a:r>
              <a:rPr lang="en-US" altLang="zh-CN" b="1" dirty="0" err="1" smtClean="0">
                <a:cs typeface="Arial" charset="0"/>
              </a:rPr>
              <a:t>vlan</a:t>
            </a:r>
            <a:r>
              <a:rPr lang="en-US" altLang="zh-CN" dirty="0" smtClean="0">
                <a:cs typeface="Arial" charset="0"/>
              </a:rPr>
              <a:t> </a:t>
            </a:r>
            <a:r>
              <a:rPr lang="en-US" altLang="zh-CN" i="1" dirty="0" err="1" smtClean="0">
                <a:cs typeface="Arial" charset="0"/>
              </a:rPr>
              <a:t>vlan</a:t>
            </a:r>
            <a:r>
              <a:rPr lang="en-US" altLang="zh-CN" i="1" dirty="0" smtClean="0">
                <a:cs typeface="Arial" charset="0"/>
              </a:rPr>
              <a:t>-id</a:t>
            </a:r>
            <a:r>
              <a:rPr lang="zh-CN" altLang="en-US" dirty="0" smtClean="0">
                <a:cs typeface="Arial" charset="0"/>
              </a:rPr>
              <a:t>命令，可以修改</a:t>
            </a:r>
            <a:r>
              <a:rPr lang="en-US" altLang="zh-CN" dirty="0" smtClean="0">
                <a:cs typeface="Arial" charset="0"/>
              </a:rPr>
              <a:t>Trunk</a:t>
            </a:r>
            <a:r>
              <a:rPr lang="zh-CN" altLang="en-US" dirty="0" smtClean="0">
                <a:cs typeface="Arial" charset="0"/>
              </a:rPr>
              <a:t>端口的</a:t>
            </a:r>
            <a:r>
              <a:rPr lang="en-US" altLang="zh-CN" dirty="0" smtClean="0">
                <a:cs typeface="Arial" charset="0"/>
              </a:rPr>
              <a:t>PVID</a:t>
            </a:r>
            <a:r>
              <a:rPr lang="zh-CN" altLang="en-US" dirty="0" smtClean="0">
                <a:cs typeface="Arial" charset="0"/>
              </a:rPr>
              <a:t>。修改</a:t>
            </a:r>
            <a:r>
              <a:rPr lang="en-US" altLang="zh-CN" dirty="0" smtClean="0">
                <a:cs typeface="Arial" charset="0"/>
              </a:rPr>
              <a:t>Trunk</a:t>
            </a:r>
            <a:r>
              <a:rPr lang="zh-CN" altLang="en-US" dirty="0" smtClean="0">
                <a:cs typeface="Arial" charset="0"/>
              </a:rPr>
              <a:t>端口的</a:t>
            </a:r>
            <a:r>
              <a:rPr lang="en-US" altLang="zh-CN" dirty="0" smtClean="0">
                <a:cs typeface="Arial" charset="0"/>
              </a:rPr>
              <a:t>PVID</a:t>
            </a:r>
            <a:r>
              <a:rPr lang="zh-CN" altLang="en-US" dirty="0" smtClean="0">
                <a:cs typeface="Arial" charset="0"/>
              </a:rPr>
              <a:t>之后，需要注意：缺省</a:t>
            </a:r>
            <a:r>
              <a:rPr lang="en-US" altLang="zh-CN" dirty="0" smtClean="0">
                <a:cs typeface="Arial" charset="0"/>
              </a:rPr>
              <a:t>VLAN</a:t>
            </a:r>
            <a:r>
              <a:rPr lang="zh-CN" altLang="en-US" dirty="0" smtClean="0">
                <a:cs typeface="Arial" charset="0"/>
              </a:rPr>
              <a:t>不一定是端口允许通过的</a:t>
            </a:r>
            <a:r>
              <a:rPr lang="en-US" altLang="zh-CN" dirty="0" smtClean="0">
                <a:cs typeface="Arial" charset="0"/>
              </a:rPr>
              <a:t>VLAN</a:t>
            </a:r>
            <a:r>
              <a:rPr lang="zh-CN" altLang="en-US" dirty="0" smtClean="0">
                <a:cs typeface="Arial" charset="0"/>
              </a:rPr>
              <a:t>。只有使用命令</a:t>
            </a:r>
            <a:r>
              <a:rPr lang="en-US" altLang="zh-CN" b="1" dirty="0" smtClean="0">
                <a:cs typeface="Arial" charset="0"/>
              </a:rPr>
              <a:t>port trunk allow-pass </a:t>
            </a:r>
            <a:r>
              <a:rPr lang="en-US" altLang="zh-CN" b="1" dirty="0" err="1" smtClean="0">
                <a:cs typeface="Arial" charset="0"/>
              </a:rPr>
              <a:t>vlan</a:t>
            </a:r>
            <a:r>
              <a:rPr lang="en-US" altLang="zh-CN" dirty="0" smtClean="0">
                <a:cs typeface="Arial" charset="0"/>
              </a:rPr>
              <a:t> { { </a:t>
            </a:r>
            <a:r>
              <a:rPr lang="en-US" altLang="zh-CN" i="1" dirty="0" smtClean="0">
                <a:cs typeface="Arial" charset="0"/>
              </a:rPr>
              <a:t>vlan-id1</a:t>
            </a:r>
            <a:r>
              <a:rPr lang="en-US" altLang="zh-CN" dirty="0" smtClean="0">
                <a:cs typeface="Arial" charset="0"/>
              </a:rPr>
              <a:t> [ </a:t>
            </a:r>
            <a:r>
              <a:rPr lang="en-US" altLang="zh-CN" b="1" dirty="0" smtClean="0">
                <a:cs typeface="Arial" charset="0"/>
              </a:rPr>
              <a:t>to</a:t>
            </a:r>
            <a:r>
              <a:rPr lang="en-US" altLang="zh-CN" dirty="0" smtClean="0">
                <a:cs typeface="Arial" charset="0"/>
              </a:rPr>
              <a:t> </a:t>
            </a:r>
            <a:r>
              <a:rPr lang="en-US" altLang="zh-CN" i="1" dirty="0" smtClean="0">
                <a:cs typeface="Arial" charset="0"/>
              </a:rPr>
              <a:t>vlan-id2</a:t>
            </a:r>
            <a:r>
              <a:rPr lang="en-US" altLang="zh-CN" dirty="0" smtClean="0">
                <a:cs typeface="Arial" charset="0"/>
              </a:rPr>
              <a:t> ] } | </a:t>
            </a:r>
            <a:r>
              <a:rPr lang="en-US" altLang="zh-CN" b="1" dirty="0" smtClean="0">
                <a:cs typeface="Arial" charset="0"/>
              </a:rPr>
              <a:t>all</a:t>
            </a:r>
            <a:r>
              <a:rPr lang="en-US" altLang="zh-CN" dirty="0" smtClean="0">
                <a:cs typeface="Arial" charset="0"/>
              </a:rPr>
              <a:t> }</a:t>
            </a:r>
            <a:r>
              <a:rPr lang="zh-CN" altLang="en-US" dirty="0" smtClean="0">
                <a:cs typeface="Arial" charset="0"/>
              </a:rPr>
              <a:t>允许缺省</a:t>
            </a:r>
            <a:r>
              <a:rPr lang="en-US" altLang="zh-CN" dirty="0" smtClean="0">
                <a:cs typeface="Arial" charset="0"/>
              </a:rPr>
              <a:t>VLAN</a:t>
            </a:r>
            <a:r>
              <a:rPr lang="zh-CN" altLang="en-US" dirty="0" smtClean="0">
                <a:cs typeface="Arial" charset="0"/>
              </a:rPr>
              <a:t>数据通过，才能转发缺省</a:t>
            </a:r>
            <a:r>
              <a:rPr lang="en-US" altLang="zh-CN" dirty="0" smtClean="0">
                <a:cs typeface="Arial" charset="0"/>
              </a:rPr>
              <a:t>VLAN</a:t>
            </a:r>
            <a:r>
              <a:rPr lang="zh-CN" altLang="en-US" dirty="0" smtClean="0">
                <a:cs typeface="Arial" charset="0"/>
              </a:rPr>
              <a:t>的数据帧。交换机的所有端口默认允许</a:t>
            </a:r>
            <a:r>
              <a:rPr lang="en-US" altLang="zh-CN" dirty="0" smtClean="0">
                <a:cs typeface="Arial" charset="0"/>
              </a:rPr>
              <a:t>VLAN1</a:t>
            </a:r>
            <a:r>
              <a:rPr lang="zh-CN" altLang="en-US" dirty="0" smtClean="0">
                <a:cs typeface="Arial" charset="0"/>
              </a:rPr>
              <a:t>的数据通过。</a:t>
            </a:r>
            <a:endParaRPr lang="en-US" altLang="zh-CN" dirty="0" smtClean="0">
              <a:cs typeface="Arial" charset="0"/>
            </a:endParaRPr>
          </a:p>
          <a:p>
            <a:endParaRPr lang="zh-CN" altLang="en-US" dirty="0"/>
          </a:p>
        </p:txBody>
      </p:sp>
      <p:sp>
        <p:nvSpPr>
          <p:cNvPr id="4" name="灯片编号占位符 3"/>
          <p:cNvSpPr>
            <a:spLocks noGrp="1"/>
          </p:cNvSpPr>
          <p:nvPr>
            <p:ph type="sldNum" sz="quarter" idx="10"/>
          </p:nvPr>
        </p:nvSpPr>
        <p:spPr/>
        <p:txBody>
          <a:bodyPr/>
          <a:lstStyle/>
          <a:p>
            <a:fld id="{D32FA79F-EF76-4318-9852-197519B41F0D}" type="slidenum">
              <a:rPr lang="zh-CN" altLang="en-US" smtClean="0"/>
              <a:t>20</a:t>
            </a:fld>
            <a:endParaRPr lang="zh-CN" altLang="en-US"/>
          </a:p>
        </p:txBody>
      </p:sp>
    </p:spTree>
    <p:extLst>
      <p:ext uri="{BB962C8B-B14F-4D97-AF65-F5344CB8AC3E}">
        <p14:creationId xmlns:p14="http://schemas.microsoft.com/office/powerpoint/2010/main" val="416683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3/24/2024</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9" name="矩形 28"/>
          <p:cNvSpPr/>
          <p:nvPr/>
        </p:nvSpPr>
        <p:spPr>
          <a:xfrm>
            <a:off x="7897014" y="330746"/>
            <a:ext cx="2971800"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2</a:t>
            </a:r>
            <a:r>
              <a:rPr lang="zh-CN" altLang="en-US" sz="1800" b="0" dirty="0">
                <a:solidFill>
                  <a:schemeClr val="bg1"/>
                </a:solidFill>
                <a:latin typeface="微软雅黑" panose="020B0503020204020204" pitchFamily="34" charset="-122"/>
                <a:ea typeface="微软雅黑" panose="020B0503020204020204" pitchFamily="34" charset="-122"/>
              </a:rPr>
              <a:t>  实现</a:t>
            </a:r>
            <a:r>
              <a:rPr lang="en-US" altLang="zh-CN" sz="1800" b="0" dirty="0">
                <a:solidFill>
                  <a:schemeClr val="bg1"/>
                </a:solidFill>
                <a:latin typeface="微软雅黑" panose="020B0503020204020204" pitchFamily="34" charset="-122"/>
                <a:ea typeface="微软雅黑" panose="020B0503020204020204" pitchFamily="34" charset="-122"/>
              </a:rPr>
              <a:t>VLAN</a:t>
            </a:r>
            <a:r>
              <a:rPr lang="zh-CN" altLang="en-US" sz="1800" b="0" dirty="0">
                <a:solidFill>
                  <a:schemeClr val="bg1"/>
                </a:solidFill>
                <a:latin typeface="微软雅黑" panose="020B0503020204020204" pitchFamily="34" charset="-122"/>
                <a:ea typeface="微软雅黑" panose="020B0503020204020204" pitchFamily="34" charset="-122"/>
              </a:rPr>
              <a:t>间的通信</a:t>
            </a: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2024/3/24</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89375" y="1219994"/>
            <a:ext cx="7772400" cy="1841081"/>
          </a:xfrm>
          <a:prstGeom prst="rect">
            <a:avLst/>
          </a:prstGeom>
          <a:noFill/>
        </p:spPr>
        <p:txBody>
          <a:bodyPr wrap="square" rtlCol="0" anchor="t">
            <a:spAutoFit/>
          </a:bodyPr>
          <a:lstStyle/>
          <a:p>
            <a:pPr algn="ctr" defTabSz="914400">
              <a:lnSpc>
                <a:spcPct val="150000"/>
              </a:lnSpc>
            </a:pPr>
            <a:r>
              <a:rPr lang="zh-CN" altLang="en-US" sz="4400" dirty="0">
                <a:solidFill>
                  <a:prstClr val="black"/>
                </a:solidFill>
                <a:cs typeface="+mn-ea"/>
                <a:sym typeface="+mn-lt"/>
              </a:rPr>
              <a:t>网络设备配置项目教程</a:t>
            </a:r>
            <a:r>
              <a:rPr lang="zh-CN" altLang="en-US" sz="3600" dirty="0">
                <a:solidFill>
                  <a:prstClr val="black"/>
                </a:solidFill>
                <a:cs typeface="+mn-ea"/>
                <a:sym typeface="+mn-lt"/>
              </a:rPr>
              <a:t>（微课版）           （第</a:t>
            </a:r>
            <a:r>
              <a:rPr lang="en-US" altLang="zh-CN" sz="3600" dirty="0">
                <a:solidFill>
                  <a:prstClr val="black"/>
                </a:solidFill>
                <a:cs typeface="+mn-ea"/>
                <a:sym typeface="+mn-lt"/>
              </a:rPr>
              <a:t>3</a:t>
            </a:r>
            <a:r>
              <a:rPr lang="zh-CN" altLang="en-US" sz="3600" dirty="0">
                <a:solidFill>
                  <a:prstClr val="black"/>
                </a:solidFill>
                <a:cs typeface="+mn-ea"/>
                <a:sym typeface="+mn-lt"/>
              </a:rPr>
              <a:t>版）</a:t>
            </a:r>
            <a:endParaRPr lang="zh-CN" altLang="en-US" sz="36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3" cstate="screen"/>
          <a:stretch>
            <a:fillRect/>
          </a:stretch>
        </p:blipFill>
        <p:spPr>
          <a:xfrm>
            <a:off x="10823575" y="4141292"/>
            <a:ext cx="1145805" cy="114580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四、相关知识</a:t>
            </a:r>
          </a:p>
        </p:txBody>
      </p:sp>
      <p:sp>
        <p:nvSpPr>
          <p:cNvPr id="2" name="文本框 1"/>
          <p:cNvSpPr txBox="1"/>
          <p:nvPr/>
        </p:nvSpPr>
        <p:spPr>
          <a:xfrm>
            <a:off x="943927" y="766912"/>
            <a:ext cx="10310495" cy="4328814"/>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VLAN</a:t>
            </a:r>
            <a:r>
              <a:rPr lang="zh-CN" altLang="en-US" sz="2000" dirty="0">
                <a:solidFill>
                  <a:srgbClr val="656D8D"/>
                </a:solidFill>
                <a:sym typeface="+mn-ea"/>
              </a:rPr>
              <a:t>的作用：</a:t>
            </a:r>
          </a:p>
          <a:p>
            <a:pPr>
              <a:lnSpc>
                <a:spcPct val="150000"/>
              </a:lnSpc>
            </a:pPr>
            <a:r>
              <a:rPr lang="zh-CN" altLang="en-US" sz="2000" dirty="0">
                <a:solidFill>
                  <a:srgbClr val="656D8D"/>
                </a:solidFill>
                <a:sym typeface="+mn-ea"/>
              </a:rPr>
              <a:t>      </a:t>
            </a:r>
            <a:r>
              <a:rPr lang="zh-CN" altLang="en-US" sz="1800" dirty="0">
                <a:solidFill>
                  <a:srgbClr val="656D8D"/>
                </a:solidFill>
                <a:sym typeface="+mn-ea"/>
              </a:rPr>
              <a:t>（</a:t>
            </a:r>
            <a:r>
              <a:rPr lang="en-US" altLang="zh-CN" sz="1800" dirty="0">
                <a:solidFill>
                  <a:srgbClr val="656D8D"/>
                </a:solidFill>
                <a:sym typeface="+mn-ea"/>
              </a:rPr>
              <a:t>1</a:t>
            </a:r>
            <a:r>
              <a:rPr lang="zh-CN" altLang="en-US" sz="1800" dirty="0">
                <a:solidFill>
                  <a:srgbClr val="656D8D"/>
                </a:solidFill>
                <a:sym typeface="+mn-ea"/>
              </a:rPr>
              <a:t>）控制网络广播风暴，增加广播域的数量，减少广播域的大小。一个</a:t>
            </a:r>
            <a:r>
              <a:rPr lang="en-GB" altLang="zh-CN" sz="1800" dirty="0">
                <a:solidFill>
                  <a:srgbClr val="656D8D"/>
                </a:solidFill>
                <a:sym typeface="+mn-ea"/>
              </a:rPr>
              <a:t>VLAN</a:t>
            </a:r>
            <a:r>
              <a:rPr lang="zh-CN" altLang="en-US" sz="1800" dirty="0">
                <a:solidFill>
                  <a:srgbClr val="656D8D"/>
                </a:solidFill>
                <a:sym typeface="+mn-ea"/>
              </a:rPr>
              <a:t>就是一个子网，每个子网均有自己的广播域，通过划分</a:t>
            </a:r>
            <a:r>
              <a:rPr lang="en-GB" altLang="zh-CN" sz="1800" dirty="0">
                <a:solidFill>
                  <a:srgbClr val="656D8D"/>
                </a:solidFill>
                <a:sym typeface="+mn-ea"/>
              </a:rPr>
              <a:t>VLAN</a:t>
            </a:r>
            <a:r>
              <a:rPr lang="zh-CN" altLang="en-GB" sz="1800" dirty="0">
                <a:solidFill>
                  <a:srgbClr val="656D8D"/>
                </a:solidFill>
                <a:sym typeface="+mn-ea"/>
              </a:rPr>
              <a:t>，</a:t>
            </a:r>
            <a:r>
              <a:rPr lang="zh-CN" altLang="en-US" sz="1800" dirty="0">
                <a:solidFill>
                  <a:srgbClr val="656D8D"/>
                </a:solidFill>
                <a:sym typeface="+mn-ea"/>
              </a:rPr>
              <a:t>可以减小广播域的范围，抑制广播风暴的产生，减小广播帧对网络带宽的占用，提高网络的传输速度和效率。</a:t>
            </a:r>
          </a:p>
          <a:p>
            <a:pPr>
              <a:lnSpc>
                <a:spcPct val="150000"/>
              </a:lnSpc>
            </a:pPr>
            <a:r>
              <a:rPr lang="zh-CN" altLang="en-US" sz="1800" dirty="0">
                <a:solidFill>
                  <a:srgbClr val="656D8D"/>
                </a:solidFill>
                <a:sym typeface="+mn-ea"/>
              </a:rPr>
              <a:t>      （</a:t>
            </a:r>
            <a:r>
              <a:rPr lang="en-US" altLang="zh-CN" sz="1800" dirty="0">
                <a:solidFill>
                  <a:srgbClr val="656D8D"/>
                </a:solidFill>
                <a:sym typeface="+mn-ea"/>
              </a:rPr>
              <a:t>2</a:t>
            </a:r>
            <a:r>
              <a:rPr lang="zh-CN" altLang="en-US" sz="1800" dirty="0">
                <a:solidFill>
                  <a:srgbClr val="656D8D"/>
                </a:solidFill>
                <a:sym typeface="+mn-ea"/>
              </a:rPr>
              <a:t>）便于对网络进行管理和控制。</a:t>
            </a:r>
            <a:r>
              <a:rPr lang="en-GB" altLang="zh-CN" sz="1800" dirty="0">
                <a:solidFill>
                  <a:srgbClr val="656D8D"/>
                </a:solidFill>
                <a:sym typeface="+mn-ea"/>
              </a:rPr>
              <a:t>VLAN</a:t>
            </a:r>
            <a:r>
              <a:rPr lang="zh-CN" altLang="en-US" sz="1800" dirty="0">
                <a:solidFill>
                  <a:srgbClr val="656D8D"/>
                </a:solidFill>
                <a:sym typeface="+mn-ea"/>
              </a:rPr>
              <a:t>是对端口的逻辑分组，不受任何物理连接的限制，同一</a:t>
            </a:r>
            <a:r>
              <a:rPr lang="en-GB" altLang="zh-CN" sz="1800" dirty="0">
                <a:solidFill>
                  <a:srgbClr val="656D8D"/>
                </a:solidFill>
                <a:sym typeface="+mn-ea"/>
              </a:rPr>
              <a:t>VLAN</a:t>
            </a:r>
            <a:r>
              <a:rPr lang="zh-CN" altLang="en-US" sz="1800" dirty="0">
                <a:solidFill>
                  <a:srgbClr val="656D8D"/>
                </a:solidFill>
                <a:sym typeface="+mn-ea"/>
              </a:rPr>
              <a:t>中的用户，可以连接在不同的交换机上，并且可以位于不同的物理位置。</a:t>
            </a:r>
          </a:p>
          <a:p>
            <a:pPr>
              <a:lnSpc>
                <a:spcPct val="150000"/>
              </a:lnSpc>
            </a:pPr>
            <a:r>
              <a:rPr lang="zh-CN" altLang="en-US" sz="1800" dirty="0">
                <a:solidFill>
                  <a:srgbClr val="656D8D"/>
                </a:solidFill>
                <a:sym typeface="+mn-ea"/>
              </a:rPr>
              <a:t>      （</a:t>
            </a:r>
            <a:r>
              <a:rPr lang="en-US" altLang="zh-CN" sz="1800" dirty="0">
                <a:solidFill>
                  <a:srgbClr val="656D8D"/>
                </a:solidFill>
                <a:sym typeface="+mn-ea"/>
              </a:rPr>
              <a:t>3</a:t>
            </a:r>
            <a:r>
              <a:rPr lang="zh-CN" altLang="en-US" sz="1800" dirty="0">
                <a:solidFill>
                  <a:srgbClr val="656D8D"/>
                </a:solidFill>
                <a:sym typeface="+mn-ea"/>
              </a:rPr>
              <a:t>）增加网络的安全性。由于默认情况下，</a:t>
            </a:r>
            <a:r>
              <a:rPr lang="en-GB" altLang="zh-CN" sz="1800" dirty="0">
                <a:solidFill>
                  <a:srgbClr val="656D8D"/>
                </a:solidFill>
                <a:sym typeface="+mn-ea"/>
              </a:rPr>
              <a:t>VLAN</a:t>
            </a:r>
            <a:r>
              <a:rPr lang="zh-CN" altLang="en-US" sz="1800" dirty="0">
                <a:solidFill>
                  <a:srgbClr val="656D8D"/>
                </a:solidFill>
                <a:sym typeface="+mn-ea"/>
              </a:rPr>
              <a:t>间是相互隔离的，不能直接通信，对于保密性要求较高的部门，比如财务处，可将其划分在一个</a:t>
            </a:r>
            <a:r>
              <a:rPr lang="en-GB" altLang="zh-CN" sz="1800" dirty="0">
                <a:solidFill>
                  <a:srgbClr val="656D8D"/>
                </a:solidFill>
                <a:sym typeface="+mn-ea"/>
              </a:rPr>
              <a:t>VLAN</a:t>
            </a:r>
            <a:r>
              <a:rPr lang="zh-CN" altLang="en-US" sz="1800" dirty="0">
                <a:solidFill>
                  <a:srgbClr val="656D8D"/>
                </a:solidFill>
                <a:sym typeface="+mn-ea"/>
              </a:rPr>
              <a:t>中，这样，其他</a:t>
            </a:r>
            <a:r>
              <a:rPr lang="en-GB" altLang="zh-CN" sz="1800" dirty="0">
                <a:solidFill>
                  <a:srgbClr val="656D8D"/>
                </a:solidFill>
                <a:sym typeface="+mn-ea"/>
              </a:rPr>
              <a:t>VLAN</a:t>
            </a:r>
            <a:r>
              <a:rPr lang="zh-CN" altLang="en-US" sz="1800" dirty="0">
                <a:solidFill>
                  <a:srgbClr val="656D8D"/>
                </a:solidFill>
                <a:sym typeface="+mn-ea"/>
              </a:rPr>
              <a:t>中的用户将不能访问该</a:t>
            </a:r>
            <a:r>
              <a:rPr lang="en-GB" altLang="zh-CN" sz="1800" dirty="0">
                <a:solidFill>
                  <a:srgbClr val="656D8D"/>
                </a:solidFill>
                <a:sym typeface="+mn-ea"/>
              </a:rPr>
              <a:t>VLAN</a:t>
            </a:r>
            <a:r>
              <a:rPr lang="zh-CN" altLang="en-US" sz="1800" dirty="0">
                <a:solidFill>
                  <a:srgbClr val="656D8D"/>
                </a:solidFill>
                <a:sym typeface="+mn-ea"/>
              </a:rPr>
              <a:t>中的主机，从而起到了隔离作用，并提高了</a:t>
            </a:r>
            <a:r>
              <a:rPr lang="en-GB" altLang="zh-CN" sz="1800" dirty="0">
                <a:solidFill>
                  <a:srgbClr val="656D8D"/>
                </a:solidFill>
                <a:sym typeface="+mn-ea"/>
              </a:rPr>
              <a:t>VLAN</a:t>
            </a:r>
            <a:r>
              <a:rPr lang="zh-CN" altLang="en-US" sz="1800" dirty="0">
                <a:solidFill>
                  <a:srgbClr val="656D8D"/>
                </a:solidFill>
                <a:sym typeface="+mn-ea"/>
              </a:rPr>
              <a:t>中用户的安全性。</a:t>
            </a: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四、相关知识</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Rectangle 3"/>
          <p:cNvSpPr txBox="1">
            <a:spLocks noChangeArrowheads="1"/>
          </p:cNvSpPr>
          <p:nvPr/>
        </p:nvSpPr>
        <p:spPr bwMode="auto">
          <a:xfrm>
            <a:off x="2242977" y="5412754"/>
            <a:ext cx="7843839" cy="935880"/>
          </a:xfrm>
          <a:prstGeom prst="rect">
            <a:avLst/>
          </a:prstGeom>
          <a:noFill/>
          <a:ln>
            <a:miter lim="800000"/>
            <a:headEnd/>
            <a:tailEnd/>
          </a:ln>
        </p:spPr>
        <p:txBody>
          <a:bodyPr/>
          <a:lstStyle/>
          <a:p>
            <a:pPr marL="196850" indent="-252413" algn="l" defTabSz="801688" eaLnBrk="1" hangingPunct="1">
              <a:spcBef>
                <a:spcPct val="30000"/>
              </a:spcBef>
              <a:buSzPct val="80000"/>
              <a:buFont typeface="Wingdings" pitchFamily="2" charset="2"/>
              <a:buChar char="l"/>
              <a:defRPr/>
            </a:pPr>
            <a:r>
              <a:rPr lang="en-US" altLang="zh-CN" sz="2000" kern="0" dirty="0">
                <a:ea typeface="+mn-ea"/>
                <a:cs typeface="Arial" charset="0"/>
              </a:rPr>
              <a:t>VLAN</a:t>
            </a:r>
            <a:r>
              <a:rPr lang="zh-CN" altLang="en-US" sz="2000" kern="0" dirty="0">
                <a:ea typeface="+mn-ea"/>
                <a:cs typeface="Arial" charset="0"/>
              </a:rPr>
              <a:t>能够隔离广播</a:t>
            </a:r>
            <a:r>
              <a:rPr lang="zh-CN" altLang="en-US" sz="2000" kern="0" dirty="0" smtClean="0">
                <a:ea typeface="+mn-ea"/>
                <a:cs typeface="Arial" charset="0"/>
              </a:rPr>
              <a:t>域</a:t>
            </a:r>
            <a:r>
              <a:rPr lang="en-US" altLang="zh-CN" sz="2000" kern="0" dirty="0" smtClean="0">
                <a:ea typeface="+mn-ea"/>
                <a:cs typeface="Arial" charset="0"/>
                <a:sym typeface="Wingdings" panose="05000000000000000000" pitchFamily="2" charset="2"/>
              </a:rPr>
              <a:t></a:t>
            </a:r>
            <a:r>
              <a:rPr lang="zh-CN" altLang="en-US" sz="2000" kern="0" dirty="0" smtClean="0">
                <a:ea typeface="+mn-ea"/>
                <a:cs typeface="Arial" charset="0"/>
                <a:sym typeface="Wingdings" panose="05000000000000000000" pitchFamily="2" charset="2"/>
              </a:rPr>
              <a:t>不同</a:t>
            </a:r>
            <a:r>
              <a:rPr lang="en-US" altLang="zh-CN" sz="2000" kern="0" dirty="0" smtClean="0">
                <a:ea typeface="+mn-ea"/>
                <a:cs typeface="Arial" charset="0"/>
                <a:sym typeface="Wingdings" panose="05000000000000000000" pitchFamily="2" charset="2"/>
              </a:rPr>
              <a:t>VLAN</a:t>
            </a:r>
            <a:r>
              <a:rPr lang="zh-CN" altLang="en-US" sz="2000" kern="0" dirty="0" smtClean="0">
                <a:ea typeface="+mn-ea"/>
                <a:cs typeface="Arial" charset="0"/>
                <a:sym typeface="Wingdings" panose="05000000000000000000" pitchFamily="2" charset="2"/>
              </a:rPr>
              <a:t>，属于不同的广播域</a:t>
            </a:r>
            <a:r>
              <a:rPr lang="zh-CN" altLang="en-US" sz="2000" kern="0" dirty="0" smtClean="0">
                <a:ea typeface="+mn-ea"/>
                <a:cs typeface="Arial" charset="0"/>
              </a:rPr>
              <a:t>。</a:t>
            </a:r>
            <a:endParaRPr lang="en-US" altLang="zh-CN" sz="2000" kern="0" dirty="0" smtClean="0">
              <a:ea typeface="+mn-ea"/>
              <a:cs typeface="Arial" charset="0"/>
            </a:endParaRPr>
          </a:p>
          <a:p>
            <a:pPr marL="196850" indent="-252413" algn="l" defTabSz="801688" eaLnBrk="1" hangingPunct="1">
              <a:spcBef>
                <a:spcPct val="30000"/>
              </a:spcBef>
              <a:buSzPct val="80000"/>
              <a:buFont typeface="Wingdings" pitchFamily="2" charset="2"/>
              <a:buChar char="l"/>
              <a:defRPr/>
            </a:pPr>
            <a:r>
              <a:rPr lang="en-US" altLang="zh-CN" sz="2000" kern="0" dirty="0" smtClean="0">
                <a:ea typeface="+mn-ea"/>
                <a:cs typeface="Arial" charset="0"/>
              </a:rPr>
              <a:t>VLAN</a:t>
            </a:r>
            <a:r>
              <a:rPr lang="zh-CN" altLang="en-US" sz="2000" kern="0" dirty="0" smtClean="0">
                <a:ea typeface="+mn-ea"/>
                <a:cs typeface="Arial" charset="0"/>
              </a:rPr>
              <a:t>组网可以在一定程度上突破地域限制。</a:t>
            </a:r>
            <a:endParaRPr lang="en-US" altLang="zh-CN" sz="2000" kern="0" dirty="0">
              <a:ea typeface="+mn-ea"/>
              <a:cs typeface="Arial" charset="0"/>
            </a:endParaRPr>
          </a:p>
          <a:p>
            <a:pPr marL="196850" indent="-252413" algn="l" defTabSz="801688" eaLnBrk="1" hangingPunct="1">
              <a:spcBef>
                <a:spcPct val="30000"/>
              </a:spcBef>
              <a:buSzPct val="80000"/>
              <a:buFont typeface="Wingdings" pitchFamily="2" charset="2"/>
              <a:buChar char="l"/>
              <a:defRPr/>
            </a:pPr>
            <a:endParaRPr lang="en-US" altLang="zh-CN" sz="2000" kern="0" dirty="0">
              <a:ea typeface="+mn-ea"/>
              <a:cs typeface="Arial" charset="0"/>
            </a:endParaRPr>
          </a:p>
        </p:txBody>
      </p:sp>
      <p:grpSp>
        <p:nvGrpSpPr>
          <p:cNvPr id="11" name="Group 38"/>
          <p:cNvGrpSpPr>
            <a:grpSpLocks/>
          </p:cNvGrpSpPr>
          <p:nvPr/>
        </p:nvGrpSpPr>
        <p:grpSpPr bwMode="auto">
          <a:xfrm>
            <a:off x="2309653" y="1099491"/>
            <a:ext cx="7777163" cy="3962674"/>
            <a:chOff x="692150" y="1628775"/>
            <a:chExt cx="7777163" cy="3962674"/>
          </a:xfrm>
        </p:grpSpPr>
        <p:cxnSp>
          <p:nvCxnSpPr>
            <p:cNvPr id="12" name="直接连接符 15"/>
            <p:cNvCxnSpPr>
              <a:cxnSpLocks noChangeShapeType="1"/>
            </p:cNvCxnSpPr>
            <p:nvPr/>
          </p:nvCxnSpPr>
          <p:spPr bwMode="auto">
            <a:xfrm flipH="1">
              <a:off x="5445125" y="2141538"/>
              <a:ext cx="107950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a:off x="6524625" y="2132013"/>
              <a:ext cx="107950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4" name="Freeform 52"/>
            <p:cNvSpPr>
              <a:spLocks/>
            </p:cNvSpPr>
            <p:nvPr/>
          </p:nvSpPr>
          <p:spPr bwMode="auto">
            <a:xfrm>
              <a:off x="692150" y="4124325"/>
              <a:ext cx="7777163" cy="1463675"/>
            </a:xfrm>
            <a:custGeom>
              <a:avLst/>
              <a:gdLst>
                <a:gd name="T0" fmla="*/ 2147483647 w 10000"/>
                <a:gd name="T1" fmla="*/ 2147483647 h 10179"/>
                <a:gd name="T2" fmla="*/ 2147483647 w 10000"/>
                <a:gd name="T3" fmla="*/ 2147483647 h 10179"/>
                <a:gd name="T4" fmla="*/ 2147483647 w 10000"/>
                <a:gd name="T5" fmla="*/ 2147483647 h 10179"/>
                <a:gd name="T6" fmla="*/ 2147483647 w 10000"/>
                <a:gd name="T7" fmla="*/ 2147483647 h 10179"/>
                <a:gd name="T8" fmla="*/ 2147483647 w 10000"/>
                <a:gd name="T9" fmla="*/ 2147483647 h 10179"/>
                <a:gd name="T10" fmla="*/ 2147483647 w 10000"/>
                <a:gd name="T11" fmla="*/ 2147483647 h 10179"/>
                <a:gd name="T12" fmla="*/ 2147483647 w 10000"/>
                <a:gd name="T13" fmla="*/ 2147483647 h 10179"/>
                <a:gd name="T14" fmla="*/ 2147483647 w 10000"/>
                <a:gd name="T15" fmla="*/ 2147483647 h 10179"/>
                <a:gd name="T16" fmla="*/ 2147483647 w 10000"/>
                <a:gd name="T17" fmla="*/ 2147483647 h 10179"/>
                <a:gd name="T18" fmla="*/ 2147483647 w 10000"/>
                <a:gd name="T19" fmla="*/ 2147483647 h 10179"/>
                <a:gd name="T20" fmla="*/ 2147483647 w 10000"/>
                <a:gd name="T21" fmla="*/ 2147483647 h 10179"/>
                <a:gd name="T22" fmla="*/ 2147483647 w 10000"/>
                <a:gd name="T23" fmla="*/ 2147483647 h 10179"/>
                <a:gd name="T24" fmla="*/ 2147483647 w 10000"/>
                <a:gd name="T25" fmla="*/ 2147483647 h 10179"/>
                <a:gd name="T26" fmla="*/ 2147483647 w 10000"/>
                <a:gd name="T27" fmla="*/ 2147483647 h 10179"/>
                <a:gd name="T28" fmla="*/ 2147483647 w 10000"/>
                <a:gd name="T29" fmla="*/ 2147483647 h 10179"/>
                <a:gd name="T30" fmla="*/ 2147483647 w 10000"/>
                <a:gd name="T31" fmla="*/ 2147483647 h 10179"/>
                <a:gd name="T32" fmla="*/ 2147483647 w 10000"/>
                <a:gd name="T33" fmla="*/ 2147483647 h 10179"/>
                <a:gd name="T34" fmla="*/ 2147483647 w 10000"/>
                <a:gd name="T35" fmla="*/ 2147483647 h 10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179"/>
                <a:gd name="T56" fmla="*/ 10000 w 10000"/>
                <a:gd name="T57" fmla="*/ 10179 h 10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179">
                  <a:moveTo>
                    <a:pt x="230" y="3387"/>
                  </a:moveTo>
                  <a:cubicBezTo>
                    <a:pt x="32" y="4190"/>
                    <a:pt x="0" y="5714"/>
                    <a:pt x="46" y="6611"/>
                  </a:cubicBezTo>
                  <a:cubicBezTo>
                    <a:pt x="93" y="7509"/>
                    <a:pt x="77" y="8395"/>
                    <a:pt x="503" y="8749"/>
                  </a:cubicBezTo>
                  <a:cubicBezTo>
                    <a:pt x="930" y="9104"/>
                    <a:pt x="2154" y="8927"/>
                    <a:pt x="2603" y="8749"/>
                  </a:cubicBezTo>
                  <a:cubicBezTo>
                    <a:pt x="3052" y="8571"/>
                    <a:pt x="3059" y="8577"/>
                    <a:pt x="3196" y="7680"/>
                  </a:cubicBezTo>
                  <a:cubicBezTo>
                    <a:pt x="3333" y="6782"/>
                    <a:pt x="3016" y="4548"/>
                    <a:pt x="3425" y="3387"/>
                  </a:cubicBezTo>
                  <a:cubicBezTo>
                    <a:pt x="3834" y="2226"/>
                    <a:pt x="4934" y="714"/>
                    <a:pt x="5648" y="714"/>
                  </a:cubicBezTo>
                  <a:cubicBezTo>
                    <a:pt x="6363" y="714"/>
                    <a:pt x="7220" y="2227"/>
                    <a:pt x="7717" y="3387"/>
                  </a:cubicBezTo>
                  <a:cubicBezTo>
                    <a:pt x="8214" y="4547"/>
                    <a:pt x="8281" y="6695"/>
                    <a:pt x="8631" y="7675"/>
                  </a:cubicBezTo>
                  <a:cubicBezTo>
                    <a:pt x="8981" y="8655"/>
                    <a:pt x="9634" y="10179"/>
                    <a:pt x="9817" y="9281"/>
                  </a:cubicBezTo>
                  <a:cubicBezTo>
                    <a:pt x="10000" y="8384"/>
                    <a:pt x="9942" y="3759"/>
                    <a:pt x="9726" y="2324"/>
                  </a:cubicBezTo>
                  <a:cubicBezTo>
                    <a:pt x="9510" y="889"/>
                    <a:pt x="8904" y="1029"/>
                    <a:pt x="8518" y="670"/>
                  </a:cubicBezTo>
                  <a:cubicBezTo>
                    <a:pt x="8132" y="311"/>
                    <a:pt x="7762" y="251"/>
                    <a:pt x="7407" y="169"/>
                  </a:cubicBezTo>
                  <a:cubicBezTo>
                    <a:pt x="7052" y="87"/>
                    <a:pt x="6728" y="176"/>
                    <a:pt x="6389" y="178"/>
                  </a:cubicBezTo>
                  <a:cubicBezTo>
                    <a:pt x="6050" y="180"/>
                    <a:pt x="5879" y="0"/>
                    <a:pt x="5370" y="179"/>
                  </a:cubicBezTo>
                  <a:cubicBezTo>
                    <a:pt x="4861" y="358"/>
                    <a:pt x="4023" y="983"/>
                    <a:pt x="3334" y="1249"/>
                  </a:cubicBezTo>
                  <a:cubicBezTo>
                    <a:pt x="2645" y="1516"/>
                    <a:pt x="1752" y="1426"/>
                    <a:pt x="1234" y="1781"/>
                  </a:cubicBezTo>
                  <a:cubicBezTo>
                    <a:pt x="717" y="2135"/>
                    <a:pt x="427" y="2583"/>
                    <a:pt x="230" y="3387"/>
                  </a:cubicBez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zh-CN" altLang="en-US"/>
            </a:p>
          </p:txBody>
        </p:sp>
        <p:cxnSp>
          <p:nvCxnSpPr>
            <p:cNvPr id="15" name="直接连接符 15"/>
            <p:cNvCxnSpPr>
              <a:cxnSpLocks noChangeShapeType="1"/>
            </p:cNvCxnSpPr>
            <p:nvPr/>
          </p:nvCxnSpPr>
          <p:spPr bwMode="auto">
            <a:xfrm>
              <a:off x="2708275" y="1989138"/>
              <a:ext cx="35290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2492375" y="2060575"/>
              <a:ext cx="1079500" cy="12239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7" name="直接连接符 15"/>
            <p:cNvCxnSpPr>
              <a:cxnSpLocks noChangeShapeType="1"/>
            </p:cNvCxnSpPr>
            <p:nvPr/>
          </p:nvCxnSpPr>
          <p:spPr bwMode="auto">
            <a:xfrm>
              <a:off x="7569200" y="3644900"/>
              <a:ext cx="395288"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3140075"/>
              <a:ext cx="6492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32688" y="45085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8"/>
            <p:cNvSpPr>
              <a:spLocks noChangeArrowheads="1"/>
            </p:cNvSpPr>
            <p:nvPr/>
          </p:nvSpPr>
          <p:spPr bwMode="auto">
            <a:xfrm>
              <a:off x="3324225" y="4364038"/>
              <a:ext cx="3527425" cy="1223962"/>
            </a:xfrm>
            <a:prstGeom prst="ellipse">
              <a:avLst/>
            </a:prstGeom>
            <a:solidFill>
              <a:srgbClr val="74C2E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22" name="TextBox 8"/>
            <p:cNvSpPr txBox="1">
              <a:spLocks noChangeArrowheads="1"/>
            </p:cNvSpPr>
            <p:nvPr/>
          </p:nvSpPr>
          <p:spPr bwMode="auto">
            <a:xfrm>
              <a:off x="4649670" y="5283672"/>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1400" b="1">
                  <a:solidFill>
                    <a:srgbClr val="FF0000"/>
                  </a:solidFill>
                  <a:latin typeface="Arial" charset="0"/>
                  <a:ea typeface="宋体" charset="-122"/>
                </a:defRPr>
              </a:lvl1pPr>
              <a:lvl2pPr marL="742950" indent="-285750">
                <a:defRPr sz="2100">
                  <a:latin typeface="Arial" charset="0"/>
                  <a:ea typeface="MS PGothic" pitchFamily="34" charset="-128"/>
                </a:defRPr>
              </a:lvl2pPr>
              <a:lvl3pPr marL="1143000" indent="-228600">
                <a:defRPr sz="2100">
                  <a:latin typeface="Arial" charset="0"/>
                  <a:ea typeface="MS PGothic" pitchFamily="34" charset="-128"/>
                </a:defRPr>
              </a:lvl3pPr>
              <a:lvl4pPr marL="1600200" indent="-228600">
                <a:defRPr sz="2100">
                  <a:latin typeface="Arial" charset="0"/>
                  <a:ea typeface="MS PGothic" pitchFamily="34" charset="-128"/>
                </a:defRPr>
              </a:lvl4pPr>
              <a:lvl5pPr marL="2057400" indent="-228600">
                <a:defRPr sz="2100">
                  <a:latin typeface="Arial" charset="0"/>
                  <a:ea typeface="MS PGothic" pitchFamily="34" charset="-128"/>
                </a:defRPr>
              </a:lvl5pPr>
              <a:lvl6pPr marL="2514600" indent="-228600" algn="ctr" eaLnBrk="0" fontAlgn="base" hangingPunct="0">
                <a:spcBef>
                  <a:spcPct val="0"/>
                </a:spcBef>
                <a:spcAft>
                  <a:spcPct val="0"/>
                </a:spcAft>
                <a:defRPr sz="2100">
                  <a:latin typeface="Arial" charset="0"/>
                  <a:ea typeface="MS PGothic" pitchFamily="34" charset="-128"/>
                </a:defRPr>
              </a:lvl6pPr>
              <a:lvl7pPr marL="2971800" indent="-228600" algn="ctr" eaLnBrk="0" fontAlgn="base" hangingPunct="0">
                <a:spcBef>
                  <a:spcPct val="0"/>
                </a:spcBef>
                <a:spcAft>
                  <a:spcPct val="0"/>
                </a:spcAft>
                <a:defRPr sz="2100">
                  <a:latin typeface="Arial" charset="0"/>
                  <a:ea typeface="MS PGothic" pitchFamily="34" charset="-128"/>
                </a:defRPr>
              </a:lvl7pPr>
              <a:lvl8pPr marL="3429000" indent="-228600" algn="ctr" eaLnBrk="0" fontAlgn="base" hangingPunct="0">
                <a:spcBef>
                  <a:spcPct val="0"/>
                </a:spcBef>
                <a:spcAft>
                  <a:spcPct val="0"/>
                </a:spcAft>
                <a:defRPr sz="2100">
                  <a:latin typeface="Arial" charset="0"/>
                  <a:ea typeface="MS PGothic" pitchFamily="34" charset="-128"/>
                </a:defRPr>
              </a:lvl8pPr>
              <a:lvl9pPr marL="3886200" indent="-228600" algn="ctr" eaLnBrk="0" fontAlgn="base" hangingPunct="0">
                <a:spcBef>
                  <a:spcPct val="0"/>
                </a:spcBef>
                <a:spcAft>
                  <a:spcPct val="0"/>
                </a:spcAft>
                <a:defRPr sz="2100">
                  <a:latin typeface="Arial" charset="0"/>
                  <a:ea typeface="MS PGothic" pitchFamily="34" charset="-128"/>
                </a:defRPr>
              </a:lvl9pPr>
            </a:lstStyle>
            <a:p>
              <a:r>
                <a:rPr lang="en-US" altLang="zh-CN" dirty="0"/>
                <a:t>VLAN 1</a:t>
              </a:r>
              <a:endParaRPr lang="zh-CN" altLang="en-US" dirty="0"/>
            </a:p>
          </p:txBody>
        </p:sp>
        <p:sp>
          <p:nvSpPr>
            <p:cNvPr id="23" name="TextBox 8"/>
            <p:cNvSpPr txBox="1">
              <a:spLocks noChangeArrowheads="1"/>
            </p:cNvSpPr>
            <p:nvPr/>
          </p:nvSpPr>
          <p:spPr bwMode="auto">
            <a:xfrm>
              <a:off x="1657624" y="5084763"/>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lang="en-US" altLang="zh-CN" sz="1400" b="1" dirty="0">
                  <a:solidFill>
                    <a:srgbClr val="FF0000"/>
                  </a:solidFill>
                  <a:ea typeface="宋体" charset="-122"/>
                </a:rPr>
                <a:t>VLAN 2</a:t>
              </a:r>
              <a:endParaRPr lang="zh-CN" altLang="en-US" sz="1400" b="1" dirty="0">
                <a:solidFill>
                  <a:srgbClr val="FF0000"/>
                </a:solidFill>
                <a:ea typeface="宋体" charset="-122"/>
              </a:endParaRPr>
            </a:p>
          </p:txBody>
        </p:sp>
        <p:cxnSp>
          <p:nvCxnSpPr>
            <p:cNvPr id="24" name="直接连接符 15"/>
            <p:cNvCxnSpPr>
              <a:cxnSpLocks noChangeShapeType="1"/>
            </p:cNvCxnSpPr>
            <p:nvPr/>
          </p:nvCxnSpPr>
          <p:spPr bwMode="auto">
            <a:xfrm>
              <a:off x="3571875" y="3543300"/>
              <a:ext cx="504825" cy="1368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 name="直接连接符 15"/>
            <p:cNvCxnSpPr>
              <a:cxnSpLocks noChangeShapeType="1"/>
            </p:cNvCxnSpPr>
            <p:nvPr/>
          </p:nvCxnSpPr>
          <p:spPr bwMode="auto">
            <a:xfrm flipH="1" flipV="1">
              <a:off x="5635625" y="3643313"/>
              <a:ext cx="504825" cy="1370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87775" y="4508500"/>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88000" y="45085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连接符 15"/>
            <p:cNvCxnSpPr>
              <a:cxnSpLocks noChangeShapeType="1"/>
            </p:cNvCxnSpPr>
            <p:nvPr/>
          </p:nvCxnSpPr>
          <p:spPr bwMode="auto">
            <a:xfrm flipV="1">
              <a:off x="4940300" y="3643313"/>
              <a:ext cx="504825" cy="1370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2813" y="4508500"/>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30686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连接符 15"/>
            <p:cNvCxnSpPr>
              <a:cxnSpLocks noChangeShapeType="1"/>
            </p:cNvCxnSpPr>
            <p:nvPr/>
          </p:nvCxnSpPr>
          <p:spPr bwMode="auto">
            <a:xfrm flipH="1">
              <a:off x="2914650" y="3644900"/>
              <a:ext cx="504825" cy="1368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35213" y="45085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30686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接连接符 15"/>
            <p:cNvCxnSpPr>
              <a:cxnSpLocks noChangeShapeType="1"/>
            </p:cNvCxnSpPr>
            <p:nvPr/>
          </p:nvCxnSpPr>
          <p:spPr bwMode="auto">
            <a:xfrm flipV="1">
              <a:off x="1412875" y="2060575"/>
              <a:ext cx="1079500" cy="12239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 name="直接连接符 15"/>
            <p:cNvCxnSpPr>
              <a:cxnSpLocks noChangeShapeType="1"/>
            </p:cNvCxnSpPr>
            <p:nvPr/>
          </p:nvCxnSpPr>
          <p:spPr bwMode="auto">
            <a:xfrm flipH="1">
              <a:off x="1116013" y="3500438"/>
              <a:ext cx="360362" cy="12969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6"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997200"/>
              <a:ext cx="647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7088" y="45085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1628775"/>
              <a:ext cx="647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接箭头连接符 50"/>
            <p:cNvCxnSpPr>
              <a:cxnSpLocks noChangeShapeType="1"/>
            </p:cNvCxnSpPr>
            <p:nvPr/>
          </p:nvCxnSpPr>
          <p:spPr bwMode="auto">
            <a:xfrm flipV="1">
              <a:off x="1042988" y="3644900"/>
              <a:ext cx="215900" cy="88265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0" name="直接箭头连接符 50"/>
            <p:cNvCxnSpPr>
              <a:cxnSpLocks noChangeShapeType="1"/>
            </p:cNvCxnSpPr>
            <p:nvPr/>
          </p:nvCxnSpPr>
          <p:spPr bwMode="auto">
            <a:xfrm flipV="1">
              <a:off x="1593850" y="2217738"/>
              <a:ext cx="576263" cy="6477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1" name="直接箭头连接符 50"/>
            <p:cNvCxnSpPr>
              <a:cxnSpLocks noChangeShapeType="1"/>
            </p:cNvCxnSpPr>
            <p:nvPr/>
          </p:nvCxnSpPr>
          <p:spPr bwMode="auto">
            <a:xfrm>
              <a:off x="2941638" y="1895475"/>
              <a:ext cx="3168650"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直接箭头连接符 50"/>
            <p:cNvCxnSpPr>
              <a:cxnSpLocks noChangeShapeType="1"/>
            </p:cNvCxnSpPr>
            <p:nvPr/>
          </p:nvCxnSpPr>
          <p:spPr bwMode="auto">
            <a:xfrm>
              <a:off x="2843213" y="2295525"/>
              <a:ext cx="576262" cy="62865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3" name="直接箭头连接符 50"/>
            <p:cNvCxnSpPr>
              <a:cxnSpLocks noChangeShapeType="1"/>
            </p:cNvCxnSpPr>
            <p:nvPr/>
          </p:nvCxnSpPr>
          <p:spPr bwMode="auto">
            <a:xfrm flipH="1">
              <a:off x="2987675" y="3735388"/>
              <a:ext cx="288925" cy="70167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4" name="直接箭头连接符 50"/>
            <p:cNvCxnSpPr>
              <a:cxnSpLocks noChangeShapeType="1"/>
            </p:cNvCxnSpPr>
            <p:nvPr/>
          </p:nvCxnSpPr>
          <p:spPr bwMode="auto">
            <a:xfrm>
              <a:off x="6935788" y="2395538"/>
              <a:ext cx="576262" cy="62865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5" name="直接箭头连接符 50"/>
            <p:cNvCxnSpPr>
              <a:cxnSpLocks noChangeShapeType="1"/>
            </p:cNvCxnSpPr>
            <p:nvPr/>
          </p:nvCxnSpPr>
          <p:spPr bwMode="auto">
            <a:xfrm>
              <a:off x="7783513" y="3841750"/>
              <a:ext cx="228600" cy="6397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663395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57082"/>
            <a:ext cx="10310495" cy="5632311"/>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VLAN</a:t>
            </a:r>
            <a:r>
              <a:rPr lang="zh-CN" altLang="en-US" sz="2000" dirty="0">
                <a:solidFill>
                  <a:srgbClr val="656D8D"/>
                </a:solidFill>
                <a:sym typeface="+mn-ea"/>
              </a:rPr>
              <a:t>的类型：</a:t>
            </a:r>
            <a:endParaRPr lang="en-US" altLang="zh-CN" sz="2000" dirty="0">
              <a:solidFill>
                <a:srgbClr val="656D8D"/>
              </a:solidFill>
              <a:sym typeface="+mn-ea"/>
            </a:endParaRPr>
          </a:p>
          <a:p>
            <a:pPr>
              <a:lnSpc>
                <a:spcPct val="150000"/>
              </a:lnSpc>
            </a:pPr>
            <a:r>
              <a:rPr lang="zh-CN" altLang="en-US" sz="2000" dirty="0">
                <a:solidFill>
                  <a:srgbClr val="656D8D"/>
                </a:solidFill>
                <a:sym typeface="+mn-ea"/>
              </a:rPr>
              <a:t>    （</a:t>
            </a:r>
            <a:r>
              <a:rPr lang="en-US" altLang="zh-CN" sz="2000" dirty="0">
                <a:solidFill>
                  <a:srgbClr val="656D8D"/>
                </a:solidFill>
                <a:sym typeface="+mn-ea"/>
              </a:rPr>
              <a:t>1</a:t>
            </a:r>
            <a:r>
              <a:rPr lang="zh-CN" altLang="en-US" sz="2000" dirty="0">
                <a:solidFill>
                  <a:srgbClr val="656D8D"/>
                </a:solidFill>
                <a:sym typeface="+mn-ea"/>
              </a:rPr>
              <a:t>）按端口划分的</a:t>
            </a:r>
            <a:r>
              <a:rPr lang="en-GB" altLang="zh-CN" sz="2000" dirty="0">
                <a:solidFill>
                  <a:srgbClr val="656D8D"/>
                </a:solidFill>
                <a:sym typeface="+mn-ea"/>
              </a:rPr>
              <a:t>VLAN</a:t>
            </a:r>
          </a:p>
          <a:p>
            <a:pPr>
              <a:lnSpc>
                <a:spcPct val="150000"/>
              </a:lnSpc>
            </a:pPr>
            <a:r>
              <a:rPr lang="zh-CN" altLang="en-US" sz="2000" dirty="0" smtClean="0">
                <a:solidFill>
                  <a:srgbClr val="656D8D"/>
                </a:solidFill>
                <a:sym typeface="+mn-ea"/>
              </a:rPr>
              <a:t>    根据</a:t>
            </a:r>
            <a:r>
              <a:rPr lang="zh-CN" altLang="en-US" sz="2000" dirty="0">
                <a:solidFill>
                  <a:srgbClr val="656D8D"/>
                </a:solidFill>
                <a:sym typeface="+mn-ea"/>
              </a:rPr>
              <a:t>交换机的端口编号来划分</a:t>
            </a:r>
            <a:r>
              <a:rPr lang="en-US" altLang="zh-CN" sz="2000" dirty="0">
                <a:solidFill>
                  <a:srgbClr val="656D8D"/>
                </a:solidFill>
                <a:sym typeface="+mn-ea"/>
              </a:rPr>
              <a:t>VLAN</a:t>
            </a:r>
            <a:r>
              <a:rPr lang="zh-CN" altLang="en-US" sz="2000" dirty="0">
                <a:solidFill>
                  <a:srgbClr val="656D8D"/>
                </a:solidFill>
                <a:sym typeface="+mn-ea"/>
              </a:rPr>
              <a:t>。通过为交换机的每个端口配置不同的</a:t>
            </a:r>
            <a:r>
              <a:rPr lang="en-US" altLang="zh-CN" sz="2000" dirty="0">
                <a:solidFill>
                  <a:srgbClr val="656D8D"/>
                </a:solidFill>
                <a:sym typeface="+mn-ea"/>
              </a:rPr>
              <a:t>PVID</a:t>
            </a:r>
            <a:r>
              <a:rPr lang="zh-CN" altLang="en-US" sz="2000" dirty="0">
                <a:solidFill>
                  <a:srgbClr val="656D8D"/>
                </a:solidFill>
                <a:sym typeface="+mn-ea"/>
              </a:rPr>
              <a:t>，来将不同端口划分到</a:t>
            </a:r>
            <a:r>
              <a:rPr lang="en-US" altLang="zh-CN" sz="2000" dirty="0">
                <a:solidFill>
                  <a:srgbClr val="656D8D"/>
                </a:solidFill>
                <a:sym typeface="+mn-ea"/>
              </a:rPr>
              <a:t>VLAN</a:t>
            </a:r>
            <a:r>
              <a:rPr lang="zh-CN" altLang="en-US" sz="2000" dirty="0">
                <a:solidFill>
                  <a:srgbClr val="656D8D"/>
                </a:solidFill>
                <a:sym typeface="+mn-ea"/>
              </a:rPr>
              <a:t>中</a:t>
            </a:r>
            <a:r>
              <a:rPr lang="zh-CN" altLang="en-US" sz="2000" dirty="0" smtClean="0">
                <a:solidFill>
                  <a:srgbClr val="656D8D"/>
                </a:solidFill>
                <a:sym typeface="+mn-ea"/>
              </a:rPr>
              <a:t>。 </a:t>
            </a:r>
            <a:endParaRPr lang="en-GB" altLang="zh-CN" sz="2000" dirty="0">
              <a:solidFill>
                <a:srgbClr val="656D8D"/>
              </a:solidFill>
              <a:sym typeface="+mn-ea"/>
            </a:endParaRPr>
          </a:p>
          <a:p>
            <a:pPr>
              <a:lnSpc>
                <a:spcPct val="150000"/>
              </a:lnSpc>
            </a:pPr>
            <a:r>
              <a:rPr lang="zh-CN" altLang="en-US" sz="2000" dirty="0">
                <a:solidFill>
                  <a:srgbClr val="656D8D"/>
                </a:solidFill>
                <a:sym typeface="+mn-ea"/>
              </a:rPr>
              <a:t>    （</a:t>
            </a:r>
            <a:r>
              <a:rPr lang="en-US" altLang="zh-CN" sz="2000" dirty="0">
                <a:solidFill>
                  <a:srgbClr val="656D8D"/>
                </a:solidFill>
                <a:sym typeface="+mn-ea"/>
              </a:rPr>
              <a:t>2</a:t>
            </a:r>
            <a:r>
              <a:rPr lang="zh-CN" altLang="en-US" sz="2000" dirty="0">
                <a:solidFill>
                  <a:srgbClr val="656D8D"/>
                </a:solidFill>
                <a:sym typeface="+mn-ea"/>
              </a:rPr>
              <a:t>）按</a:t>
            </a:r>
            <a:r>
              <a:rPr lang="en-GB" altLang="zh-CN" sz="2000" dirty="0">
                <a:solidFill>
                  <a:srgbClr val="656D8D"/>
                </a:solidFill>
                <a:sym typeface="+mn-ea"/>
              </a:rPr>
              <a:t>MAC</a:t>
            </a:r>
            <a:r>
              <a:rPr lang="zh-CN" altLang="en-US" sz="2000" dirty="0">
                <a:solidFill>
                  <a:srgbClr val="656D8D"/>
                </a:solidFill>
                <a:sym typeface="+mn-ea"/>
              </a:rPr>
              <a:t>地址划分的</a:t>
            </a:r>
            <a:r>
              <a:rPr lang="en-GB" altLang="zh-CN" sz="2000" dirty="0">
                <a:solidFill>
                  <a:srgbClr val="656D8D"/>
                </a:solidFill>
                <a:sym typeface="+mn-ea"/>
              </a:rPr>
              <a:t>VLAN</a:t>
            </a:r>
          </a:p>
          <a:p>
            <a:pPr>
              <a:lnSpc>
                <a:spcPct val="150000"/>
              </a:lnSpc>
            </a:pPr>
            <a:r>
              <a:rPr lang="zh-CN" altLang="en-US" sz="2000" dirty="0" smtClean="0">
                <a:solidFill>
                  <a:srgbClr val="656D8D"/>
                </a:solidFill>
                <a:sym typeface="+mn-ea"/>
              </a:rPr>
              <a:t>    根据</a:t>
            </a:r>
            <a:r>
              <a:rPr lang="zh-CN" altLang="en-US" sz="2000" dirty="0">
                <a:solidFill>
                  <a:srgbClr val="656D8D"/>
                </a:solidFill>
                <a:sym typeface="+mn-ea"/>
              </a:rPr>
              <a:t>主机网卡的</a:t>
            </a:r>
            <a:r>
              <a:rPr lang="en-US" altLang="zh-CN" sz="2000" dirty="0">
                <a:solidFill>
                  <a:srgbClr val="656D8D"/>
                </a:solidFill>
                <a:sym typeface="+mn-ea"/>
              </a:rPr>
              <a:t>MAC</a:t>
            </a:r>
            <a:r>
              <a:rPr lang="zh-CN" altLang="en-US" sz="2000" dirty="0">
                <a:solidFill>
                  <a:srgbClr val="656D8D"/>
                </a:solidFill>
                <a:sym typeface="+mn-ea"/>
              </a:rPr>
              <a:t>地址划分</a:t>
            </a:r>
            <a:r>
              <a:rPr lang="en-US" altLang="zh-CN" sz="2000" dirty="0">
                <a:solidFill>
                  <a:srgbClr val="656D8D"/>
                </a:solidFill>
                <a:sym typeface="+mn-ea"/>
              </a:rPr>
              <a:t>VLAN</a:t>
            </a:r>
            <a:r>
              <a:rPr lang="zh-CN" altLang="en-US" sz="2000" dirty="0">
                <a:solidFill>
                  <a:srgbClr val="656D8D"/>
                </a:solidFill>
                <a:sym typeface="+mn-ea"/>
              </a:rPr>
              <a:t>。此划分方法需要网络管理员提前配置网络中的主机</a:t>
            </a:r>
            <a:r>
              <a:rPr lang="en-US" altLang="zh-CN" sz="2000" dirty="0">
                <a:solidFill>
                  <a:srgbClr val="656D8D"/>
                </a:solidFill>
                <a:sym typeface="+mn-ea"/>
              </a:rPr>
              <a:t>MAC</a:t>
            </a:r>
            <a:r>
              <a:rPr lang="zh-CN" altLang="en-US" sz="2000" dirty="0">
                <a:solidFill>
                  <a:srgbClr val="656D8D"/>
                </a:solidFill>
                <a:sym typeface="+mn-ea"/>
              </a:rPr>
              <a:t>地址和</a:t>
            </a:r>
            <a:r>
              <a:rPr lang="en-US" altLang="zh-CN" sz="2000" dirty="0">
                <a:solidFill>
                  <a:srgbClr val="656D8D"/>
                </a:solidFill>
                <a:sym typeface="+mn-ea"/>
              </a:rPr>
              <a:t>VLAN ID</a:t>
            </a:r>
            <a:r>
              <a:rPr lang="zh-CN" altLang="en-US" sz="2000" dirty="0">
                <a:solidFill>
                  <a:srgbClr val="656D8D"/>
                </a:solidFill>
                <a:sym typeface="+mn-ea"/>
              </a:rPr>
              <a:t>的映射关系。如果交换机收到不带标签的数据帧，会查找之前配置的</a:t>
            </a:r>
            <a:r>
              <a:rPr lang="en-US" altLang="zh-CN" sz="2000" dirty="0">
                <a:solidFill>
                  <a:srgbClr val="656D8D"/>
                </a:solidFill>
                <a:sym typeface="+mn-ea"/>
              </a:rPr>
              <a:t>MAC</a:t>
            </a:r>
            <a:r>
              <a:rPr lang="zh-CN" altLang="en-US" sz="2000" dirty="0">
                <a:solidFill>
                  <a:srgbClr val="656D8D"/>
                </a:solidFill>
                <a:sym typeface="+mn-ea"/>
              </a:rPr>
              <a:t>地址和</a:t>
            </a:r>
            <a:r>
              <a:rPr lang="en-US" altLang="zh-CN" sz="2000" dirty="0">
                <a:solidFill>
                  <a:srgbClr val="656D8D"/>
                </a:solidFill>
                <a:sym typeface="+mn-ea"/>
              </a:rPr>
              <a:t>VLAN</a:t>
            </a:r>
            <a:r>
              <a:rPr lang="zh-CN" altLang="en-US" sz="2000" dirty="0">
                <a:solidFill>
                  <a:srgbClr val="656D8D"/>
                </a:solidFill>
                <a:sym typeface="+mn-ea"/>
              </a:rPr>
              <a:t>映射表，根据数据帧中携带的</a:t>
            </a:r>
            <a:r>
              <a:rPr lang="en-US" altLang="zh-CN" sz="2000" dirty="0">
                <a:solidFill>
                  <a:srgbClr val="656D8D"/>
                </a:solidFill>
                <a:sym typeface="+mn-ea"/>
              </a:rPr>
              <a:t>MAC</a:t>
            </a:r>
            <a:r>
              <a:rPr lang="zh-CN" altLang="en-US" sz="2000" dirty="0">
                <a:solidFill>
                  <a:srgbClr val="656D8D"/>
                </a:solidFill>
                <a:sym typeface="+mn-ea"/>
              </a:rPr>
              <a:t>地址来添加相应的</a:t>
            </a:r>
            <a:r>
              <a:rPr lang="en-US" altLang="zh-CN" sz="2000" dirty="0">
                <a:solidFill>
                  <a:srgbClr val="656D8D"/>
                </a:solidFill>
                <a:sym typeface="+mn-ea"/>
              </a:rPr>
              <a:t>VLAN</a:t>
            </a:r>
            <a:r>
              <a:rPr lang="zh-CN" altLang="en-US" sz="2000" dirty="0">
                <a:solidFill>
                  <a:srgbClr val="656D8D"/>
                </a:solidFill>
                <a:sym typeface="+mn-ea"/>
              </a:rPr>
              <a:t>标签。在使用此方法配置</a:t>
            </a:r>
            <a:r>
              <a:rPr lang="en-US" altLang="zh-CN" sz="2000" dirty="0">
                <a:solidFill>
                  <a:srgbClr val="656D8D"/>
                </a:solidFill>
                <a:sym typeface="+mn-ea"/>
              </a:rPr>
              <a:t>VLAN</a:t>
            </a:r>
            <a:r>
              <a:rPr lang="zh-CN" altLang="en-US" sz="2000" dirty="0">
                <a:solidFill>
                  <a:srgbClr val="656D8D"/>
                </a:solidFill>
                <a:sym typeface="+mn-ea"/>
              </a:rPr>
              <a:t>时，即使主机移动位置也不需要重新配置</a:t>
            </a:r>
            <a:r>
              <a:rPr lang="en-US" altLang="zh-CN" sz="2000" dirty="0">
                <a:solidFill>
                  <a:srgbClr val="656D8D"/>
                </a:solidFill>
                <a:sym typeface="+mn-ea"/>
              </a:rPr>
              <a:t>VLAN</a:t>
            </a:r>
            <a:r>
              <a:rPr lang="zh-CN" altLang="en-US" sz="2000" dirty="0" smtClean="0">
                <a:solidFill>
                  <a:srgbClr val="656D8D"/>
                </a:solidFill>
                <a:sym typeface="+mn-ea"/>
              </a:rPr>
              <a:t>。从</a:t>
            </a:r>
            <a:r>
              <a:rPr lang="zh-CN" altLang="en-US" sz="2000" dirty="0">
                <a:solidFill>
                  <a:srgbClr val="656D8D"/>
                </a:solidFill>
                <a:sym typeface="+mn-ea"/>
              </a:rPr>
              <a:t>某种意义上说，这是一种基于用户的网络划分手段，因为</a:t>
            </a:r>
            <a:r>
              <a:rPr lang="en-GB" altLang="zh-CN" sz="2000" dirty="0">
                <a:solidFill>
                  <a:srgbClr val="656D8D"/>
                </a:solidFill>
                <a:sym typeface="+mn-ea"/>
              </a:rPr>
              <a:t>MAC</a:t>
            </a:r>
            <a:r>
              <a:rPr lang="zh-CN" altLang="en-US" sz="2000" dirty="0">
                <a:solidFill>
                  <a:srgbClr val="656D8D"/>
                </a:solidFill>
                <a:sym typeface="+mn-ea"/>
              </a:rPr>
              <a:t>在工作站的网卡（</a:t>
            </a:r>
            <a:r>
              <a:rPr lang="en-GB" altLang="zh-CN" sz="2000" dirty="0">
                <a:solidFill>
                  <a:srgbClr val="656D8D"/>
                </a:solidFill>
                <a:sym typeface="+mn-ea"/>
              </a:rPr>
              <a:t>NIC</a:t>
            </a:r>
            <a:r>
              <a:rPr lang="zh-CN" altLang="en-GB" sz="2000" dirty="0">
                <a:solidFill>
                  <a:srgbClr val="656D8D"/>
                </a:solidFill>
                <a:sym typeface="+mn-ea"/>
              </a:rPr>
              <a:t>）</a:t>
            </a:r>
            <a:r>
              <a:rPr lang="zh-CN" altLang="en-US" sz="2000" dirty="0">
                <a:solidFill>
                  <a:srgbClr val="656D8D"/>
                </a:solidFill>
                <a:sym typeface="+mn-ea"/>
              </a:rPr>
              <a:t>上。 </a:t>
            </a:r>
            <a:endParaRPr lang="en-GB" altLang="zh-CN" sz="2000" dirty="0">
              <a:solidFill>
                <a:srgbClr val="656D8D"/>
              </a:solidFill>
              <a:sym typeface="+mn-ea"/>
            </a:endParaRPr>
          </a:p>
          <a:p>
            <a:pPr>
              <a:lnSpc>
                <a:spcPct val="150000"/>
              </a:lnSpc>
            </a:pPr>
            <a:endParaRPr lang="en-GB" altLang="zh-CN" sz="2000" dirty="0">
              <a:solidFill>
                <a:srgbClr val="656D8D"/>
              </a:solidFill>
              <a:sym typeface="+mn-ea"/>
            </a:endParaRP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Rectangle 3"/>
          <p:cNvSpPr txBox="1">
            <a:spLocks noChangeArrowheads="1"/>
          </p:cNvSpPr>
          <p:nvPr/>
        </p:nvSpPr>
        <p:spPr bwMode="auto">
          <a:xfrm>
            <a:off x="2384266" y="5737383"/>
            <a:ext cx="7627937" cy="503237"/>
          </a:xfrm>
          <a:prstGeom prst="rect">
            <a:avLst/>
          </a:prstGeom>
          <a:noFill/>
          <a:ln>
            <a:miter lim="800000"/>
            <a:headEnd/>
            <a:tailEnd/>
          </a:ln>
        </p:spPr>
        <p:txBody>
          <a:bodyPr/>
          <a:lstStyle/>
          <a:p>
            <a:pPr marL="196850" indent="-252413" algn="l" defTabSz="801688" eaLnBrk="1" hangingPunct="1">
              <a:lnSpc>
                <a:spcPct val="140000"/>
              </a:lnSpc>
              <a:spcBef>
                <a:spcPct val="30000"/>
              </a:spcBef>
              <a:buSzPct val="80000"/>
              <a:buFont typeface="Wingdings" pitchFamily="2" charset="2"/>
              <a:buChar char="l"/>
              <a:defRPr/>
            </a:pPr>
            <a:r>
              <a:rPr lang="zh-CN" altLang="en-US" sz="2000" kern="0" dirty="0">
                <a:latin typeface="+mn-ea"/>
                <a:ea typeface="+mn-ea"/>
                <a:cs typeface="Arial" charset="0"/>
              </a:rPr>
              <a:t>基于</a:t>
            </a:r>
            <a:r>
              <a:rPr lang="zh-CN" altLang="en-US" sz="2000" b="1" kern="0" dirty="0">
                <a:solidFill>
                  <a:srgbClr val="FF0000"/>
                </a:solidFill>
                <a:latin typeface="+mn-ea"/>
                <a:ea typeface="+mn-ea"/>
                <a:cs typeface="Arial" charset="0"/>
              </a:rPr>
              <a:t>端口</a:t>
            </a:r>
            <a:r>
              <a:rPr lang="zh-CN" altLang="en-US" sz="2000" kern="0" dirty="0">
                <a:latin typeface="+mn-ea"/>
                <a:ea typeface="+mn-ea"/>
                <a:cs typeface="Arial" charset="0"/>
              </a:rPr>
              <a:t>的</a:t>
            </a:r>
            <a:r>
              <a:rPr lang="en-US" altLang="zh-CN" sz="2000" kern="0" dirty="0">
                <a:cs typeface="Arial" charset="0"/>
              </a:rPr>
              <a:t>VLAN</a:t>
            </a:r>
            <a:r>
              <a:rPr lang="zh-CN" altLang="en-US" sz="2000" kern="0" dirty="0">
                <a:latin typeface="+mn-ea"/>
                <a:ea typeface="+mn-ea"/>
                <a:cs typeface="Arial" charset="0"/>
              </a:rPr>
              <a:t>划分方法在实际中最为常见。</a:t>
            </a:r>
            <a:endParaRPr lang="en-US" altLang="zh-CN" sz="2000" kern="0" dirty="0">
              <a:latin typeface="+mn-ea"/>
              <a:ea typeface="+mn-ea"/>
              <a:cs typeface="Arial" charset="0"/>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378460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VLAN</a:t>
            </a:r>
            <a:r>
              <a:rPr lang="zh-CN" altLang="en-US" sz="2000" dirty="0">
                <a:solidFill>
                  <a:srgbClr val="656D8D"/>
                </a:solidFill>
                <a:sym typeface="+mn-ea"/>
              </a:rPr>
              <a:t>技术原理：</a:t>
            </a:r>
            <a:endParaRPr lang="en-US" altLang="zh-CN" sz="2000" dirty="0">
              <a:solidFill>
                <a:srgbClr val="656D8D"/>
              </a:solidFill>
              <a:sym typeface="+mn-ea"/>
            </a:endParaRPr>
          </a:p>
          <a:p>
            <a:pPr>
              <a:lnSpc>
                <a:spcPct val="150000"/>
              </a:lnSpc>
            </a:pPr>
            <a:r>
              <a:rPr lang="zh-CN" altLang="en-US" sz="2000" dirty="0">
                <a:solidFill>
                  <a:srgbClr val="656D8D"/>
                </a:solidFill>
                <a:sym typeface="+mn-ea"/>
              </a:rPr>
              <a:t>    （</a:t>
            </a:r>
            <a:r>
              <a:rPr lang="en-US" altLang="zh-CN" sz="2000" dirty="0">
                <a:solidFill>
                  <a:srgbClr val="656D8D"/>
                </a:solidFill>
                <a:sym typeface="+mn-ea"/>
              </a:rPr>
              <a:t>1</a:t>
            </a:r>
            <a:r>
              <a:rPr lang="zh-CN" altLang="en-US" sz="2000" dirty="0">
                <a:solidFill>
                  <a:srgbClr val="656D8D"/>
                </a:solidFill>
                <a:sym typeface="+mn-ea"/>
              </a:rPr>
              <a:t>）</a:t>
            </a:r>
            <a:r>
              <a:rPr lang="en-US" sz="2000" dirty="0">
                <a:solidFill>
                  <a:srgbClr val="656D8D"/>
                </a:solidFill>
                <a:sym typeface="+mn-ea"/>
              </a:rPr>
              <a:t>IEEE 802.1Q</a:t>
            </a:r>
            <a:r>
              <a:rPr lang="zh-CN" altLang="en-US" sz="2000" dirty="0">
                <a:solidFill>
                  <a:srgbClr val="656D8D"/>
                </a:solidFill>
                <a:sym typeface="+mn-ea"/>
              </a:rPr>
              <a:t>协议</a:t>
            </a:r>
          </a:p>
          <a:p>
            <a:pPr>
              <a:lnSpc>
                <a:spcPct val="150000"/>
              </a:lnSpc>
            </a:pPr>
            <a:r>
              <a:rPr lang="zh-CN" altLang="en-US" sz="2000" dirty="0">
                <a:solidFill>
                  <a:srgbClr val="656D8D"/>
                </a:solidFill>
                <a:sym typeface="+mn-ea"/>
              </a:rPr>
              <a:t>      </a:t>
            </a:r>
            <a:r>
              <a:rPr lang="en-US" sz="2000" dirty="0">
                <a:solidFill>
                  <a:srgbClr val="656D8D"/>
                </a:solidFill>
                <a:sym typeface="+mn-ea"/>
              </a:rPr>
              <a:t>IEEE 802.1Q</a:t>
            </a:r>
            <a:r>
              <a:rPr lang="zh-CN" altLang="en-US" sz="2000" dirty="0">
                <a:solidFill>
                  <a:srgbClr val="656D8D"/>
                </a:solidFill>
                <a:sym typeface="+mn-ea"/>
              </a:rPr>
              <a:t> 协议，即Virtual Bridged Local Area Networks协议，</a:t>
            </a:r>
            <a:r>
              <a:rPr sz="2000" dirty="0">
                <a:solidFill>
                  <a:srgbClr val="656D8D"/>
                </a:solidFill>
                <a:sym typeface="+mn-ea"/>
              </a:rPr>
              <a:t>属于互联网下IEEE 802.1的标准规范，</a:t>
            </a:r>
            <a:r>
              <a:rPr lang="zh-CN" altLang="en-US" sz="2000" dirty="0">
                <a:solidFill>
                  <a:srgbClr val="656D8D"/>
                </a:solidFill>
                <a:sym typeface="+mn-ea"/>
              </a:rPr>
              <a:t>主要规定了VLAN的实现协议，它</a:t>
            </a:r>
            <a:r>
              <a:rPr sz="2000" dirty="0">
                <a:solidFill>
                  <a:srgbClr val="656D8D"/>
                </a:solidFill>
                <a:sym typeface="+mn-ea"/>
              </a:rPr>
              <a:t>允许多个网桥(Bridge)在信息不被外泄的情况下公开的共享同一个实体网上</a:t>
            </a:r>
            <a:r>
              <a:rPr lang="zh-CN" sz="2000" dirty="0">
                <a:solidFill>
                  <a:srgbClr val="656D8D"/>
                </a:solidFill>
                <a:sym typeface="+mn-ea"/>
              </a:rPr>
              <a:t>，主要用来解决如何将大型网络划分为多个小网络，从而广播和组播流量就不会占据更多带宽的问题。</a:t>
            </a:r>
            <a:endParaRPr lang="en-GB" altLang="zh-CN" sz="2000" dirty="0">
              <a:solidFill>
                <a:srgbClr val="656D8D"/>
              </a:solidFill>
              <a:sym typeface="+mn-ea"/>
            </a:endParaRPr>
          </a:p>
          <a:p>
            <a:pPr>
              <a:lnSpc>
                <a:spcPct val="150000"/>
              </a:lnSpc>
            </a:pPr>
            <a:r>
              <a:rPr lang="zh-CN" altLang="en-US" sz="2000" dirty="0">
                <a:solidFill>
                  <a:srgbClr val="656D8D"/>
                </a:solidFill>
                <a:sym typeface="+mn-ea"/>
              </a:rPr>
              <a:t>    支持</a:t>
            </a:r>
            <a:r>
              <a:rPr lang="en-US" altLang="zh-CN" sz="2000" dirty="0">
                <a:solidFill>
                  <a:srgbClr val="656D8D"/>
                </a:solidFill>
                <a:sym typeface="+mn-ea"/>
              </a:rPr>
              <a:t>IEEE802.1Q</a:t>
            </a:r>
            <a:r>
              <a:rPr lang="zh-CN" altLang="en-US" sz="2000" dirty="0">
                <a:solidFill>
                  <a:srgbClr val="656D8D"/>
                </a:solidFill>
                <a:sym typeface="+mn-ea"/>
              </a:rPr>
              <a:t>的交换端口可被配置来传输标签帧或无标签帧。</a:t>
            </a:r>
            <a:endParaRPr lang="en-GB" altLang="zh-CN" sz="2000" dirty="0">
              <a:solidFill>
                <a:srgbClr val="656D8D"/>
              </a:solidFill>
              <a:sym typeface="+mn-ea"/>
            </a:endParaRP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4517" y="766607"/>
            <a:ext cx="10310495" cy="193802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VLAN</a:t>
            </a:r>
            <a:r>
              <a:rPr lang="zh-CN" altLang="en-US" sz="2000" dirty="0">
                <a:solidFill>
                  <a:srgbClr val="656D8D"/>
                </a:solidFill>
                <a:sym typeface="+mn-ea"/>
              </a:rPr>
              <a:t>技术原理：</a:t>
            </a:r>
            <a:endParaRPr lang="en-US" altLang="zh-CN" sz="2000" dirty="0">
              <a:solidFill>
                <a:srgbClr val="656D8D"/>
              </a:solidFill>
              <a:sym typeface="+mn-ea"/>
            </a:endParaRPr>
          </a:p>
          <a:p>
            <a:pPr>
              <a:lnSpc>
                <a:spcPct val="150000"/>
              </a:lnSpc>
            </a:pPr>
            <a:r>
              <a:rPr lang="zh-CN" altLang="en-US" sz="2000" dirty="0">
                <a:solidFill>
                  <a:srgbClr val="656D8D"/>
                </a:solidFill>
                <a:sym typeface="+mn-ea"/>
              </a:rPr>
              <a:t>    （</a:t>
            </a:r>
            <a:r>
              <a:rPr lang="en-US" altLang="zh-CN" sz="2000" dirty="0">
                <a:solidFill>
                  <a:srgbClr val="656D8D"/>
                </a:solidFill>
                <a:sym typeface="+mn-ea"/>
              </a:rPr>
              <a:t>2</a:t>
            </a:r>
            <a:r>
              <a:rPr lang="zh-CN" altLang="en-US" sz="2000" dirty="0">
                <a:solidFill>
                  <a:srgbClr val="656D8D"/>
                </a:solidFill>
                <a:sym typeface="+mn-ea"/>
              </a:rPr>
              <a:t>）</a:t>
            </a:r>
            <a:r>
              <a:rPr lang="en-US" sz="2000" dirty="0">
                <a:solidFill>
                  <a:srgbClr val="656D8D"/>
                </a:solidFill>
                <a:sym typeface="+mn-ea"/>
              </a:rPr>
              <a:t>IEEE 802.1Q</a:t>
            </a:r>
            <a:r>
              <a:rPr lang="zh-CN" altLang="en-US" sz="2000" dirty="0">
                <a:solidFill>
                  <a:srgbClr val="656D8D"/>
                </a:solidFill>
                <a:sym typeface="+mn-ea"/>
              </a:rPr>
              <a:t>标签帧格式</a:t>
            </a:r>
          </a:p>
          <a:p>
            <a:pPr>
              <a:lnSpc>
                <a:spcPct val="150000"/>
              </a:lnSpc>
            </a:pPr>
            <a:r>
              <a:rPr lang="zh-CN" altLang="en-US" sz="2000" dirty="0">
                <a:solidFill>
                  <a:srgbClr val="656D8D"/>
                </a:solidFill>
                <a:sym typeface="+mn-ea"/>
              </a:rPr>
              <a:t>     </a:t>
            </a:r>
            <a:endParaRPr lang="en-GB" altLang="zh-CN" sz="2000" dirty="0">
              <a:solidFill>
                <a:srgbClr val="656D8D"/>
              </a:solidFill>
              <a:sym typeface="+mn-ea"/>
            </a:endParaRP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2292" name="Group 36"/>
          <p:cNvGrpSpPr/>
          <p:nvPr/>
        </p:nvGrpSpPr>
        <p:grpSpPr bwMode="auto">
          <a:xfrm>
            <a:off x="2670376" y="1894523"/>
            <a:ext cx="7960390" cy="3999329"/>
            <a:chOff x="736526" y="1557335"/>
            <a:chExt cx="7960672" cy="3999332"/>
          </a:xfrm>
        </p:grpSpPr>
        <p:sp>
          <p:nvSpPr>
            <p:cNvPr id="111" name="任意多边形 110"/>
            <p:cNvSpPr/>
            <p:nvPr/>
          </p:nvSpPr>
          <p:spPr bwMode="auto">
            <a:xfrm>
              <a:off x="844480" y="3573462"/>
              <a:ext cx="5383404" cy="1008063"/>
            </a:xfrm>
            <a:custGeom>
              <a:avLst/>
              <a:gdLst>
                <a:gd name="connsiteX0" fmla="*/ 693683 w 3799490"/>
                <a:gd name="connsiteY0" fmla="*/ 0 h 1497724"/>
                <a:gd name="connsiteX1" fmla="*/ 2144111 w 3799490"/>
                <a:gd name="connsiteY1" fmla="*/ 0 h 1497724"/>
                <a:gd name="connsiteX2" fmla="*/ 3799490 w 3799490"/>
                <a:gd name="connsiteY2" fmla="*/ 1497724 h 1497724"/>
                <a:gd name="connsiteX3" fmla="*/ 0 w 3799490"/>
                <a:gd name="connsiteY3" fmla="*/ 1497724 h 1497724"/>
                <a:gd name="connsiteX4" fmla="*/ 693683 w 3799490"/>
                <a:gd name="connsiteY4" fmla="*/ 0 h 1497724"/>
                <a:gd name="connsiteX0-1" fmla="*/ 948279 w 3799490"/>
                <a:gd name="connsiteY0-2" fmla="*/ 0 h 1497724"/>
                <a:gd name="connsiteX1-3" fmla="*/ 2144111 w 3799490"/>
                <a:gd name="connsiteY1-4" fmla="*/ 0 h 1497724"/>
                <a:gd name="connsiteX2-5" fmla="*/ 3799490 w 3799490"/>
                <a:gd name="connsiteY2-6" fmla="*/ 1497724 h 1497724"/>
                <a:gd name="connsiteX3-7" fmla="*/ 0 w 3799490"/>
                <a:gd name="connsiteY3-8" fmla="*/ 1497724 h 1497724"/>
                <a:gd name="connsiteX4-9" fmla="*/ 948279 w 3799490"/>
                <a:gd name="connsiteY4-10" fmla="*/ 0 h 1497724"/>
                <a:gd name="connsiteX0-11" fmla="*/ 948279 w 3799490"/>
                <a:gd name="connsiteY0-12" fmla="*/ 0 h 1497724"/>
                <a:gd name="connsiteX1-13" fmla="*/ 1833339 w 3799490"/>
                <a:gd name="connsiteY1-14" fmla="*/ 0 h 1497724"/>
                <a:gd name="connsiteX2-15" fmla="*/ 3799490 w 3799490"/>
                <a:gd name="connsiteY2-16" fmla="*/ 1497724 h 1497724"/>
                <a:gd name="connsiteX3-17" fmla="*/ 0 w 3799490"/>
                <a:gd name="connsiteY3-18" fmla="*/ 1497724 h 1497724"/>
                <a:gd name="connsiteX4-19" fmla="*/ 948279 w 3799490"/>
                <a:gd name="connsiteY4-20" fmla="*/ 0 h 1497724"/>
                <a:gd name="connsiteX0-21" fmla="*/ 948279 w 3799490"/>
                <a:gd name="connsiteY0-22" fmla="*/ 0 h 1497724"/>
                <a:gd name="connsiteX1-23" fmla="*/ 1706902 w 3799490"/>
                <a:gd name="connsiteY1-24" fmla="*/ 0 h 1497724"/>
                <a:gd name="connsiteX2-25" fmla="*/ 3799490 w 3799490"/>
                <a:gd name="connsiteY2-26" fmla="*/ 1497724 h 1497724"/>
                <a:gd name="connsiteX3-27" fmla="*/ 0 w 3799490"/>
                <a:gd name="connsiteY3-28" fmla="*/ 1497724 h 1497724"/>
                <a:gd name="connsiteX4-29" fmla="*/ 948279 w 3799490"/>
                <a:gd name="connsiteY4-30" fmla="*/ 0 h 1497724"/>
                <a:gd name="connsiteX0-31" fmla="*/ 948279 w 3799490"/>
                <a:gd name="connsiteY0-32" fmla="*/ 0 h 1497724"/>
                <a:gd name="connsiteX1-33" fmla="*/ 1541822 w 3799490"/>
                <a:gd name="connsiteY1-34" fmla="*/ 0 h 1497724"/>
                <a:gd name="connsiteX2-35" fmla="*/ 3799490 w 3799490"/>
                <a:gd name="connsiteY2-36" fmla="*/ 1497724 h 1497724"/>
                <a:gd name="connsiteX3-37" fmla="*/ 0 w 3799490"/>
                <a:gd name="connsiteY3-38" fmla="*/ 1497724 h 1497724"/>
                <a:gd name="connsiteX4-39" fmla="*/ 948279 w 3799490"/>
                <a:gd name="connsiteY4-40" fmla="*/ 0 h 1497724"/>
                <a:gd name="connsiteX0-41" fmla="*/ 770911 w 3799490"/>
                <a:gd name="connsiteY0-42" fmla="*/ 0 h 1497724"/>
                <a:gd name="connsiteX1-43" fmla="*/ 1541822 w 3799490"/>
                <a:gd name="connsiteY1-44" fmla="*/ 0 h 1497724"/>
                <a:gd name="connsiteX2-45" fmla="*/ 3799490 w 3799490"/>
                <a:gd name="connsiteY2-46" fmla="*/ 1497724 h 1497724"/>
                <a:gd name="connsiteX3-47" fmla="*/ 0 w 3799490"/>
                <a:gd name="connsiteY3-48" fmla="*/ 1497724 h 1497724"/>
                <a:gd name="connsiteX4-49" fmla="*/ 770911 w 3799490"/>
                <a:gd name="connsiteY4-50" fmla="*/ 0 h 1497724"/>
                <a:gd name="connsiteX0-51" fmla="*/ 770911 w 3799490"/>
                <a:gd name="connsiteY0-52" fmla="*/ 0 h 1497724"/>
                <a:gd name="connsiteX1-53" fmla="*/ 1474701 w 3799490"/>
                <a:gd name="connsiteY1-54" fmla="*/ 0 h 1497724"/>
                <a:gd name="connsiteX2-55" fmla="*/ 3799490 w 3799490"/>
                <a:gd name="connsiteY2-56" fmla="*/ 1497724 h 1497724"/>
                <a:gd name="connsiteX3-57" fmla="*/ 0 w 3799490"/>
                <a:gd name="connsiteY3-58" fmla="*/ 1497724 h 1497724"/>
                <a:gd name="connsiteX4-59" fmla="*/ 770911 w 3799490"/>
                <a:gd name="connsiteY4-60" fmla="*/ 0 h 1497724"/>
                <a:gd name="connsiteX0-61" fmla="*/ 770911 w 3500052"/>
                <a:gd name="connsiteY0-62" fmla="*/ 0 h 1497724"/>
                <a:gd name="connsiteX1-63" fmla="*/ 1474701 w 3500052"/>
                <a:gd name="connsiteY1-64" fmla="*/ 0 h 1497724"/>
                <a:gd name="connsiteX2-65" fmla="*/ 3500052 w 3500052"/>
                <a:gd name="connsiteY2-66" fmla="*/ 1497724 h 1497724"/>
                <a:gd name="connsiteX3-67" fmla="*/ 0 w 3500052"/>
                <a:gd name="connsiteY3-68" fmla="*/ 1497724 h 1497724"/>
                <a:gd name="connsiteX4-69" fmla="*/ 770911 w 3500052"/>
                <a:gd name="connsiteY4-70" fmla="*/ 0 h 1497724"/>
                <a:gd name="connsiteX0-71" fmla="*/ 770911 w 2643249"/>
                <a:gd name="connsiteY0-72" fmla="*/ 0 h 1497724"/>
                <a:gd name="connsiteX1-73" fmla="*/ 1474701 w 2643249"/>
                <a:gd name="connsiteY1-74" fmla="*/ 0 h 1497724"/>
                <a:gd name="connsiteX2-75" fmla="*/ 2643249 w 2643249"/>
                <a:gd name="connsiteY2-76" fmla="*/ 1497582 h 1497724"/>
                <a:gd name="connsiteX3-77" fmla="*/ 0 w 2643249"/>
                <a:gd name="connsiteY3-78" fmla="*/ 1497724 h 1497724"/>
                <a:gd name="connsiteX4-79" fmla="*/ 770911 w 2643249"/>
                <a:gd name="connsiteY4-80" fmla="*/ 0 h 1497724"/>
                <a:gd name="connsiteX0-81" fmla="*/ 770911 w 2037504"/>
                <a:gd name="connsiteY0-82" fmla="*/ 0 h 1497724"/>
                <a:gd name="connsiteX1-83" fmla="*/ 1474701 w 2037504"/>
                <a:gd name="connsiteY1-84" fmla="*/ 0 h 1497724"/>
                <a:gd name="connsiteX2-85" fmla="*/ 2037504 w 2037504"/>
                <a:gd name="connsiteY2-86" fmla="*/ 1497582 h 1497724"/>
                <a:gd name="connsiteX3-87" fmla="*/ 0 w 2037504"/>
                <a:gd name="connsiteY3-88" fmla="*/ 1497724 h 1497724"/>
                <a:gd name="connsiteX4-89" fmla="*/ 770911 w 2037504"/>
                <a:gd name="connsiteY4-90" fmla="*/ 0 h 1497724"/>
                <a:gd name="connsiteX0-91" fmla="*/ 495573 w 1762166"/>
                <a:gd name="connsiteY0-92" fmla="*/ 0 h 1497582"/>
                <a:gd name="connsiteX1-93" fmla="*/ 1199363 w 1762166"/>
                <a:gd name="connsiteY1-94" fmla="*/ 0 h 1497582"/>
                <a:gd name="connsiteX2-95" fmla="*/ 1762166 w 1762166"/>
                <a:gd name="connsiteY2-96" fmla="*/ 1497582 h 1497582"/>
                <a:gd name="connsiteX3-97" fmla="*/ 0 w 1762166"/>
                <a:gd name="connsiteY3-98" fmla="*/ 1497582 h 1497582"/>
                <a:gd name="connsiteX4-99" fmla="*/ 495573 w 1762166"/>
                <a:gd name="connsiteY4-100" fmla="*/ 0 h 1497582"/>
                <a:gd name="connsiteX0-101" fmla="*/ 880914 w 2147507"/>
                <a:gd name="connsiteY0-102" fmla="*/ 0 h 1769702"/>
                <a:gd name="connsiteX1-103" fmla="*/ 1584704 w 2147507"/>
                <a:gd name="connsiteY1-104" fmla="*/ 0 h 1769702"/>
                <a:gd name="connsiteX2-105" fmla="*/ 2147507 w 2147507"/>
                <a:gd name="connsiteY2-106" fmla="*/ 1497582 h 1769702"/>
                <a:gd name="connsiteX3-107" fmla="*/ 0 w 2147507"/>
                <a:gd name="connsiteY3-108" fmla="*/ 1769702 h 1769702"/>
                <a:gd name="connsiteX4-109" fmla="*/ 880914 w 2147507"/>
                <a:gd name="connsiteY4-110" fmla="*/ 0 h 1769702"/>
                <a:gd name="connsiteX0-111" fmla="*/ 880914 w 3688264"/>
                <a:gd name="connsiteY0-112" fmla="*/ 0 h 1769702"/>
                <a:gd name="connsiteX1-113" fmla="*/ 1584704 w 3688264"/>
                <a:gd name="connsiteY1-114" fmla="*/ 0 h 1769702"/>
                <a:gd name="connsiteX2-115" fmla="*/ 3688264 w 3688264"/>
                <a:gd name="connsiteY2-116" fmla="*/ 1769700 h 1769702"/>
                <a:gd name="connsiteX3-117" fmla="*/ 0 w 3688264"/>
                <a:gd name="connsiteY3-118" fmla="*/ 1769702 h 1769702"/>
                <a:gd name="connsiteX4-119" fmla="*/ 880914 w 3688264"/>
                <a:gd name="connsiteY4-120" fmla="*/ 0 h 1769702"/>
                <a:gd name="connsiteX0-121" fmla="*/ 880914 w 3688264"/>
                <a:gd name="connsiteY0-122" fmla="*/ 2 h 1769704"/>
                <a:gd name="connsiteX1-123" fmla="*/ 1486315 w 3688264"/>
                <a:gd name="connsiteY1-124" fmla="*/ 0 h 1769704"/>
                <a:gd name="connsiteX2-125" fmla="*/ 3688264 w 3688264"/>
                <a:gd name="connsiteY2-126" fmla="*/ 1769702 h 1769704"/>
                <a:gd name="connsiteX3-127" fmla="*/ 0 w 3688264"/>
                <a:gd name="connsiteY3-128" fmla="*/ 1769704 h 1769704"/>
                <a:gd name="connsiteX4-129" fmla="*/ 880914 w 3688264"/>
                <a:gd name="connsiteY4-130" fmla="*/ 2 h 1769704"/>
                <a:gd name="connsiteX0-131" fmla="*/ 990877 w 3688264"/>
                <a:gd name="connsiteY0-132" fmla="*/ 2 h 1769704"/>
                <a:gd name="connsiteX1-133" fmla="*/ 1486315 w 3688264"/>
                <a:gd name="connsiteY1-134" fmla="*/ 0 h 1769704"/>
                <a:gd name="connsiteX2-135" fmla="*/ 3688264 w 3688264"/>
                <a:gd name="connsiteY2-136" fmla="*/ 1769702 h 1769704"/>
                <a:gd name="connsiteX3-137" fmla="*/ 0 w 3688264"/>
                <a:gd name="connsiteY3-138" fmla="*/ 1769704 h 1769704"/>
                <a:gd name="connsiteX4-139" fmla="*/ 990877 w 3688264"/>
                <a:gd name="connsiteY4-140" fmla="*/ 2 h 1769704"/>
                <a:gd name="connsiteX0-141" fmla="*/ 990877 w 3688264"/>
                <a:gd name="connsiteY0-142" fmla="*/ 2 h 1769704"/>
                <a:gd name="connsiteX1-143" fmla="*/ 1486315 w 3688264"/>
                <a:gd name="connsiteY1-144" fmla="*/ 0 h 1769704"/>
                <a:gd name="connsiteX2-145" fmla="*/ 3688264 w 3688264"/>
                <a:gd name="connsiteY2-146" fmla="*/ 1769702 h 1769704"/>
                <a:gd name="connsiteX3-147" fmla="*/ 0 w 3688264"/>
                <a:gd name="connsiteY3-148" fmla="*/ 1769704 h 1769704"/>
                <a:gd name="connsiteX4-149" fmla="*/ 990877 w 3688264"/>
                <a:gd name="connsiteY4-150" fmla="*/ 2 h 1769704"/>
                <a:gd name="connsiteX0-151" fmla="*/ 990877 w 3688264"/>
                <a:gd name="connsiteY0-152" fmla="*/ 2 h 1769704"/>
                <a:gd name="connsiteX1-153" fmla="*/ 1486315 w 3688264"/>
                <a:gd name="connsiteY1-154" fmla="*/ 0 h 1769704"/>
                <a:gd name="connsiteX2-155" fmla="*/ 3688264 w 3688264"/>
                <a:gd name="connsiteY2-156" fmla="*/ 1769702 h 1769704"/>
                <a:gd name="connsiteX3-157" fmla="*/ 0 w 3688264"/>
                <a:gd name="connsiteY3-158" fmla="*/ 1769704 h 1769704"/>
                <a:gd name="connsiteX4-159" fmla="*/ 990877 w 3688264"/>
                <a:gd name="connsiteY4-160" fmla="*/ 2 h 1769704"/>
                <a:gd name="connsiteX0-161" fmla="*/ 990877 w 3688264"/>
                <a:gd name="connsiteY0-162" fmla="*/ 2 h 1769704"/>
                <a:gd name="connsiteX1-163" fmla="*/ 1486315 w 3688264"/>
                <a:gd name="connsiteY1-164" fmla="*/ 0 h 1769704"/>
                <a:gd name="connsiteX2-165" fmla="*/ 3688264 w 3688264"/>
                <a:gd name="connsiteY2-166" fmla="*/ 1769702 h 1769704"/>
                <a:gd name="connsiteX3-167" fmla="*/ 0 w 3688264"/>
                <a:gd name="connsiteY3-168" fmla="*/ 1769704 h 1769704"/>
                <a:gd name="connsiteX4-169" fmla="*/ 990877 w 3688264"/>
                <a:gd name="connsiteY4-170" fmla="*/ 2 h 1769704"/>
                <a:gd name="connsiteX0-171" fmla="*/ 1541308 w 4238695"/>
                <a:gd name="connsiteY0-172" fmla="*/ 2 h 1905835"/>
                <a:gd name="connsiteX1-173" fmla="*/ 2036746 w 4238695"/>
                <a:gd name="connsiteY1-174" fmla="*/ 0 h 1905835"/>
                <a:gd name="connsiteX2-175" fmla="*/ 4238695 w 4238695"/>
                <a:gd name="connsiteY2-176" fmla="*/ 1769702 h 1905835"/>
                <a:gd name="connsiteX3-177" fmla="*/ 0 w 4238695"/>
                <a:gd name="connsiteY3-178" fmla="*/ 1905835 h 1905835"/>
                <a:gd name="connsiteX4-179" fmla="*/ 1541308 w 4238695"/>
                <a:gd name="connsiteY4-180" fmla="*/ 2 h 1905835"/>
                <a:gd name="connsiteX0-181" fmla="*/ 1541308 w 4183646"/>
                <a:gd name="connsiteY0-182" fmla="*/ 2 h 1905835"/>
                <a:gd name="connsiteX1-183" fmla="*/ 2036746 w 4183646"/>
                <a:gd name="connsiteY1-184" fmla="*/ 0 h 1905835"/>
                <a:gd name="connsiteX2-185" fmla="*/ 4183646 w 4183646"/>
                <a:gd name="connsiteY2-186" fmla="*/ 1778779 h 1905835"/>
                <a:gd name="connsiteX3-187" fmla="*/ 0 w 4183646"/>
                <a:gd name="connsiteY3-188" fmla="*/ 1905835 h 1905835"/>
                <a:gd name="connsiteX4-189" fmla="*/ 1541308 w 4183646"/>
                <a:gd name="connsiteY4-190" fmla="*/ 2 h 1905835"/>
                <a:gd name="connsiteX0-191" fmla="*/ 1486314 w 4128652"/>
                <a:gd name="connsiteY0-192" fmla="*/ 2 h 1778779"/>
                <a:gd name="connsiteX1-193" fmla="*/ 1981752 w 4128652"/>
                <a:gd name="connsiteY1-194" fmla="*/ 0 h 1778779"/>
                <a:gd name="connsiteX2-195" fmla="*/ 4128652 w 4128652"/>
                <a:gd name="connsiteY2-196" fmla="*/ 1778779 h 1778779"/>
                <a:gd name="connsiteX3-197" fmla="*/ 0 w 4128652"/>
                <a:gd name="connsiteY3-198" fmla="*/ 1778779 h 1778779"/>
                <a:gd name="connsiteX4-199" fmla="*/ 1486314 w 4128652"/>
                <a:gd name="connsiteY4-200" fmla="*/ 2 h 1778779"/>
                <a:gd name="connsiteX0-201" fmla="*/ 1431625 w 4128652"/>
                <a:gd name="connsiteY0-202" fmla="*/ 0 h 1779568"/>
                <a:gd name="connsiteX1-203" fmla="*/ 1981752 w 4128652"/>
                <a:gd name="connsiteY1-204" fmla="*/ 789 h 1779568"/>
                <a:gd name="connsiteX2-205" fmla="*/ 4128652 w 4128652"/>
                <a:gd name="connsiteY2-206" fmla="*/ 1779568 h 1779568"/>
                <a:gd name="connsiteX3-207" fmla="*/ 0 w 4128652"/>
                <a:gd name="connsiteY3-208" fmla="*/ 1779568 h 1779568"/>
                <a:gd name="connsiteX4-209" fmla="*/ 1431625 w 4128652"/>
                <a:gd name="connsiteY4-210" fmla="*/ 0 h 1779568"/>
                <a:gd name="connsiteX0-211" fmla="*/ 1431625 w 4170293"/>
                <a:gd name="connsiteY0-212" fmla="*/ 0 h 1779568"/>
                <a:gd name="connsiteX1-213" fmla="*/ 1981752 w 4170293"/>
                <a:gd name="connsiteY1-214" fmla="*/ 789 h 1779568"/>
                <a:gd name="connsiteX2-215" fmla="*/ 4170293 w 4170293"/>
                <a:gd name="connsiteY2-216" fmla="*/ 1778867 h 1779568"/>
                <a:gd name="connsiteX3-217" fmla="*/ 0 w 4170293"/>
                <a:gd name="connsiteY3-218" fmla="*/ 1779568 h 1779568"/>
                <a:gd name="connsiteX4-219" fmla="*/ 1431625 w 4170293"/>
                <a:gd name="connsiteY4-220" fmla="*/ 0 h 1779568"/>
                <a:gd name="connsiteX0-221" fmla="*/ 1431625 w 4115245"/>
                <a:gd name="connsiteY0-222" fmla="*/ 0 h 1779568"/>
                <a:gd name="connsiteX1-223" fmla="*/ 1981752 w 4115245"/>
                <a:gd name="connsiteY1-224" fmla="*/ 789 h 1779568"/>
                <a:gd name="connsiteX2-225" fmla="*/ 4115245 w 4115245"/>
                <a:gd name="connsiteY2-226" fmla="*/ 1778867 h 1779568"/>
                <a:gd name="connsiteX3-227" fmla="*/ 0 w 4115245"/>
                <a:gd name="connsiteY3-228" fmla="*/ 1779568 h 1779568"/>
                <a:gd name="connsiteX4-229" fmla="*/ 1431625 w 4115245"/>
                <a:gd name="connsiteY4-230" fmla="*/ 0 h 17795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15245" h="1779568">
                  <a:moveTo>
                    <a:pt x="1431625" y="0"/>
                  </a:moveTo>
                  <a:lnTo>
                    <a:pt x="1981752" y="789"/>
                  </a:lnTo>
                  <a:lnTo>
                    <a:pt x="4115245" y="1778867"/>
                  </a:lnTo>
                  <a:lnTo>
                    <a:pt x="0" y="1779568"/>
                  </a:lnTo>
                  <a:lnTo>
                    <a:pt x="1431625" y="0"/>
                  </a:lnTo>
                  <a:close/>
                </a:path>
              </a:pathLst>
            </a:custGeom>
            <a:gradFill>
              <a:gsLst>
                <a:gs pos="0">
                  <a:srgbClr val="1D9EFF"/>
                </a:gs>
                <a:gs pos="73000">
                  <a:schemeClr val="accent1">
                    <a:tint val="44500"/>
                    <a:satMod val="160000"/>
                  </a:schemeClr>
                </a:gs>
              </a:gsLst>
              <a:lin ang="5400000" scaled="0"/>
            </a:gradFill>
            <a:ln w="9525" cap="flat" cmpd="sng" algn="ctr">
              <a:noFill/>
              <a:prstDash val="solid"/>
              <a:round/>
              <a:headEnd type="none" w="med" len="med"/>
              <a:tailEnd type="none" w="med" len="med"/>
            </a:ln>
            <a:effectLst/>
          </p:spPr>
          <p:txBody>
            <a:bodyPr/>
            <a:lstStyle/>
            <a:p>
              <a:pPr defTabSz="784225">
                <a:defRPr/>
              </a:pPr>
              <a:endParaRPr lang="zh-CN" altLang="en-US" sz="1600"/>
            </a:p>
          </p:txBody>
        </p:sp>
        <p:sp>
          <p:nvSpPr>
            <p:cNvPr id="12295" name="Text Box 39"/>
            <p:cNvSpPr txBox="1">
              <a:spLocks noChangeArrowheads="1"/>
            </p:cNvSpPr>
            <p:nvPr/>
          </p:nvSpPr>
          <p:spPr bwMode="auto">
            <a:xfrm>
              <a:off x="6951465" y="1989138"/>
              <a:ext cx="1745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600">
                  <a:solidFill>
                    <a:srgbClr val="990000"/>
                  </a:solidFill>
                  <a:ea typeface="华文细黑" panose="02010600040101010101" pitchFamily="2" charset="-122"/>
                  <a:cs typeface="Arial" panose="020B0604020202020204" pitchFamily="34" charset="0"/>
                </a:rPr>
                <a:t>没有携带</a:t>
              </a:r>
              <a:r>
                <a:rPr kumimoji="1" lang="en-US" altLang="zh-CN" sz="1600">
                  <a:solidFill>
                    <a:srgbClr val="990000"/>
                  </a:solidFill>
                  <a:ea typeface="华文细黑" panose="02010600040101010101" pitchFamily="2" charset="-122"/>
                  <a:cs typeface="Arial" panose="020B0604020202020204" pitchFamily="34" charset="0"/>
                </a:rPr>
                <a:t>Tag</a:t>
              </a:r>
              <a:r>
                <a:rPr kumimoji="1" lang="zh-CN" altLang="en-US" sz="1600">
                  <a:solidFill>
                    <a:srgbClr val="990000"/>
                  </a:solidFill>
                  <a:ea typeface="华文细黑" panose="02010600040101010101" pitchFamily="2" charset="-122"/>
                  <a:cs typeface="Arial" panose="020B0604020202020204" pitchFamily="34" charset="0"/>
                </a:rPr>
                <a:t>的帧</a:t>
              </a:r>
              <a:endParaRPr kumimoji="1" lang="en-US" altLang="zh-CN" sz="1600">
                <a:solidFill>
                  <a:srgbClr val="990000"/>
                </a:solidFill>
                <a:ea typeface="华文细黑" panose="02010600040101010101" pitchFamily="2" charset="-122"/>
                <a:cs typeface="Arial" panose="020B0604020202020204" pitchFamily="34" charset="0"/>
              </a:endParaRPr>
            </a:p>
          </p:txBody>
        </p:sp>
        <p:sp>
          <p:nvSpPr>
            <p:cNvPr id="12296" name="Text Box 40"/>
            <p:cNvSpPr txBox="1">
              <a:spLocks noChangeArrowheads="1"/>
            </p:cNvSpPr>
            <p:nvPr/>
          </p:nvSpPr>
          <p:spPr bwMode="auto">
            <a:xfrm>
              <a:off x="7210580" y="3213098"/>
              <a:ext cx="1335349" cy="338554"/>
            </a:xfrm>
            <a:prstGeom prst="rect">
              <a:avLst/>
            </a:prstGeom>
            <a:noFill/>
            <a:ln w="9525" algn="ctr">
              <a:noFill/>
              <a:miter lim="800000"/>
            </a:ln>
          </p:spPr>
          <p:txBody>
            <a:bodyPr wrap="none">
              <a:spAutoFit/>
            </a:bodyPr>
            <a:lstStyle/>
            <a:p>
              <a:pPr eaLnBrk="1" hangingPunct="1">
                <a:defRPr/>
              </a:pPr>
              <a:r>
                <a:rPr kumimoji="1" lang="zh-CN" altLang="en-US" sz="1600" dirty="0">
                  <a:solidFill>
                    <a:srgbClr val="990000"/>
                  </a:solidFill>
                  <a:latin typeface="+mn-ea"/>
                  <a:ea typeface="+mn-ea"/>
                  <a:cs typeface="Arial" panose="020B0604020202020204" pitchFamily="34" charset="0"/>
                </a:rPr>
                <a:t>携带</a:t>
              </a:r>
              <a:r>
                <a:rPr kumimoji="1" lang="en-US" altLang="zh-CN" sz="1600" dirty="0">
                  <a:solidFill>
                    <a:srgbClr val="990000"/>
                  </a:solidFill>
                  <a:latin typeface="Arial" panose="020B0604020202020204" pitchFamily="34" charset="0"/>
                  <a:ea typeface="+mn-ea"/>
                  <a:cs typeface="Arial" panose="020B0604020202020204" pitchFamily="34" charset="0"/>
                </a:rPr>
                <a:t>Tag</a:t>
              </a:r>
              <a:r>
                <a:rPr kumimoji="1" lang="zh-CN" altLang="en-US" sz="1600" dirty="0">
                  <a:solidFill>
                    <a:srgbClr val="990000"/>
                  </a:solidFill>
                  <a:latin typeface="+mn-ea"/>
                  <a:ea typeface="+mn-ea"/>
                  <a:cs typeface="Arial" panose="020B0604020202020204" pitchFamily="34" charset="0"/>
                </a:rPr>
                <a:t>的帧</a:t>
              </a:r>
              <a:endParaRPr kumimoji="1" lang="en-US" altLang="zh-CN" sz="1600" dirty="0">
                <a:solidFill>
                  <a:srgbClr val="990000"/>
                </a:solidFill>
                <a:latin typeface="+mn-ea"/>
                <a:ea typeface="+mn-ea"/>
                <a:cs typeface="Arial" panose="020B0604020202020204" pitchFamily="34" charset="0"/>
              </a:endParaRPr>
            </a:p>
          </p:txBody>
        </p:sp>
        <p:graphicFrame>
          <p:nvGraphicFramePr>
            <p:cNvPr id="54" name="Group 124"/>
            <p:cNvGraphicFramePr/>
            <p:nvPr/>
          </p:nvGraphicFramePr>
          <p:xfrm>
            <a:off x="827088" y="4570413"/>
            <a:ext cx="5400791" cy="434976"/>
          </p:xfrm>
          <a:graphic>
            <a:graphicData uri="http://schemas.openxmlformats.org/drawingml/2006/table">
              <a:tbl>
                <a:tblPr/>
                <a:tblGrid>
                  <a:gridCol w="2160736"/>
                  <a:gridCol w="720080"/>
                  <a:gridCol w="576064"/>
                  <a:gridCol w="1943720"/>
                </a:tblGrid>
                <a:tr h="370755">
                  <a:tc>
                    <a:txBody>
                      <a:bodyPr/>
                      <a:lstStyle/>
                      <a:p>
                        <a:pPr marL="0" marR="0" lvl="0" indent="0" algn="l" defTabSz="802005"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0" lang="en-US" altLang="zh-CN"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0x8100</a:t>
                        </a:r>
                      </a:p>
                    </a:txBody>
                    <a:tcPr marL="90000" marR="90000" marT="46800" marB="46800" anchorCtr="1" horzOverflow="overflow">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802005"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0" lang="en-US" altLang="zh-CN"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PRI</a:t>
                        </a:r>
                      </a:p>
                    </a:txBody>
                    <a:tcPr marL="90000" marR="90000" marT="46800" marB="46800"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802005"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0" lang="en-US" altLang="zh-CN"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CFI</a:t>
                        </a:r>
                        <a:endPar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endParaRPr>
                      </a:p>
                    </a:txBody>
                    <a:tcPr marL="90000" marR="90000" marT="46800" marB="46800"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802005"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0" lang="en-US" altLang="zh-CN"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VLAN ID</a:t>
                        </a:r>
                        <a:r>
                          <a:rPr kumimoji="0" lang="zh-CN" altLang="en-US"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a:t>
                        </a:r>
                        <a:r>
                          <a:rPr kumimoji="0" lang="en-US" altLang="zh-CN"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12b</a:t>
                        </a:r>
                        <a:r>
                          <a:rPr kumimoji="0" lang="zh-CN" altLang="en-US" sz="16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rPr>
                          <a:t>）</a:t>
                        </a:r>
                      </a:p>
                    </a:txBody>
                    <a:tcPr marL="90000" marR="90000" marT="46800" marB="46800" anchorCtr="1" horzOverflow="overflow">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12298" name="Line 59"/>
            <p:cNvSpPr>
              <a:spLocks noChangeShapeType="1"/>
            </p:cNvSpPr>
            <p:nvPr/>
          </p:nvSpPr>
          <p:spPr bwMode="auto">
            <a:xfrm>
              <a:off x="2347913" y="5157788"/>
              <a:ext cx="608012" cy="0"/>
            </a:xfrm>
            <a:prstGeom prst="line">
              <a:avLst/>
            </a:prstGeom>
            <a:noFill/>
            <a:ln w="25400">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2299" name="Line 61"/>
            <p:cNvSpPr>
              <a:spLocks noChangeShapeType="1"/>
            </p:cNvSpPr>
            <p:nvPr/>
          </p:nvSpPr>
          <p:spPr bwMode="auto">
            <a:xfrm>
              <a:off x="3043238" y="5157788"/>
              <a:ext cx="1298575" cy="0"/>
            </a:xfrm>
            <a:prstGeom prst="line">
              <a:avLst/>
            </a:prstGeom>
            <a:noFill/>
            <a:ln w="25400">
              <a:solidFill>
                <a:schemeClr val="bg2"/>
              </a:solidFill>
              <a:round/>
              <a:head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2300" name="Line 62"/>
            <p:cNvSpPr>
              <a:spLocks noChangeShapeType="1"/>
            </p:cNvSpPr>
            <p:nvPr/>
          </p:nvSpPr>
          <p:spPr bwMode="auto">
            <a:xfrm>
              <a:off x="4916488" y="5157788"/>
              <a:ext cx="1298575" cy="0"/>
            </a:xfrm>
            <a:prstGeom prst="line">
              <a:avLst/>
            </a:prstGeom>
            <a:noFill/>
            <a:ln w="25400">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2301" name="Text Box 110"/>
            <p:cNvSpPr txBox="1">
              <a:spLocks noChangeArrowheads="1"/>
            </p:cNvSpPr>
            <p:nvPr/>
          </p:nvSpPr>
          <p:spPr bwMode="auto">
            <a:xfrm>
              <a:off x="4338638" y="5218113"/>
              <a:ext cx="846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600">
                  <a:ea typeface="宋体" panose="02010600030101010101" pitchFamily="2" charset="-122"/>
                  <a:cs typeface="Arial" panose="020B0604020202020204" pitchFamily="34" charset="0"/>
                </a:rPr>
                <a:t>2 bytes</a:t>
              </a:r>
            </a:p>
          </p:txBody>
        </p:sp>
        <p:sp>
          <p:nvSpPr>
            <p:cNvPr id="12302" name="Text Box 114"/>
            <p:cNvSpPr txBox="1">
              <a:spLocks noChangeArrowheads="1"/>
            </p:cNvSpPr>
            <p:nvPr/>
          </p:nvSpPr>
          <p:spPr bwMode="auto">
            <a:xfrm>
              <a:off x="1576388" y="5218113"/>
              <a:ext cx="846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600">
                  <a:ea typeface="宋体" panose="02010600030101010101" pitchFamily="2" charset="-122"/>
                  <a:cs typeface="Arial" panose="020B0604020202020204" pitchFamily="34" charset="0"/>
                </a:rPr>
                <a:t>2 bytes</a:t>
              </a:r>
            </a:p>
          </p:txBody>
        </p:sp>
        <p:sp>
          <p:nvSpPr>
            <p:cNvPr id="88" name="矩形 87"/>
            <p:cNvSpPr/>
            <p:nvPr/>
          </p:nvSpPr>
          <p:spPr bwMode="auto">
            <a:xfrm>
              <a:off x="765102" y="1935161"/>
              <a:ext cx="97200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DMAC</a:t>
              </a:r>
            </a:p>
          </p:txBody>
        </p:sp>
        <p:sp>
          <p:nvSpPr>
            <p:cNvPr id="89" name="矩形 88"/>
            <p:cNvSpPr/>
            <p:nvPr/>
          </p:nvSpPr>
          <p:spPr bwMode="auto">
            <a:xfrm>
              <a:off x="3442097" y="1931986"/>
              <a:ext cx="2342353"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Data</a:t>
              </a:r>
              <a:endParaRPr lang="zh-CN" altLang="en-US" sz="1600" dirty="0">
                <a:solidFill>
                  <a:schemeClr val="bg1"/>
                </a:solidFill>
                <a:ea typeface="宋体" panose="02010600030101010101" pitchFamily="2" charset="-122"/>
              </a:endParaRPr>
            </a:p>
          </p:txBody>
        </p:sp>
        <p:sp>
          <p:nvSpPr>
            <p:cNvPr id="90" name="矩形 89"/>
            <p:cNvSpPr/>
            <p:nvPr/>
          </p:nvSpPr>
          <p:spPr bwMode="auto">
            <a:xfrm>
              <a:off x="1758525" y="1932707"/>
              <a:ext cx="97200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SMAC</a:t>
              </a:r>
            </a:p>
          </p:txBody>
        </p:sp>
        <p:sp>
          <p:nvSpPr>
            <p:cNvPr id="91" name="矩形 90"/>
            <p:cNvSpPr/>
            <p:nvPr/>
          </p:nvSpPr>
          <p:spPr bwMode="auto">
            <a:xfrm>
              <a:off x="2752750" y="1932707"/>
              <a:ext cx="667195"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Type</a:t>
              </a:r>
            </a:p>
          </p:txBody>
        </p:sp>
        <p:sp>
          <p:nvSpPr>
            <p:cNvPr id="92" name="矩形 91"/>
            <p:cNvSpPr/>
            <p:nvPr/>
          </p:nvSpPr>
          <p:spPr bwMode="auto">
            <a:xfrm>
              <a:off x="5806359" y="1932072"/>
              <a:ext cx="71773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FCS</a:t>
              </a:r>
            </a:p>
          </p:txBody>
        </p:sp>
        <p:sp>
          <p:nvSpPr>
            <p:cNvPr id="93" name="TextBox 16"/>
            <p:cNvSpPr txBox="1">
              <a:spLocks noChangeArrowheads="1"/>
            </p:cNvSpPr>
            <p:nvPr/>
          </p:nvSpPr>
          <p:spPr bwMode="auto">
            <a:xfrm>
              <a:off x="736526" y="1557335"/>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6 bytes</a:t>
              </a:r>
              <a:endParaRPr lang="zh-CN" altLang="en-US" sz="1600" dirty="0">
                <a:ea typeface="宋体" panose="02010600030101010101" pitchFamily="2" charset="-122"/>
              </a:endParaRPr>
            </a:p>
          </p:txBody>
        </p:sp>
        <p:sp>
          <p:nvSpPr>
            <p:cNvPr id="94" name="TextBox 17"/>
            <p:cNvSpPr txBox="1">
              <a:spLocks noChangeArrowheads="1"/>
            </p:cNvSpPr>
            <p:nvPr/>
          </p:nvSpPr>
          <p:spPr bwMode="auto">
            <a:xfrm>
              <a:off x="1691680" y="1557338"/>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6 bytes</a:t>
              </a:r>
              <a:endParaRPr lang="zh-CN" altLang="en-US" sz="1600" dirty="0">
                <a:ea typeface="宋体" panose="02010600030101010101" pitchFamily="2" charset="-122"/>
              </a:endParaRPr>
            </a:p>
          </p:txBody>
        </p:sp>
        <p:sp>
          <p:nvSpPr>
            <p:cNvPr id="95" name="TextBox 18"/>
            <p:cNvSpPr txBox="1">
              <a:spLocks noChangeArrowheads="1"/>
            </p:cNvSpPr>
            <p:nvPr/>
          </p:nvSpPr>
          <p:spPr bwMode="auto">
            <a:xfrm>
              <a:off x="2555776" y="1557338"/>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2 bytes</a:t>
              </a:r>
              <a:endParaRPr lang="zh-CN" altLang="en-US" sz="1600" dirty="0">
                <a:ea typeface="宋体" panose="02010600030101010101" pitchFamily="2" charset="-122"/>
              </a:endParaRPr>
            </a:p>
          </p:txBody>
        </p:sp>
        <p:sp>
          <p:nvSpPr>
            <p:cNvPr id="96" name="TextBox 19"/>
            <p:cNvSpPr txBox="1">
              <a:spLocks noChangeArrowheads="1"/>
            </p:cNvSpPr>
            <p:nvPr/>
          </p:nvSpPr>
          <p:spPr bwMode="auto">
            <a:xfrm>
              <a:off x="3707904" y="1557338"/>
              <a:ext cx="1902041"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46-1500 bytes</a:t>
              </a:r>
              <a:endParaRPr lang="zh-CN" altLang="en-US" sz="1600" dirty="0">
                <a:ea typeface="宋体" panose="02010600030101010101" pitchFamily="2" charset="-122"/>
              </a:endParaRPr>
            </a:p>
          </p:txBody>
        </p:sp>
        <p:sp>
          <p:nvSpPr>
            <p:cNvPr id="97" name="TextBox 20"/>
            <p:cNvSpPr txBox="1">
              <a:spLocks noChangeArrowheads="1"/>
            </p:cNvSpPr>
            <p:nvPr/>
          </p:nvSpPr>
          <p:spPr bwMode="auto">
            <a:xfrm>
              <a:off x="5637606" y="1557338"/>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4 bytes</a:t>
              </a:r>
              <a:endParaRPr lang="zh-CN" altLang="en-US" sz="1600" dirty="0">
                <a:ea typeface="宋体" panose="02010600030101010101" pitchFamily="2" charset="-122"/>
              </a:endParaRPr>
            </a:p>
          </p:txBody>
        </p:sp>
        <p:sp>
          <p:nvSpPr>
            <p:cNvPr id="98" name="矩形 97"/>
            <p:cNvSpPr/>
            <p:nvPr/>
          </p:nvSpPr>
          <p:spPr bwMode="auto">
            <a:xfrm>
              <a:off x="765176" y="3143422"/>
              <a:ext cx="97200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DMAC</a:t>
              </a:r>
            </a:p>
          </p:txBody>
        </p:sp>
        <p:sp>
          <p:nvSpPr>
            <p:cNvPr id="99" name="矩形 98"/>
            <p:cNvSpPr/>
            <p:nvPr/>
          </p:nvSpPr>
          <p:spPr bwMode="auto">
            <a:xfrm>
              <a:off x="4090169" y="3140247"/>
              <a:ext cx="2342353"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Data</a:t>
              </a:r>
              <a:endParaRPr lang="zh-CN" altLang="en-US" sz="1600" dirty="0">
                <a:solidFill>
                  <a:schemeClr val="bg1"/>
                </a:solidFill>
                <a:ea typeface="宋体" panose="02010600030101010101" pitchFamily="2" charset="-122"/>
              </a:endParaRPr>
            </a:p>
          </p:txBody>
        </p:sp>
        <p:sp>
          <p:nvSpPr>
            <p:cNvPr id="100" name="矩形 99"/>
            <p:cNvSpPr/>
            <p:nvPr/>
          </p:nvSpPr>
          <p:spPr bwMode="auto">
            <a:xfrm>
              <a:off x="1758599" y="3140968"/>
              <a:ext cx="97200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SMAC</a:t>
              </a:r>
            </a:p>
          </p:txBody>
        </p:sp>
        <p:sp>
          <p:nvSpPr>
            <p:cNvPr id="101" name="矩形 100"/>
            <p:cNvSpPr/>
            <p:nvPr/>
          </p:nvSpPr>
          <p:spPr bwMode="auto">
            <a:xfrm>
              <a:off x="3400822" y="3140968"/>
              <a:ext cx="667195"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Type</a:t>
              </a:r>
            </a:p>
          </p:txBody>
        </p:sp>
        <p:sp>
          <p:nvSpPr>
            <p:cNvPr id="102" name="矩形 101"/>
            <p:cNvSpPr/>
            <p:nvPr/>
          </p:nvSpPr>
          <p:spPr bwMode="auto">
            <a:xfrm>
              <a:off x="6454431" y="3140333"/>
              <a:ext cx="717730" cy="432000"/>
            </a:xfrm>
            <a:prstGeom prst="rect">
              <a:avLst/>
            </a:prstGeom>
            <a:solidFill>
              <a:srgbClr val="74C2E1"/>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FCS</a:t>
              </a:r>
            </a:p>
          </p:txBody>
        </p:sp>
        <p:sp>
          <p:nvSpPr>
            <p:cNvPr id="103" name="TextBox 16"/>
            <p:cNvSpPr txBox="1">
              <a:spLocks noChangeArrowheads="1"/>
            </p:cNvSpPr>
            <p:nvPr/>
          </p:nvSpPr>
          <p:spPr bwMode="auto">
            <a:xfrm>
              <a:off x="736600" y="2765596"/>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6 bytes</a:t>
              </a:r>
              <a:endParaRPr lang="zh-CN" altLang="en-US" sz="1600" dirty="0">
                <a:ea typeface="宋体" panose="02010600030101010101" pitchFamily="2" charset="-122"/>
              </a:endParaRPr>
            </a:p>
          </p:txBody>
        </p:sp>
        <p:sp>
          <p:nvSpPr>
            <p:cNvPr id="104" name="TextBox 17"/>
            <p:cNvSpPr txBox="1">
              <a:spLocks noChangeArrowheads="1"/>
            </p:cNvSpPr>
            <p:nvPr/>
          </p:nvSpPr>
          <p:spPr bwMode="auto">
            <a:xfrm>
              <a:off x="1691754" y="2765599"/>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6 bytes</a:t>
              </a:r>
              <a:endParaRPr lang="zh-CN" altLang="en-US" sz="1600" dirty="0">
                <a:ea typeface="宋体" panose="02010600030101010101" pitchFamily="2" charset="-122"/>
              </a:endParaRPr>
            </a:p>
          </p:txBody>
        </p:sp>
        <p:sp>
          <p:nvSpPr>
            <p:cNvPr id="105" name="TextBox 18"/>
            <p:cNvSpPr txBox="1">
              <a:spLocks noChangeArrowheads="1"/>
            </p:cNvSpPr>
            <p:nvPr/>
          </p:nvSpPr>
          <p:spPr bwMode="auto">
            <a:xfrm>
              <a:off x="3203848" y="2765599"/>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2 bytes</a:t>
              </a:r>
              <a:endParaRPr lang="zh-CN" altLang="en-US" sz="1600" dirty="0">
                <a:ea typeface="宋体" panose="02010600030101010101" pitchFamily="2" charset="-122"/>
              </a:endParaRPr>
            </a:p>
          </p:txBody>
        </p:sp>
        <p:sp>
          <p:nvSpPr>
            <p:cNvPr id="106" name="TextBox 19"/>
            <p:cNvSpPr txBox="1">
              <a:spLocks noChangeArrowheads="1"/>
            </p:cNvSpPr>
            <p:nvPr/>
          </p:nvSpPr>
          <p:spPr bwMode="auto">
            <a:xfrm>
              <a:off x="4355976" y="2765599"/>
              <a:ext cx="1902041"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46-1500 bytes</a:t>
              </a:r>
            </a:p>
          </p:txBody>
        </p:sp>
        <p:sp>
          <p:nvSpPr>
            <p:cNvPr id="107" name="TextBox 20"/>
            <p:cNvSpPr txBox="1">
              <a:spLocks noChangeArrowheads="1"/>
            </p:cNvSpPr>
            <p:nvPr/>
          </p:nvSpPr>
          <p:spPr bwMode="auto">
            <a:xfrm>
              <a:off x="6300192" y="2765599"/>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4 bytes</a:t>
              </a:r>
              <a:endParaRPr lang="zh-CN" altLang="en-US" sz="1600" dirty="0">
                <a:ea typeface="宋体" panose="02010600030101010101" pitchFamily="2" charset="-122"/>
              </a:endParaRPr>
            </a:p>
          </p:txBody>
        </p:sp>
        <p:sp>
          <p:nvSpPr>
            <p:cNvPr id="108" name="矩形 107"/>
            <p:cNvSpPr/>
            <p:nvPr/>
          </p:nvSpPr>
          <p:spPr bwMode="auto">
            <a:xfrm>
              <a:off x="2752750" y="3140968"/>
              <a:ext cx="667195" cy="432000"/>
            </a:xfrm>
            <a:prstGeom prst="rect">
              <a:avLst/>
            </a:prstGeom>
            <a:solidFill>
              <a:srgbClr val="00669A"/>
            </a:solidFill>
            <a:ln w="19050"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w="38100" h="38100"/>
              <a:bevelB/>
            </a:sp3d>
          </p:spPr>
          <p:txBody>
            <a:bodyPr/>
            <a:lstStyle/>
            <a:p>
              <a:pPr defTabSz="784225">
                <a:lnSpc>
                  <a:spcPct val="120000"/>
                </a:lnSpc>
                <a:buClr>
                  <a:srgbClr val="990000"/>
                </a:buClr>
                <a:buSzPct val="85000"/>
                <a:defRPr/>
              </a:pPr>
              <a:r>
                <a:rPr lang="en-US" altLang="zh-CN" sz="1600" dirty="0">
                  <a:solidFill>
                    <a:schemeClr val="bg1"/>
                  </a:solidFill>
                  <a:ea typeface="宋体" panose="02010600030101010101" pitchFamily="2" charset="-122"/>
                </a:rPr>
                <a:t>Tag</a:t>
              </a:r>
            </a:p>
          </p:txBody>
        </p:sp>
        <p:sp>
          <p:nvSpPr>
            <p:cNvPr id="12366" name="Text Box 54"/>
            <p:cNvSpPr txBox="1">
              <a:spLocks noChangeArrowheads="1"/>
            </p:cNvSpPr>
            <p:nvPr/>
          </p:nvSpPr>
          <p:spPr bwMode="auto">
            <a:xfrm>
              <a:off x="1635125" y="5013325"/>
              <a:ext cx="651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a:ea typeface="华文细黑" panose="02010600040101010101" pitchFamily="2" charset="-122"/>
                </a:rPr>
                <a:t>TPID</a:t>
              </a:r>
            </a:p>
          </p:txBody>
        </p:sp>
        <p:sp>
          <p:nvSpPr>
            <p:cNvPr id="12367" name="Text Box 55"/>
            <p:cNvSpPr txBox="1">
              <a:spLocks noChangeArrowheads="1"/>
            </p:cNvSpPr>
            <p:nvPr/>
          </p:nvSpPr>
          <p:spPr bwMode="auto">
            <a:xfrm>
              <a:off x="4443413" y="5013325"/>
              <a:ext cx="514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a:ea typeface="华文细黑" panose="02010600040101010101" pitchFamily="2" charset="-122"/>
                </a:rPr>
                <a:t>TCI</a:t>
              </a:r>
            </a:p>
          </p:txBody>
        </p:sp>
        <p:sp>
          <p:nvSpPr>
            <p:cNvPr id="12368" name="Line 61"/>
            <p:cNvSpPr>
              <a:spLocks noChangeShapeType="1"/>
            </p:cNvSpPr>
            <p:nvPr/>
          </p:nvSpPr>
          <p:spPr bwMode="auto">
            <a:xfrm>
              <a:off x="852488" y="5157788"/>
              <a:ext cx="608012" cy="0"/>
            </a:xfrm>
            <a:prstGeom prst="line">
              <a:avLst/>
            </a:prstGeom>
            <a:noFill/>
            <a:ln w="25400">
              <a:solidFill>
                <a:schemeClr val="bg2"/>
              </a:solidFill>
              <a:round/>
              <a:head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39" name="TextBox 18"/>
            <p:cNvSpPr txBox="1">
              <a:spLocks noChangeArrowheads="1"/>
            </p:cNvSpPr>
            <p:nvPr/>
          </p:nvSpPr>
          <p:spPr bwMode="auto">
            <a:xfrm>
              <a:off x="2543066" y="2755526"/>
              <a:ext cx="1009962" cy="338554"/>
            </a:xfrm>
            <a:prstGeom prst="rect">
              <a:avLst/>
            </a:prstGeom>
            <a:noFill/>
            <a:ln w="9525">
              <a:noFill/>
              <a:miter lim="800000"/>
            </a:ln>
            <a:scene3d>
              <a:camera prst="orthographicFront"/>
              <a:lightRig rig="threePt" dir="t"/>
            </a:scene3d>
            <a:sp3d>
              <a:bevelB/>
            </a:sp3d>
          </p:spPr>
          <p:txBody>
            <a:bodyPr>
              <a:spAutoFit/>
            </a:bodyPr>
            <a:lstStyle/>
            <a:p>
              <a:pPr>
                <a:defRPr/>
              </a:pPr>
              <a:r>
                <a:rPr lang="en-US" altLang="zh-CN" sz="1600" dirty="0">
                  <a:ea typeface="宋体" panose="02010600030101010101" pitchFamily="2" charset="-122"/>
                </a:rPr>
                <a:t>4 bytes</a:t>
              </a:r>
              <a:endParaRPr lang="zh-CN" altLang="en-US" sz="1600" dirty="0">
                <a:ea typeface="宋体" panose="02010600030101010101" pitchFamily="2" charset="-122"/>
              </a:endParaRPr>
            </a:p>
          </p:txBody>
        </p:sp>
      </p:grpSp>
      <p:sp>
        <p:nvSpPr>
          <p:cNvPr id="3" name="Rectangle 3"/>
          <p:cNvSpPr txBox="1">
            <a:spLocks noChangeArrowheads="1"/>
          </p:cNvSpPr>
          <p:nvPr/>
        </p:nvSpPr>
        <p:spPr bwMode="auto">
          <a:xfrm>
            <a:off x="2746375" y="6080760"/>
            <a:ext cx="4098925" cy="549910"/>
          </a:xfrm>
          <a:prstGeom prst="rect">
            <a:avLst/>
          </a:prstGeom>
          <a:noFill/>
          <a:ln>
            <a:miter lim="800000"/>
          </a:ln>
        </p:spPr>
        <p:txBody>
          <a:bodyPr/>
          <a:lstStyle/>
          <a:p>
            <a:pPr marL="196850" indent="-252730" algn="l" defTabSz="802005" eaLnBrk="1" hangingPunct="1">
              <a:spcBef>
                <a:spcPct val="30000"/>
              </a:spcBef>
              <a:buSzPct val="80000"/>
              <a:buFont typeface="Wingdings" panose="05000000000000000000" pitchFamily="2" charset="2"/>
              <a:buChar char="l"/>
              <a:defRPr/>
            </a:pPr>
            <a:r>
              <a:rPr lang="zh-CN" altLang="en-US" sz="2400" kern="0" dirty="0">
                <a:latin typeface="+mn-ea"/>
                <a:ea typeface="+mn-ea"/>
                <a:cs typeface="Arial" panose="020B0604020202020204" pitchFamily="34" charset="0"/>
              </a:rPr>
              <a:t>通过</a:t>
            </a:r>
            <a:r>
              <a:rPr lang="en-US" altLang="zh-CN" sz="2400" kern="0" dirty="0">
                <a:latin typeface="+mn-ea"/>
                <a:ea typeface="+mn-ea"/>
                <a:cs typeface="Arial" panose="020B0604020202020204" pitchFamily="34" charset="0"/>
              </a:rPr>
              <a:t>Tag</a:t>
            </a:r>
            <a:r>
              <a:rPr lang="zh-CN" altLang="en-US" sz="2400" kern="0" dirty="0">
                <a:latin typeface="+mn-ea"/>
                <a:ea typeface="+mn-ea"/>
                <a:cs typeface="Arial" panose="020B0604020202020204" pitchFamily="34" charset="0"/>
              </a:rPr>
              <a:t>区分不同</a:t>
            </a:r>
            <a:r>
              <a:rPr lang="en-US" altLang="zh-CN" sz="2400" kern="0" dirty="0">
                <a:latin typeface="+mn-ea"/>
                <a:ea typeface="+mn-ea"/>
                <a:cs typeface="Arial" panose="020B0604020202020204" pitchFamily="34" charset="0"/>
              </a:rPr>
              <a:t>VLAN</a:t>
            </a:r>
            <a:r>
              <a:rPr lang="zh-CN" altLang="en-US" sz="2400" kern="0" dirty="0" smtClean="0">
                <a:latin typeface="+mn-ea"/>
                <a:ea typeface="+mn-ea"/>
                <a:cs typeface="Arial" panose="020B0604020202020204" pitchFamily="34" charset="0"/>
              </a:rPr>
              <a:t>。</a:t>
            </a:r>
            <a:endParaRPr lang="en-US" altLang="zh-CN" sz="2400" kern="0" dirty="0">
              <a:latin typeface="+mn-ea"/>
              <a:ea typeface="+mn-ea"/>
              <a:cs typeface="Arial" panose="020B0604020202020204" pitchFamily="34" charset="0"/>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4517" y="766607"/>
            <a:ext cx="10310495" cy="4707890"/>
          </a:xfrm>
          <a:prstGeom prst="rect">
            <a:avLst/>
          </a:prstGeom>
          <a:noFill/>
        </p:spPr>
        <p:txBody>
          <a:bodyPr wrap="square" rtlCol="0" anchor="t">
            <a:spAutoFit/>
          </a:bodyPr>
          <a:lstStyle/>
          <a:p>
            <a:pPr>
              <a:lnSpc>
                <a:spcPct val="150000"/>
              </a:lnSpc>
            </a:pPr>
            <a:r>
              <a:rPr lang="zh-CN" altLang="en-US" sz="2000" dirty="0">
                <a:solidFill>
                  <a:srgbClr val="656D8D"/>
                </a:solidFill>
                <a:sym typeface="+mn-ea"/>
              </a:rPr>
              <a:t>    （</a:t>
            </a:r>
            <a:r>
              <a:rPr lang="en-US" altLang="zh-CN" sz="2000" dirty="0">
                <a:solidFill>
                  <a:srgbClr val="656D8D"/>
                </a:solidFill>
                <a:sym typeface="+mn-ea"/>
              </a:rPr>
              <a:t>2</a:t>
            </a:r>
            <a:r>
              <a:rPr lang="zh-CN" altLang="en-US" sz="2000" dirty="0">
                <a:solidFill>
                  <a:srgbClr val="656D8D"/>
                </a:solidFill>
                <a:sym typeface="+mn-ea"/>
              </a:rPr>
              <a:t>）</a:t>
            </a:r>
            <a:r>
              <a:rPr lang="en-US" sz="2000" dirty="0">
                <a:solidFill>
                  <a:srgbClr val="656D8D"/>
                </a:solidFill>
                <a:sym typeface="+mn-ea"/>
              </a:rPr>
              <a:t>IEEE 802.1Q</a:t>
            </a:r>
            <a:r>
              <a:rPr lang="zh-CN" altLang="en-US" sz="2000" dirty="0">
                <a:solidFill>
                  <a:srgbClr val="656D8D"/>
                </a:solidFill>
                <a:sym typeface="+mn-ea"/>
              </a:rPr>
              <a:t>标签帧格式</a:t>
            </a:r>
          </a:p>
          <a:p>
            <a:pPr>
              <a:lnSpc>
                <a:spcPct val="150000"/>
              </a:lnSpc>
            </a:pPr>
            <a:r>
              <a:rPr lang="zh-CN" altLang="en-US" sz="2000" dirty="0">
                <a:solidFill>
                  <a:srgbClr val="656D8D"/>
                </a:solidFill>
                <a:sym typeface="+mn-ea"/>
              </a:rPr>
              <a:t>     </a:t>
            </a:r>
            <a:r>
              <a:rPr lang="en-US" altLang="zh-CN" sz="2000" dirty="0">
                <a:solidFill>
                  <a:srgbClr val="656D8D"/>
                </a:solidFill>
                <a:sym typeface="+mn-ea"/>
              </a:rPr>
              <a:t>TPID</a:t>
            </a:r>
            <a:r>
              <a:rPr lang="zh-CN" altLang="en-US" sz="2000" dirty="0">
                <a:solidFill>
                  <a:srgbClr val="656D8D"/>
                </a:solidFill>
                <a:sym typeface="+mn-ea"/>
              </a:rPr>
              <a:t>：标记协议标识字段，值为</a:t>
            </a:r>
            <a:r>
              <a:rPr lang="en-US" altLang="zh-CN" sz="2000" dirty="0">
                <a:solidFill>
                  <a:srgbClr val="656D8D"/>
                </a:solidFill>
                <a:sym typeface="+mn-ea"/>
              </a:rPr>
              <a:t>0x8100</a:t>
            </a:r>
            <a:r>
              <a:rPr lang="zh-CN" altLang="en-US" sz="2000" dirty="0">
                <a:solidFill>
                  <a:srgbClr val="656D8D"/>
                </a:solidFill>
                <a:sym typeface="+mn-ea"/>
              </a:rPr>
              <a:t>，表明帧包含</a:t>
            </a:r>
            <a:r>
              <a:rPr lang="en-US" altLang="zh-CN" sz="2000" dirty="0">
                <a:solidFill>
                  <a:srgbClr val="656D8D"/>
                </a:solidFill>
                <a:sym typeface="+mn-ea"/>
              </a:rPr>
              <a:t>802.1Q</a:t>
            </a:r>
            <a:r>
              <a:rPr lang="zh-CN" altLang="en-US" sz="2000" dirty="0">
                <a:solidFill>
                  <a:srgbClr val="656D8D"/>
                </a:solidFill>
                <a:sym typeface="+mn-ea"/>
              </a:rPr>
              <a:t>标记。</a:t>
            </a:r>
          </a:p>
          <a:p>
            <a:pPr>
              <a:lnSpc>
                <a:spcPct val="150000"/>
              </a:lnSpc>
            </a:pPr>
            <a:r>
              <a:rPr lang="zh-CN" altLang="en-US" sz="2000" dirty="0">
                <a:solidFill>
                  <a:srgbClr val="656D8D"/>
                </a:solidFill>
                <a:sym typeface="+mn-ea"/>
              </a:rPr>
              <a:t> </a:t>
            </a:r>
            <a:r>
              <a:rPr lang="en-US" altLang="zh-CN" sz="2000" dirty="0">
                <a:solidFill>
                  <a:srgbClr val="656D8D"/>
                </a:solidFill>
                <a:sym typeface="+mn-ea"/>
              </a:rPr>
              <a:t>    TCI</a:t>
            </a:r>
            <a:r>
              <a:rPr lang="zh-CN" altLang="en-US" sz="2000" dirty="0">
                <a:solidFill>
                  <a:srgbClr val="656D8D"/>
                </a:solidFill>
                <a:sym typeface="+mn-ea"/>
              </a:rPr>
              <a:t>：标签控制信息，包括帧优先级</a:t>
            </a:r>
            <a:r>
              <a:rPr lang="en-US" altLang="zh-CN" sz="2000" dirty="0">
                <a:solidFill>
                  <a:srgbClr val="656D8D"/>
                </a:solidFill>
                <a:sym typeface="+mn-ea"/>
              </a:rPr>
              <a:t>Priority</a:t>
            </a:r>
            <a:r>
              <a:rPr lang="zh-CN" altLang="en-US" sz="2000" dirty="0">
                <a:solidFill>
                  <a:srgbClr val="656D8D"/>
                </a:solidFill>
                <a:sym typeface="+mn-ea"/>
              </a:rPr>
              <a:t>、规格格式指示器</a:t>
            </a:r>
            <a:r>
              <a:rPr lang="en-US" altLang="zh-CN" sz="2000" dirty="0">
                <a:solidFill>
                  <a:srgbClr val="656D8D"/>
                </a:solidFill>
                <a:sym typeface="+mn-ea"/>
              </a:rPr>
              <a:t>CFI</a:t>
            </a:r>
            <a:r>
              <a:rPr lang="zh-CN" altLang="en-US" sz="2000" dirty="0">
                <a:solidFill>
                  <a:srgbClr val="656D8D"/>
                </a:solidFill>
                <a:sym typeface="+mn-ea"/>
              </a:rPr>
              <a:t>和</a:t>
            </a:r>
            <a:r>
              <a:rPr lang="en-US" altLang="zh-CN" sz="2000" dirty="0">
                <a:solidFill>
                  <a:srgbClr val="656D8D"/>
                </a:solidFill>
                <a:sym typeface="+mn-ea"/>
              </a:rPr>
              <a:t>VLAN</a:t>
            </a:r>
            <a:r>
              <a:rPr lang="zh-CN" altLang="en-US" sz="2000" dirty="0">
                <a:solidFill>
                  <a:srgbClr val="656D8D"/>
                </a:solidFill>
                <a:sym typeface="+mn-ea"/>
              </a:rPr>
              <a:t>号。</a:t>
            </a:r>
          </a:p>
          <a:p>
            <a:pPr>
              <a:lnSpc>
                <a:spcPct val="150000"/>
              </a:lnSpc>
            </a:pPr>
            <a:r>
              <a:rPr lang="zh-CN" altLang="en-US" sz="2000" dirty="0">
                <a:solidFill>
                  <a:srgbClr val="656D8D"/>
                </a:solidFill>
                <a:sym typeface="+mn-ea"/>
              </a:rPr>
              <a:t> </a:t>
            </a:r>
            <a:r>
              <a:rPr lang="en-US" altLang="zh-CN" sz="2000" dirty="0">
                <a:solidFill>
                  <a:srgbClr val="656D8D"/>
                </a:solidFill>
                <a:sym typeface="+mn-ea"/>
              </a:rPr>
              <a:t>    PRI</a:t>
            </a:r>
            <a:r>
              <a:rPr lang="zh-CN" altLang="en-US" sz="2000" dirty="0">
                <a:solidFill>
                  <a:srgbClr val="656D8D"/>
                </a:solidFill>
                <a:sym typeface="+mn-ea"/>
              </a:rPr>
              <a:t>：优先级，取值范围为</a:t>
            </a:r>
            <a:r>
              <a:rPr lang="en-US" altLang="zh-CN" sz="2000" dirty="0">
                <a:solidFill>
                  <a:srgbClr val="656D8D"/>
                </a:solidFill>
                <a:sym typeface="+mn-ea"/>
              </a:rPr>
              <a:t>0~7</a:t>
            </a:r>
            <a:r>
              <a:rPr lang="zh-CN" altLang="en-US" sz="2000" dirty="0">
                <a:solidFill>
                  <a:srgbClr val="656D8D"/>
                </a:solidFill>
                <a:sym typeface="+mn-ea"/>
              </a:rPr>
              <a:t>，取值越大，优先级越高。当交换机组塞时，优先发送优先级高的帧。</a:t>
            </a:r>
          </a:p>
          <a:p>
            <a:pPr>
              <a:lnSpc>
                <a:spcPct val="150000"/>
              </a:lnSpc>
            </a:pPr>
            <a:r>
              <a:rPr lang="en-US" altLang="zh-CN" sz="2000" dirty="0">
                <a:solidFill>
                  <a:srgbClr val="656D8D"/>
                </a:solidFill>
                <a:sym typeface="+mn-ea"/>
              </a:rPr>
              <a:t>     CFI</a:t>
            </a:r>
            <a:r>
              <a:rPr lang="zh-CN" altLang="en-US" sz="2000" dirty="0">
                <a:solidFill>
                  <a:srgbClr val="656D8D"/>
                </a:solidFill>
                <a:sym typeface="+mn-ea"/>
              </a:rPr>
              <a:t>：经典格式指示指示器，表示</a:t>
            </a:r>
            <a:r>
              <a:rPr lang="en-US" altLang="zh-CN" sz="2000" dirty="0">
                <a:solidFill>
                  <a:srgbClr val="656D8D"/>
                </a:solidFill>
                <a:sym typeface="+mn-ea"/>
              </a:rPr>
              <a:t>MAC</a:t>
            </a:r>
            <a:r>
              <a:rPr lang="zh-CN" altLang="en-US" sz="2000" dirty="0">
                <a:solidFill>
                  <a:srgbClr val="656D8D"/>
                </a:solidFill>
                <a:sym typeface="+mn-ea"/>
              </a:rPr>
              <a:t>地址是否为经典格式。</a:t>
            </a:r>
            <a:r>
              <a:rPr lang="en-US" altLang="zh-CN" sz="2000" dirty="0">
                <a:solidFill>
                  <a:srgbClr val="656D8D"/>
                </a:solidFill>
                <a:sym typeface="+mn-ea"/>
              </a:rPr>
              <a:t>CFI</a:t>
            </a:r>
            <a:r>
              <a:rPr lang="zh-CN" altLang="en-US" sz="2000" dirty="0">
                <a:solidFill>
                  <a:srgbClr val="656D8D"/>
                </a:solidFill>
                <a:sym typeface="+mn-ea"/>
              </a:rPr>
              <a:t>为</a:t>
            </a:r>
            <a:r>
              <a:rPr lang="en-US" altLang="zh-CN" sz="2000" dirty="0">
                <a:solidFill>
                  <a:srgbClr val="656D8D"/>
                </a:solidFill>
                <a:sym typeface="+mn-ea"/>
              </a:rPr>
              <a:t>0</a:t>
            </a:r>
            <a:r>
              <a:rPr lang="zh-CN" altLang="en-US" sz="2000" dirty="0">
                <a:solidFill>
                  <a:srgbClr val="656D8D"/>
                </a:solidFill>
                <a:sym typeface="+mn-ea"/>
              </a:rPr>
              <a:t>表示经典格式，</a:t>
            </a:r>
            <a:r>
              <a:rPr lang="en-US" altLang="zh-CN" sz="2000" dirty="0">
                <a:solidFill>
                  <a:srgbClr val="656D8D"/>
                </a:solidFill>
                <a:sym typeface="+mn-ea"/>
              </a:rPr>
              <a:t>CFI</a:t>
            </a:r>
            <a:r>
              <a:rPr lang="zh-CN" altLang="en-US" sz="2000" dirty="0">
                <a:solidFill>
                  <a:srgbClr val="656D8D"/>
                </a:solidFill>
                <a:sym typeface="+mn-ea"/>
              </a:rPr>
              <a:t>为</a:t>
            </a:r>
            <a:r>
              <a:rPr lang="en-US" altLang="zh-CN" sz="2000" dirty="0">
                <a:solidFill>
                  <a:srgbClr val="656D8D"/>
                </a:solidFill>
                <a:sym typeface="+mn-ea"/>
              </a:rPr>
              <a:t>1</a:t>
            </a:r>
            <a:r>
              <a:rPr lang="zh-CN" altLang="en-US" sz="2000" dirty="0">
                <a:solidFill>
                  <a:srgbClr val="656D8D"/>
                </a:solidFill>
                <a:sym typeface="+mn-ea"/>
              </a:rPr>
              <a:t>表示非经典格式。用于区分以太网帧、</a:t>
            </a:r>
            <a:r>
              <a:rPr lang="en-US" altLang="zh-CN" sz="2000" dirty="0">
                <a:solidFill>
                  <a:srgbClr val="656D8D"/>
                </a:solidFill>
                <a:sym typeface="+mn-ea"/>
              </a:rPr>
              <a:t>FDDI</a:t>
            </a:r>
            <a:r>
              <a:rPr lang="zh-CN" altLang="en-US" sz="2000" dirty="0">
                <a:solidFill>
                  <a:srgbClr val="656D8D"/>
                </a:solidFill>
                <a:sym typeface="+mn-ea"/>
              </a:rPr>
              <a:t>帧和令牌环网帧。以太网中</a:t>
            </a:r>
            <a:r>
              <a:rPr lang="en-US" altLang="zh-CN" sz="2000" dirty="0">
                <a:solidFill>
                  <a:srgbClr val="656D8D"/>
                </a:solidFill>
                <a:sym typeface="+mn-ea"/>
              </a:rPr>
              <a:t>CFI</a:t>
            </a:r>
            <a:r>
              <a:rPr lang="zh-CN" altLang="en-US" sz="2000" dirty="0">
                <a:solidFill>
                  <a:srgbClr val="656D8D"/>
                </a:solidFill>
                <a:sym typeface="+mn-ea"/>
              </a:rPr>
              <a:t>值为</a:t>
            </a:r>
            <a:r>
              <a:rPr lang="en-US" altLang="zh-CN" sz="2000" dirty="0">
                <a:solidFill>
                  <a:srgbClr val="656D8D"/>
                </a:solidFill>
                <a:sym typeface="+mn-ea"/>
              </a:rPr>
              <a:t>0</a:t>
            </a:r>
            <a:r>
              <a:rPr lang="zh-CN" altLang="en-US" sz="2000" dirty="0">
                <a:solidFill>
                  <a:srgbClr val="656D8D"/>
                </a:solidFill>
                <a:sym typeface="+mn-ea"/>
              </a:rPr>
              <a:t>。</a:t>
            </a:r>
          </a:p>
          <a:p>
            <a:pPr>
              <a:lnSpc>
                <a:spcPct val="150000"/>
              </a:lnSpc>
            </a:pPr>
            <a:r>
              <a:rPr lang="zh-CN" altLang="en-US" sz="2000" dirty="0">
                <a:solidFill>
                  <a:srgbClr val="656D8D"/>
                </a:solidFill>
                <a:sym typeface="+mn-ea"/>
              </a:rPr>
              <a:t> </a:t>
            </a:r>
            <a:r>
              <a:rPr lang="en-US" altLang="zh-CN" sz="2000" dirty="0">
                <a:solidFill>
                  <a:srgbClr val="656D8D"/>
                </a:solidFill>
                <a:sym typeface="+mn-ea"/>
              </a:rPr>
              <a:t>   VLAN ID</a:t>
            </a:r>
            <a:r>
              <a:rPr lang="zh-CN" altLang="en-US" sz="2000" dirty="0">
                <a:solidFill>
                  <a:srgbClr val="656D8D"/>
                </a:solidFill>
                <a:sym typeface="+mn-ea"/>
              </a:rPr>
              <a:t>：</a:t>
            </a:r>
            <a:r>
              <a:rPr lang="en-US" altLang="zh-CN" sz="2000" dirty="0">
                <a:solidFill>
                  <a:srgbClr val="656D8D"/>
                </a:solidFill>
                <a:sym typeface="+mn-ea"/>
              </a:rPr>
              <a:t>VLAN</a:t>
            </a:r>
            <a:r>
              <a:rPr lang="zh-CN" altLang="en-US" sz="2000" dirty="0">
                <a:solidFill>
                  <a:srgbClr val="656D8D"/>
                </a:solidFill>
                <a:sym typeface="+mn-ea"/>
              </a:rPr>
              <a:t>标识符，取值为</a:t>
            </a:r>
            <a:r>
              <a:rPr lang="en-US" altLang="zh-CN" sz="2000" dirty="0">
                <a:solidFill>
                  <a:srgbClr val="656D8D"/>
                </a:solidFill>
                <a:sym typeface="+mn-ea"/>
              </a:rPr>
              <a:t>0~4095</a:t>
            </a:r>
            <a:r>
              <a:rPr lang="zh-CN" altLang="en-US" sz="2000" dirty="0">
                <a:solidFill>
                  <a:srgbClr val="656D8D"/>
                </a:solidFill>
                <a:sym typeface="+mn-ea"/>
              </a:rPr>
              <a:t>，但</a:t>
            </a:r>
            <a:r>
              <a:rPr lang="en-US" altLang="zh-CN" sz="2000" dirty="0">
                <a:solidFill>
                  <a:srgbClr val="656D8D"/>
                </a:solidFill>
                <a:sym typeface="+mn-ea"/>
              </a:rPr>
              <a:t>0</a:t>
            </a:r>
            <a:r>
              <a:rPr lang="zh-CN" altLang="en-US" sz="2000" dirty="0">
                <a:solidFill>
                  <a:srgbClr val="656D8D"/>
                </a:solidFill>
                <a:sym typeface="+mn-ea"/>
              </a:rPr>
              <a:t>和</a:t>
            </a:r>
            <a:r>
              <a:rPr lang="en-US" altLang="zh-CN" sz="2000" dirty="0">
                <a:solidFill>
                  <a:srgbClr val="656D8D"/>
                </a:solidFill>
                <a:sym typeface="+mn-ea"/>
              </a:rPr>
              <a:t>4095</a:t>
            </a:r>
            <a:r>
              <a:rPr lang="zh-CN" altLang="en-US" sz="2000" dirty="0">
                <a:solidFill>
                  <a:srgbClr val="656D8D"/>
                </a:solidFill>
                <a:sym typeface="+mn-ea"/>
              </a:rPr>
              <a:t>在协议中支付宝为保留的</a:t>
            </a:r>
            <a:r>
              <a:rPr lang="en-US" altLang="zh-CN" sz="2000" dirty="0">
                <a:solidFill>
                  <a:srgbClr val="656D8D"/>
                </a:solidFill>
                <a:sym typeface="+mn-ea"/>
              </a:rPr>
              <a:t>VLAN ID</a:t>
            </a:r>
            <a:r>
              <a:rPr lang="zh-CN" altLang="en-US" sz="2000" dirty="0">
                <a:solidFill>
                  <a:srgbClr val="656D8D"/>
                </a:solidFill>
                <a:sym typeface="+mn-ea"/>
              </a:rPr>
              <a:t>，不能给用户使用。</a:t>
            </a:r>
            <a:endParaRPr lang="en-GB" altLang="zh-CN" sz="2000" dirty="0">
              <a:solidFill>
                <a:srgbClr val="656D8D"/>
              </a:solidFill>
              <a:sym typeface="+mn-ea"/>
            </a:endParaRP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101473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2000" dirty="0">
                <a:solidFill>
                  <a:srgbClr val="656D8D"/>
                </a:solidFill>
                <a:sym typeface="+mn-ea"/>
              </a:rPr>
              <a:t>以太网的链路类型与端口类型</a:t>
            </a:r>
            <a:endParaRPr lang="en-US" altLang="zh-CN" sz="2000" dirty="0">
              <a:solidFill>
                <a:srgbClr val="656D8D"/>
              </a:solidFill>
              <a:sym typeface="+mn-ea"/>
            </a:endParaRPr>
          </a:p>
          <a:p>
            <a:pPr>
              <a:lnSpc>
                <a:spcPct val="150000"/>
              </a:lnSpc>
            </a:pPr>
            <a:r>
              <a:rPr lang="zh-CN" altLang="en-US" sz="2000" dirty="0">
                <a:solidFill>
                  <a:srgbClr val="656D8D"/>
                </a:solidFill>
                <a:sym typeface="+mn-ea"/>
              </a:rPr>
              <a:t>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3316" name="Group 34"/>
          <p:cNvGrpSpPr/>
          <p:nvPr/>
        </p:nvGrpSpPr>
        <p:grpSpPr bwMode="auto">
          <a:xfrm>
            <a:off x="3906838" y="1582738"/>
            <a:ext cx="6840537" cy="3692525"/>
            <a:chOff x="1115792" y="1700213"/>
            <a:chExt cx="6840758" cy="3692525"/>
          </a:xfrm>
        </p:grpSpPr>
        <p:cxnSp>
          <p:nvCxnSpPr>
            <p:cNvPr id="13318" name="直接连接符 15"/>
            <p:cNvCxnSpPr>
              <a:cxnSpLocks noChangeShapeType="1"/>
            </p:cNvCxnSpPr>
            <p:nvPr/>
          </p:nvCxnSpPr>
          <p:spPr bwMode="auto">
            <a:xfrm flipH="1">
              <a:off x="1792288" y="2076450"/>
              <a:ext cx="1079500"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3319" name="直接连接符 15"/>
            <p:cNvCxnSpPr>
              <a:cxnSpLocks noChangeShapeType="1"/>
            </p:cNvCxnSpPr>
            <p:nvPr/>
          </p:nvCxnSpPr>
          <p:spPr bwMode="auto">
            <a:xfrm>
              <a:off x="2584450" y="2076450"/>
              <a:ext cx="1152525"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13320" name="圆角矩形 67"/>
            <p:cNvSpPr>
              <a:spLocks noChangeArrowheads="1"/>
            </p:cNvSpPr>
            <p:nvPr/>
          </p:nvSpPr>
          <p:spPr bwMode="auto">
            <a:xfrm>
              <a:off x="1115792" y="3860800"/>
              <a:ext cx="3257771" cy="1223963"/>
            </a:xfrm>
            <a:prstGeom prst="roundRect">
              <a:avLst>
                <a:gd name="adj" fmla="val 16667"/>
              </a:avLst>
            </a:prstGeom>
            <a:solidFill>
              <a:schemeClr val="accent2">
                <a:lumMod val="40000"/>
                <a:lumOff val="60000"/>
              </a:schemeClr>
            </a:solidFill>
            <a:ln w="9525" algn="ctr">
              <a:solidFill>
                <a:schemeClr val="accent1"/>
              </a:solidFill>
              <a:prstDash val="dash"/>
              <a:rou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ea typeface="宋体" panose="02010600030101010101" pitchFamily="2" charset="-122"/>
              </a:endParaRPr>
            </a:p>
          </p:txBody>
        </p:sp>
        <p:cxnSp>
          <p:nvCxnSpPr>
            <p:cNvPr id="13321" name="直接连接符 15"/>
            <p:cNvCxnSpPr>
              <a:cxnSpLocks noChangeShapeType="1"/>
            </p:cNvCxnSpPr>
            <p:nvPr/>
          </p:nvCxnSpPr>
          <p:spPr bwMode="auto">
            <a:xfrm>
              <a:off x="3657600" y="3211513"/>
              <a:ext cx="0" cy="11525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13322" name="圆角矩形 67"/>
            <p:cNvSpPr>
              <a:spLocks noChangeArrowheads="1"/>
            </p:cNvSpPr>
            <p:nvPr/>
          </p:nvSpPr>
          <p:spPr bwMode="auto">
            <a:xfrm>
              <a:off x="4529138" y="3860800"/>
              <a:ext cx="3241675" cy="1223963"/>
            </a:xfrm>
            <a:prstGeom prst="roundRect">
              <a:avLst>
                <a:gd name="adj" fmla="val 16667"/>
              </a:avLst>
            </a:prstGeom>
            <a:solidFill>
              <a:schemeClr val="accent2">
                <a:lumMod val="40000"/>
                <a:lumOff val="60000"/>
              </a:schemeClr>
            </a:solidFill>
            <a:ln w="9525" algn="ctr">
              <a:solidFill>
                <a:schemeClr val="accent1"/>
              </a:solidFill>
              <a:prstDash val="dash"/>
              <a:rou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ea typeface="宋体" panose="02010600030101010101" pitchFamily="2" charset="-122"/>
              </a:endParaRPr>
            </a:p>
          </p:txBody>
        </p:sp>
        <p:cxnSp>
          <p:nvCxnSpPr>
            <p:cNvPr id="13323" name="直接连接符 15"/>
            <p:cNvCxnSpPr>
              <a:cxnSpLocks noChangeShapeType="1"/>
            </p:cNvCxnSpPr>
            <p:nvPr/>
          </p:nvCxnSpPr>
          <p:spPr bwMode="auto">
            <a:xfrm>
              <a:off x="2649538" y="2058988"/>
              <a:ext cx="3527425"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3324"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6" name="直接连接符 15"/>
            <p:cNvCxnSpPr>
              <a:cxnSpLocks noChangeShapeType="1"/>
            </p:cNvCxnSpPr>
            <p:nvPr/>
          </p:nvCxnSpPr>
          <p:spPr bwMode="auto">
            <a:xfrm>
              <a:off x="5241925" y="3284538"/>
              <a:ext cx="0"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3327" name="直接连接符 15"/>
            <p:cNvCxnSpPr>
              <a:cxnSpLocks noChangeShapeType="1"/>
            </p:cNvCxnSpPr>
            <p:nvPr/>
          </p:nvCxnSpPr>
          <p:spPr bwMode="auto">
            <a:xfrm flipH="1">
              <a:off x="5097463" y="2132013"/>
              <a:ext cx="1079500"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3328" name="直接连接符 15"/>
            <p:cNvCxnSpPr>
              <a:cxnSpLocks noChangeShapeType="1"/>
            </p:cNvCxnSpPr>
            <p:nvPr/>
          </p:nvCxnSpPr>
          <p:spPr bwMode="auto">
            <a:xfrm>
              <a:off x="5889625" y="2132013"/>
              <a:ext cx="1152525"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332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81563"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Text Box 39"/>
            <p:cNvSpPr txBox="1">
              <a:spLocks noChangeArrowheads="1"/>
            </p:cNvSpPr>
            <p:nvPr/>
          </p:nvSpPr>
          <p:spPr bwMode="auto">
            <a:xfrm>
              <a:off x="5724128" y="2636912"/>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13333" name="Text Box 40"/>
            <p:cNvSpPr txBox="1">
              <a:spLocks noChangeArrowheads="1"/>
            </p:cNvSpPr>
            <p:nvPr/>
          </p:nvSpPr>
          <p:spPr bwMode="auto">
            <a:xfrm>
              <a:off x="7192963" y="3552825"/>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13334" name="Text Box 110"/>
            <p:cNvSpPr txBox="1">
              <a:spLocks noChangeArrowheads="1"/>
            </p:cNvSpPr>
            <p:nvPr/>
          </p:nvSpPr>
          <p:spPr bwMode="auto">
            <a:xfrm>
              <a:off x="5746750" y="5084763"/>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ea typeface="宋体" panose="02010600030101010101" pitchFamily="2" charset="-122"/>
                  <a:cs typeface="Arial" panose="020B0604020202020204" pitchFamily="34" charset="0"/>
                </a:rPr>
                <a:t>VLAN3</a:t>
              </a:r>
            </a:p>
          </p:txBody>
        </p:sp>
        <p:cxnSp>
          <p:nvCxnSpPr>
            <p:cNvPr id="13335" name="直接连接符 15"/>
            <p:cNvCxnSpPr>
              <a:cxnSpLocks noChangeShapeType="1"/>
            </p:cNvCxnSpPr>
            <p:nvPr/>
          </p:nvCxnSpPr>
          <p:spPr bwMode="auto">
            <a:xfrm>
              <a:off x="6826250" y="3211513"/>
              <a:ext cx="576263" cy="136683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333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5322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37" name="直接连接符 15"/>
            <p:cNvCxnSpPr>
              <a:cxnSpLocks noChangeShapeType="1"/>
            </p:cNvCxnSpPr>
            <p:nvPr/>
          </p:nvCxnSpPr>
          <p:spPr bwMode="auto">
            <a:xfrm flipH="1">
              <a:off x="6262688" y="3211513"/>
              <a:ext cx="576262" cy="136683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3338"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26138"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0" name="Text Box 110"/>
            <p:cNvSpPr txBox="1">
              <a:spLocks noChangeArrowheads="1"/>
            </p:cNvSpPr>
            <p:nvPr/>
          </p:nvSpPr>
          <p:spPr bwMode="auto">
            <a:xfrm>
              <a:off x="2433638" y="5084763"/>
              <a:ext cx="75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ea typeface="宋体" panose="02010600030101010101" pitchFamily="2" charset="-122"/>
                  <a:cs typeface="Arial" panose="020B0604020202020204" pitchFamily="34" charset="0"/>
                </a:rPr>
                <a:t>VLAN2</a:t>
              </a:r>
            </a:p>
          </p:txBody>
        </p:sp>
        <p:pic>
          <p:nvPicPr>
            <p:cNvPr id="1334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432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42" name="直接连接符 15"/>
            <p:cNvCxnSpPr>
              <a:cxnSpLocks noChangeShapeType="1"/>
            </p:cNvCxnSpPr>
            <p:nvPr/>
          </p:nvCxnSpPr>
          <p:spPr bwMode="auto">
            <a:xfrm>
              <a:off x="2123728" y="3356992"/>
              <a:ext cx="670272" cy="107848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3343" name="直接连接符 15"/>
            <p:cNvCxnSpPr>
              <a:cxnSpLocks noChangeShapeType="1"/>
            </p:cNvCxnSpPr>
            <p:nvPr/>
          </p:nvCxnSpPr>
          <p:spPr bwMode="auto">
            <a:xfrm flipH="1">
              <a:off x="1475656" y="3211513"/>
              <a:ext cx="453157" cy="1225599"/>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3344"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144"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7624" y="414908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018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Text Box 39"/>
            <p:cNvSpPr txBox="1">
              <a:spLocks noChangeArrowheads="1"/>
            </p:cNvSpPr>
            <p:nvPr/>
          </p:nvSpPr>
          <p:spPr bwMode="auto">
            <a:xfrm>
              <a:off x="4067944" y="1700808"/>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13348" name="Text Box 39"/>
            <p:cNvSpPr txBox="1">
              <a:spLocks noChangeArrowheads="1"/>
            </p:cNvSpPr>
            <p:nvPr/>
          </p:nvSpPr>
          <p:spPr bwMode="auto">
            <a:xfrm>
              <a:off x="2411760" y="2564904"/>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13349" name="Text Box 40"/>
            <p:cNvSpPr txBox="1">
              <a:spLocks noChangeArrowheads="1"/>
            </p:cNvSpPr>
            <p:nvPr/>
          </p:nvSpPr>
          <p:spPr bwMode="auto">
            <a:xfrm>
              <a:off x="5868144"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13350" name="Text Box 40"/>
            <p:cNvSpPr txBox="1">
              <a:spLocks noChangeArrowheads="1"/>
            </p:cNvSpPr>
            <p:nvPr/>
          </p:nvSpPr>
          <p:spPr bwMode="auto">
            <a:xfrm>
              <a:off x="4499992"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13351" name="Text Box 40"/>
            <p:cNvSpPr txBox="1">
              <a:spLocks noChangeArrowheads="1"/>
            </p:cNvSpPr>
            <p:nvPr/>
          </p:nvSpPr>
          <p:spPr bwMode="auto">
            <a:xfrm>
              <a:off x="2915816"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13352" name="Text Box 40"/>
            <p:cNvSpPr txBox="1">
              <a:spLocks noChangeArrowheads="1"/>
            </p:cNvSpPr>
            <p:nvPr/>
          </p:nvSpPr>
          <p:spPr bwMode="auto">
            <a:xfrm>
              <a:off x="1666280"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grpSp>
      <p:sp>
        <p:nvSpPr>
          <p:cNvPr id="34" name="Rectangle 3"/>
          <p:cNvSpPr txBox="1">
            <a:spLocks noChangeArrowheads="1"/>
          </p:cNvSpPr>
          <p:nvPr/>
        </p:nvSpPr>
        <p:spPr bwMode="auto">
          <a:xfrm>
            <a:off x="2466658" y="5327649"/>
            <a:ext cx="7916043" cy="1080219"/>
          </a:xfrm>
          <a:prstGeom prst="rect">
            <a:avLst/>
          </a:prstGeom>
          <a:noFill/>
          <a:ln>
            <a:miter lim="800000"/>
          </a:ln>
        </p:spPr>
        <p:txBody>
          <a:bodyPr/>
          <a:lstStyle/>
          <a:p>
            <a:pPr marL="196850" indent="-252730" algn="l" defTabSz="802005" eaLnBrk="1" hangingPunct="1">
              <a:lnSpc>
                <a:spcPct val="140000"/>
              </a:lnSpc>
              <a:spcBef>
                <a:spcPct val="30000"/>
              </a:spcBef>
              <a:buSzPct val="80000"/>
              <a:buFont typeface="Wingdings" panose="05000000000000000000" pitchFamily="2" charset="2"/>
              <a:buChar char="l"/>
              <a:defRPr/>
            </a:pPr>
            <a:r>
              <a:rPr lang="zh-CN" altLang="en-US" sz="2400" kern="0" dirty="0">
                <a:ea typeface="+mn-ea"/>
                <a:cs typeface="Arial" panose="020B0604020202020204" pitchFamily="34" charset="0"/>
              </a:rPr>
              <a:t>用户主机和交换机之间的链路为接入链路，交换机与交换机之间的链路为干道链路。</a:t>
            </a:r>
            <a:endParaRPr lang="en-US" altLang="zh-CN" sz="2400" kern="0" dirty="0">
              <a:ea typeface="+mn-ea"/>
              <a:cs typeface="Arial" panose="020B0604020202020204" pitchFamily="34" charset="0"/>
            </a:endParaRPr>
          </a:p>
        </p:txBody>
      </p:sp>
      <p:sp>
        <p:nvSpPr>
          <p:cNvPr id="44" name="Rectangle 3"/>
          <p:cNvSpPr txBox="1">
            <a:spLocks noChangeArrowheads="1"/>
          </p:cNvSpPr>
          <p:nvPr/>
        </p:nvSpPr>
        <p:spPr bwMode="auto">
          <a:xfrm>
            <a:off x="814989" y="1671177"/>
            <a:ext cx="3904843" cy="2072148"/>
          </a:xfrm>
          <a:prstGeom prst="rect">
            <a:avLst/>
          </a:prstGeom>
          <a:noFill/>
          <a:ln>
            <a:miter lim="800000"/>
          </a:ln>
        </p:spPr>
        <p:txBody>
          <a:bodyPr/>
          <a:lstStyle/>
          <a:p>
            <a:pPr marL="196850" indent="-252730" defTabSz="802005">
              <a:lnSpc>
                <a:spcPct val="140000"/>
              </a:lnSpc>
              <a:spcBef>
                <a:spcPct val="30000"/>
              </a:spcBef>
              <a:buSzPct val="80000"/>
              <a:buFont typeface="Wingdings" panose="05000000000000000000" pitchFamily="2" charset="2"/>
              <a:buChar char="l"/>
              <a:defRPr/>
            </a:pPr>
            <a:r>
              <a:rPr lang="en-US" altLang="zh-CN" sz="2000" kern="0" dirty="0">
                <a:cs typeface="Arial" panose="020B0604020202020204" pitchFamily="34" charset="0"/>
              </a:rPr>
              <a:t>VLAN</a:t>
            </a:r>
            <a:r>
              <a:rPr lang="zh-CN" altLang="en-US" sz="2000" kern="0" dirty="0">
                <a:cs typeface="Arial" panose="020B0604020202020204" pitchFamily="34" charset="0"/>
              </a:rPr>
              <a:t>链路分为两种类型</a:t>
            </a:r>
            <a:r>
              <a:rPr lang="zh-CN" altLang="en-US" sz="2000" kern="0" dirty="0" smtClean="0">
                <a:cs typeface="Arial" panose="020B0604020202020204" pitchFamily="34" charset="0"/>
              </a:rPr>
              <a:t>：</a:t>
            </a:r>
            <a:endParaRPr lang="en-US" altLang="zh-CN" sz="2000" kern="0" dirty="0" smtClean="0">
              <a:cs typeface="Arial" panose="020B0604020202020204" pitchFamily="34" charset="0"/>
            </a:endParaRPr>
          </a:p>
          <a:p>
            <a:pPr marL="806450" lvl="1" indent="-252730" defTabSz="802005">
              <a:lnSpc>
                <a:spcPct val="140000"/>
              </a:lnSpc>
              <a:spcBef>
                <a:spcPct val="30000"/>
              </a:spcBef>
              <a:buSzPct val="80000"/>
              <a:buFont typeface="Wingdings" panose="05000000000000000000" pitchFamily="2" charset="2"/>
              <a:buChar char="l"/>
              <a:defRPr/>
            </a:pPr>
            <a:r>
              <a:rPr lang="en-US" altLang="zh-CN" sz="2000" kern="0" dirty="0" smtClean="0">
                <a:cs typeface="Arial" panose="020B0604020202020204" pitchFamily="34" charset="0"/>
              </a:rPr>
              <a:t>Access</a:t>
            </a:r>
            <a:r>
              <a:rPr lang="zh-CN" altLang="en-US" sz="2000" kern="0" dirty="0" smtClean="0">
                <a:cs typeface="Arial" panose="020B0604020202020204" pitchFamily="34" charset="0"/>
              </a:rPr>
              <a:t>链路（接入链路）</a:t>
            </a:r>
            <a:endParaRPr lang="en-US" altLang="zh-CN" sz="2000" kern="0" dirty="0" smtClean="0">
              <a:cs typeface="Arial" panose="020B0604020202020204" pitchFamily="34" charset="0"/>
            </a:endParaRPr>
          </a:p>
          <a:p>
            <a:pPr marL="806450" lvl="1" indent="-252730" defTabSz="802005">
              <a:lnSpc>
                <a:spcPct val="140000"/>
              </a:lnSpc>
              <a:spcBef>
                <a:spcPct val="30000"/>
              </a:spcBef>
              <a:buSzPct val="80000"/>
              <a:buFont typeface="Wingdings" panose="05000000000000000000" pitchFamily="2" charset="2"/>
              <a:buChar char="l"/>
              <a:defRPr/>
            </a:pPr>
            <a:r>
              <a:rPr lang="en-US" altLang="zh-CN" sz="2000" kern="0" dirty="0" smtClean="0">
                <a:cs typeface="Arial" panose="020B0604020202020204" pitchFamily="34" charset="0"/>
              </a:rPr>
              <a:t>Trunk</a:t>
            </a:r>
            <a:r>
              <a:rPr lang="zh-CN" altLang="en-US" sz="2000" kern="0" dirty="0" smtClean="0">
                <a:cs typeface="Arial" panose="020B0604020202020204" pitchFamily="34" charset="0"/>
              </a:rPr>
              <a:t>链路（干道链路）</a:t>
            </a:r>
            <a:endParaRPr lang="zh-CN" altLang="en-US" sz="2000" kern="0" dirty="0">
              <a:cs typeface="Arial" panose="020B0604020202020204" pitchFamily="34" charset="0"/>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101473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PVID</a:t>
            </a:r>
          </a:p>
          <a:p>
            <a:pPr>
              <a:lnSpc>
                <a:spcPct val="150000"/>
              </a:lnSpc>
            </a:pPr>
            <a:r>
              <a:rPr lang="zh-CN" altLang="en-US" sz="2000" dirty="0">
                <a:solidFill>
                  <a:srgbClr val="656D8D"/>
                </a:solidFill>
                <a:sym typeface="+mn-ea"/>
              </a:rPr>
              <a:t>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4340" name="Group 21"/>
          <p:cNvGrpSpPr/>
          <p:nvPr/>
        </p:nvGrpSpPr>
        <p:grpSpPr bwMode="auto">
          <a:xfrm>
            <a:off x="2822575" y="1829435"/>
            <a:ext cx="5821363" cy="2400300"/>
            <a:chOff x="1619250" y="1892300"/>
            <a:chExt cx="5821363" cy="2400300"/>
          </a:xfrm>
        </p:grpSpPr>
        <p:cxnSp>
          <p:nvCxnSpPr>
            <p:cNvPr id="14352" name="直接连接符 15"/>
            <p:cNvCxnSpPr>
              <a:cxnSpLocks noChangeShapeType="1"/>
            </p:cNvCxnSpPr>
            <p:nvPr/>
          </p:nvCxnSpPr>
          <p:spPr bwMode="auto">
            <a:xfrm flipH="1">
              <a:off x="1979613" y="2492375"/>
              <a:ext cx="863600" cy="10985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4353" name="直接连接符 15"/>
            <p:cNvCxnSpPr>
              <a:cxnSpLocks noChangeShapeType="1"/>
            </p:cNvCxnSpPr>
            <p:nvPr/>
          </p:nvCxnSpPr>
          <p:spPr bwMode="auto">
            <a:xfrm flipH="1" flipV="1">
              <a:off x="2987675" y="2565400"/>
              <a:ext cx="863600" cy="10985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4354" name="直接连接符 15"/>
            <p:cNvCxnSpPr>
              <a:cxnSpLocks noChangeShapeType="1"/>
            </p:cNvCxnSpPr>
            <p:nvPr/>
          </p:nvCxnSpPr>
          <p:spPr bwMode="auto">
            <a:xfrm flipH="1" flipV="1">
              <a:off x="6156325" y="2565400"/>
              <a:ext cx="863600" cy="10985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4355" name="直接连接符 15"/>
            <p:cNvCxnSpPr>
              <a:cxnSpLocks noChangeShapeType="1"/>
            </p:cNvCxnSpPr>
            <p:nvPr/>
          </p:nvCxnSpPr>
          <p:spPr bwMode="auto">
            <a:xfrm flipH="1">
              <a:off x="5076825" y="2492375"/>
              <a:ext cx="863600" cy="10985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4356" name="直接连接符 15"/>
            <p:cNvCxnSpPr>
              <a:cxnSpLocks noChangeShapeType="1"/>
            </p:cNvCxnSpPr>
            <p:nvPr/>
          </p:nvCxnSpPr>
          <p:spPr bwMode="auto">
            <a:xfrm>
              <a:off x="2914650" y="2439988"/>
              <a:ext cx="2952750"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4357"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1892300"/>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0913" y="3519488"/>
              <a:ext cx="792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19250" y="351948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39"/>
            <p:cNvSpPr txBox="1">
              <a:spLocks noChangeArrowheads="1"/>
            </p:cNvSpPr>
            <p:nvPr/>
          </p:nvSpPr>
          <p:spPr bwMode="auto">
            <a:xfrm>
              <a:off x="3292475" y="2147888"/>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PVID1</a:t>
              </a:r>
            </a:p>
          </p:txBody>
        </p:sp>
        <p:pic>
          <p:nvPicPr>
            <p:cNvPr id="1436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48450" y="351948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14875" y="3519488"/>
              <a:ext cx="7937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39"/>
            <p:cNvSpPr txBox="1">
              <a:spLocks noChangeArrowheads="1"/>
            </p:cNvSpPr>
            <p:nvPr/>
          </p:nvSpPr>
          <p:spPr bwMode="auto">
            <a:xfrm>
              <a:off x="1957388" y="2584450"/>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PVID2</a:t>
              </a:r>
            </a:p>
          </p:txBody>
        </p:sp>
        <p:sp>
          <p:nvSpPr>
            <p:cNvPr id="14364" name="Text Box 39"/>
            <p:cNvSpPr txBox="1">
              <a:spLocks noChangeArrowheads="1"/>
            </p:cNvSpPr>
            <p:nvPr/>
          </p:nvSpPr>
          <p:spPr bwMode="auto">
            <a:xfrm>
              <a:off x="5049838" y="2584450"/>
              <a:ext cx="704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PVID2</a:t>
              </a:r>
            </a:p>
          </p:txBody>
        </p:sp>
        <p:sp>
          <p:nvSpPr>
            <p:cNvPr id="14365" name="Text Box 39"/>
            <p:cNvSpPr txBox="1">
              <a:spLocks noChangeArrowheads="1"/>
            </p:cNvSpPr>
            <p:nvPr/>
          </p:nvSpPr>
          <p:spPr bwMode="auto">
            <a:xfrm>
              <a:off x="3228975" y="2584450"/>
              <a:ext cx="704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ea typeface="宋体" panose="02010600030101010101" pitchFamily="2" charset="-122"/>
                  <a:cs typeface="Arial" panose="020B0604020202020204" pitchFamily="34" charset="0"/>
                </a:rPr>
                <a:t>PVID3</a:t>
              </a:r>
            </a:p>
          </p:txBody>
        </p:sp>
        <p:sp>
          <p:nvSpPr>
            <p:cNvPr id="14366" name="Text Box 39"/>
            <p:cNvSpPr txBox="1">
              <a:spLocks noChangeArrowheads="1"/>
            </p:cNvSpPr>
            <p:nvPr/>
          </p:nvSpPr>
          <p:spPr bwMode="auto">
            <a:xfrm>
              <a:off x="6367463" y="2584450"/>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ea typeface="宋体" panose="02010600030101010101" pitchFamily="2" charset="-122"/>
                  <a:cs typeface="Arial" panose="020B0604020202020204" pitchFamily="34" charset="0"/>
                </a:rPr>
                <a:t>PVID3</a:t>
              </a:r>
            </a:p>
          </p:txBody>
        </p:sp>
        <p:pic>
          <p:nvPicPr>
            <p:cNvPr id="14367"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1892300"/>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Text Box 39"/>
            <p:cNvSpPr txBox="1">
              <a:spLocks noChangeArrowheads="1"/>
            </p:cNvSpPr>
            <p:nvPr/>
          </p:nvSpPr>
          <p:spPr bwMode="auto">
            <a:xfrm>
              <a:off x="5049838" y="2139950"/>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PVID1</a:t>
              </a:r>
            </a:p>
          </p:txBody>
        </p:sp>
      </p:grpSp>
      <p:sp>
        <p:nvSpPr>
          <p:cNvPr id="23" name="Rectangle 3"/>
          <p:cNvSpPr txBox="1">
            <a:spLocks noChangeArrowheads="1"/>
          </p:cNvSpPr>
          <p:nvPr/>
        </p:nvSpPr>
        <p:spPr bwMode="auto">
          <a:xfrm>
            <a:off x="2594164" y="5156175"/>
            <a:ext cx="8132067" cy="1079648"/>
          </a:xfrm>
          <a:prstGeom prst="rect">
            <a:avLst/>
          </a:prstGeom>
          <a:noFill/>
          <a:ln>
            <a:miter lim="800000"/>
          </a:ln>
        </p:spPr>
        <p:txBody>
          <a:bodyPr/>
          <a:lstStyle/>
          <a:p>
            <a:pPr marL="196850" indent="-252730" defTabSz="802005">
              <a:spcBef>
                <a:spcPct val="30000"/>
              </a:spcBef>
              <a:buSzPct val="80000"/>
              <a:buFont typeface="Wingdings" panose="05000000000000000000" pitchFamily="2" charset="2"/>
              <a:buChar char="l"/>
              <a:defRPr/>
            </a:pPr>
            <a:r>
              <a:rPr lang="en-US" altLang="zh-CN" sz="2000" kern="0" dirty="0" smtClean="0">
                <a:cs typeface="Arial" panose="020B0604020202020204" pitchFamily="34" charset="0"/>
              </a:rPr>
              <a:t>PVID</a:t>
            </a:r>
            <a:r>
              <a:rPr lang="zh-CN" altLang="en-US" sz="2000" dirty="0"/>
              <a:t>即</a:t>
            </a:r>
            <a:r>
              <a:rPr lang="en-US" altLang="zh-CN" sz="2000" dirty="0"/>
              <a:t>Port VLAN ID</a:t>
            </a:r>
            <a:r>
              <a:rPr lang="zh-CN" altLang="en-US" sz="2000" dirty="0"/>
              <a:t>，代表端口的缺省</a:t>
            </a:r>
            <a:r>
              <a:rPr lang="en-US" altLang="zh-CN" sz="2000" dirty="0" smtClean="0"/>
              <a:t>VLAN</a:t>
            </a:r>
            <a:r>
              <a:rPr lang="zh-CN" altLang="en-US" sz="2000" smtClean="0"/>
              <a:t>，</a:t>
            </a:r>
            <a:r>
              <a:rPr lang="zh-CN" altLang="en-US" sz="2000" kern="0" smtClean="0">
                <a:latin typeface="+mn-ea"/>
                <a:ea typeface="+mn-ea"/>
                <a:cs typeface="Arial" panose="020B0604020202020204" pitchFamily="34" charset="0"/>
              </a:rPr>
              <a:t>表示</a:t>
            </a:r>
            <a:r>
              <a:rPr lang="zh-CN" altLang="en-US" sz="2000" kern="0" dirty="0">
                <a:latin typeface="+mn-ea"/>
                <a:ea typeface="+mn-ea"/>
                <a:cs typeface="Arial" panose="020B0604020202020204" pitchFamily="34" charset="0"/>
              </a:rPr>
              <a:t>端口在缺省情况下所属的</a:t>
            </a:r>
            <a:r>
              <a:rPr lang="en-US" altLang="zh-CN" sz="2000" kern="0" dirty="0">
                <a:cs typeface="Arial" panose="020B0604020202020204" pitchFamily="34" charset="0"/>
              </a:rPr>
              <a:t>VLAN</a:t>
            </a:r>
            <a:r>
              <a:rPr lang="zh-CN" altLang="en-US" sz="2000" kern="0" dirty="0">
                <a:latin typeface="+mn-ea"/>
                <a:ea typeface="+mn-ea"/>
                <a:cs typeface="Arial" panose="020B0604020202020204" pitchFamily="34" charset="0"/>
              </a:rPr>
              <a:t>。</a:t>
            </a:r>
            <a:endParaRPr lang="en-US" altLang="zh-CN" sz="2000" kern="0" dirty="0">
              <a:latin typeface="+mn-ea"/>
              <a:ea typeface="+mn-ea"/>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2000" kern="0" dirty="0">
                <a:latin typeface="+mn-ea"/>
                <a:ea typeface="+mn-ea"/>
                <a:cs typeface="Arial" panose="020B0604020202020204" pitchFamily="34" charset="0"/>
              </a:rPr>
              <a:t>缺省情况下</a:t>
            </a:r>
            <a:r>
              <a:rPr lang="zh-CN" altLang="en-US" sz="2000" kern="0" dirty="0" smtClean="0">
                <a:latin typeface="+mn-ea"/>
                <a:ea typeface="+mn-ea"/>
                <a:cs typeface="Arial" panose="020B0604020202020204" pitchFamily="34" charset="0"/>
              </a:rPr>
              <a:t>，交换机</a:t>
            </a:r>
            <a:r>
              <a:rPr lang="zh-CN" altLang="en-US" sz="2000" kern="0" dirty="0">
                <a:latin typeface="+mn-ea"/>
                <a:ea typeface="+mn-ea"/>
                <a:cs typeface="Arial" panose="020B0604020202020204" pitchFamily="34" charset="0"/>
              </a:rPr>
              <a:t>每个端口的</a:t>
            </a:r>
            <a:r>
              <a:rPr lang="en-US" altLang="zh-CN" sz="2000" kern="0" dirty="0">
                <a:cs typeface="Arial" panose="020B0604020202020204" pitchFamily="34" charset="0"/>
              </a:rPr>
              <a:t>PVID</a:t>
            </a:r>
            <a:r>
              <a:rPr lang="zh-CN" altLang="en-US" sz="2000" kern="0" dirty="0">
                <a:latin typeface="华文细黑" panose="02010600040101010101" pitchFamily="2" charset="-122"/>
                <a:ea typeface="华文细黑" panose="02010600040101010101" pitchFamily="2" charset="-122"/>
                <a:cs typeface="Arial" panose="020B0604020202020204" pitchFamily="34" charset="0"/>
              </a:rPr>
              <a:t>是</a:t>
            </a:r>
            <a:r>
              <a:rPr lang="en-US" altLang="zh-CN" sz="2000" kern="0" dirty="0">
                <a:cs typeface="Arial" panose="020B0604020202020204" pitchFamily="34" charset="0"/>
              </a:rPr>
              <a:t>1</a:t>
            </a:r>
            <a:r>
              <a:rPr lang="zh-CN" altLang="en-US" sz="2000" kern="0" dirty="0">
                <a:latin typeface="华文细黑" panose="02010600040101010101" pitchFamily="2" charset="-122"/>
                <a:ea typeface="华文细黑" panose="02010600040101010101" pitchFamily="2" charset="-122"/>
                <a:cs typeface="Arial" panose="020B0604020202020204" pitchFamily="34" charset="0"/>
              </a:rPr>
              <a:t>。</a:t>
            </a:r>
          </a:p>
        </p:txBody>
      </p:sp>
      <p:sp>
        <p:nvSpPr>
          <p:cNvPr id="14342" name="Text Box 39"/>
          <p:cNvSpPr txBox="1">
            <a:spLocks noChangeArrowheads="1"/>
          </p:cNvSpPr>
          <p:nvPr/>
        </p:nvSpPr>
        <p:spPr bwMode="auto">
          <a:xfrm>
            <a:off x="3878263" y="1565910"/>
            <a:ext cx="528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SWA</a:t>
            </a:r>
          </a:p>
        </p:txBody>
      </p:sp>
      <p:sp>
        <p:nvSpPr>
          <p:cNvPr id="14343" name="Text Box 39"/>
          <p:cNvSpPr txBox="1">
            <a:spLocks noChangeArrowheads="1"/>
          </p:cNvSpPr>
          <p:nvPr/>
        </p:nvSpPr>
        <p:spPr bwMode="auto">
          <a:xfrm>
            <a:off x="6999288" y="1565910"/>
            <a:ext cx="534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SWB</a:t>
            </a:r>
          </a:p>
        </p:txBody>
      </p:sp>
      <p:sp>
        <p:nvSpPr>
          <p:cNvPr id="14344" name="Text Box 39"/>
          <p:cNvSpPr txBox="1">
            <a:spLocks noChangeArrowheads="1"/>
          </p:cNvSpPr>
          <p:nvPr/>
        </p:nvSpPr>
        <p:spPr bwMode="auto">
          <a:xfrm>
            <a:off x="2803525" y="4302760"/>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A</a:t>
            </a:r>
          </a:p>
        </p:txBody>
      </p:sp>
      <p:sp>
        <p:nvSpPr>
          <p:cNvPr id="14345" name="Text Box 39"/>
          <p:cNvSpPr txBox="1">
            <a:spLocks noChangeArrowheads="1"/>
          </p:cNvSpPr>
          <p:nvPr/>
        </p:nvSpPr>
        <p:spPr bwMode="auto">
          <a:xfrm>
            <a:off x="6043613" y="4302760"/>
            <a:ext cx="60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C</a:t>
            </a:r>
          </a:p>
        </p:txBody>
      </p:sp>
      <p:sp>
        <p:nvSpPr>
          <p:cNvPr id="14346" name="Text Box 39"/>
          <p:cNvSpPr txBox="1">
            <a:spLocks noChangeArrowheads="1"/>
          </p:cNvSpPr>
          <p:nvPr/>
        </p:nvSpPr>
        <p:spPr bwMode="auto">
          <a:xfrm>
            <a:off x="4794250" y="4302760"/>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B</a:t>
            </a:r>
          </a:p>
        </p:txBody>
      </p:sp>
      <p:sp>
        <p:nvSpPr>
          <p:cNvPr id="14347" name="Text Box 39"/>
          <p:cNvSpPr txBox="1">
            <a:spLocks noChangeArrowheads="1"/>
          </p:cNvSpPr>
          <p:nvPr/>
        </p:nvSpPr>
        <p:spPr bwMode="auto">
          <a:xfrm>
            <a:off x="7935913" y="4302760"/>
            <a:ext cx="60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D</a:t>
            </a:r>
          </a:p>
        </p:txBody>
      </p:sp>
      <p:sp>
        <p:nvSpPr>
          <p:cNvPr id="14348" name="Text Box 110"/>
          <p:cNvSpPr txBox="1">
            <a:spLocks noChangeArrowheads="1"/>
          </p:cNvSpPr>
          <p:nvPr/>
        </p:nvSpPr>
        <p:spPr bwMode="auto">
          <a:xfrm>
            <a:off x="2822575" y="451866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C00000"/>
                </a:solidFill>
                <a:ea typeface="宋体" panose="02010600030101010101" pitchFamily="2" charset="-122"/>
                <a:cs typeface="Arial" panose="020B0604020202020204" pitchFamily="34" charset="0"/>
              </a:rPr>
              <a:t>VLAN2</a:t>
            </a:r>
          </a:p>
        </p:txBody>
      </p:sp>
      <p:sp>
        <p:nvSpPr>
          <p:cNvPr id="14349" name="Text Box 110"/>
          <p:cNvSpPr txBox="1">
            <a:spLocks noChangeArrowheads="1"/>
          </p:cNvSpPr>
          <p:nvPr/>
        </p:nvSpPr>
        <p:spPr bwMode="auto">
          <a:xfrm>
            <a:off x="5991225" y="451866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C00000"/>
                </a:solidFill>
                <a:ea typeface="宋体" panose="02010600030101010101" pitchFamily="2" charset="-122"/>
                <a:cs typeface="Arial" panose="020B0604020202020204" pitchFamily="34" charset="0"/>
              </a:rPr>
              <a:t>VLAN2</a:t>
            </a:r>
          </a:p>
        </p:txBody>
      </p:sp>
      <p:sp>
        <p:nvSpPr>
          <p:cNvPr id="14350" name="Text Box 110"/>
          <p:cNvSpPr txBox="1">
            <a:spLocks noChangeArrowheads="1"/>
          </p:cNvSpPr>
          <p:nvPr/>
        </p:nvSpPr>
        <p:spPr bwMode="auto">
          <a:xfrm>
            <a:off x="7862888" y="4518660"/>
            <a:ext cx="75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ea typeface="宋体" panose="02010600030101010101" pitchFamily="2" charset="-122"/>
                <a:cs typeface="Arial" panose="020B0604020202020204" pitchFamily="34" charset="0"/>
              </a:rPr>
              <a:t>VLAN3</a:t>
            </a:r>
          </a:p>
        </p:txBody>
      </p:sp>
      <p:sp>
        <p:nvSpPr>
          <p:cNvPr id="14351" name="Text Box 110"/>
          <p:cNvSpPr txBox="1">
            <a:spLocks noChangeArrowheads="1"/>
          </p:cNvSpPr>
          <p:nvPr/>
        </p:nvSpPr>
        <p:spPr bwMode="auto">
          <a:xfrm>
            <a:off x="4695825" y="451866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ea typeface="宋体" panose="02010600030101010101" pitchFamily="2" charset="-122"/>
                <a:cs typeface="Arial" panose="020B0604020202020204" pitchFamily="34" charset="0"/>
              </a:rPr>
              <a:t>VLAN3</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101473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端口类型– Access</a:t>
            </a:r>
          </a:p>
          <a:p>
            <a:pPr>
              <a:lnSpc>
                <a:spcPct val="150000"/>
              </a:lnSpc>
            </a:pPr>
            <a:r>
              <a:rPr lang="zh-CN" altLang="en-US" sz="2000" dirty="0">
                <a:solidFill>
                  <a:srgbClr val="656D8D"/>
                </a:solidFill>
                <a:sym typeface="+mn-ea"/>
              </a:rPr>
              <a:t>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6" name="Rectangle 3"/>
          <p:cNvSpPr txBox="1">
            <a:spLocks noChangeArrowheads="1"/>
          </p:cNvSpPr>
          <p:nvPr/>
        </p:nvSpPr>
        <p:spPr bwMode="auto">
          <a:xfrm>
            <a:off x="2250825" y="5157192"/>
            <a:ext cx="8496944" cy="1557337"/>
          </a:xfrm>
          <a:prstGeom prst="rect">
            <a:avLst/>
          </a:prstGeom>
          <a:noFill/>
          <a:ln>
            <a:miter lim="800000"/>
          </a:ln>
        </p:spPr>
        <p:txBody>
          <a:bodyPr/>
          <a:lstStyle/>
          <a:p>
            <a:pPr marL="196850" indent="-252730" algn="l" defTabSz="802005" eaLnBrk="1" hangingPunct="1">
              <a:spcBef>
                <a:spcPts val="600"/>
              </a:spcBef>
              <a:buSzPct val="80000"/>
              <a:buFont typeface="Wingdings" panose="05000000000000000000" pitchFamily="2" charset="2"/>
              <a:buChar char="l"/>
              <a:defRPr/>
            </a:pPr>
            <a:r>
              <a:rPr lang="zh-CN" altLang="en-US" sz="2000" kern="0" dirty="0" smtClean="0">
                <a:latin typeface="+mn-ea"/>
                <a:ea typeface="+mn-ea"/>
                <a:cs typeface="Arial" panose="020B0604020202020204" pitchFamily="34" charset="0"/>
              </a:rPr>
              <a:t>收帧规则：若收到</a:t>
            </a:r>
            <a:r>
              <a:rPr lang="en-US" altLang="zh-CN" sz="2000" kern="0" dirty="0" smtClean="0">
                <a:latin typeface="+mn-ea"/>
                <a:ea typeface="+mn-ea"/>
                <a:cs typeface="Arial" panose="020B0604020202020204" pitchFamily="34" charset="0"/>
              </a:rPr>
              <a:t>untagged</a:t>
            </a:r>
            <a:r>
              <a:rPr lang="zh-CN" altLang="en-US" sz="2000" kern="0" dirty="0" smtClean="0">
                <a:latin typeface="+mn-ea"/>
                <a:ea typeface="+mn-ea"/>
                <a:cs typeface="Arial" panose="020B0604020202020204" pitchFamily="34" charset="0"/>
              </a:rPr>
              <a:t>的，则加上自己的</a:t>
            </a:r>
            <a:r>
              <a:rPr lang="en-US" altLang="zh-CN" sz="2000" kern="0" dirty="0" smtClean="0">
                <a:latin typeface="+mn-ea"/>
                <a:ea typeface="+mn-ea"/>
                <a:cs typeface="Arial" panose="020B0604020202020204" pitchFamily="34" charset="0"/>
              </a:rPr>
              <a:t>PVID</a:t>
            </a:r>
            <a:r>
              <a:rPr lang="zh-CN" altLang="en-US" sz="2000" kern="0" dirty="0" smtClean="0">
                <a:latin typeface="+mn-ea"/>
                <a:ea typeface="+mn-ea"/>
                <a:cs typeface="Arial" panose="020B0604020202020204" pitchFamily="34" charset="0"/>
              </a:rPr>
              <a:t>；若收到</a:t>
            </a:r>
            <a:r>
              <a:rPr lang="en-US" altLang="zh-CN" sz="2000" kern="0" dirty="0" smtClean="0">
                <a:latin typeface="+mn-ea"/>
                <a:ea typeface="+mn-ea"/>
                <a:cs typeface="Arial" panose="020B0604020202020204" pitchFamily="34" charset="0"/>
              </a:rPr>
              <a:t>tagged</a:t>
            </a:r>
            <a:r>
              <a:rPr lang="zh-CN" altLang="en-US" sz="2000" kern="0" dirty="0" smtClean="0">
                <a:latin typeface="+mn-ea"/>
                <a:ea typeface="+mn-ea"/>
                <a:cs typeface="Arial" panose="020B0604020202020204" pitchFamily="34" charset="0"/>
              </a:rPr>
              <a:t>的，检查是否与自己的</a:t>
            </a:r>
            <a:r>
              <a:rPr lang="en-US" altLang="zh-CN" sz="2000" kern="0" dirty="0" smtClean="0">
                <a:latin typeface="+mn-ea"/>
                <a:ea typeface="+mn-ea"/>
                <a:cs typeface="Arial" panose="020B0604020202020204" pitchFamily="34" charset="0"/>
              </a:rPr>
              <a:t>PVID</a:t>
            </a:r>
            <a:r>
              <a:rPr lang="zh-CN" altLang="en-US" sz="2000" kern="0" dirty="0" smtClean="0">
                <a:latin typeface="+mn-ea"/>
                <a:ea typeface="+mn-ea"/>
                <a:cs typeface="Arial" panose="020B0604020202020204" pitchFamily="34" charset="0"/>
              </a:rPr>
              <a:t>相同，若相同则接收，否则丢弃。</a:t>
            </a:r>
            <a:endParaRPr lang="en-US" altLang="zh-CN" sz="2000" kern="0" dirty="0" smtClean="0">
              <a:latin typeface="+mn-ea"/>
              <a:ea typeface="+mn-ea"/>
              <a:cs typeface="Arial" panose="020B0604020202020204" pitchFamily="34" charset="0"/>
            </a:endParaRPr>
          </a:p>
          <a:p>
            <a:pPr marL="196850" indent="-252730" defTabSz="802005">
              <a:spcBef>
                <a:spcPts val="600"/>
              </a:spcBef>
              <a:buSzPct val="80000"/>
              <a:buFont typeface="Wingdings" panose="05000000000000000000" pitchFamily="2" charset="2"/>
              <a:buChar char="l"/>
              <a:defRPr/>
            </a:pPr>
            <a:r>
              <a:rPr lang="zh-CN" altLang="en-US" sz="2000" kern="0" dirty="0" smtClean="0">
                <a:latin typeface="+mn-ea"/>
                <a:ea typeface="+mn-ea"/>
                <a:cs typeface="Arial" panose="020B0604020202020204" pitchFamily="34" charset="0"/>
              </a:rPr>
              <a:t>发帧规则：</a:t>
            </a:r>
            <a:r>
              <a:rPr lang="zh-CN" altLang="en-US" sz="2000" kern="0" dirty="0">
                <a:latin typeface="+mn-ea"/>
                <a:cs typeface="Arial" panose="020B0604020202020204" pitchFamily="34" charset="0"/>
              </a:rPr>
              <a:t>检查是否与自己的</a:t>
            </a:r>
            <a:r>
              <a:rPr lang="en-US" altLang="zh-CN" sz="2000" kern="0" dirty="0">
                <a:latin typeface="+mn-ea"/>
                <a:cs typeface="Arial" panose="020B0604020202020204" pitchFamily="34" charset="0"/>
              </a:rPr>
              <a:t>PVID</a:t>
            </a:r>
            <a:r>
              <a:rPr lang="zh-CN" altLang="en-US" sz="2000" kern="0" dirty="0" smtClean="0">
                <a:latin typeface="+mn-ea"/>
                <a:cs typeface="Arial" panose="020B0604020202020204" pitchFamily="34" charset="0"/>
              </a:rPr>
              <a:t>相同，若相同</a:t>
            </a:r>
            <a:r>
              <a:rPr lang="zh-CN" altLang="en-US" sz="2000" kern="0" dirty="0" smtClean="0">
                <a:latin typeface="+mn-ea"/>
                <a:ea typeface="+mn-ea"/>
                <a:cs typeface="Arial" panose="020B0604020202020204" pitchFamily="34" charset="0"/>
              </a:rPr>
              <a:t>剥离</a:t>
            </a:r>
            <a:r>
              <a:rPr lang="en-US" altLang="zh-CN" sz="2000" kern="0" dirty="0" smtClean="0">
                <a:latin typeface="+mn-ea"/>
                <a:ea typeface="+mn-ea"/>
                <a:cs typeface="Arial" panose="020B0604020202020204" pitchFamily="34" charset="0"/>
              </a:rPr>
              <a:t>tagged</a:t>
            </a:r>
            <a:r>
              <a:rPr lang="zh-CN" altLang="en-US" sz="2000" kern="0" dirty="0" smtClean="0">
                <a:latin typeface="+mn-ea"/>
                <a:ea typeface="+mn-ea"/>
                <a:cs typeface="Arial" panose="020B0604020202020204" pitchFamily="34" charset="0"/>
              </a:rPr>
              <a:t>后发送；否则丢弃。</a:t>
            </a:r>
          </a:p>
        </p:txBody>
      </p:sp>
      <p:grpSp>
        <p:nvGrpSpPr>
          <p:cNvPr id="3" name="组合 2"/>
          <p:cNvGrpSpPr/>
          <p:nvPr/>
        </p:nvGrpSpPr>
        <p:grpSpPr>
          <a:xfrm>
            <a:off x="2555032" y="1124744"/>
            <a:ext cx="6264696" cy="3816424"/>
            <a:chOff x="1899444" y="1293600"/>
            <a:chExt cx="5141912" cy="3386137"/>
          </a:xfrm>
        </p:grpSpPr>
        <p:grpSp>
          <p:nvGrpSpPr>
            <p:cNvPr id="15364" name="Group 24"/>
            <p:cNvGrpSpPr/>
            <p:nvPr/>
          </p:nvGrpSpPr>
          <p:grpSpPr bwMode="auto">
            <a:xfrm>
              <a:off x="1899444" y="1293600"/>
              <a:ext cx="5141912" cy="3386137"/>
              <a:chOff x="1951038" y="1614488"/>
              <a:chExt cx="5141912" cy="3386911"/>
            </a:xfrm>
          </p:grpSpPr>
          <p:cxnSp>
            <p:nvCxnSpPr>
              <p:cNvPr id="15370" name="直接连接符 15"/>
              <p:cNvCxnSpPr>
                <a:cxnSpLocks noChangeShapeType="1"/>
              </p:cNvCxnSpPr>
              <p:nvPr/>
            </p:nvCxnSpPr>
            <p:spPr bwMode="auto">
              <a:xfrm flipH="1" flipV="1">
                <a:off x="4716463" y="2492375"/>
                <a:ext cx="1871662" cy="16573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5371" name="直接连接符 15"/>
              <p:cNvCxnSpPr>
                <a:cxnSpLocks noChangeShapeType="1"/>
              </p:cNvCxnSpPr>
              <p:nvPr/>
            </p:nvCxnSpPr>
            <p:spPr bwMode="auto">
              <a:xfrm flipH="1">
                <a:off x="2382838" y="2492375"/>
                <a:ext cx="1871662" cy="16573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5372" name="直接连接符 15"/>
              <p:cNvCxnSpPr>
                <a:cxnSpLocks noChangeShapeType="1"/>
              </p:cNvCxnSpPr>
              <p:nvPr/>
            </p:nvCxnSpPr>
            <p:spPr bwMode="auto">
              <a:xfrm>
                <a:off x="4470400" y="2060575"/>
                <a:ext cx="0" cy="20161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5373"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51038" y="38608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11625" y="38608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1916113"/>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39"/>
              <p:cNvSpPr txBox="1">
                <a:spLocks noChangeArrowheads="1"/>
              </p:cNvSpPr>
              <p:nvPr/>
            </p:nvSpPr>
            <p:spPr bwMode="auto">
              <a:xfrm>
                <a:off x="2009913" y="4724400"/>
                <a:ext cx="5950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A</a:t>
                </a:r>
              </a:p>
            </p:txBody>
          </p:sp>
          <p:sp>
            <p:nvSpPr>
              <p:cNvPr id="15377" name="Text Box 39"/>
              <p:cNvSpPr txBox="1">
                <a:spLocks noChangeArrowheads="1"/>
              </p:cNvSpPr>
              <p:nvPr/>
            </p:nvSpPr>
            <p:spPr bwMode="auto">
              <a:xfrm>
                <a:off x="6398519" y="4724400"/>
                <a:ext cx="60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C</a:t>
                </a:r>
              </a:p>
            </p:txBody>
          </p:sp>
          <p:sp>
            <p:nvSpPr>
              <p:cNvPr id="15378" name="Text Box 39"/>
              <p:cNvSpPr txBox="1">
                <a:spLocks noChangeArrowheads="1"/>
              </p:cNvSpPr>
              <p:nvPr/>
            </p:nvSpPr>
            <p:spPr bwMode="auto">
              <a:xfrm>
                <a:off x="4212570" y="4724400"/>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B</a:t>
                </a:r>
              </a:p>
            </p:txBody>
          </p:sp>
          <p:sp>
            <p:nvSpPr>
              <p:cNvPr id="15379" name="TextBox 32"/>
              <p:cNvSpPr txBox="1">
                <a:spLocks noChangeArrowheads="1"/>
              </p:cNvSpPr>
              <p:nvPr/>
            </p:nvSpPr>
            <p:spPr bwMode="auto">
              <a:xfrm rot="-2521015">
                <a:off x="2646363" y="3086100"/>
                <a:ext cx="847725" cy="277813"/>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solidFill>
                      <a:schemeClr val="bg1"/>
                    </a:solidFill>
                    <a:ea typeface="宋体" panose="02010600030101010101" pitchFamily="2" charset="-122"/>
                  </a:rPr>
                  <a:t>Untagged</a:t>
                </a:r>
                <a:endParaRPr lang="zh-CN" altLang="en-US" sz="1200" dirty="0">
                  <a:solidFill>
                    <a:schemeClr val="bg1"/>
                  </a:solidFill>
                  <a:ea typeface="宋体" panose="02010600030101010101" pitchFamily="2" charset="-122"/>
                </a:endParaRPr>
              </a:p>
            </p:txBody>
          </p:sp>
          <p:cxnSp>
            <p:nvCxnSpPr>
              <p:cNvPr id="15380" name="直接箭头连接符 30"/>
              <p:cNvCxnSpPr>
                <a:cxnSpLocks noChangeShapeType="1"/>
              </p:cNvCxnSpPr>
              <p:nvPr/>
            </p:nvCxnSpPr>
            <p:spPr bwMode="auto">
              <a:xfrm flipV="1">
                <a:off x="2884488" y="3062288"/>
                <a:ext cx="863600" cy="792162"/>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5381" name="直接箭头连接符 30"/>
              <p:cNvCxnSpPr>
                <a:cxnSpLocks noChangeShapeType="1"/>
              </p:cNvCxnSpPr>
              <p:nvPr/>
            </p:nvCxnSpPr>
            <p:spPr bwMode="auto">
              <a:xfrm>
                <a:off x="5230813" y="3062288"/>
                <a:ext cx="863600" cy="795337"/>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5382" name="TextBox 32"/>
              <p:cNvSpPr txBox="1">
                <a:spLocks noChangeArrowheads="1"/>
              </p:cNvSpPr>
              <p:nvPr/>
            </p:nvSpPr>
            <p:spPr bwMode="auto">
              <a:xfrm rot="2521015" flipH="1">
                <a:off x="5484813" y="3086100"/>
                <a:ext cx="847725" cy="277813"/>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pic>
            <p:nvPicPr>
              <p:cNvPr id="15383"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00788" y="38608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 Box 39"/>
              <p:cNvSpPr txBox="1">
                <a:spLocks noChangeArrowheads="1"/>
              </p:cNvSpPr>
              <p:nvPr/>
            </p:nvSpPr>
            <p:spPr bwMode="auto">
              <a:xfrm>
                <a:off x="3449638" y="2420938"/>
                <a:ext cx="71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PVID10</a:t>
                </a:r>
              </a:p>
            </p:txBody>
          </p:sp>
          <p:sp>
            <p:nvSpPr>
              <p:cNvPr id="15385" name="Text Box 39"/>
              <p:cNvSpPr txBox="1">
                <a:spLocks noChangeArrowheads="1"/>
              </p:cNvSpPr>
              <p:nvPr/>
            </p:nvSpPr>
            <p:spPr bwMode="auto">
              <a:xfrm>
                <a:off x="4849813" y="2432050"/>
                <a:ext cx="71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PVID10</a:t>
                </a:r>
              </a:p>
            </p:txBody>
          </p:sp>
          <p:sp>
            <p:nvSpPr>
              <p:cNvPr id="15386" name="Text Box 39"/>
              <p:cNvSpPr txBox="1">
                <a:spLocks noChangeArrowheads="1"/>
              </p:cNvSpPr>
              <p:nvPr/>
            </p:nvSpPr>
            <p:spPr bwMode="auto">
              <a:xfrm>
                <a:off x="4427984" y="2709170"/>
                <a:ext cx="628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PVID2</a:t>
                </a:r>
              </a:p>
            </p:txBody>
          </p:sp>
          <p:grpSp>
            <p:nvGrpSpPr>
              <p:cNvPr id="15387" name="Group 24"/>
              <p:cNvGrpSpPr/>
              <p:nvPr/>
            </p:nvGrpSpPr>
            <p:grpSpPr bwMode="auto">
              <a:xfrm>
                <a:off x="3860800" y="1614488"/>
                <a:ext cx="1176338" cy="276225"/>
                <a:chOff x="3922055" y="2646437"/>
                <a:chExt cx="1175012" cy="277001"/>
              </a:xfrm>
            </p:grpSpPr>
            <p:sp>
              <p:nvSpPr>
                <p:cNvPr id="15388" name="TextBox 32"/>
                <p:cNvSpPr txBox="1">
                  <a:spLocks noChangeArrowheads="1"/>
                </p:cNvSpPr>
                <p:nvPr/>
              </p:nvSpPr>
              <p:spPr bwMode="auto">
                <a:xfrm>
                  <a:off x="4283968" y="2646437"/>
                  <a:ext cx="813099" cy="27699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Frame</a:t>
                  </a:r>
                  <a:endParaRPr lang="zh-CN" altLang="en-US" sz="1200">
                    <a:solidFill>
                      <a:schemeClr val="bg1"/>
                    </a:solidFill>
                    <a:ea typeface="宋体" panose="02010600030101010101" pitchFamily="2" charset="-122"/>
                  </a:endParaRPr>
                </a:p>
              </p:txBody>
            </p:sp>
            <p:sp>
              <p:nvSpPr>
                <p:cNvPr id="15389" name="TextBox 35"/>
                <p:cNvSpPr txBox="1">
                  <a:spLocks noChangeArrowheads="1"/>
                </p:cNvSpPr>
                <p:nvPr/>
              </p:nvSpPr>
              <p:spPr bwMode="auto">
                <a:xfrm>
                  <a:off x="3922055" y="2646439"/>
                  <a:ext cx="354584" cy="27699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10</a:t>
                  </a:r>
                  <a:endParaRPr lang="zh-CN" altLang="en-US" sz="1200">
                    <a:solidFill>
                      <a:schemeClr val="bg1"/>
                    </a:solidFill>
                    <a:ea typeface="宋体" panose="02010600030101010101" pitchFamily="2" charset="-122"/>
                  </a:endParaRPr>
                </a:p>
              </p:txBody>
            </p:sp>
          </p:grpSp>
        </p:grpSp>
        <p:sp>
          <p:nvSpPr>
            <p:cNvPr id="15366" name="Text Box 39"/>
            <p:cNvSpPr txBox="1">
              <a:spLocks noChangeArrowheads="1"/>
            </p:cNvSpPr>
            <p:nvPr/>
          </p:nvSpPr>
          <p:spPr bwMode="auto">
            <a:xfrm>
              <a:off x="3440906" y="1739687"/>
              <a:ext cx="528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SWA</a:t>
              </a:r>
            </a:p>
          </p:txBody>
        </p:sp>
        <p:sp>
          <p:nvSpPr>
            <p:cNvPr id="15367" name="Text Box 39"/>
            <p:cNvSpPr txBox="1">
              <a:spLocks noChangeArrowheads="1"/>
            </p:cNvSpPr>
            <p:nvPr/>
          </p:nvSpPr>
          <p:spPr bwMode="auto">
            <a:xfrm>
              <a:off x="3669506" y="2460412"/>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G0/0/1</a:t>
              </a:r>
            </a:p>
          </p:txBody>
        </p:sp>
        <p:sp>
          <p:nvSpPr>
            <p:cNvPr id="15368" name="Text Box 39"/>
            <p:cNvSpPr txBox="1">
              <a:spLocks noChangeArrowheads="1"/>
            </p:cNvSpPr>
            <p:nvPr/>
          </p:nvSpPr>
          <p:spPr bwMode="auto">
            <a:xfrm>
              <a:off x="4375944" y="2603287"/>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G0/0/2</a:t>
              </a:r>
            </a:p>
          </p:txBody>
        </p:sp>
        <p:sp>
          <p:nvSpPr>
            <p:cNvPr id="15369" name="Text Box 39"/>
            <p:cNvSpPr txBox="1">
              <a:spLocks noChangeArrowheads="1"/>
            </p:cNvSpPr>
            <p:nvPr/>
          </p:nvSpPr>
          <p:spPr bwMode="auto">
            <a:xfrm>
              <a:off x="5025231" y="2315950"/>
              <a:ext cx="64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G0/0/3</a:t>
              </a:r>
            </a:p>
          </p:txBody>
        </p:sp>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553085"/>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2000" dirty="0">
                <a:solidFill>
                  <a:srgbClr val="656D8D"/>
                </a:solidFill>
                <a:sym typeface="+mn-ea"/>
              </a:rPr>
              <a:t>端口类型–Trunk</a:t>
            </a:r>
            <a:r>
              <a:rPr lang="zh-CN" altLang="en-US" sz="2000" dirty="0">
                <a:solidFill>
                  <a:srgbClr val="656D8D"/>
                </a:solidFill>
                <a:sym typeface="+mn-ea"/>
              </a:rPr>
              <a:t>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55" name="Rectangle 3"/>
          <p:cNvSpPr txBox="1">
            <a:spLocks noChangeArrowheads="1"/>
          </p:cNvSpPr>
          <p:nvPr/>
        </p:nvSpPr>
        <p:spPr bwMode="auto">
          <a:xfrm>
            <a:off x="2364160" y="4724400"/>
            <a:ext cx="7992887" cy="1944960"/>
          </a:xfrm>
          <a:prstGeom prst="rect">
            <a:avLst/>
          </a:prstGeom>
          <a:noFill/>
          <a:ln>
            <a:miter lim="800000"/>
          </a:ln>
        </p:spPr>
        <p:txBody>
          <a:bodyPr/>
          <a:lstStyle/>
          <a:p>
            <a:pPr marL="196850" indent="-252730" algn="l" defTabSz="802005" eaLnBrk="1" hangingPunct="1">
              <a:spcBef>
                <a:spcPts val="600"/>
              </a:spcBef>
              <a:buSzPct val="80000"/>
              <a:buFont typeface="Wingdings" panose="05000000000000000000" pitchFamily="2" charset="2"/>
              <a:buChar char="l"/>
              <a:defRPr/>
            </a:pPr>
            <a:r>
              <a:rPr lang="zh-CN" altLang="en-US" sz="2000" kern="0" dirty="0" smtClean="0">
                <a:ea typeface="+mn-ea"/>
                <a:cs typeface="Arial" panose="020B0604020202020204" pitchFamily="34" charset="0"/>
              </a:rPr>
              <a:t>收帧规则：若收到</a:t>
            </a:r>
            <a:r>
              <a:rPr lang="en-US" altLang="zh-CN" sz="2000" kern="0" dirty="0" smtClean="0">
                <a:ea typeface="+mn-ea"/>
                <a:cs typeface="Arial" panose="020B0604020202020204" pitchFamily="34" charset="0"/>
              </a:rPr>
              <a:t>untagged</a:t>
            </a:r>
            <a:r>
              <a:rPr lang="zh-CN" altLang="en-US" sz="2000" kern="0" dirty="0" smtClean="0">
                <a:ea typeface="+mn-ea"/>
                <a:cs typeface="Arial" panose="020B0604020202020204" pitchFamily="34" charset="0"/>
              </a:rPr>
              <a:t>的，打</a:t>
            </a:r>
            <a:r>
              <a:rPr lang="zh-CN" altLang="en-US" sz="2000" kern="0" dirty="0">
                <a:ea typeface="+mn-ea"/>
                <a:cs typeface="Arial" panose="020B0604020202020204" pitchFamily="34" charset="0"/>
              </a:rPr>
              <a:t>上端口的</a:t>
            </a:r>
            <a:r>
              <a:rPr lang="en-US" altLang="zh-CN" sz="2000" kern="0" dirty="0">
                <a:ea typeface="+mn-ea"/>
                <a:cs typeface="Arial" panose="020B0604020202020204" pitchFamily="34" charset="0"/>
              </a:rPr>
              <a:t>PVID</a:t>
            </a:r>
            <a:r>
              <a:rPr lang="zh-CN" altLang="en-US" sz="2000" kern="0" dirty="0" smtClean="0">
                <a:ea typeface="+mn-ea"/>
                <a:cs typeface="Arial" panose="020B0604020202020204" pitchFamily="34" charset="0"/>
              </a:rPr>
              <a:t>；若收到</a:t>
            </a:r>
            <a:r>
              <a:rPr lang="en-US" altLang="zh-CN" sz="2000" kern="0" dirty="0" smtClean="0">
                <a:ea typeface="+mn-ea"/>
                <a:cs typeface="Arial" panose="020B0604020202020204" pitchFamily="34" charset="0"/>
              </a:rPr>
              <a:t>Tag</a:t>
            </a:r>
            <a:r>
              <a:rPr lang="zh-CN" altLang="en-US" sz="2000" kern="0" dirty="0" smtClean="0">
                <a:ea typeface="+mn-ea"/>
                <a:cs typeface="Arial" panose="020B0604020202020204" pitchFamily="34" charset="0"/>
              </a:rPr>
              <a:t>的，不变</a:t>
            </a:r>
            <a:r>
              <a:rPr lang="zh-CN" altLang="en-US" sz="2000" kern="0" dirty="0">
                <a:ea typeface="+mn-ea"/>
                <a:cs typeface="Arial" panose="020B0604020202020204" pitchFamily="34" charset="0"/>
              </a:rPr>
              <a:t>。</a:t>
            </a:r>
          </a:p>
          <a:p>
            <a:pPr marL="196850" indent="-252730" algn="l" defTabSz="802005" eaLnBrk="1" hangingPunct="1">
              <a:spcBef>
                <a:spcPts val="600"/>
              </a:spcBef>
              <a:buSzPct val="80000"/>
              <a:buFont typeface="Wingdings" panose="05000000000000000000" pitchFamily="2" charset="2"/>
              <a:buChar char="l"/>
              <a:defRPr/>
            </a:pPr>
            <a:r>
              <a:rPr lang="zh-CN" altLang="en-US" sz="2000" kern="0" dirty="0" smtClean="0">
                <a:ea typeface="+mn-ea"/>
                <a:cs typeface="Arial" panose="020B0604020202020204" pitchFamily="34" charset="0"/>
              </a:rPr>
              <a:t>发帧规则：若帧的</a:t>
            </a:r>
            <a:r>
              <a:rPr lang="en-US" altLang="zh-CN" sz="2000" kern="0" dirty="0" smtClean="0">
                <a:ea typeface="+mn-ea"/>
                <a:cs typeface="Arial" panose="020B0604020202020204" pitchFamily="34" charset="0"/>
              </a:rPr>
              <a:t>VLAN ID</a:t>
            </a:r>
            <a:r>
              <a:rPr lang="zh-CN" altLang="en-US" sz="2000" kern="0" dirty="0" smtClean="0">
                <a:ea typeface="+mn-ea"/>
                <a:cs typeface="Arial" panose="020B0604020202020204" pitchFamily="34" charset="0"/>
              </a:rPr>
              <a:t>不在</a:t>
            </a:r>
            <a:r>
              <a:rPr lang="en-US" altLang="zh-CN" sz="2000" kern="0" dirty="0">
                <a:ea typeface="+mn-ea"/>
                <a:cs typeface="Arial" panose="020B0604020202020204" pitchFamily="34" charset="0"/>
              </a:rPr>
              <a:t>Trunk</a:t>
            </a:r>
            <a:r>
              <a:rPr lang="zh-CN" altLang="en-US" sz="2000" kern="0" dirty="0">
                <a:ea typeface="+mn-ea"/>
                <a:cs typeface="Arial" panose="020B0604020202020204" pitchFamily="34" charset="0"/>
              </a:rPr>
              <a:t>的允许发送列表</a:t>
            </a:r>
            <a:r>
              <a:rPr lang="zh-CN" altLang="en-US" sz="2000" kern="0" dirty="0" smtClean="0">
                <a:ea typeface="+mn-ea"/>
                <a:cs typeface="Arial" panose="020B0604020202020204" pitchFamily="34" charset="0"/>
              </a:rPr>
              <a:t>中，丢弃；否则，若</a:t>
            </a:r>
            <a:r>
              <a:rPr lang="zh-CN" altLang="en-US" sz="2000" kern="0" dirty="0">
                <a:ea typeface="+mn-ea"/>
                <a:cs typeface="Arial" panose="020B0604020202020204" pitchFamily="34" charset="0"/>
              </a:rPr>
              <a:t>与端口的</a:t>
            </a:r>
            <a:r>
              <a:rPr lang="en-US" altLang="zh-CN" sz="2000" kern="0" dirty="0">
                <a:ea typeface="+mn-ea"/>
                <a:cs typeface="Arial" panose="020B0604020202020204" pitchFamily="34" charset="0"/>
              </a:rPr>
              <a:t>PVID</a:t>
            </a:r>
            <a:r>
              <a:rPr lang="zh-CN" altLang="en-US" sz="2000" kern="0" dirty="0" smtClean="0">
                <a:ea typeface="+mn-ea"/>
                <a:cs typeface="Arial" panose="020B0604020202020204" pitchFamily="34" charset="0"/>
              </a:rPr>
              <a:t>相同，剥离</a:t>
            </a:r>
            <a:r>
              <a:rPr lang="en-US" altLang="zh-CN" sz="2000" kern="0" dirty="0">
                <a:ea typeface="+mn-ea"/>
                <a:cs typeface="Arial" panose="020B0604020202020204" pitchFamily="34" charset="0"/>
              </a:rPr>
              <a:t>Tag</a:t>
            </a:r>
            <a:r>
              <a:rPr lang="zh-CN" altLang="en-US" sz="2000" kern="0" dirty="0">
                <a:ea typeface="+mn-ea"/>
                <a:cs typeface="Arial" panose="020B0604020202020204" pitchFamily="34" charset="0"/>
              </a:rPr>
              <a:t>发送；若与端口的</a:t>
            </a:r>
            <a:r>
              <a:rPr lang="en-US" altLang="zh-CN" sz="2000" kern="0" dirty="0">
                <a:ea typeface="+mn-ea"/>
                <a:cs typeface="Arial" panose="020B0604020202020204" pitchFamily="34" charset="0"/>
              </a:rPr>
              <a:t>PVID</a:t>
            </a:r>
            <a:r>
              <a:rPr lang="zh-CN" altLang="en-US" sz="2000" kern="0" dirty="0" smtClean="0">
                <a:ea typeface="+mn-ea"/>
                <a:cs typeface="Arial" panose="020B0604020202020204" pitchFamily="34" charset="0"/>
              </a:rPr>
              <a:t>不同，直接发送，即带</a:t>
            </a:r>
            <a:r>
              <a:rPr lang="en-US" altLang="zh-CN" sz="2000" kern="0" dirty="0" smtClean="0">
                <a:ea typeface="+mn-ea"/>
                <a:cs typeface="Arial" panose="020B0604020202020204" pitchFamily="34" charset="0"/>
              </a:rPr>
              <a:t>tag</a:t>
            </a:r>
            <a:r>
              <a:rPr lang="zh-CN" altLang="en-US" sz="2000" kern="0" dirty="0" smtClean="0">
                <a:ea typeface="+mn-ea"/>
                <a:cs typeface="Arial" panose="020B0604020202020204" pitchFamily="34" charset="0"/>
              </a:rPr>
              <a:t>发送。</a:t>
            </a:r>
          </a:p>
        </p:txBody>
      </p:sp>
      <p:grpSp>
        <p:nvGrpSpPr>
          <p:cNvPr id="16389" name="Group 41"/>
          <p:cNvGrpSpPr/>
          <p:nvPr/>
        </p:nvGrpSpPr>
        <p:grpSpPr bwMode="auto">
          <a:xfrm>
            <a:off x="2234925" y="1098286"/>
            <a:ext cx="7512523" cy="3338825"/>
            <a:chOff x="1116013" y="1844675"/>
            <a:chExt cx="6840537" cy="2940824"/>
          </a:xfrm>
        </p:grpSpPr>
        <p:cxnSp>
          <p:nvCxnSpPr>
            <p:cNvPr id="16390" name="直接连接符 15"/>
            <p:cNvCxnSpPr>
              <a:cxnSpLocks noChangeShapeType="1"/>
            </p:cNvCxnSpPr>
            <p:nvPr/>
          </p:nvCxnSpPr>
          <p:spPr bwMode="auto">
            <a:xfrm flipH="1">
              <a:off x="5172075" y="2565400"/>
              <a:ext cx="1079500"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6391" name="直接连接符 15"/>
            <p:cNvCxnSpPr>
              <a:cxnSpLocks noChangeShapeType="1"/>
            </p:cNvCxnSpPr>
            <p:nvPr/>
          </p:nvCxnSpPr>
          <p:spPr bwMode="auto">
            <a:xfrm>
              <a:off x="6396038" y="2565400"/>
              <a:ext cx="1152525"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6392" name="直接连接符 15"/>
            <p:cNvCxnSpPr>
              <a:cxnSpLocks noChangeShapeType="1"/>
            </p:cNvCxnSpPr>
            <p:nvPr/>
          </p:nvCxnSpPr>
          <p:spPr bwMode="auto">
            <a:xfrm>
              <a:off x="3125788" y="2420938"/>
              <a:ext cx="2952750"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6393" name="直接连接符 15"/>
            <p:cNvCxnSpPr>
              <a:cxnSpLocks noChangeShapeType="1"/>
            </p:cNvCxnSpPr>
            <p:nvPr/>
          </p:nvCxnSpPr>
          <p:spPr bwMode="auto">
            <a:xfrm flipH="1">
              <a:off x="1549400" y="2565400"/>
              <a:ext cx="1079500"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6394" name="直接连接符 15"/>
            <p:cNvCxnSpPr>
              <a:cxnSpLocks noChangeShapeType="1"/>
            </p:cNvCxnSpPr>
            <p:nvPr/>
          </p:nvCxnSpPr>
          <p:spPr bwMode="auto">
            <a:xfrm>
              <a:off x="2773363" y="2565400"/>
              <a:ext cx="1152525"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639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060575"/>
              <a:ext cx="647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2500" y="371633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6013" y="3716338"/>
              <a:ext cx="792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2060575"/>
              <a:ext cx="647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64388" y="3716338"/>
              <a:ext cx="792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45038" y="3716338"/>
              <a:ext cx="7937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39"/>
            <p:cNvSpPr txBox="1">
              <a:spLocks noChangeArrowheads="1"/>
            </p:cNvSpPr>
            <p:nvPr/>
          </p:nvSpPr>
          <p:spPr bwMode="auto">
            <a:xfrm>
              <a:off x="1213783" y="4508500"/>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A</a:t>
              </a:r>
            </a:p>
          </p:txBody>
        </p:sp>
        <p:sp>
          <p:nvSpPr>
            <p:cNvPr id="16402" name="Text Box 39"/>
            <p:cNvSpPr txBox="1">
              <a:spLocks noChangeArrowheads="1"/>
            </p:cNvSpPr>
            <p:nvPr/>
          </p:nvSpPr>
          <p:spPr bwMode="auto">
            <a:xfrm>
              <a:off x="4840388" y="45085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C</a:t>
              </a:r>
            </a:p>
          </p:txBody>
        </p:sp>
        <p:sp>
          <p:nvSpPr>
            <p:cNvPr id="16403" name="Text Box 39"/>
            <p:cNvSpPr txBox="1">
              <a:spLocks noChangeArrowheads="1"/>
            </p:cNvSpPr>
            <p:nvPr/>
          </p:nvSpPr>
          <p:spPr bwMode="auto">
            <a:xfrm>
              <a:off x="3590270" y="4508500"/>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B</a:t>
              </a:r>
            </a:p>
          </p:txBody>
        </p:sp>
        <p:sp>
          <p:nvSpPr>
            <p:cNvPr id="16404" name="Text Box 39"/>
            <p:cNvSpPr txBox="1">
              <a:spLocks noChangeArrowheads="1"/>
            </p:cNvSpPr>
            <p:nvPr/>
          </p:nvSpPr>
          <p:spPr bwMode="auto">
            <a:xfrm>
              <a:off x="7258150" y="45085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D</a:t>
              </a:r>
            </a:p>
          </p:txBody>
        </p:sp>
        <p:sp>
          <p:nvSpPr>
            <p:cNvPr id="16405" name="TextBox 32"/>
            <p:cNvSpPr txBox="1">
              <a:spLocks noChangeArrowheads="1"/>
            </p:cNvSpPr>
            <p:nvPr/>
          </p:nvSpPr>
          <p:spPr bwMode="auto">
            <a:xfrm rot="-2937674">
              <a:off x="1373981" y="3064669"/>
              <a:ext cx="849313" cy="276225"/>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sp>
          <p:nvSpPr>
            <p:cNvPr id="16406" name="TextBox 32"/>
            <p:cNvSpPr txBox="1">
              <a:spLocks noChangeArrowheads="1"/>
            </p:cNvSpPr>
            <p:nvPr/>
          </p:nvSpPr>
          <p:spPr bwMode="auto">
            <a:xfrm>
              <a:off x="4151313" y="1916113"/>
              <a:ext cx="849312" cy="277812"/>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grpSp>
          <p:nvGrpSpPr>
            <p:cNvPr id="16407" name="Group 53"/>
            <p:cNvGrpSpPr/>
            <p:nvPr/>
          </p:nvGrpSpPr>
          <p:grpSpPr bwMode="auto">
            <a:xfrm>
              <a:off x="3989388" y="2646363"/>
              <a:ext cx="1174750" cy="277812"/>
              <a:chOff x="3922068" y="2646437"/>
              <a:chExt cx="1174999" cy="277815"/>
            </a:xfrm>
          </p:grpSpPr>
          <p:sp>
            <p:nvSpPr>
              <p:cNvPr id="16425" name="TextBox 32"/>
              <p:cNvSpPr txBox="1">
                <a:spLocks noChangeArrowheads="1"/>
              </p:cNvSpPr>
              <p:nvPr/>
            </p:nvSpPr>
            <p:spPr bwMode="auto">
              <a:xfrm>
                <a:off x="4283968" y="2646437"/>
                <a:ext cx="813099" cy="27699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Frame</a:t>
                </a:r>
                <a:endParaRPr lang="zh-CN" altLang="en-US" sz="1200">
                  <a:solidFill>
                    <a:schemeClr val="bg1"/>
                  </a:solidFill>
                  <a:ea typeface="宋体" panose="02010600030101010101" pitchFamily="2" charset="-122"/>
                </a:endParaRPr>
              </a:p>
            </p:txBody>
          </p:sp>
          <p:sp>
            <p:nvSpPr>
              <p:cNvPr id="16426" name="TextBox 35"/>
              <p:cNvSpPr txBox="1">
                <a:spLocks noChangeArrowheads="1"/>
              </p:cNvSpPr>
              <p:nvPr/>
            </p:nvSpPr>
            <p:spPr bwMode="auto">
              <a:xfrm>
                <a:off x="3922068" y="2646439"/>
                <a:ext cx="354557" cy="2778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20</a:t>
                </a:r>
                <a:endParaRPr lang="zh-CN" altLang="en-US" sz="1200">
                  <a:solidFill>
                    <a:schemeClr val="bg1"/>
                  </a:solidFill>
                  <a:ea typeface="宋体" panose="02010600030101010101" pitchFamily="2" charset="-122"/>
                </a:endParaRPr>
              </a:p>
            </p:txBody>
          </p:sp>
        </p:grpSp>
        <p:sp>
          <p:nvSpPr>
            <p:cNvPr id="16408" name="TextBox 32"/>
            <p:cNvSpPr txBox="1">
              <a:spLocks noChangeArrowheads="1"/>
            </p:cNvSpPr>
            <p:nvPr/>
          </p:nvSpPr>
          <p:spPr bwMode="auto">
            <a:xfrm rot="2767738">
              <a:off x="3244056" y="3075782"/>
              <a:ext cx="847725" cy="2778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cxnSp>
          <p:nvCxnSpPr>
            <p:cNvPr id="16409" name="直接箭头连接符 30"/>
            <p:cNvCxnSpPr>
              <a:cxnSpLocks noChangeShapeType="1"/>
            </p:cNvCxnSpPr>
            <p:nvPr/>
          </p:nvCxnSpPr>
          <p:spPr bwMode="auto">
            <a:xfrm flipV="1">
              <a:off x="1809750" y="3076575"/>
              <a:ext cx="504825" cy="57785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6410" name="直接箭头连接符 30"/>
            <p:cNvCxnSpPr>
              <a:cxnSpLocks noChangeShapeType="1"/>
            </p:cNvCxnSpPr>
            <p:nvPr/>
          </p:nvCxnSpPr>
          <p:spPr bwMode="auto">
            <a:xfrm>
              <a:off x="3995738" y="2301875"/>
              <a:ext cx="1150937"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6411" name="直接箭头连接符 30"/>
            <p:cNvCxnSpPr>
              <a:cxnSpLocks noChangeShapeType="1"/>
            </p:cNvCxnSpPr>
            <p:nvPr/>
          </p:nvCxnSpPr>
          <p:spPr bwMode="auto">
            <a:xfrm rot="10800000" flipV="1">
              <a:off x="5454650" y="3076575"/>
              <a:ext cx="504825" cy="57785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6412" name="Text Box 39"/>
            <p:cNvSpPr txBox="1">
              <a:spLocks noChangeArrowheads="1"/>
            </p:cNvSpPr>
            <p:nvPr/>
          </p:nvSpPr>
          <p:spPr bwMode="auto">
            <a:xfrm>
              <a:off x="2557463" y="1844675"/>
              <a:ext cx="528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SWA</a:t>
              </a:r>
            </a:p>
          </p:txBody>
        </p:sp>
        <p:sp>
          <p:nvSpPr>
            <p:cNvPr id="16413" name="Text Box 39"/>
            <p:cNvSpPr txBox="1">
              <a:spLocks noChangeArrowheads="1"/>
            </p:cNvSpPr>
            <p:nvPr/>
          </p:nvSpPr>
          <p:spPr bwMode="auto">
            <a:xfrm>
              <a:off x="6078538" y="1844675"/>
              <a:ext cx="534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SWB</a:t>
              </a:r>
            </a:p>
          </p:txBody>
        </p:sp>
        <p:sp>
          <p:nvSpPr>
            <p:cNvPr id="16414" name="TextBox 32"/>
            <p:cNvSpPr txBox="1">
              <a:spLocks noChangeArrowheads="1"/>
            </p:cNvSpPr>
            <p:nvPr/>
          </p:nvSpPr>
          <p:spPr bwMode="auto">
            <a:xfrm rot="2767738">
              <a:off x="6854031" y="3075782"/>
              <a:ext cx="847725" cy="2778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sp>
          <p:nvSpPr>
            <p:cNvPr id="16415" name="TextBox 32"/>
            <p:cNvSpPr txBox="1">
              <a:spLocks noChangeArrowheads="1"/>
            </p:cNvSpPr>
            <p:nvPr/>
          </p:nvSpPr>
          <p:spPr bwMode="auto">
            <a:xfrm rot="-2937674">
              <a:off x="5008562" y="3063876"/>
              <a:ext cx="849313" cy="277812"/>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cxnSp>
          <p:nvCxnSpPr>
            <p:cNvPr id="16416" name="直接箭头连接符 30"/>
            <p:cNvCxnSpPr>
              <a:cxnSpLocks noChangeShapeType="1"/>
            </p:cNvCxnSpPr>
            <p:nvPr/>
          </p:nvCxnSpPr>
          <p:spPr bwMode="auto">
            <a:xfrm flipH="1" flipV="1">
              <a:off x="3130550" y="3124200"/>
              <a:ext cx="504825" cy="530225"/>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6417" name="直接箭头连接符 30"/>
            <p:cNvCxnSpPr>
              <a:cxnSpLocks noChangeShapeType="1"/>
            </p:cNvCxnSpPr>
            <p:nvPr/>
          </p:nvCxnSpPr>
          <p:spPr bwMode="auto">
            <a:xfrm>
              <a:off x="4005263" y="2536825"/>
              <a:ext cx="1150937"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6418" name="Text Box 39"/>
            <p:cNvSpPr txBox="1">
              <a:spLocks noChangeArrowheads="1"/>
            </p:cNvSpPr>
            <p:nvPr/>
          </p:nvSpPr>
          <p:spPr bwMode="auto">
            <a:xfrm>
              <a:off x="5486376" y="2568575"/>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a:t>
              </a:r>
            </a:p>
          </p:txBody>
        </p:sp>
        <p:sp>
          <p:nvSpPr>
            <p:cNvPr id="16419" name="Text Box 39"/>
            <p:cNvSpPr txBox="1">
              <a:spLocks noChangeArrowheads="1"/>
            </p:cNvSpPr>
            <p:nvPr/>
          </p:nvSpPr>
          <p:spPr bwMode="auto">
            <a:xfrm>
              <a:off x="6608763" y="2566988"/>
              <a:ext cx="714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PVID20</a:t>
              </a:r>
            </a:p>
          </p:txBody>
        </p:sp>
        <p:sp>
          <p:nvSpPr>
            <p:cNvPr id="16420" name="Text Box 39"/>
            <p:cNvSpPr txBox="1">
              <a:spLocks noChangeArrowheads="1"/>
            </p:cNvSpPr>
            <p:nvPr/>
          </p:nvSpPr>
          <p:spPr bwMode="auto">
            <a:xfrm>
              <a:off x="1876401" y="2568575"/>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a:t>
              </a:r>
            </a:p>
          </p:txBody>
        </p:sp>
        <p:sp>
          <p:nvSpPr>
            <p:cNvPr id="16421" name="Text Box 39"/>
            <p:cNvSpPr txBox="1">
              <a:spLocks noChangeArrowheads="1"/>
            </p:cNvSpPr>
            <p:nvPr/>
          </p:nvSpPr>
          <p:spPr bwMode="auto">
            <a:xfrm>
              <a:off x="3033713" y="2566988"/>
              <a:ext cx="712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PVID20</a:t>
              </a:r>
            </a:p>
          </p:txBody>
        </p:sp>
        <p:cxnSp>
          <p:nvCxnSpPr>
            <p:cNvPr id="16422" name="直接箭头连接符 30"/>
            <p:cNvCxnSpPr>
              <a:cxnSpLocks noChangeShapeType="1"/>
            </p:cNvCxnSpPr>
            <p:nvPr/>
          </p:nvCxnSpPr>
          <p:spPr bwMode="auto">
            <a:xfrm rot="10800000" flipH="1" flipV="1">
              <a:off x="6784975" y="3124200"/>
              <a:ext cx="504825" cy="530225"/>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6423" name="Text Box 39"/>
            <p:cNvSpPr txBox="1">
              <a:spLocks noChangeArrowheads="1"/>
            </p:cNvSpPr>
            <p:nvPr/>
          </p:nvSpPr>
          <p:spPr bwMode="auto">
            <a:xfrm>
              <a:off x="3070198" y="2205038"/>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a:t>
              </a:r>
            </a:p>
          </p:txBody>
        </p:sp>
        <p:sp>
          <p:nvSpPr>
            <p:cNvPr id="16424" name="Text Box 39"/>
            <p:cNvSpPr txBox="1">
              <a:spLocks noChangeArrowheads="1"/>
            </p:cNvSpPr>
            <p:nvPr/>
          </p:nvSpPr>
          <p:spPr bwMode="auto">
            <a:xfrm>
              <a:off x="5492729" y="2205038"/>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solidFill>
                    <a:srgbClr val="990000"/>
                  </a:solidFill>
                  <a:ea typeface="宋体" panose="02010600030101010101" pitchFamily="2" charset="-122"/>
                  <a:cs typeface="Arial" panose="020B0604020202020204" pitchFamily="34" charset="0"/>
                </a:rPr>
                <a:t>PVID1</a:t>
              </a:r>
            </a:p>
          </p:txBody>
        </p:sp>
      </p:gr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70575" y="2615064"/>
            <a:ext cx="5615970" cy="848181"/>
          </a:xfrm>
          <a:prstGeom prst="rect">
            <a:avLst/>
          </a:prstGeom>
          <a:noFill/>
        </p:spPr>
        <p:txBody>
          <a:bodyPr wrap="square" rtlCol="0" anchor="t">
            <a:spAutoFit/>
          </a:bodyPr>
          <a:lstStyle/>
          <a:p>
            <a:pPr defTabSz="914400">
              <a:lnSpc>
                <a:spcPct val="110000"/>
              </a:lnSpc>
            </a:pPr>
            <a:r>
              <a:rPr lang="zh-CN" altLang="en-US" sz="4800" dirty="0">
                <a:solidFill>
                  <a:prstClr val="black"/>
                </a:solidFill>
                <a:latin typeface="微软雅黑" panose="020B0503020204020204" pitchFamily="34" charset="-122"/>
                <a:ea typeface="微软雅黑" panose="020B0503020204020204" pitchFamily="34" charset="-122"/>
                <a:cs typeface="+mn-ea"/>
                <a:sym typeface="+mn-lt"/>
              </a:rPr>
              <a:t>实现</a:t>
            </a:r>
            <a:r>
              <a:rPr lang="en-US" altLang="zh-CN" sz="4800" dirty="0">
                <a:solidFill>
                  <a:prstClr val="black"/>
                </a:solidFill>
                <a:latin typeface="微软雅黑" panose="020B0503020204020204" pitchFamily="34" charset="-122"/>
                <a:ea typeface="微软雅黑" panose="020B0503020204020204" pitchFamily="34" charset="-122"/>
                <a:cs typeface="+mn-ea"/>
                <a:sym typeface="+mn-lt"/>
              </a:rPr>
              <a:t>VLAN</a:t>
            </a:r>
            <a:r>
              <a:rPr lang="zh-CN" altLang="en-US" sz="4800" dirty="0">
                <a:solidFill>
                  <a:prstClr val="black"/>
                </a:solidFill>
                <a:latin typeface="微软雅黑" panose="020B0503020204020204" pitchFamily="34" charset="-122"/>
                <a:ea typeface="微软雅黑" panose="020B0503020204020204" pitchFamily="34" charset="-122"/>
                <a:cs typeface="+mn-ea"/>
                <a:sym typeface="+mn-lt"/>
              </a:rPr>
              <a:t>间的通信</a:t>
            </a:r>
          </a:p>
        </p:txBody>
      </p:sp>
      <p:sp>
        <p:nvSpPr>
          <p:cNvPr id="4" name="文本框 3"/>
          <p:cNvSpPr txBox="1"/>
          <p:nvPr/>
        </p:nvSpPr>
        <p:spPr>
          <a:xfrm>
            <a:off x="5946775" y="1677194"/>
            <a:ext cx="2924198" cy="801053"/>
          </a:xfrm>
          <a:prstGeom prst="rect">
            <a:avLst/>
          </a:prstGeom>
          <a:noFill/>
        </p:spPr>
        <p:txBody>
          <a:bodyPr wrap="none" rtlCol="0" anchor="t">
            <a:spAutoFit/>
          </a:bodyPr>
          <a:lstStyle/>
          <a:p>
            <a:pPr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a:t>
            </a:r>
            <a:r>
              <a:rPr lang="zh-CN" altLang="en-US" sz="4500" dirty="0">
                <a:solidFill>
                  <a:srgbClr val="4080DC"/>
                </a:solidFill>
                <a:latin typeface="微软雅黑" panose="020B0503020204020204" pitchFamily="34" charset="-122"/>
                <a:ea typeface="微软雅黑" panose="020B0503020204020204" pitchFamily="34" charset="-122"/>
                <a:cs typeface="+mn-ea"/>
                <a:sym typeface="+mn-lt"/>
              </a:rPr>
              <a:t>项目</a:t>
            </a: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2</a:t>
            </a: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553085"/>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2000" dirty="0">
                <a:solidFill>
                  <a:srgbClr val="656D8D"/>
                </a:solidFill>
                <a:sym typeface="+mn-ea"/>
              </a:rPr>
              <a:t>总结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内容占位符 2"/>
          <p:cNvSpPr>
            <a:spLocks noGrp="1"/>
          </p:cNvSpPr>
          <p:nvPr>
            <p:ph sz="half" idx="1"/>
          </p:nvPr>
        </p:nvSpPr>
        <p:spPr>
          <a:xfrm>
            <a:off x="2368550" y="5157192"/>
            <a:ext cx="8208714" cy="1224558"/>
          </a:xfrm>
        </p:spPr>
        <p:txBody>
          <a:bodyPr>
            <a:normAutofit/>
          </a:bodyPr>
          <a:lstStyle/>
          <a:p>
            <a:pPr>
              <a:lnSpc>
                <a:spcPct val="150000"/>
              </a:lnSpc>
            </a:pPr>
            <a:r>
              <a:rPr lang="zh-CN" altLang="en-US" dirty="0" smtClean="0"/>
              <a:t>通常</a:t>
            </a:r>
            <a:r>
              <a:rPr lang="en-US" altLang="zh-CN" dirty="0" smtClean="0"/>
              <a:t>Access</a:t>
            </a:r>
            <a:r>
              <a:rPr lang="zh-CN" altLang="en-US" dirty="0" smtClean="0"/>
              <a:t>链路</a:t>
            </a:r>
            <a:r>
              <a:rPr lang="en-US" altLang="zh-CN" dirty="0" smtClean="0"/>
              <a:t>(</a:t>
            </a:r>
            <a:r>
              <a:rPr lang="zh-CN" altLang="en-US" dirty="0" smtClean="0"/>
              <a:t>即用于接主机的端口</a:t>
            </a:r>
            <a:r>
              <a:rPr lang="en-US" altLang="zh-CN" dirty="0" smtClean="0"/>
              <a:t>)</a:t>
            </a:r>
            <a:r>
              <a:rPr lang="zh-CN" altLang="en-US" dirty="0" smtClean="0"/>
              <a:t>使用</a:t>
            </a:r>
            <a:r>
              <a:rPr lang="en-US" altLang="zh-CN" dirty="0" smtClean="0"/>
              <a:t>Access</a:t>
            </a:r>
            <a:r>
              <a:rPr lang="zh-CN" altLang="en-US" dirty="0" smtClean="0"/>
              <a:t>类型；</a:t>
            </a:r>
            <a:endParaRPr lang="en-US" altLang="zh-CN" dirty="0" smtClean="0"/>
          </a:p>
          <a:p>
            <a:pPr>
              <a:lnSpc>
                <a:spcPct val="150000"/>
              </a:lnSpc>
            </a:pPr>
            <a:r>
              <a:rPr lang="en-US" altLang="zh-CN" dirty="0" smtClean="0"/>
              <a:t>Trunk</a:t>
            </a:r>
            <a:r>
              <a:rPr lang="zh-CN" altLang="en-US" dirty="0" smtClean="0"/>
              <a:t>链路</a:t>
            </a:r>
            <a:r>
              <a:rPr lang="en-US" altLang="zh-CN" dirty="0" smtClean="0"/>
              <a:t>(</a:t>
            </a:r>
            <a:r>
              <a:rPr lang="zh-CN" altLang="en-US" dirty="0" smtClean="0"/>
              <a:t>即用于接交换机的端口</a:t>
            </a:r>
            <a:r>
              <a:rPr lang="en-US" altLang="zh-CN" dirty="0" smtClean="0"/>
              <a:t>)</a:t>
            </a:r>
            <a:r>
              <a:rPr lang="zh-CN" altLang="en-US" dirty="0" smtClean="0"/>
              <a:t>使用</a:t>
            </a:r>
            <a:r>
              <a:rPr lang="en-US" altLang="zh-CN" dirty="0" smtClean="0"/>
              <a:t>Trunk</a:t>
            </a:r>
            <a:r>
              <a:rPr lang="zh-CN" altLang="en-US" dirty="0" smtClean="0"/>
              <a:t>类型。</a:t>
            </a:r>
          </a:p>
        </p:txBody>
      </p:sp>
      <p:grpSp>
        <p:nvGrpSpPr>
          <p:cNvPr id="5" name="Group 34"/>
          <p:cNvGrpSpPr/>
          <p:nvPr/>
        </p:nvGrpSpPr>
        <p:grpSpPr bwMode="auto">
          <a:xfrm>
            <a:off x="2434292" y="1098624"/>
            <a:ext cx="6840537" cy="3692525"/>
            <a:chOff x="1115792" y="1700213"/>
            <a:chExt cx="6840758" cy="3692525"/>
          </a:xfrm>
        </p:grpSpPr>
        <p:cxnSp>
          <p:nvCxnSpPr>
            <p:cNvPr id="6" name="直接连接符 15"/>
            <p:cNvCxnSpPr>
              <a:cxnSpLocks noChangeShapeType="1"/>
            </p:cNvCxnSpPr>
            <p:nvPr/>
          </p:nvCxnSpPr>
          <p:spPr bwMode="auto">
            <a:xfrm flipH="1">
              <a:off x="1792288" y="2076450"/>
              <a:ext cx="1079500"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p:cNvCxnSpPr>
            <p:nvPr/>
          </p:nvCxnSpPr>
          <p:spPr bwMode="auto">
            <a:xfrm>
              <a:off x="2584450" y="2076450"/>
              <a:ext cx="1152525"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11" name="圆角矩形 67"/>
            <p:cNvSpPr>
              <a:spLocks noChangeArrowheads="1"/>
            </p:cNvSpPr>
            <p:nvPr/>
          </p:nvSpPr>
          <p:spPr bwMode="auto">
            <a:xfrm>
              <a:off x="1115792" y="3860800"/>
              <a:ext cx="3257771" cy="1223963"/>
            </a:xfrm>
            <a:prstGeom prst="roundRect">
              <a:avLst>
                <a:gd name="adj" fmla="val 16667"/>
              </a:avLst>
            </a:prstGeom>
            <a:solidFill>
              <a:schemeClr val="accent2">
                <a:lumMod val="40000"/>
                <a:lumOff val="60000"/>
              </a:schemeClr>
            </a:solidFill>
            <a:ln w="9525" algn="ctr">
              <a:solidFill>
                <a:schemeClr val="accent1"/>
              </a:solidFill>
              <a:prstDash val="dash"/>
              <a:rou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ea typeface="宋体" panose="02010600030101010101" pitchFamily="2" charset="-122"/>
              </a:endParaRPr>
            </a:p>
          </p:txBody>
        </p:sp>
        <p:cxnSp>
          <p:nvCxnSpPr>
            <p:cNvPr id="12" name="直接连接符 15"/>
            <p:cNvCxnSpPr>
              <a:cxnSpLocks noChangeShapeType="1"/>
            </p:cNvCxnSpPr>
            <p:nvPr/>
          </p:nvCxnSpPr>
          <p:spPr bwMode="auto">
            <a:xfrm>
              <a:off x="3657600" y="3211513"/>
              <a:ext cx="0" cy="11525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13" name="圆角矩形 67"/>
            <p:cNvSpPr>
              <a:spLocks noChangeArrowheads="1"/>
            </p:cNvSpPr>
            <p:nvPr/>
          </p:nvSpPr>
          <p:spPr bwMode="auto">
            <a:xfrm>
              <a:off x="4529138" y="3860800"/>
              <a:ext cx="3241675" cy="1223963"/>
            </a:xfrm>
            <a:prstGeom prst="roundRect">
              <a:avLst>
                <a:gd name="adj" fmla="val 16667"/>
              </a:avLst>
            </a:prstGeom>
            <a:solidFill>
              <a:schemeClr val="accent2">
                <a:lumMod val="40000"/>
                <a:lumOff val="60000"/>
              </a:schemeClr>
            </a:solidFill>
            <a:ln w="9525" algn="ctr">
              <a:solidFill>
                <a:schemeClr val="accent1"/>
              </a:solidFill>
              <a:prstDash val="dash"/>
              <a:rou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ea typeface="宋体" panose="02010600030101010101" pitchFamily="2" charset="-122"/>
              </a:endParaRPr>
            </a:p>
          </p:txBody>
        </p:sp>
        <p:cxnSp>
          <p:nvCxnSpPr>
            <p:cNvPr id="14" name="直接连接符 15"/>
            <p:cNvCxnSpPr>
              <a:cxnSpLocks noChangeShapeType="1"/>
            </p:cNvCxnSpPr>
            <p:nvPr/>
          </p:nvCxnSpPr>
          <p:spPr bwMode="auto">
            <a:xfrm>
              <a:off x="2649538" y="2058988"/>
              <a:ext cx="3527425"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连接符 15"/>
            <p:cNvCxnSpPr>
              <a:cxnSpLocks noChangeShapeType="1"/>
            </p:cNvCxnSpPr>
            <p:nvPr/>
          </p:nvCxnSpPr>
          <p:spPr bwMode="auto">
            <a:xfrm>
              <a:off x="5241925" y="3284538"/>
              <a:ext cx="0"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8" name="直接连接符 15"/>
            <p:cNvCxnSpPr>
              <a:cxnSpLocks noChangeShapeType="1"/>
            </p:cNvCxnSpPr>
            <p:nvPr/>
          </p:nvCxnSpPr>
          <p:spPr bwMode="auto">
            <a:xfrm flipH="1">
              <a:off x="5097463" y="2132013"/>
              <a:ext cx="1079500"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889625" y="2132013"/>
              <a:ext cx="1152525" cy="12239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81563"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9"/>
            <p:cNvSpPr txBox="1">
              <a:spLocks noChangeArrowheads="1"/>
            </p:cNvSpPr>
            <p:nvPr/>
          </p:nvSpPr>
          <p:spPr bwMode="auto">
            <a:xfrm>
              <a:off x="5724128" y="2636912"/>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24" name="Text Box 40"/>
            <p:cNvSpPr txBox="1">
              <a:spLocks noChangeArrowheads="1"/>
            </p:cNvSpPr>
            <p:nvPr/>
          </p:nvSpPr>
          <p:spPr bwMode="auto">
            <a:xfrm>
              <a:off x="7192963" y="3552825"/>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25" name="Text Box 110"/>
            <p:cNvSpPr txBox="1">
              <a:spLocks noChangeArrowheads="1"/>
            </p:cNvSpPr>
            <p:nvPr/>
          </p:nvSpPr>
          <p:spPr bwMode="auto">
            <a:xfrm>
              <a:off x="5746750" y="5084763"/>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ea typeface="宋体" panose="02010600030101010101" pitchFamily="2" charset="-122"/>
                  <a:cs typeface="Arial" panose="020B0604020202020204" pitchFamily="34" charset="0"/>
                </a:rPr>
                <a:t>VLAN3</a:t>
              </a:r>
            </a:p>
          </p:txBody>
        </p:sp>
        <p:cxnSp>
          <p:nvCxnSpPr>
            <p:cNvPr id="26" name="直接连接符 15"/>
            <p:cNvCxnSpPr>
              <a:cxnSpLocks noChangeShapeType="1"/>
            </p:cNvCxnSpPr>
            <p:nvPr/>
          </p:nvCxnSpPr>
          <p:spPr bwMode="auto">
            <a:xfrm>
              <a:off x="6826250" y="3211513"/>
              <a:ext cx="576263" cy="136683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5322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连接符 15"/>
            <p:cNvCxnSpPr>
              <a:cxnSpLocks noChangeShapeType="1"/>
            </p:cNvCxnSpPr>
            <p:nvPr/>
          </p:nvCxnSpPr>
          <p:spPr bwMode="auto">
            <a:xfrm flipH="1">
              <a:off x="6262688" y="3211513"/>
              <a:ext cx="576262" cy="136683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26138"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10"/>
            <p:cNvSpPr txBox="1">
              <a:spLocks noChangeArrowheads="1"/>
            </p:cNvSpPr>
            <p:nvPr/>
          </p:nvSpPr>
          <p:spPr bwMode="auto">
            <a:xfrm>
              <a:off x="2433638" y="5084763"/>
              <a:ext cx="75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ea typeface="宋体" panose="02010600030101010101" pitchFamily="2" charset="-122"/>
                  <a:cs typeface="Arial" panose="020B0604020202020204" pitchFamily="34" charset="0"/>
                </a:rPr>
                <a:t>VLAN2</a:t>
              </a:r>
            </a:p>
          </p:txBody>
        </p:sp>
        <p:pic>
          <p:nvPicPr>
            <p:cNvPr id="3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432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连接符 15"/>
            <p:cNvCxnSpPr>
              <a:cxnSpLocks noChangeShapeType="1"/>
            </p:cNvCxnSpPr>
            <p:nvPr/>
          </p:nvCxnSpPr>
          <p:spPr bwMode="auto">
            <a:xfrm>
              <a:off x="2123728" y="3356992"/>
              <a:ext cx="670272" cy="107848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34" name="直接连接符 15"/>
            <p:cNvCxnSpPr>
              <a:cxnSpLocks noChangeShapeType="1"/>
            </p:cNvCxnSpPr>
            <p:nvPr/>
          </p:nvCxnSpPr>
          <p:spPr bwMode="auto">
            <a:xfrm flipH="1">
              <a:off x="1475656" y="3211513"/>
              <a:ext cx="453157" cy="1225599"/>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3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144"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7624" y="414908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018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9"/>
            <p:cNvSpPr txBox="1">
              <a:spLocks noChangeArrowheads="1"/>
            </p:cNvSpPr>
            <p:nvPr/>
          </p:nvSpPr>
          <p:spPr bwMode="auto">
            <a:xfrm>
              <a:off x="4067944" y="1700808"/>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39" name="Text Box 39"/>
            <p:cNvSpPr txBox="1">
              <a:spLocks noChangeArrowheads="1"/>
            </p:cNvSpPr>
            <p:nvPr/>
          </p:nvSpPr>
          <p:spPr bwMode="auto">
            <a:xfrm>
              <a:off x="2411760" y="2564904"/>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Trunk</a:t>
              </a:r>
            </a:p>
          </p:txBody>
        </p:sp>
        <p:sp>
          <p:nvSpPr>
            <p:cNvPr id="40" name="Text Box 40"/>
            <p:cNvSpPr txBox="1">
              <a:spLocks noChangeArrowheads="1"/>
            </p:cNvSpPr>
            <p:nvPr/>
          </p:nvSpPr>
          <p:spPr bwMode="auto">
            <a:xfrm>
              <a:off x="5868144"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41" name="Text Box 40"/>
            <p:cNvSpPr txBox="1">
              <a:spLocks noChangeArrowheads="1"/>
            </p:cNvSpPr>
            <p:nvPr/>
          </p:nvSpPr>
          <p:spPr bwMode="auto">
            <a:xfrm>
              <a:off x="4499992"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42" name="Text Box 40"/>
            <p:cNvSpPr txBox="1">
              <a:spLocks noChangeArrowheads="1"/>
            </p:cNvSpPr>
            <p:nvPr/>
          </p:nvSpPr>
          <p:spPr bwMode="auto">
            <a:xfrm>
              <a:off x="2915816"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sp>
          <p:nvSpPr>
            <p:cNvPr id="43" name="Text Box 40"/>
            <p:cNvSpPr txBox="1">
              <a:spLocks noChangeArrowheads="1"/>
            </p:cNvSpPr>
            <p:nvPr/>
          </p:nvSpPr>
          <p:spPr bwMode="auto">
            <a:xfrm>
              <a:off x="1666280"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990000"/>
                  </a:solidFill>
                  <a:ea typeface="宋体" panose="02010600030101010101" pitchFamily="2" charset="-122"/>
                  <a:cs typeface="Arial" panose="020B0604020202020204" pitchFamily="34" charset="0"/>
                </a:rPr>
                <a:t>Access</a:t>
              </a:r>
            </a:p>
          </p:txBody>
        </p:sp>
      </p:gr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5787" y="765337"/>
            <a:ext cx="10310495" cy="553085"/>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2000" dirty="0">
                <a:solidFill>
                  <a:srgbClr val="656D8D"/>
                </a:solidFill>
                <a:sym typeface="+mn-ea"/>
              </a:rPr>
              <a:t>端口类型-Hybrid    </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55" name="Rectangle 3"/>
          <p:cNvSpPr txBox="1">
            <a:spLocks noChangeArrowheads="1"/>
          </p:cNvSpPr>
          <p:nvPr/>
        </p:nvSpPr>
        <p:spPr bwMode="auto">
          <a:xfrm>
            <a:off x="2485153" y="4653136"/>
            <a:ext cx="7627937" cy="1872208"/>
          </a:xfrm>
          <a:prstGeom prst="rect">
            <a:avLst/>
          </a:prstGeom>
          <a:noFill/>
          <a:ln>
            <a:miter lim="800000"/>
          </a:ln>
        </p:spPr>
        <p:txBody>
          <a:bodyPr/>
          <a:lstStyle/>
          <a:p>
            <a:pPr marL="196850" indent="-252730" algn="l" defTabSz="802005" eaLnBrk="1" hangingPunct="1">
              <a:spcBef>
                <a:spcPts val="1200"/>
              </a:spcBef>
              <a:buSzPct val="80000"/>
              <a:buFont typeface="Wingdings" panose="05000000000000000000" pitchFamily="2" charset="2"/>
              <a:buChar char="l"/>
              <a:defRPr/>
            </a:pPr>
            <a:r>
              <a:rPr lang="en-US" altLang="zh-CN" sz="2000" kern="0" dirty="0">
                <a:latin typeface="+mn-ea"/>
                <a:ea typeface="+mn-ea"/>
                <a:cs typeface="Arial" panose="020B0604020202020204" pitchFamily="34" charset="0"/>
              </a:rPr>
              <a:t>Hybrid</a:t>
            </a:r>
            <a:r>
              <a:rPr lang="zh-CN" altLang="en-US" sz="2000" kern="0" dirty="0">
                <a:latin typeface="+mn-ea"/>
                <a:ea typeface="+mn-ea"/>
                <a:cs typeface="Arial" panose="020B0604020202020204" pitchFamily="34" charset="0"/>
              </a:rPr>
              <a:t>端口既可以连接主机，又可以连接交换机。</a:t>
            </a:r>
            <a:endParaRPr lang="en-US" altLang="zh-CN" sz="2000" kern="0" dirty="0">
              <a:latin typeface="+mn-ea"/>
              <a:ea typeface="+mn-ea"/>
              <a:cs typeface="Arial" panose="020B0604020202020204" pitchFamily="34" charset="0"/>
            </a:endParaRPr>
          </a:p>
          <a:p>
            <a:pPr marL="196850" indent="-252730" algn="l" defTabSz="802005" eaLnBrk="1" hangingPunct="1">
              <a:spcBef>
                <a:spcPts val="1200"/>
              </a:spcBef>
              <a:buSzPct val="80000"/>
              <a:buFont typeface="Wingdings" panose="05000000000000000000" pitchFamily="2" charset="2"/>
              <a:buChar char="l"/>
              <a:defRPr/>
            </a:pPr>
            <a:r>
              <a:rPr lang="en-US" altLang="zh-CN" sz="2000" kern="0" dirty="0">
                <a:latin typeface="+mn-ea"/>
                <a:ea typeface="+mn-ea"/>
                <a:cs typeface="Arial" panose="020B0604020202020204" pitchFamily="34" charset="0"/>
              </a:rPr>
              <a:t>Hybrid</a:t>
            </a:r>
            <a:r>
              <a:rPr lang="zh-CN" altLang="en-US" sz="2000" kern="0" dirty="0">
                <a:latin typeface="+mn-ea"/>
                <a:ea typeface="+mn-ea"/>
                <a:cs typeface="Arial" panose="020B0604020202020204" pitchFamily="34" charset="0"/>
              </a:rPr>
              <a:t>端口可以以</a:t>
            </a:r>
            <a:r>
              <a:rPr lang="en-US" altLang="zh-CN" sz="2000" kern="0" dirty="0">
                <a:latin typeface="+mn-ea"/>
                <a:ea typeface="+mn-ea"/>
                <a:cs typeface="Arial" panose="020B0604020202020204" pitchFamily="34" charset="0"/>
              </a:rPr>
              <a:t>Tagged </a:t>
            </a:r>
            <a:r>
              <a:rPr lang="zh-CN" altLang="en-US" sz="2000" kern="0" dirty="0">
                <a:latin typeface="+mn-ea"/>
                <a:ea typeface="+mn-ea"/>
                <a:cs typeface="Arial" panose="020B0604020202020204" pitchFamily="34" charset="0"/>
              </a:rPr>
              <a:t>或</a:t>
            </a:r>
            <a:r>
              <a:rPr lang="en-US" altLang="zh-CN" sz="2000" kern="0" dirty="0">
                <a:latin typeface="+mn-ea"/>
                <a:ea typeface="+mn-ea"/>
                <a:cs typeface="Arial" panose="020B0604020202020204" pitchFamily="34" charset="0"/>
              </a:rPr>
              <a:t>Untagged</a:t>
            </a:r>
            <a:r>
              <a:rPr lang="zh-CN" altLang="en-US" sz="2000" kern="0" dirty="0">
                <a:latin typeface="+mn-ea"/>
                <a:ea typeface="+mn-ea"/>
                <a:cs typeface="Arial" panose="020B0604020202020204" pitchFamily="34" charset="0"/>
              </a:rPr>
              <a:t>方式加入</a:t>
            </a:r>
            <a:r>
              <a:rPr lang="en-US" altLang="zh-CN" sz="2000" kern="0" dirty="0">
                <a:latin typeface="+mn-ea"/>
                <a:ea typeface="+mn-ea"/>
                <a:cs typeface="Arial" panose="020B0604020202020204" pitchFamily="34" charset="0"/>
              </a:rPr>
              <a:t>VLAN </a:t>
            </a:r>
            <a:r>
              <a:rPr lang="zh-CN" altLang="en-US" sz="2000" kern="0" dirty="0" smtClean="0">
                <a:latin typeface="+mn-ea"/>
                <a:ea typeface="+mn-ea"/>
                <a:cs typeface="Arial" panose="020B0604020202020204" pitchFamily="34" charset="0"/>
              </a:rPr>
              <a:t>，即可由用户自定义收帧与发帧规则。</a:t>
            </a:r>
            <a:endParaRPr lang="en-US" altLang="zh-CN" sz="2000" kern="0" dirty="0" smtClean="0">
              <a:latin typeface="+mn-ea"/>
              <a:ea typeface="+mn-ea"/>
              <a:cs typeface="Arial" panose="020B0604020202020204" pitchFamily="34" charset="0"/>
            </a:endParaRPr>
          </a:p>
          <a:p>
            <a:pPr marL="196850" indent="-252730" defTabSz="802005">
              <a:spcBef>
                <a:spcPts val="1200"/>
              </a:spcBef>
              <a:buSzPct val="80000"/>
              <a:buFont typeface="Wingdings" panose="05000000000000000000" pitchFamily="2" charset="2"/>
              <a:buChar char="l"/>
              <a:defRPr/>
            </a:pPr>
            <a:r>
              <a:rPr lang="zh-CN" altLang="en-US" sz="2000" dirty="0">
                <a:latin typeface="+mn-ea"/>
                <a:ea typeface="+mn-ea"/>
              </a:rPr>
              <a:t>华为设备默认的端口类型是</a:t>
            </a:r>
            <a:r>
              <a:rPr lang="en-US" altLang="zh-CN" sz="2000" dirty="0">
                <a:latin typeface="+mn-ea"/>
                <a:ea typeface="+mn-ea"/>
              </a:rPr>
              <a:t>Hybrid</a:t>
            </a:r>
            <a:r>
              <a:rPr lang="zh-CN" altLang="en-US" sz="2000" dirty="0">
                <a:latin typeface="+mn-ea"/>
                <a:ea typeface="+mn-ea"/>
              </a:rPr>
              <a:t>。</a:t>
            </a:r>
            <a:endParaRPr lang="zh-CN" altLang="en-US" sz="2000" kern="0" dirty="0">
              <a:latin typeface="+mn-ea"/>
              <a:ea typeface="+mn-ea"/>
              <a:cs typeface="Arial" panose="020B0604020202020204" pitchFamily="34" charset="0"/>
            </a:endParaRPr>
          </a:p>
        </p:txBody>
      </p:sp>
      <p:grpSp>
        <p:nvGrpSpPr>
          <p:cNvPr id="45" name="组合 44"/>
          <p:cNvGrpSpPr/>
          <p:nvPr/>
        </p:nvGrpSpPr>
        <p:grpSpPr>
          <a:xfrm>
            <a:off x="2355416" y="1273648"/>
            <a:ext cx="6192837" cy="3118850"/>
            <a:chOff x="1109746" y="1273648"/>
            <a:chExt cx="6192837" cy="3118850"/>
          </a:xfrm>
        </p:grpSpPr>
        <p:grpSp>
          <p:nvGrpSpPr>
            <p:cNvPr id="17413" name="Group 52"/>
            <p:cNvGrpSpPr/>
            <p:nvPr/>
          </p:nvGrpSpPr>
          <p:grpSpPr bwMode="auto">
            <a:xfrm>
              <a:off x="1109746" y="1273648"/>
              <a:ext cx="6192837" cy="3118850"/>
              <a:chOff x="1116013" y="1844675"/>
              <a:chExt cx="6191883" cy="3117598"/>
            </a:xfrm>
          </p:grpSpPr>
          <p:cxnSp>
            <p:nvCxnSpPr>
              <p:cNvPr id="17415" name="直接连接符 15"/>
              <p:cNvCxnSpPr>
                <a:cxnSpLocks noChangeShapeType="1"/>
              </p:cNvCxnSpPr>
              <p:nvPr/>
            </p:nvCxnSpPr>
            <p:spPr bwMode="auto">
              <a:xfrm>
                <a:off x="6371854" y="2492896"/>
                <a:ext cx="0" cy="144016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7416" name="直接连接符 15"/>
              <p:cNvCxnSpPr>
                <a:cxnSpLocks noChangeShapeType="1"/>
              </p:cNvCxnSpPr>
              <p:nvPr/>
            </p:nvCxnSpPr>
            <p:spPr bwMode="auto">
              <a:xfrm>
                <a:off x="3113088" y="2420938"/>
                <a:ext cx="2952750"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7417" name="直接连接符 15"/>
              <p:cNvCxnSpPr>
                <a:cxnSpLocks noChangeShapeType="1"/>
              </p:cNvCxnSpPr>
              <p:nvPr/>
            </p:nvCxnSpPr>
            <p:spPr bwMode="auto">
              <a:xfrm flipH="1">
                <a:off x="1549400" y="2565400"/>
                <a:ext cx="1079500"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7418" name="直接连接符 15"/>
              <p:cNvCxnSpPr>
                <a:cxnSpLocks noChangeShapeType="1"/>
              </p:cNvCxnSpPr>
              <p:nvPr/>
            </p:nvCxnSpPr>
            <p:spPr bwMode="auto">
              <a:xfrm>
                <a:off x="2773363" y="2565400"/>
                <a:ext cx="1152525" cy="12239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741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40" y="2060575"/>
                <a:ext cx="647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2500" y="371633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6013" y="3716338"/>
                <a:ext cx="792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39"/>
              <p:cNvSpPr txBox="1">
                <a:spLocks noChangeArrowheads="1"/>
              </p:cNvSpPr>
              <p:nvPr/>
            </p:nvSpPr>
            <p:spPr bwMode="auto">
              <a:xfrm>
                <a:off x="3023655" y="2086099"/>
                <a:ext cx="64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G0/0/1</a:t>
                </a:r>
              </a:p>
            </p:txBody>
          </p:sp>
          <p:pic>
            <p:nvPicPr>
              <p:cNvPr id="17423"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2060575"/>
                <a:ext cx="647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39"/>
              <p:cNvSpPr txBox="1">
                <a:spLocks noChangeArrowheads="1"/>
              </p:cNvSpPr>
              <p:nvPr/>
            </p:nvSpPr>
            <p:spPr bwMode="auto">
              <a:xfrm>
                <a:off x="1213803" y="4508500"/>
                <a:ext cx="594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A</a:t>
                </a:r>
              </a:p>
            </p:txBody>
          </p:sp>
          <p:sp>
            <p:nvSpPr>
              <p:cNvPr id="17425" name="Text Box 39"/>
              <p:cNvSpPr txBox="1">
                <a:spLocks noChangeArrowheads="1"/>
              </p:cNvSpPr>
              <p:nvPr/>
            </p:nvSpPr>
            <p:spPr bwMode="auto">
              <a:xfrm>
                <a:off x="3590290" y="4508500"/>
                <a:ext cx="594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a:latin typeface="华文细黑" panose="02010600040101010101" pitchFamily="2" charset="-122"/>
                    <a:ea typeface="华文细黑" panose="02010600040101010101" pitchFamily="2" charset="-122"/>
                    <a:cs typeface="Arial" panose="020B0604020202020204" pitchFamily="34" charset="0"/>
                  </a:rPr>
                  <a:t>主机</a:t>
                </a:r>
                <a:r>
                  <a:rPr kumimoji="1" lang="en-US" altLang="zh-CN" sz="1200">
                    <a:ea typeface="宋体" panose="02010600030101010101" pitchFamily="2" charset="-122"/>
                    <a:cs typeface="Arial" panose="020B0604020202020204" pitchFamily="34" charset="0"/>
                  </a:rPr>
                  <a:t>B</a:t>
                </a:r>
              </a:p>
            </p:txBody>
          </p:sp>
          <p:sp>
            <p:nvSpPr>
              <p:cNvPr id="17426" name="Text Box 39"/>
              <p:cNvSpPr txBox="1">
                <a:spLocks noChangeArrowheads="1"/>
              </p:cNvSpPr>
              <p:nvPr/>
            </p:nvSpPr>
            <p:spPr bwMode="auto">
              <a:xfrm>
                <a:off x="6290381" y="4685274"/>
                <a:ext cx="646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zh-CN" altLang="en-US" sz="1200" dirty="0">
                    <a:latin typeface="华文细黑" panose="02010600040101010101" pitchFamily="2" charset="-122"/>
                    <a:ea typeface="华文细黑" panose="02010600040101010101" pitchFamily="2" charset="-122"/>
                    <a:cs typeface="Arial" panose="020B0604020202020204" pitchFamily="34" charset="0"/>
                  </a:rPr>
                  <a:t>服务器</a:t>
                </a:r>
                <a:endParaRPr kumimoji="1" lang="en-US" altLang="zh-CN" sz="1200" dirty="0">
                  <a:latin typeface="华文细黑" panose="02010600040101010101" pitchFamily="2" charset="-122"/>
                  <a:ea typeface="华文细黑" panose="02010600040101010101" pitchFamily="2" charset="-122"/>
                  <a:cs typeface="Arial" panose="020B0604020202020204" pitchFamily="34" charset="0"/>
                </a:endParaRPr>
              </a:p>
            </p:txBody>
          </p:sp>
          <p:sp>
            <p:nvSpPr>
              <p:cNvPr id="17427" name="TextBox 32"/>
              <p:cNvSpPr txBox="1">
                <a:spLocks noChangeArrowheads="1"/>
              </p:cNvSpPr>
              <p:nvPr/>
            </p:nvSpPr>
            <p:spPr bwMode="auto">
              <a:xfrm rot="-2937674">
                <a:off x="1373981" y="3064669"/>
                <a:ext cx="849313" cy="276225"/>
              </a:xfrm>
              <a:prstGeom prst="rect">
                <a:avLst/>
              </a:prstGeom>
              <a:solidFill>
                <a:srgbClr val="005B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sp>
            <p:nvSpPr>
              <p:cNvPr id="17428" name="TextBox 32"/>
              <p:cNvSpPr txBox="1">
                <a:spLocks noChangeArrowheads="1"/>
              </p:cNvSpPr>
              <p:nvPr/>
            </p:nvSpPr>
            <p:spPr bwMode="auto">
              <a:xfrm>
                <a:off x="4367322" y="2059979"/>
                <a:ext cx="849312" cy="277812"/>
              </a:xfrm>
              <a:prstGeom prst="rect">
                <a:avLst/>
              </a:prstGeom>
              <a:solidFill>
                <a:srgbClr val="005B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Frame</a:t>
                </a:r>
                <a:endParaRPr lang="zh-CN" altLang="en-US" sz="1200">
                  <a:solidFill>
                    <a:schemeClr val="bg1"/>
                  </a:solidFill>
                  <a:ea typeface="宋体" panose="02010600030101010101" pitchFamily="2" charset="-122"/>
                </a:endParaRPr>
              </a:p>
            </p:txBody>
          </p:sp>
          <p:sp>
            <p:nvSpPr>
              <p:cNvPr id="17429" name="Text Box 39"/>
              <p:cNvSpPr txBox="1">
                <a:spLocks noChangeArrowheads="1"/>
              </p:cNvSpPr>
              <p:nvPr/>
            </p:nvSpPr>
            <p:spPr bwMode="auto">
              <a:xfrm>
                <a:off x="5499800" y="2094607"/>
                <a:ext cx="646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G0/0/1</a:t>
                </a:r>
              </a:p>
            </p:txBody>
          </p:sp>
          <p:grpSp>
            <p:nvGrpSpPr>
              <p:cNvPr id="17430" name="Group 24"/>
              <p:cNvGrpSpPr/>
              <p:nvPr/>
            </p:nvGrpSpPr>
            <p:grpSpPr bwMode="auto">
              <a:xfrm>
                <a:off x="4036389" y="2060700"/>
                <a:ext cx="3271507" cy="1357119"/>
                <a:chOff x="3969078" y="2060766"/>
                <a:chExt cx="3272200" cy="1357133"/>
              </a:xfrm>
            </p:grpSpPr>
            <p:sp>
              <p:nvSpPr>
                <p:cNvPr id="17438" name="TextBox 32"/>
                <p:cNvSpPr txBox="1">
                  <a:spLocks noChangeArrowheads="1"/>
                </p:cNvSpPr>
                <p:nvPr/>
              </p:nvSpPr>
              <p:spPr bwMode="auto">
                <a:xfrm>
                  <a:off x="4288519" y="2492817"/>
                  <a:ext cx="813099" cy="27699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Frame</a:t>
                  </a:r>
                  <a:endParaRPr lang="zh-CN" altLang="en-US" sz="1200">
                    <a:solidFill>
                      <a:schemeClr val="bg1"/>
                    </a:solidFill>
                    <a:ea typeface="宋体" panose="02010600030101010101" pitchFamily="2" charset="-122"/>
                  </a:endParaRPr>
                </a:p>
              </p:txBody>
            </p:sp>
            <p:sp>
              <p:nvSpPr>
                <p:cNvPr id="17439" name="TextBox 35"/>
                <p:cNvSpPr txBox="1">
                  <a:spLocks noChangeArrowheads="1"/>
                </p:cNvSpPr>
                <p:nvPr/>
              </p:nvSpPr>
              <p:spPr bwMode="auto">
                <a:xfrm>
                  <a:off x="3969078" y="2492819"/>
                  <a:ext cx="269641" cy="276891"/>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3</a:t>
                  </a:r>
                  <a:endParaRPr lang="zh-CN" altLang="en-US" sz="1200">
                    <a:solidFill>
                      <a:schemeClr val="bg1"/>
                    </a:solidFill>
                    <a:ea typeface="宋体" panose="02010600030101010101" pitchFamily="2" charset="-122"/>
                  </a:endParaRPr>
                </a:p>
              </p:txBody>
            </p:sp>
            <p:sp>
              <p:nvSpPr>
                <p:cNvPr id="17440" name="TextBox 35"/>
                <p:cNvSpPr txBox="1">
                  <a:spLocks noChangeArrowheads="1"/>
                </p:cNvSpPr>
                <p:nvPr/>
              </p:nvSpPr>
              <p:spPr bwMode="auto">
                <a:xfrm>
                  <a:off x="3970885" y="2060766"/>
                  <a:ext cx="269642" cy="276891"/>
                </a:xfrm>
                <a:prstGeom prst="rect">
                  <a:avLst/>
                </a:prstGeom>
                <a:solidFill>
                  <a:srgbClr val="005B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2</a:t>
                  </a:r>
                  <a:endParaRPr lang="zh-CN" altLang="en-US" sz="1200">
                    <a:solidFill>
                      <a:schemeClr val="bg1"/>
                    </a:solidFill>
                    <a:ea typeface="宋体" panose="02010600030101010101" pitchFamily="2" charset="-122"/>
                  </a:endParaRPr>
                </a:p>
              </p:txBody>
            </p:sp>
            <p:sp>
              <p:nvSpPr>
                <p:cNvPr id="17441" name="TextBox 32"/>
                <p:cNvSpPr txBox="1">
                  <a:spLocks noChangeArrowheads="1"/>
                </p:cNvSpPr>
                <p:nvPr/>
              </p:nvSpPr>
              <p:spPr bwMode="auto">
                <a:xfrm>
                  <a:off x="6377055" y="3140897"/>
                  <a:ext cx="864223" cy="27700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grpSp>
          <p:sp>
            <p:nvSpPr>
              <p:cNvPr id="17431" name="TextBox 32"/>
              <p:cNvSpPr txBox="1">
                <a:spLocks noChangeArrowheads="1"/>
              </p:cNvSpPr>
              <p:nvPr/>
            </p:nvSpPr>
            <p:spPr bwMode="auto">
              <a:xfrm rot="2767738">
                <a:off x="3244056" y="3075782"/>
                <a:ext cx="847725" cy="2778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sp>
            <p:nvSpPr>
              <p:cNvPr id="17432" name="Text Box 39"/>
              <p:cNvSpPr txBox="1">
                <a:spLocks noChangeArrowheads="1"/>
              </p:cNvSpPr>
              <p:nvPr/>
            </p:nvSpPr>
            <p:spPr bwMode="auto">
              <a:xfrm>
                <a:off x="2557463" y="1844675"/>
                <a:ext cx="528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SWA</a:t>
                </a:r>
              </a:p>
            </p:txBody>
          </p:sp>
          <p:sp>
            <p:nvSpPr>
              <p:cNvPr id="17433" name="Text Box 39"/>
              <p:cNvSpPr txBox="1">
                <a:spLocks noChangeArrowheads="1"/>
              </p:cNvSpPr>
              <p:nvPr/>
            </p:nvSpPr>
            <p:spPr bwMode="auto">
              <a:xfrm>
                <a:off x="6078538" y="1844675"/>
                <a:ext cx="534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SWB</a:t>
                </a:r>
              </a:p>
            </p:txBody>
          </p:sp>
          <p:sp>
            <p:nvSpPr>
              <p:cNvPr id="17434" name="Text Box 39"/>
              <p:cNvSpPr txBox="1">
                <a:spLocks noChangeArrowheads="1"/>
              </p:cNvSpPr>
              <p:nvPr/>
            </p:nvSpPr>
            <p:spPr bwMode="auto">
              <a:xfrm>
                <a:off x="6477900" y="2708920"/>
                <a:ext cx="64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G0/0/2</a:t>
                </a:r>
              </a:p>
            </p:txBody>
          </p:sp>
          <p:sp>
            <p:nvSpPr>
              <p:cNvPr id="17435" name="Text Box 39"/>
              <p:cNvSpPr txBox="1">
                <a:spLocks noChangeArrowheads="1"/>
              </p:cNvSpPr>
              <p:nvPr/>
            </p:nvSpPr>
            <p:spPr bwMode="auto">
              <a:xfrm>
                <a:off x="1867604" y="2568575"/>
                <a:ext cx="64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G0/0/2</a:t>
                </a:r>
              </a:p>
            </p:txBody>
          </p:sp>
          <p:sp>
            <p:nvSpPr>
              <p:cNvPr id="17436" name="Text Box 39"/>
              <p:cNvSpPr txBox="1">
                <a:spLocks noChangeArrowheads="1"/>
              </p:cNvSpPr>
              <p:nvPr/>
            </p:nvSpPr>
            <p:spPr bwMode="auto">
              <a:xfrm>
                <a:off x="3066960" y="2566988"/>
                <a:ext cx="64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ea typeface="宋体" panose="02010600030101010101" pitchFamily="2" charset="-122"/>
                    <a:cs typeface="Arial" panose="020B0604020202020204" pitchFamily="34" charset="0"/>
                  </a:rPr>
                  <a:t>G0/0/3</a:t>
                </a:r>
              </a:p>
            </p:txBody>
          </p:sp>
          <p:sp>
            <p:nvSpPr>
              <p:cNvPr id="17437" name="TextBox 32"/>
              <p:cNvSpPr txBox="1">
                <a:spLocks noChangeArrowheads="1"/>
              </p:cNvSpPr>
              <p:nvPr/>
            </p:nvSpPr>
            <p:spPr bwMode="auto">
              <a:xfrm>
                <a:off x="5435812" y="3140819"/>
                <a:ext cx="849312" cy="277812"/>
              </a:xfrm>
              <a:prstGeom prst="rect">
                <a:avLst/>
              </a:prstGeom>
              <a:solidFill>
                <a:srgbClr val="005B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ea typeface="宋体" panose="02010600030101010101" pitchFamily="2" charset="-122"/>
                  </a:rPr>
                  <a:t>Untagged</a:t>
                </a:r>
                <a:endParaRPr lang="zh-CN" altLang="en-US" sz="1200">
                  <a:solidFill>
                    <a:schemeClr val="bg1"/>
                  </a:solidFill>
                  <a:ea typeface="宋体" panose="02010600030101010101" pitchFamily="2" charset="-122"/>
                </a:endParaRPr>
              </a:p>
            </p:txBody>
          </p:sp>
        </p:grpSp>
        <p:pic>
          <p:nvPicPr>
            <p:cNvPr id="17414" name="Picture 1939" descr="图片6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429000"/>
              <a:ext cx="50006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3"/>
          <p:cNvSpPr txBox="1">
            <a:spLocks noChangeArrowheads="1"/>
          </p:cNvSpPr>
          <p:nvPr/>
        </p:nvSpPr>
        <p:spPr bwMode="auto">
          <a:xfrm>
            <a:off x="8339455" y="3025140"/>
            <a:ext cx="2963545" cy="1605915"/>
          </a:xfrm>
          <a:prstGeom prst="rect">
            <a:avLst/>
          </a:prstGeom>
          <a:noFill/>
          <a:ln>
            <a:miter lim="800000"/>
          </a:ln>
        </p:spPr>
        <p:txBody>
          <a:bodyPr/>
          <a:lstStyle/>
          <a:p>
            <a:pPr algn="l" defTabSz="802005" eaLnBrk="1" hangingPunct="1">
              <a:spcBef>
                <a:spcPts val="1200"/>
              </a:spcBef>
              <a:buSzPct val="80000"/>
              <a:defRPr/>
            </a:pPr>
            <a:r>
              <a:rPr lang="zh-CN" altLang="en-US" sz="1800" kern="0" dirty="0" smtClean="0">
                <a:latin typeface="+mn-ea"/>
                <a:ea typeface="+mn-ea"/>
                <a:cs typeface="Arial" panose="020B0604020202020204" pitchFamily="34" charset="0"/>
              </a:rPr>
              <a:t>可实现效果：</a:t>
            </a:r>
            <a:endParaRPr lang="en-US" altLang="zh-CN" sz="1800" kern="0" dirty="0" smtClean="0">
              <a:latin typeface="+mn-ea"/>
              <a:ea typeface="+mn-ea"/>
              <a:cs typeface="Arial" panose="020B0604020202020204" pitchFamily="34" charset="0"/>
            </a:endParaRPr>
          </a:p>
          <a:p>
            <a:pPr algn="l" defTabSz="802005" eaLnBrk="1" hangingPunct="1">
              <a:spcBef>
                <a:spcPts val="1200"/>
              </a:spcBef>
              <a:buSzPct val="80000"/>
              <a:defRPr/>
            </a:pPr>
            <a:r>
              <a:rPr lang="en-US" altLang="zh-CN" sz="1800" kern="0" dirty="0" smtClean="0">
                <a:latin typeface="+mn-ea"/>
                <a:ea typeface="+mn-ea"/>
                <a:cs typeface="Arial" panose="020B0604020202020204" pitchFamily="34" charset="0"/>
              </a:rPr>
              <a:t>1)A</a:t>
            </a:r>
            <a:r>
              <a:rPr lang="zh-CN" altLang="en-US" sz="1800" kern="0" dirty="0" smtClean="0">
                <a:latin typeface="+mn-ea"/>
                <a:ea typeface="+mn-ea"/>
                <a:cs typeface="Arial" panose="020B0604020202020204" pitchFamily="34" charset="0"/>
              </a:rPr>
              <a:t>或</a:t>
            </a:r>
            <a:r>
              <a:rPr lang="en-US" altLang="zh-CN" sz="1800" kern="0" dirty="0" smtClean="0">
                <a:latin typeface="+mn-ea"/>
                <a:ea typeface="+mn-ea"/>
                <a:cs typeface="Arial" panose="020B0604020202020204" pitchFamily="34" charset="0"/>
              </a:rPr>
              <a:t>B</a:t>
            </a:r>
            <a:r>
              <a:rPr lang="zh-CN" altLang="en-US" sz="1800" kern="0" dirty="0" smtClean="0">
                <a:latin typeface="+mn-ea"/>
                <a:ea typeface="+mn-ea"/>
                <a:cs typeface="Arial" panose="020B0604020202020204" pitchFamily="34" charset="0"/>
              </a:rPr>
              <a:t>均能与服务器通信；</a:t>
            </a:r>
            <a:endParaRPr lang="en-US" altLang="zh-CN" sz="1800" kern="0" dirty="0" smtClean="0">
              <a:latin typeface="+mn-ea"/>
              <a:ea typeface="+mn-ea"/>
              <a:cs typeface="Arial" panose="020B0604020202020204" pitchFamily="34" charset="0"/>
            </a:endParaRPr>
          </a:p>
          <a:p>
            <a:pPr algn="l" defTabSz="802005" eaLnBrk="1" hangingPunct="1">
              <a:spcBef>
                <a:spcPts val="1200"/>
              </a:spcBef>
              <a:buSzPct val="80000"/>
              <a:defRPr/>
            </a:pPr>
            <a:r>
              <a:rPr lang="en-US" altLang="zh-CN" sz="1800" kern="0" dirty="0" smtClean="0">
                <a:latin typeface="+mn-ea"/>
                <a:ea typeface="+mn-ea"/>
                <a:cs typeface="Arial" panose="020B0604020202020204" pitchFamily="34" charset="0"/>
              </a:rPr>
              <a:t>2)A</a:t>
            </a:r>
            <a:r>
              <a:rPr lang="zh-CN" altLang="en-US" sz="1800" kern="0" dirty="0" smtClean="0">
                <a:latin typeface="+mn-ea"/>
                <a:ea typeface="+mn-ea"/>
                <a:cs typeface="Arial" panose="020B0604020202020204" pitchFamily="34" charset="0"/>
              </a:rPr>
              <a:t>与</a:t>
            </a:r>
            <a:r>
              <a:rPr lang="en-US" altLang="zh-CN" sz="1800" kern="0" dirty="0" smtClean="0">
                <a:latin typeface="+mn-ea"/>
                <a:ea typeface="+mn-ea"/>
                <a:cs typeface="Arial" panose="020B0604020202020204" pitchFamily="34" charset="0"/>
              </a:rPr>
              <a:t>B</a:t>
            </a:r>
            <a:r>
              <a:rPr lang="zh-CN" altLang="en-US" sz="1800" kern="0" dirty="0" smtClean="0">
                <a:latin typeface="+mn-ea"/>
                <a:ea typeface="+mn-ea"/>
                <a:cs typeface="Arial" panose="020B0604020202020204" pitchFamily="34" charset="0"/>
              </a:rPr>
              <a:t>不能通信。</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5170646"/>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的配置：</a:t>
            </a:r>
            <a:endParaRPr lang="en-US" altLang="zh-CN" sz="2000" dirty="0">
              <a:solidFill>
                <a:srgbClr val="656D8D"/>
              </a:solidFill>
            </a:endParaRPr>
          </a:p>
          <a:p>
            <a:pPr>
              <a:lnSpc>
                <a:spcPct val="150000"/>
              </a:lnSpc>
            </a:pPr>
            <a:r>
              <a:rPr lang="zh-CN" altLang="en-US" sz="2000" dirty="0">
                <a:solidFill>
                  <a:srgbClr val="656D8D"/>
                </a:solidFill>
              </a:rPr>
              <a:t>  </a:t>
            </a:r>
            <a:r>
              <a:rPr lang="en-US" altLang="zh-CN" sz="2000" dirty="0">
                <a:solidFill>
                  <a:srgbClr val="656D8D"/>
                </a:solidFill>
              </a:rPr>
              <a:t>1.</a:t>
            </a:r>
            <a:r>
              <a:rPr lang="zh-CN" altLang="en-US" sz="2000" dirty="0">
                <a:solidFill>
                  <a:srgbClr val="656D8D"/>
                </a:solidFill>
              </a:rPr>
              <a:t>创建</a:t>
            </a:r>
            <a:r>
              <a:rPr lang="en-US" altLang="zh-CN" sz="2000" dirty="0">
                <a:solidFill>
                  <a:srgbClr val="656D8D"/>
                </a:solidFill>
              </a:rPr>
              <a:t>VLAN</a:t>
            </a:r>
          </a:p>
          <a:p>
            <a:pPr>
              <a:lnSpc>
                <a:spcPct val="150000"/>
              </a:lnSpc>
            </a:pPr>
            <a:r>
              <a:rPr lang="zh-CN" altLang="en-US" sz="2000" dirty="0">
                <a:solidFill>
                  <a:srgbClr val="656D8D"/>
                </a:solidFill>
              </a:rPr>
              <a:t>     方法一：在系统视图下，命令用来创建单个</a:t>
            </a:r>
            <a:r>
              <a:rPr lang="en-GB" altLang="zh-CN" sz="2000" dirty="0">
                <a:solidFill>
                  <a:srgbClr val="656D8D"/>
                </a:solidFill>
              </a:rPr>
              <a:t>VLAN</a:t>
            </a:r>
            <a:r>
              <a:rPr lang="zh-CN" altLang="en-US" sz="2000" dirty="0">
                <a:solidFill>
                  <a:srgbClr val="656D8D"/>
                </a:solidFill>
              </a:rPr>
              <a:t>并进入</a:t>
            </a:r>
            <a:r>
              <a:rPr lang="en-GB" altLang="zh-CN" sz="2000" dirty="0">
                <a:solidFill>
                  <a:srgbClr val="656D8D"/>
                </a:solidFill>
              </a:rPr>
              <a:t>VLAN</a:t>
            </a:r>
            <a:r>
              <a:rPr lang="zh-CN" altLang="en-US" sz="2000" dirty="0">
                <a:solidFill>
                  <a:srgbClr val="656D8D"/>
                </a:solidFill>
              </a:rPr>
              <a:t>视图</a:t>
            </a:r>
            <a:endParaRPr lang="en-US" altLang="zh-CN" sz="2000" dirty="0">
              <a:solidFill>
                <a:srgbClr val="656D8D"/>
              </a:solidFill>
            </a:endParaRPr>
          </a:p>
          <a:p>
            <a:pPr>
              <a:lnSpc>
                <a:spcPct val="150000"/>
              </a:lnSpc>
            </a:pPr>
            <a:r>
              <a:rPr lang="zh-CN" altLang="en-US" sz="2000" dirty="0">
                <a:solidFill>
                  <a:srgbClr val="656D8D"/>
                </a:solidFill>
              </a:rPr>
              <a:t>     命令：</a:t>
            </a:r>
            <a:r>
              <a:rPr lang="en-GB" altLang="zh-CN" sz="2000" dirty="0">
                <a:solidFill>
                  <a:srgbClr val="656D8D"/>
                </a:solidFill>
              </a:rPr>
              <a:t>[Huawei]</a:t>
            </a:r>
            <a:r>
              <a:rPr lang="en-GB" altLang="zh-CN" sz="2000" dirty="0" err="1">
                <a:solidFill>
                  <a:srgbClr val="656D8D"/>
                </a:solidFill>
              </a:rPr>
              <a:t>vlan</a:t>
            </a:r>
            <a:r>
              <a:rPr lang="en-GB" altLang="zh-CN" sz="2000" dirty="0">
                <a:solidFill>
                  <a:srgbClr val="656D8D"/>
                </a:solidFill>
              </a:rPr>
              <a:t> </a:t>
            </a:r>
            <a:r>
              <a:rPr lang="en-GB" altLang="zh-CN" sz="2000" dirty="0" err="1">
                <a:solidFill>
                  <a:srgbClr val="656D8D"/>
                </a:solidFill>
              </a:rPr>
              <a:t>vlan</a:t>
            </a:r>
            <a:r>
              <a:rPr lang="en-GB" altLang="zh-CN" sz="2000" dirty="0">
                <a:solidFill>
                  <a:srgbClr val="656D8D"/>
                </a:solidFill>
              </a:rPr>
              <a:t>-id</a:t>
            </a:r>
          </a:p>
          <a:p>
            <a:pPr>
              <a:lnSpc>
                <a:spcPct val="150000"/>
              </a:lnSpc>
            </a:pPr>
            <a:r>
              <a:rPr lang="zh-CN" altLang="en-US" sz="2000" dirty="0">
                <a:solidFill>
                  <a:srgbClr val="656D8D"/>
                </a:solidFill>
              </a:rPr>
              <a:t>                </a:t>
            </a:r>
            <a:r>
              <a:rPr lang="en-GB" altLang="zh-CN" sz="2000" dirty="0">
                <a:solidFill>
                  <a:srgbClr val="656D8D"/>
                </a:solidFill>
              </a:rPr>
              <a:t>[</a:t>
            </a:r>
            <a:r>
              <a:rPr lang="en-GB" altLang="zh-CN" sz="2000" dirty="0" smtClean="0">
                <a:solidFill>
                  <a:srgbClr val="656D8D"/>
                </a:solidFill>
              </a:rPr>
              <a:t>Huawei]</a:t>
            </a:r>
            <a:r>
              <a:rPr lang="en-GB" altLang="zh-CN" sz="2000" dirty="0" err="1" smtClean="0">
                <a:solidFill>
                  <a:srgbClr val="656D8D"/>
                </a:solidFill>
              </a:rPr>
              <a:t>vlan</a:t>
            </a:r>
            <a:r>
              <a:rPr lang="en-GB" altLang="zh-CN" sz="2000" dirty="0" smtClean="0">
                <a:solidFill>
                  <a:srgbClr val="656D8D"/>
                </a:solidFill>
              </a:rPr>
              <a:t> 10  //</a:t>
            </a:r>
            <a:r>
              <a:rPr lang="zh-CN" altLang="en-US" sz="2000" dirty="0" smtClean="0">
                <a:solidFill>
                  <a:srgbClr val="656D8D"/>
                </a:solidFill>
              </a:rPr>
              <a:t>创建</a:t>
            </a:r>
            <a:r>
              <a:rPr lang="en-US" altLang="zh-CN" sz="2000" dirty="0" err="1" smtClean="0">
                <a:solidFill>
                  <a:srgbClr val="656D8D"/>
                </a:solidFill>
              </a:rPr>
              <a:t>vlan</a:t>
            </a:r>
            <a:r>
              <a:rPr lang="en-US" altLang="zh-CN" sz="2000" dirty="0" smtClean="0">
                <a:solidFill>
                  <a:srgbClr val="656D8D"/>
                </a:solidFill>
              </a:rPr>
              <a:t> 10</a:t>
            </a:r>
            <a:r>
              <a:rPr lang="en-GB" altLang="zh-CN" sz="2000" dirty="0" smtClean="0">
                <a:solidFill>
                  <a:srgbClr val="656D8D"/>
                </a:solidFill>
              </a:rPr>
              <a:t> </a:t>
            </a:r>
            <a:endParaRPr lang="en-GB" altLang="zh-CN" sz="2000" dirty="0">
              <a:solidFill>
                <a:srgbClr val="656D8D"/>
              </a:solidFill>
            </a:endParaRPr>
          </a:p>
          <a:p>
            <a:pPr>
              <a:lnSpc>
                <a:spcPct val="150000"/>
              </a:lnSpc>
            </a:pPr>
            <a:r>
              <a:rPr lang="zh-CN" altLang="en-US" sz="2000" dirty="0">
                <a:solidFill>
                  <a:srgbClr val="656D8D"/>
                </a:solidFill>
              </a:rPr>
              <a:t>   </a:t>
            </a:r>
            <a:endParaRPr lang="en-GB" altLang="zh-CN" sz="2000" dirty="0">
              <a:solidFill>
                <a:srgbClr val="656D8D"/>
              </a:solidFill>
            </a:endParaRPr>
          </a:p>
          <a:p>
            <a:pPr>
              <a:lnSpc>
                <a:spcPct val="150000"/>
              </a:lnSpc>
            </a:pPr>
            <a:r>
              <a:rPr lang="zh-CN" altLang="en-US" sz="2000" dirty="0">
                <a:solidFill>
                  <a:srgbClr val="656D8D"/>
                </a:solidFill>
              </a:rPr>
              <a:t>     方法二：在系统视图下，使用</a:t>
            </a:r>
            <a:r>
              <a:rPr lang="en-GB" altLang="zh-CN" sz="2000" dirty="0" err="1">
                <a:solidFill>
                  <a:srgbClr val="656D8D"/>
                </a:solidFill>
              </a:rPr>
              <a:t>vlan</a:t>
            </a:r>
            <a:r>
              <a:rPr lang="en-GB" altLang="zh-CN" sz="2000" dirty="0">
                <a:solidFill>
                  <a:srgbClr val="656D8D"/>
                </a:solidFill>
              </a:rPr>
              <a:t> batch</a:t>
            </a:r>
            <a:r>
              <a:rPr lang="zh-CN" altLang="en-US" sz="2000" dirty="0">
                <a:solidFill>
                  <a:srgbClr val="656D8D"/>
                </a:solidFill>
              </a:rPr>
              <a:t>命令用来制定批量创建多个</a:t>
            </a:r>
            <a:r>
              <a:rPr lang="en-GB" altLang="zh-CN" sz="2000" dirty="0">
                <a:solidFill>
                  <a:srgbClr val="656D8D"/>
                </a:solidFill>
              </a:rPr>
              <a:t>VLAN </a:t>
            </a:r>
          </a:p>
          <a:p>
            <a:pPr>
              <a:lnSpc>
                <a:spcPct val="150000"/>
              </a:lnSpc>
            </a:pPr>
            <a:r>
              <a:rPr lang="zh-CN" altLang="en-US" sz="2000" dirty="0">
                <a:solidFill>
                  <a:srgbClr val="656D8D"/>
                </a:solidFill>
              </a:rPr>
              <a:t>     命令：</a:t>
            </a:r>
            <a:r>
              <a:rPr lang="en-GB" altLang="zh-CN" sz="2000" dirty="0">
                <a:solidFill>
                  <a:srgbClr val="656D8D"/>
                </a:solidFill>
              </a:rPr>
              <a:t>[Huawei]</a:t>
            </a:r>
            <a:r>
              <a:rPr lang="en-GB" altLang="zh-CN" sz="2000" dirty="0" err="1">
                <a:solidFill>
                  <a:srgbClr val="656D8D"/>
                </a:solidFill>
              </a:rPr>
              <a:t>vlan</a:t>
            </a:r>
            <a:r>
              <a:rPr lang="en-GB" altLang="zh-CN" sz="2000" dirty="0">
                <a:solidFill>
                  <a:srgbClr val="656D8D"/>
                </a:solidFill>
              </a:rPr>
              <a:t> batch vlan-id1 vlan-id2 … </a:t>
            </a:r>
            <a:r>
              <a:rPr lang="en-GB" altLang="zh-CN" sz="2000" dirty="0" err="1">
                <a:solidFill>
                  <a:srgbClr val="656D8D"/>
                </a:solidFill>
              </a:rPr>
              <a:t>vlan-idn</a:t>
            </a:r>
            <a:r>
              <a:rPr lang="en-GB" altLang="zh-CN" sz="2000" dirty="0">
                <a:solidFill>
                  <a:srgbClr val="656D8D"/>
                </a:solidFill>
              </a:rPr>
              <a:t> </a:t>
            </a:r>
            <a:endParaRPr lang="en-GB" altLang="zh-CN" sz="2000" dirty="0" smtClean="0">
              <a:solidFill>
                <a:srgbClr val="656D8D"/>
              </a:solidFill>
            </a:endParaRPr>
          </a:p>
          <a:p>
            <a:pPr>
              <a:lnSpc>
                <a:spcPct val="150000"/>
              </a:lnSpc>
            </a:pPr>
            <a:r>
              <a:rPr lang="zh-CN" altLang="en-US" sz="2000" dirty="0" smtClean="0">
                <a:solidFill>
                  <a:srgbClr val="656D8D"/>
                </a:solidFill>
              </a:rPr>
              <a:t>                </a:t>
            </a:r>
            <a:r>
              <a:rPr lang="en-GB" altLang="zh-CN" sz="2000" dirty="0">
                <a:solidFill>
                  <a:srgbClr val="656D8D"/>
                </a:solidFill>
              </a:rPr>
              <a:t>[Huawei]</a:t>
            </a:r>
            <a:r>
              <a:rPr lang="en-GB" altLang="zh-CN" sz="2000" dirty="0" err="1">
                <a:solidFill>
                  <a:srgbClr val="656D8D"/>
                </a:solidFill>
              </a:rPr>
              <a:t>vlan</a:t>
            </a:r>
            <a:r>
              <a:rPr lang="en-GB" altLang="zh-CN" sz="2000" dirty="0">
                <a:solidFill>
                  <a:srgbClr val="656D8D"/>
                </a:solidFill>
              </a:rPr>
              <a:t> </a:t>
            </a:r>
            <a:r>
              <a:rPr lang="en-GB" altLang="zh-CN" sz="2000" dirty="0" smtClean="0">
                <a:solidFill>
                  <a:srgbClr val="656D8D"/>
                </a:solidFill>
              </a:rPr>
              <a:t>10  20  </a:t>
            </a:r>
            <a:r>
              <a:rPr lang="en-GB" altLang="zh-CN" sz="2000" dirty="0">
                <a:solidFill>
                  <a:srgbClr val="656D8D"/>
                </a:solidFill>
              </a:rPr>
              <a:t>//</a:t>
            </a:r>
            <a:r>
              <a:rPr lang="zh-CN" altLang="en-US" sz="2000" dirty="0">
                <a:solidFill>
                  <a:srgbClr val="656D8D"/>
                </a:solidFill>
              </a:rPr>
              <a:t>创建</a:t>
            </a:r>
            <a:r>
              <a:rPr lang="en-US" altLang="zh-CN" sz="2000" dirty="0" err="1">
                <a:solidFill>
                  <a:srgbClr val="656D8D"/>
                </a:solidFill>
              </a:rPr>
              <a:t>vlan</a:t>
            </a:r>
            <a:r>
              <a:rPr lang="en-US" altLang="zh-CN" sz="2000" dirty="0">
                <a:solidFill>
                  <a:srgbClr val="656D8D"/>
                </a:solidFill>
              </a:rPr>
              <a:t> </a:t>
            </a:r>
            <a:r>
              <a:rPr lang="en-US" altLang="zh-CN" sz="2000" dirty="0" smtClean="0">
                <a:solidFill>
                  <a:srgbClr val="656D8D"/>
                </a:solidFill>
              </a:rPr>
              <a:t>10</a:t>
            </a:r>
            <a:r>
              <a:rPr lang="zh-CN" altLang="en-US" sz="2000" dirty="0" smtClean="0">
                <a:solidFill>
                  <a:srgbClr val="656D8D"/>
                </a:solidFill>
              </a:rPr>
              <a:t>和</a:t>
            </a:r>
            <a:r>
              <a:rPr lang="en-US" altLang="zh-CN" sz="2000" dirty="0" err="1" smtClean="0">
                <a:solidFill>
                  <a:srgbClr val="656D8D"/>
                </a:solidFill>
              </a:rPr>
              <a:t>vlan</a:t>
            </a:r>
            <a:r>
              <a:rPr lang="en-US" altLang="zh-CN" sz="2000" dirty="0" smtClean="0">
                <a:solidFill>
                  <a:srgbClr val="656D8D"/>
                </a:solidFill>
              </a:rPr>
              <a:t> 20</a:t>
            </a:r>
          </a:p>
          <a:p>
            <a:pPr>
              <a:lnSpc>
                <a:spcPct val="150000"/>
              </a:lnSpc>
            </a:pPr>
            <a:r>
              <a:rPr lang="zh-CN" altLang="en-US" sz="2000" dirty="0" smtClean="0">
                <a:solidFill>
                  <a:srgbClr val="656D8D"/>
                </a:solidFill>
              </a:rPr>
              <a:t>                </a:t>
            </a:r>
            <a:r>
              <a:rPr lang="en-GB" altLang="zh-CN" sz="2000" dirty="0">
                <a:solidFill>
                  <a:srgbClr val="656D8D"/>
                </a:solidFill>
              </a:rPr>
              <a:t>[Huawei]</a:t>
            </a:r>
            <a:r>
              <a:rPr lang="en-GB" altLang="zh-CN" sz="2000" dirty="0" err="1">
                <a:solidFill>
                  <a:srgbClr val="656D8D"/>
                </a:solidFill>
              </a:rPr>
              <a:t>vlan</a:t>
            </a:r>
            <a:r>
              <a:rPr lang="en-GB" altLang="zh-CN" sz="2000" dirty="0">
                <a:solidFill>
                  <a:srgbClr val="656D8D"/>
                </a:solidFill>
              </a:rPr>
              <a:t> </a:t>
            </a:r>
            <a:r>
              <a:rPr lang="en-GB" altLang="zh-CN" sz="2000" dirty="0" smtClean="0">
                <a:solidFill>
                  <a:srgbClr val="656D8D"/>
                </a:solidFill>
              </a:rPr>
              <a:t>10 to 12  </a:t>
            </a:r>
            <a:r>
              <a:rPr lang="en-GB" altLang="zh-CN" sz="2000" dirty="0">
                <a:solidFill>
                  <a:srgbClr val="656D8D"/>
                </a:solidFill>
              </a:rPr>
              <a:t>//</a:t>
            </a:r>
            <a:r>
              <a:rPr lang="zh-CN" altLang="en-US" sz="2000" dirty="0">
                <a:solidFill>
                  <a:srgbClr val="656D8D"/>
                </a:solidFill>
              </a:rPr>
              <a:t>创建</a:t>
            </a:r>
            <a:r>
              <a:rPr lang="en-US" altLang="zh-CN" sz="2000" dirty="0" err="1">
                <a:solidFill>
                  <a:srgbClr val="656D8D"/>
                </a:solidFill>
              </a:rPr>
              <a:t>vlan</a:t>
            </a:r>
            <a:r>
              <a:rPr lang="en-US" altLang="zh-CN" sz="2000" dirty="0">
                <a:solidFill>
                  <a:srgbClr val="656D8D"/>
                </a:solidFill>
              </a:rPr>
              <a:t> </a:t>
            </a:r>
            <a:r>
              <a:rPr lang="en-US" altLang="zh-CN" sz="2000" dirty="0" smtClean="0">
                <a:solidFill>
                  <a:srgbClr val="656D8D"/>
                </a:solidFill>
              </a:rPr>
              <a:t>10</a:t>
            </a:r>
            <a:r>
              <a:rPr lang="zh-CN" altLang="en-US" sz="2000" dirty="0" smtClean="0">
                <a:solidFill>
                  <a:srgbClr val="656D8D"/>
                </a:solidFill>
              </a:rPr>
              <a:t>、</a:t>
            </a:r>
            <a:r>
              <a:rPr lang="en-US" altLang="zh-CN" sz="2000" dirty="0" smtClean="0">
                <a:solidFill>
                  <a:srgbClr val="656D8D"/>
                </a:solidFill>
              </a:rPr>
              <a:t>11</a:t>
            </a:r>
            <a:r>
              <a:rPr lang="zh-CN" altLang="en-US" sz="2000" dirty="0" smtClean="0">
                <a:solidFill>
                  <a:srgbClr val="656D8D"/>
                </a:solidFill>
              </a:rPr>
              <a:t>、</a:t>
            </a:r>
            <a:r>
              <a:rPr lang="en-US" altLang="zh-CN" sz="2000" dirty="0" smtClean="0">
                <a:solidFill>
                  <a:srgbClr val="656D8D"/>
                </a:solidFill>
              </a:rPr>
              <a:t>12</a:t>
            </a:r>
          </a:p>
          <a:p>
            <a:pPr>
              <a:lnSpc>
                <a:spcPct val="150000"/>
              </a:lnSpc>
            </a:pPr>
            <a:r>
              <a:rPr lang="zh-CN" altLang="en-US" sz="2000" dirty="0" smtClean="0">
                <a:solidFill>
                  <a:srgbClr val="656D8D"/>
                </a:solidFill>
              </a:rPr>
              <a:t>                </a:t>
            </a:r>
            <a:r>
              <a:rPr lang="en-GB" altLang="zh-CN" sz="2000" dirty="0">
                <a:solidFill>
                  <a:srgbClr val="656D8D"/>
                </a:solidFill>
              </a:rPr>
              <a:t>[Huawei]</a:t>
            </a:r>
            <a:r>
              <a:rPr lang="en-GB" altLang="zh-CN" sz="2000" dirty="0" err="1">
                <a:solidFill>
                  <a:srgbClr val="656D8D"/>
                </a:solidFill>
              </a:rPr>
              <a:t>vlan</a:t>
            </a:r>
            <a:r>
              <a:rPr lang="en-GB" altLang="zh-CN" sz="2000" dirty="0">
                <a:solidFill>
                  <a:srgbClr val="656D8D"/>
                </a:solidFill>
              </a:rPr>
              <a:t> </a:t>
            </a:r>
            <a:r>
              <a:rPr lang="en-GB" altLang="zh-CN" sz="2000" dirty="0" smtClean="0">
                <a:solidFill>
                  <a:srgbClr val="656D8D"/>
                </a:solidFill>
              </a:rPr>
              <a:t>10  15 </a:t>
            </a:r>
            <a:r>
              <a:rPr lang="en-US" altLang="zh-CN" sz="2000" dirty="0" smtClean="0">
                <a:solidFill>
                  <a:srgbClr val="656D8D"/>
                </a:solidFill>
              </a:rPr>
              <a:t>to 17  20</a:t>
            </a:r>
            <a:r>
              <a:rPr lang="en-GB" altLang="zh-CN" sz="2000" dirty="0" smtClean="0">
                <a:solidFill>
                  <a:srgbClr val="656D8D"/>
                </a:solidFill>
              </a:rPr>
              <a:t>  </a:t>
            </a:r>
            <a:r>
              <a:rPr lang="en-GB" altLang="zh-CN" sz="2000" dirty="0">
                <a:solidFill>
                  <a:srgbClr val="656D8D"/>
                </a:solidFill>
              </a:rPr>
              <a:t>//</a:t>
            </a:r>
            <a:r>
              <a:rPr lang="zh-CN" altLang="en-US" sz="2000" dirty="0">
                <a:solidFill>
                  <a:srgbClr val="656D8D"/>
                </a:solidFill>
              </a:rPr>
              <a:t>创建</a:t>
            </a:r>
            <a:r>
              <a:rPr lang="en-US" altLang="zh-CN" sz="2000" dirty="0" err="1" smtClean="0">
                <a:solidFill>
                  <a:srgbClr val="656D8D"/>
                </a:solidFill>
              </a:rPr>
              <a:t>vlan</a:t>
            </a:r>
            <a:r>
              <a:rPr lang="zh-CN" altLang="en-US" sz="2000" dirty="0" smtClean="0">
                <a:solidFill>
                  <a:srgbClr val="656D8D"/>
                </a:solidFill>
              </a:rPr>
              <a:t>、</a:t>
            </a:r>
            <a:r>
              <a:rPr lang="en-US" altLang="zh-CN" sz="2000" dirty="0" smtClean="0">
                <a:solidFill>
                  <a:srgbClr val="656D8D"/>
                </a:solidFill>
              </a:rPr>
              <a:t>10</a:t>
            </a:r>
            <a:r>
              <a:rPr lang="zh-CN" altLang="en-US" sz="2000" dirty="0" smtClean="0">
                <a:solidFill>
                  <a:srgbClr val="656D8D"/>
                </a:solidFill>
              </a:rPr>
              <a:t>、</a:t>
            </a:r>
            <a:r>
              <a:rPr lang="en-US" altLang="zh-CN" sz="2000" dirty="0" smtClean="0">
                <a:solidFill>
                  <a:srgbClr val="656D8D"/>
                </a:solidFill>
              </a:rPr>
              <a:t>15</a:t>
            </a:r>
            <a:r>
              <a:rPr lang="zh-CN" altLang="en-US" sz="2000" dirty="0" smtClean="0">
                <a:solidFill>
                  <a:srgbClr val="656D8D"/>
                </a:solidFill>
              </a:rPr>
              <a:t>、</a:t>
            </a:r>
            <a:r>
              <a:rPr lang="en-US" altLang="zh-CN" sz="2000" dirty="0" smtClean="0">
                <a:solidFill>
                  <a:srgbClr val="656D8D"/>
                </a:solidFill>
              </a:rPr>
              <a:t>16</a:t>
            </a:r>
            <a:r>
              <a:rPr lang="zh-CN" altLang="en-US" sz="2000" dirty="0" smtClean="0">
                <a:solidFill>
                  <a:srgbClr val="656D8D"/>
                </a:solidFill>
              </a:rPr>
              <a:t>、</a:t>
            </a:r>
            <a:r>
              <a:rPr lang="en-US" altLang="zh-CN" sz="2000" dirty="0" smtClean="0">
                <a:solidFill>
                  <a:srgbClr val="656D8D"/>
                </a:solidFill>
              </a:rPr>
              <a:t>17</a:t>
            </a:r>
            <a:r>
              <a:rPr lang="zh-CN" altLang="en-US" sz="2000" dirty="0" smtClean="0">
                <a:solidFill>
                  <a:srgbClr val="656D8D"/>
                </a:solidFill>
              </a:rPr>
              <a:t>、</a:t>
            </a:r>
            <a:r>
              <a:rPr lang="en-US" altLang="zh-CN" sz="2000" dirty="0" smtClean="0">
                <a:solidFill>
                  <a:srgbClr val="656D8D"/>
                </a:solidFill>
              </a:rPr>
              <a:t>20</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cxnSp>
        <p:nvCxnSpPr>
          <p:cNvPr id="47" name="直接连接符 46"/>
          <p:cNvCxnSpPr/>
          <p:nvPr/>
        </p:nvCxnSpPr>
        <p:spPr>
          <a:xfrm>
            <a:off x="4742124" y="-17285881"/>
            <a:ext cx="570045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841375" y="5487035"/>
            <a:ext cx="10226040" cy="1123950"/>
            <a:chOff x="1325" y="8641"/>
            <a:chExt cx="16104" cy="1770"/>
          </a:xfrm>
        </p:grpSpPr>
        <p:sp>
          <p:nvSpPr>
            <p:cNvPr id="48" name="矩形 4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矩形 2"/>
          <p:cNvSpPr/>
          <p:nvPr/>
        </p:nvSpPr>
        <p:spPr>
          <a:xfrm>
            <a:off x="688975" y="764050"/>
            <a:ext cx="9888772" cy="6047809"/>
          </a:xfrm>
          <a:prstGeom prst="rect">
            <a:avLst/>
          </a:prstGeom>
        </p:spPr>
        <p:txBody>
          <a:bodyPr wrap="square">
            <a:spAutoFit/>
          </a:bodyPr>
          <a:lstStyle/>
          <a:p>
            <a:pPr>
              <a:lnSpc>
                <a:spcPct val="150000"/>
              </a:lnSpc>
            </a:pPr>
            <a:r>
              <a:rPr lang="en-US" altLang="zh-CN" sz="2000" dirty="0">
                <a:solidFill>
                  <a:srgbClr val="656D8D"/>
                </a:solidFill>
              </a:rPr>
              <a:t> VLAN</a:t>
            </a:r>
            <a:r>
              <a:rPr lang="zh-CN" altLang="en-US" sz="2000" dirty="0">
                <a:solidFill>
                  <a:srgbClr val="656D8D"/>
                </a:solidFill>
              </a:rPr>
              <a:t>的配置：</a:t>
            </a:r>
            <a:endParaRPr lang="en-US" altLang="zh-CN" sz="2000" dirty="0">
              <a:solidFill>
                <a:srgbClr val="656D8D"/>
              </a:solidFill>
            </a:endParaRPr>
          </a:p>
          <a:p>
            <a:pPr>
              <a:lnSpc>
                <a:spcPct val="150000"/>
              </a:lnSpc>
            </a:pPr>
            <a:r>
              <a:rPr lang="zh-CN" altLang="en-US" sz="2000" dirty="0">
                <a:solidFill>
                  <a:srgbClr val="656D8D"/>
                </a:solidFill>
              </a:rPr>
              <a:t>  </a:t>
            </a:r>
            <a:r>
              <a:rPr lang="en-US" altLang="zh-CN" sz="2000" dirty="0">
                <a:solidFill>
                  <a:srgbClr val="656D8D"/>
                </a:solidFill>
              </a:rPr>
              <a:t>2.</a:t>
            </a:r>
            <a:r>
              <a:rPr lang="zh-CN" altLang="en-US" sz="2000" dirty="0">
                <a:solidFill>
                  <a:srgbClr val="656D8D"/>
                </a:solidFill>
              </a:rPr>
              <a:t>划分</a:t>
            </a:r>
            <a:r>
              <a:rPr lang="en-US" altLang="zh-CN" sz="2000" dirty="0">
                <a:solidFill>
                  <a:srgbClr val="656D8D"/>
                </a:solidFill>
              </a:rPr>
              <a:t>VLAN</a:t>
            </a:r>
            <a:r>
              <a:rPr lang="zh-CN" altLang="en-US" sz="2000" dirty="0">
                <a:solidFill>
                  <a:srgbClr val="656D8D"/>
                </a:solidFill>
              </a:rPr>
              <a:t>端口</a:t>
            </a:r>
            <a:endParaRPr lang="en-US" altLang="zh-CN" sz="2000" dirty="0">
              <a:solidFill>
                <a:srgbClr val="656D8D"/>
              </a:solidFill>
            </a:endParaRPr>
          </a:p>
          <a:p>
            <a:pPr>
              <a:lnSpc>
                <a:spcPct val="150000"/>
              </a:lnSpc>
            </a:pPr>
            <a:r>
              <a:rPr lang="zh-CN" altLang="en-US" sz="1800" dirty="0">
                <a:solidFill>
                  <a:srgbClr val="656D8D"/>
                </a:solidFill>
              </a:rPr>
              <a:t>    （</a:t>
            </a:r>
            <a:r>
              <a:rPr lang="en-US" altLang="zh-CN" sz="1800" dirty="0">
                <a:solidFill>
                  <a:srgbClr val="656D8D"/>
                </a:solidFill>
              </a:rPr>
              <a:t>1</a:t>
            </a:r>
            <a:r>
              <a:rPr lang="zh-CN" altLang="en-US" sz="1800" dirty="0">
                <a:solidFill>
                  <a:srgbClr val="656D8D"/>
                </a:solidFill>
              </a:rPr>
              <a:t>）选择接口</a:t>
            </a:r>
            <a:endParaRPr lang="en-US" altLang="zh-CN" sz="1800" dirty="0">
              <a:solidFill>
                <a:srgbClr val="656D8D"/>
              </a:solidFill>
            </a:endParaRPr>
          </a:p>
          <a:p>
            <a:pPr>
              <a:lnSpc>
                <a:spcPct val="150000"/>
              </a:lnSpc>
            </a:pPr>
            <a:r>
              <a:rPr lang="zh-CN" altLang="en-US" sz="1600" dirty="0">
                <a:solidFill>
                  <a:srgbClr val="656D8D"/>
                </a:solidFill>
              </a:rPr>
              <a:t>      </a:t>
            </a:r>
            <a:r>
              <a:rPr lang="en-US" altLang="zh-CN" sz="1400" dirty="0">
                <a:solidFill>
                  <a:srgbClr val="656D8D"/>
                </a:solidFill>
              </a:rPr>
              <a:t>a.</a:t>
            </a:r>
            <a:r>
              <a:rPr lang="zh-CN" altLang="en-US" sz="1400" dirty="0">
                <a:solidFill>
                  <a:srgbClr val="656D8D"/>
                </a:solidFill>
              </a:rPr>
              <a:t>选择单个接口：在系统视图下，执行</a:t>
            </a:r>
            <a:r>
              <a:rPr lang="en-GB" altLang="zh-CN" sz="1400" dirty="0">
                <a:solidFill>
                  <a:srgbClr val="656D8D"/>
                </a:solidFill>
              </a:rPr>
              <a:t>interface</a:t>
            </a:r>
            <a:r>
              <a:rPr lang="zh-CN" altLang="en-US" sz="1400" dirty="0">
                <a:solidFill>
                  <a:srgbClr val="656D8D"/>
                </a:solidFill>
              </a:rPr>
              <a:t>命令，即可选择接口（端口）进入接口配置模式 。</a:t>
            </a:r>
            <a:endParaRPr lang="en-US" altLang="zh-CN" sz="1400" dirty="0">
              <a:solidFill>
                <a:srgbClr val="656D8D"/>
              </a:solidFill>
            </a:endParaRPr>
          </a:p>
          <a:p>
            <a:pPr>
              <a:lnSpc>
                <a:spcPct val="150000"/>
              </a:lnSpc>
            </a:pPr>
            <a:r>
              <a:rPr lang="zh-CN" altLang="en-US" sz="1400" dirty="0">
                <a:solidFill>
                  <a:srgbClr val="656D8D"/>
                </a:solidFill>
              </a:rPr>
              <a:t>         命令：</a:t>
            </a:r>
            <a:r>
              <a:rPr lang="en-GB" altLang="zh-CN" sz="1400" dirty="0">
                <a:solidFill>
                  <a:srgbClr val="656D8D"/>
                </a:solidFill>
              </a:rPr>
              <a:t>[Huawei]interface type </a:t>
            </a:r>
            <a:r>
              <a:rPr lang="en-GB" altLang="zh-CN" sz="1400" dirty="0" err="1">
                <a:solidFill>
                  <a:srgbClr val="656D8D"/>
                </a:solidFill>
              </a:rPr>
              <a:t>mod_num</a:t>
            </a:r>
            <a:r>
              <a:rPr lang="en-GB" altLang="zh-CN" sz="1400" dirty="0">
                <a:solidFill>
                  <a:srgbClr val="656D8D"/>
                </a:solidFill>
              </a:rPr>
              <a:t>/</a:t>
            </a:r>
            <a:r>
              <a:rPr lang="en-GB" altLang="zh-CN" sz="1400" dirty="0" err="1">
                <a:solidFill>
                  <a:srgbClr val="656D8D"/>
                </a:solidFill>
              </a:rPr>
              <a:t>port_num</a:t>
            </a:r>
            <a:endParaRPr lang="en-GB" altLang="zh-CN" sz="1400" dirty="0">
              <a:solidFill>
                <a:srgbClr val="656D8D"/>
              </a:solidFill>
            </a:endParaRPr>
          </a:p>
          <a:p>
            <a:pPr>
              <a:lnSpc>
                <a:spcPct val="150000"/>
              </a:lnSpc>
            </a:pPr>
            <a:r>
              <a:rPr lang="zh-CN" altLang="en-US" sz="1400" dirty="0">
                <a:solidFill>
                  <a:srgbClr val="656D8D"/>
                </a:solidFill>
              </a:rPr>
              <a:t>                    </a:t>
            </a:r>
            <a:r>
              <a:rPr lang="en-GB" altLang="zh-CN" sz="1400" dirty="0">
                <a:solidFill>
                  <a:srgbClr val="656D8D"/>
                </a:solidFill>
              </a:rPr>
              <a:t>[Huawei-type mod num/port </a:t>
            </a:r>
            <a:r>
              <a:rPr lang="en-GB" altLang="zh-CN" sz="1400" dirty="0" err="1">
                <a:solidFill>
                  <a:srgbClr val="656D8D"/>
                </a:solidFill>
              </a:rPr>
              <a:t>num</a:t>
            </a:r>
            <a:r>
              <a:rPr lang="en-GB" altLang="zh-CN" sz="1400" dirty="0" smtClean="0">
                <a:solidFill>
                  <a:srgbClr val="656D8D"/>
                </a:solidFill>
              </a:rPr>
              <a:t>]</a:t>
            </a:r>
          </a:p>
          <a:p>
            <a:pPr>
              <a:lnSpc>
                <a:spcPct val="150000"/>
              </a:lnSpc>
            </a:pPr>
            <a:r>
              <a:rPr lang="en-GB" altLang="zh-CN" sz="1400" dirty="0" smtClean="0">
                <a:solidFill>
                  <a:srgbClr val="656D8D"/>
                </a:solidFill>
              </a:rPr>
              <a:t>                              [</a:t>
            </a:r>
            <a:r>
              <a:rPr lang="en-GB" altLang="zh-CN" sz="1400" dirty="0">
                <a:solidFill>
                  <a:srgbClr val="656D8D"/>
                </a:solidFill>
              </a:rPr>
              <a:t>Huawei</a:t>
            </a:r>
            <a:r>
              <a:rPr lang="en-GB" altLang="zh-CN" sz="1400" dirty="0" smtClean="0">
                <a:solidFill>
                  <a:srgbClr val="656D8D"/>
                </a:solidFill>
              </a:rPr>
              <a:t>] interface  </a:t>
            </a:r>
            <a:r>
              <a:rPr lang="en-GB" altLang="zh-CN" sz="1400" dirty="0" err="1" smtClean="0">
                <a:solidFill>
                  <a:srgbClr val="656D8D"/>
                </a:solidFill>
              </a:rPr>
              <a:t>FastEthernet</a:t>
            </a:r>
            <a:r>
              <a:rPr lang="en-GB" altLang="zh-CN" sz="1400" dirty="0" smtClean="0">
                <a:solidFill>
                  <a:srgbClr val="656D8D"/>
                </a:solidFill>
              </a:rPr>
              <a:t> </a:t>
            </a:r>
            <a:r>
              <a:rPr lang="en-GB" altLang="zh-CN" sz="1400" dirty="0">
                <a:solidFill>
                  <a:srgbClr val="656D8D"/>
                </a:solidFill>
              </a:rPr>
              <a:t>0/0/5</a:t>
            </a:r>
            <a:endParaRPr lang="en-GB" altLang="zh-CN" sz="1400" dirty="0">
              <a:solidFill>
                <a:srgbClr val="656D8D"/>
              </a:solidFill>
            </a:endParaRPr>
          </a:p>
          <a:p>
            <a:pPr>
              <a:lnSpc>
                <a:spcPct val="150000"/>
              </a:lnSpc>
            </a:pPr>
            <a:r>
              <a:rPr lang="zh-CN" altLang="en-US" sz="1400" dirty="0">
                <a:solidFill>
                  <a:srgbClr val="656D8D"/>
                </a:solidFill>
              </a:rPr>
              <a:t>      </a:t>
            </a:r>
            <a:r>
              <a:rPr lang="en-US" altLang="zh-CN" sz="1400" dirty="0">
                <a:solidFill>
                  <a:srgbClr val="656D8D"/>
                </a:solidFill>
              </a:rPr>
              <a:t>b.</a:t>
            </a:r>
            <a:r>
              <a:rPr lang="zh-CN" altLang="en-US" sz="1400" dirty="0">
                <a:solidFill>
                  <a:srgbClr val="656D8D"/>
                </a:solidFill>
              </a:rPr>
              <a:t>选择多个接口：若选择多个端口，对于</a:t>
            </a:r>
            <a:r>
              <a:rPr lang="en-GB" altLang="zh-CN" sz="1400" dirty="0">
                <a:solidFill>
                  <a:srgbClr val="656D8D"/>
                </a:solidFill>
              </a:rPr>
              <a:t>S5700</a:t>
            </a:r>
            <a:r>
              <a:rPr lang="zh-CN" altLang="en-GB" sz="1400" dirty="0">
                <a:solidFill>
                  <a:srgbClr val="656D8D"/>
                </a:solidFill>
              </a:rPr>
              <a:t>、</a:t>
            </a:r>
            <a:r>
              <a:rPr lang="en-GB" altLang="zh-CN" sz="1400" dirty="0">
                <a:solidFill>
                  <a:srgbClr val="656D8D"/>
                </a:solidFill>
              </a:rPr>
              <a:t>S3700</a:t>
            </a:r>
            <a:r>
              <a:rPr lang="zh-CN" altLang="en-US" sz="1400" dirty="0">
                <a:solidFill>
                  <a:srgbClr val="656D8D"/>
                </a:solidFill>
              </a:rPr>
              <a:t>和</a:t>
            </a:r>
            <a:r>
              <a:rPr lang="en-GB" altLang="zh-CN" sz="1400" dirty="0">
                <a:solidFill>
                  <a:srgbClr val="656D8D"/>
                </a:solidFill>
              </a:rPr>
              <a:t>CE6800</a:t>
            </a:r>
            <a:r>
              <a:rPr lang="zh-CN" altLang="en-US" sz="1400" dirty="0">
                <a:solidFill>
                  <a:srgbClr val="656D8D"/>
                </a:solidFill>
              </a:rPr>
              <a:t>交换机，支持使用</a:t>
            </a:r>
            <a:r>
              <a:rPr lang="en-GB" altLang="zh-CN" sz="1400" dirty="0">
                <a:solidFill>
                  <a:srgbClr val="656D8D"/>
                </a:solidFill>
              </a:rPr>
              <a:t>port-group</a:t>
            </a:r>
            <a:r>
              <a:rPr lang="zh-CN" altLang="en-US" sz="1400" dirty="0">
                <a:solidFill>
                  <a:srgbClr val="656D8D"/>
                </a:solidFill>
              </a:rPr>
              <a:t>关键字，来指定端口范围，并对这些端口进行统一的配置 。</a:t>
            </a:r>
            <a:endParaRPr lang="en-US" altLang="zh-CN" sz="1400" dirty="0">
              <a:solidFill>
                <a:srgbClr val="656D8D"/>
              </a:solidFill>
            </a:endParaRPr>
          </a:p>
          <a:p>
            <a:pPr>
              <a:lnSpc>
                <a:spcPct val="150000"/>
              </a:lnSpc>
            </a:pPr>
            <a:r>
              <a:rPr lang="zh-CN" altLang="en-US" sz="1400" dirty="0">
                <a:solidFill>
                  <a:srgbClr val="656D8D"/>
                </a:solidFill>
              </a:rPr>
              <a:t>         命令：</a:t>
            </a:r>
            <a:r>
              <a:rPr lang="en-GB" altLang="zh-CN" sz="1400" dirty="0">
                <a:solidFill>
                  <a:srgbClr val="656D8D"/>
                </a:solidFill>
              </a:rPr>
              <a:t>[Huawei]port-group </a:t>
            </a:r>
            <a:r>
              <a:rPr lang="en-GB" altLang="zh-CN" sz="1400" dirty="0" err="1">
                <a:solidFill>
                  <a:srgbClr val="656D8D"/>
                </a:solidFill>
              </a:rPr>
              <a:t>startport-endport</a:t>
            </a:r>
            <a:endParaRPr lang="en-GB" altLang="zh-CN" sz="1400" dirty="0">
              <a:solidFill>
                <a:srgbClr val="656D8D"/>
              </a:solidFill>
            </a:endParaRPr>
          </a:p>
          <a:p>
            <a:pPr>
              <a:lnSpc>
                <a:spcPct val="150000"/>
              </a:lnSpc>
            </a:pPr>
            <a:r>
              <a:rPr lang="zh-CN" altLang="en-US" sz="1400" dirty="0">
                <a:solidFill>
                  <a:srgbClr val="656D8D"/>
                </a:solidFill>
              </a:rPr>
              <a:t>                    </a:t>
            </a:r>
            <a:r>
              <a:rPr lang="en-GB" altLang="zh-CN" sz="1400" dirty="0">
                <a:solidFill>
                  <a:srgbClr val="656D8D"/>
                </a:solidFill>
              </a:rPr>
              <a:t>[Huawei-port-group-</a:t>
            </a:r>
            <a:r>
              <a:rPr lang="en-GB" altLang="zh-CN" sz="1400" dirty="0" err="1">
                <a:solidFill>
                  <a:srgbClr val="656D8D"/>
                </a:solidFill>
              </a:rPr>
              <a:t>startport</a:t>
            </a:r>
            <a:r>
              <a:rPr lang="en-GB" altLang="zh-CN" sz="1400" dirty="0">
                <a:solidFill>
                  <a:srgbClr val="656D8D"/>
                </a:solidFill>
              </a:rPr>
              <a:t>-</a:t>
            </a:r>
            <a:r>
              <a:rPr lang="en-GB" altLang="zh-CN" sz="1400" dirty="0" err="1">
                <a:solidFill>
                  <a:srgbClr val="656D8D"/>
                </a:solidFill>
              </a:rPr>
              <a:t>endport</a:t>
            </a:r>
            <a:r>
              <a:rPr lang="en-GB" altLang="zh-CN" sz="1400" dirty="0">
                <a:solidFill>
                  <a:srgbClr val="656D8D"/>
                </a:solidFill>
              </a:rPr>
              <a:t>]group-member type mode </a:t>
            </a:r>
            <a:r>
              <a:rPr lang="en-GB" altLang="zh-CN" sz="1400" dirty="0" err="1">
                <a:solidFill>
                  <a:srgbClr val="656D8D"/>
                </a:solidFill>
              </a:rPr>
              <a:t>startport</a:t>
            </a:r>
            <a:r>
              <a:rPr lang="en-GB" altLang="zh-CN" sz="1400" dirty="0">
                <a:solidFill>
                  <a:srgbClr val="656D8D"/>
                </a:solidFill>
              </a:rPr>
              <a:t> to </a:t>
            </a:r>
            <a:r>
              <a:rPr lang="en-GB" altLang="zh-CN" sz="1400" dirty="0" err="1">
                <a:solidFill>
                  <a:srgbClr val="656D8D"/>
                </a:solidFill>
              </a:rPr>
              <a:t>endport</a:t>
            </a:r>
            <a:endParaRPr lang="en-GB" altLang="zh-CN" sz="1400" dirty="0">
              <a:solidFill>
                <a:srgbClr val="656D8D"/>
              </a:solidFill>
            </a:endParaRPr>
          </a:p>
          <a:p>
            <a:pPr>
              <a:lnSpc>
                <a:spcPct val="150000"/>
              </a:lnSpc>
            </a:pPr>
            <a:r>
              <a:rPr lang="zh-CN" altLang="en-US" sz="1400" dirty="0">
                <a:solidFill>
                  <a:srgbClr val="656D8D"/>
                </a:solidFill>
              </a:rPr>
              <a:t>                    </a:t>
            </a:r>
            <a:r>
              <a:rPr lang="en-GB" altLang="zh-CN" sz="1400" dirty="0">
                <a:solidFill>
                  <a:srgbClr val="656D8D"/>
                </a:solidFill>
              </a:rPr>
              <a:t>[Huawei-port-group-</a:t>
            </a:r>
            <a:r>
              <a:rPr lang="en-GB" altLang="zh-CN" sz="1400" dirty="0" err="1">
                <a:solidFill>
                  <a:srgbClr val="656D8D"/>
                </a:solidFill>
              </a:rPr>
              <a:t>startport</a:t>
            </a:r>
            <a:r>
              <a:rPr lang="en-GB" altLang="zh-CN" sz="1400" dirty="0">
                <a:solidFill>
                  <a:srgbClr val="656D8D"/>
                </a:solidFill>
              </a:rPr>
              <a:t>-</a:t>
            </a:r>
            <a:r>
              <a:rPr lang="en-GB" altLang="zh-CN" sz="1400" dirty="0" err="1">
                <a:solidFill>
                  <a:srgbClr val="656D8D"/>
                </a:solidFill>
              </a:rPr>
              <a:t>endport</a:t>
            </a:r>
            <a:r>
              <a:rPr lang="en-GB" altLang="zh-CN" sz="1400" dirty="0">
                <a:solidFill>
                  <a:srgbClr val="656D8D"/>
                </a:solidFill>
              </a:rPr>
              <a:t>]</a:t>
            </a:r>
          </a:p>
          <a:p>
            <a:pPr>
              <a:lnSpc>
                <a:spcPct val="150000"/>
              </a:lnSpc>
            </a:pPr>
            <a:r>
              <a:rPr lang="zh-CN" altLang="en-US" sz="1600" dirty="0">
                <a:solidFill>
                  <a:srgbClr val="656D8D"/>
                </a:solidFill>
              </a:rPr>
              <a:t>              </a:t>
            </a:r>
            <a:endParaRPr lang="en-GB" altLang="zh-CN" sz="1600" dirty="0">
              <a:solidFill>
                <a:srgbClr val="656D8D"/>
              </a:solidFill>
            </a:endParaRPr>
          </a:p>
          <a:p>
            <a:pPr>
              <a:lnSpc>
                <a:spcPct val="150000"/>
              </a:lnSpc>
            </a:pPr>
            <a:endParaRPr lang="en-GB" altLang="zh-CN" sz="1600" dirty="0">
              <a:solidFill>
                <a:srgbClr val="656D8D"/>
              </a:solidFill>
            </a:endParaRPr>
          </a:p>
          <a:p>
            <a:pPr>
              <a:lnSpc>
                <a:spcPct val="150000"/>
              </a:lnSpc>
            </a:pPr>
            <a:endParaRPr lang="en-US" altLang="zh-CN" sz="2000" dirty="0">
              <a:solidFill>
                <a:srgbClr val="656D8D"/>
              </a:solidFill>
            </a:endParaRPr>
          </a:p>
          <a:p>
            <a:pPr>
              <a:lnSpc>
                <a:spcPct val="150000"/>
              </a:lnSpc>
            </a:pPr>
            <a:endParaRPr lang="zh-CN" altLang="en-US" sz="2000" dirty="0">
              <a:solidFill>
                <a:srgbClr val="656D8D"/>
              </a:solidFill>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sp>
        <p:nvSpPr>
          <p:cNvPr id="44" name="内容占位符 5"/>
          <p:cNvSpPr>
            <a:spLocks noGrp="1"/>
          </p:cNvSpPr>
          <p:nvPr>
            <p:ph idx="4294967295"/>
          </p:nvPr>
        </p:nvSpPr>
        <p:spPr>
          <a:xfrm>
            <a:off x="1082492" y="762794"/>
            <a:ext cx="10747058" cy="5341258"/>
          </a:xfrm>
          <a:prstGeom prst="rect">
            <a:avLst/>
          </a:prstGeom>
        </p:spPr>
        <p:txBody>
          <a:bodyPr>
            <a:noAutofit/>
          </a:bodyPr>
          <a:lstStyle/>
          <a:p>
            <a:pPr marL="0" indent="0">
              <a:lnSpc>
                <a:spcPct val="150000"/>
              </a:lnSpc>
              <a:buNone/>
            </a:pPr>
            <a:r>
              <a:rPr lang="zh-CN" altLang="en-US" sz="1600" dirty="0">
                <a:solidFill>
                  <a:srgbClr val="656D8D"/>
                </a:solidFill>
              </a:rPr>
              <a:t>（</a:t>
            </a:r>
            <a:r>
              <a:rPr lang="en-US" altLang="zh-CN" sz="1600" dirty="0">
                <a:solidFill>
                  <a:srgbClr val="656D8D"/>
                </a:solidFill>
              </a:rPr>
              <a:t>2</a:t>
            </a:r>
            <a:r>
              <a:rPr lang="zh-CN" altLang="en-US" sz="1600" dirty="0">
                <a:solidFill>
                  <a:srgbClr val="656D8D"/>
                </a:solidFill>
              </a:rPr>
              <a:t>）将接口加入</a:t>
            </a:r>
            <a:r>
              <a:rPr lang="en-US" altLang="zh-CN" sz="1600" dirty="0">
                <a:solidFill>
                  <a:srgbClr val="656D8D"/>
                </a:solidFill>
              </a:rPr>
              <a:t>VLAN</a:t>
            </a:r>
          </a:p>
          <a:p>
            <a:pPr marL="0" indent="0">
              <a:lnSpc>
                <a:spcPct val="150000"/>
              </a:lnSpc>
              <a:buNone/>
            </a:pPr>
            <a:r>
              <a:rPr lang="zh-CN" altLang="en-US" sz="1400" dirty="0">
                <a:solidFill>
                  <a:srgbClr val="656D8D"/>
                </a:solidFill>
              </a:rPr>
              <a:t>      </a:t>
            </a:r>
            <a:r>
              <a:rPr lang="en-GB" altLang="zh-CN" sz="1600" dirty="0">
                <a:solidFill>
                  <a:srgbClr val="656D8D"/>
                </a:solidFill>
              </a:rPr>
              <a:t>port link-type { access | hybrid | trunk } </a:t>
            </a:r>
            <a:r>
              <a:rPr lang="zh-CN" altLang="en-GB" sz="1600" dirty="0">
                <a:solidFill>
                  <a:srgbClr val="656D8D"/>
                </a:solidFill>
              </a:rPr>
              <a:t>：</a:t>
            </a:r>
            <a:r>
              <a:rPr lang="zh-CN" altLang="en-US" sz="1600" dirty="0">
                <a:solidFill>
                  <a:srgbClr val="656D8D"/>
                </a:solidFill>
              </a:rPr>
              <a:t>命令用来配置接口的链路类型。可以配置接口的类型为</a:t>
            </a:r>
            <a:r>
              <a:rPr lang="en-GB" altLang="zh-CN" sz="1600" dirty="0">
                <a:solidFill>
                  <a:srgbClr val="656D8D"/>
                </a:solidFill>
              </a:rPr>
              <a:t>Access</a:t>
            </a:r>
            <a:r>
              <a:rPr lang="zh-CN" altLang="en-GB" sz="1600" dirty="0">
                <a:solidFill>
                  <a:srgbClr val="656D8D"/>
                </a:solidFill>
              </a:rPr>
              <a:t>、</a:t>
            </a:r>
            <a:r>
              <a:rPr lang="en-GB" altLang="zh-CN" sz="1600" dirty="0">
                <a:solidFill>
                  <a:srgbClr val="656D8D"/>
                </a:solidFill>
              </a:rPr>
              <a:t>Trunk</a:t>
            </a:r>
            <a:r>
              <a:rPr lang="zh-CN" altLang="en-US" sz="1600" dirty="0">
                <a:solidFill>
                  <a:srgbClr val="656D8D"/>
                </a:solidFill>
              </a:rPr>
              <a:t>或</a:t>
            </a:r>
            <a:r>
              <a:rPr lang="en-GB" altLang="zh-CN" sz="1600" dirty="0">
                <a:solidFill>
                  <a:srgbClr val="656D8D"/>
                </a:solidFill>
              </a:rPr>
              <a:t>Hybrid</a:t>
            </a:r>
            <a:r>
              <a:rPr lang="zh-CN" altLang="en-GB" sz="1600" dirty="0">
                <a:solidFill>
                  <a:srgbClr val="656D8D"/>
                </a:solidFill>
              </a:rPr>
              <a:t>。</a:t>
            </a:r>
          </a:p>
          <a:p>
            <a:pPr marL="0" indent="0">
              <a:lnSpc>
                <a:spcPct val="150000"/>
              </a:lnSpc>
              <a:buNone/>
            </a:pPr>
            <a:r>
              <a:rPr lang="zh-CN" altLang="en-US" sz="1600" dirty="0">
                <a:solidFill>
                  <a:srgbClr val="656D8D"/>
                </a:solidFill>
              </a:rPr>
              <a:t>      </a:t>
            </a:r>
            <a:r>
              <a:rPr lang="en-GB" altLang="zh-CN" sz="1600" dirty="0">
                <a:solidFill>
                  <a:srgbClr val="656D8D"/>
                </a:solidFill>
              </a:rPr>
              <a:t>port default </a:t>
            </a:r>
            <a:r>
              <a:rPr lang="en-GB" altLang="zh-CN" sz="1600" dirty="0" err="1">
                <a:solidFill>
                  <a:srgbClr val="656D8D"/>
                </a:solidFill>
              </a:rPr>
              <a:t>vlan</a:t>
            </a:r>
            <a:r>
              <a:rPr lang="en-GB" altLang="zh-CN" sz="1600" dirty="0">
                <a:solidFill>
                  <a:srgbClr val="656D8D"/>
                </a:solidFill>
              </a:rPr>
              <a:t> </a:t>
            </a:r>
            <a:r>
              <a:rPr lang="en-GB" altLang="zh-CN" sz="1600" dirty="0" err="1">
                <a:solidFill>
                  <a:srgbClr val="656D8D"/>
                </a:solidFill>
              </a:rPr>
              <a:t>vlan</a:t>
            </a:r>
            <a:r>
              <a:rPr lang="en-GB" altLang="zh-CN" sz="1600" dirty="0">
                <a:solidFill>
                  <a:srgbClr val="656D8D"/>
                </a:solidFill>
              </a:rPr>
              <a:t>-id </a:t>
            </a:r>
            <a:r>
              <a:rPr lang="zh-CN" altLang="en-GB" sz="1600" dirty="0">
                <a:solidFill>
                  <a:srgbClr val="656D8D"/>
                </a:solidFill>
              </a:rPr>
              <a:t>：</a:t>
            </a:r>
            <a:r>
              <a:rPr lang="zh-CN" altLang="en-US" sz="1600" dirty="0">
                <a:solidFill>
                  <a:srgbClr val="656D8D"/>
                </a:solidFill>
              </a:rPr>
              <a:t>命令用来配置接口的默认</a:t>
            </a:r>
            <a:r>
              <a:rPr lang="en-GB" altLang="zh-CN" sz="1600" dirty="0">
                <a:solidFill>
                  <a:srgbClr val="656D8D"/>
                </a:solidFill>
              </a:rPr>
              <a:t>VLAN</a:t>
            </a:r>
            <a:r>
              <a:rPr lang="zh-CN" altLang="en-US" sz="1600" dirty="0">
                <a:solidFill>
                  <a:srgbClr val="656D8D"/>
                </a:solidFill>
              </a:rPr>
              <a:t>并同时加入这个</a:t>
            </a:r>
            <a:r>
              <a:rPr lang="en-GB" altLang="zh-CN" sz="1600" dirty="0" smtClean="0">
                <a:solidFill>
                  <a:srgbClr val="656D8D"/>
                </a:solidFill>
              </a:rPr>
              <a:t>VLAN</a:t>
            </a:r>
            <a:r>
              <a:rPr lang="zh-CN" altLang="en-US" sz="1600" dirty="0" smtClean="0">
                <a:solidFill>
                  <a:srgbClr val="656D8D"/>
                </a:solidFill>
              </a:rPr>
              <a:t>，即设置</a:t>
            </a:r>
            <a:r>
              <a:rPr lang="en-US" altLang="zh-CN" sz="1600" dirty="0" smtClean="0">
                <a:solidFill>
                  <a:srgbClr val="656D8D"/>
                </a:solidFill>
              </a:rPr>
              <a:t>PVID</a:t>
            </a:r>
            <a:r>
              <a:rPr lang="zh-CN" altLang="en-US" sz="1600" dirty="0" smtClean="0">
                <a:solidFill>
                  <a:srgbClr val="656D8D"/>
                </a:solidFill>
              </a:rPr>
              <a:t>值。</a:t>
            </a:r>
            <a:endParaRPr lang="en-US" altLang="zh-CN" sz="1600" dirty="0">
              <a:solidFill>
                <a:srgbClr val="656D8D"/>
              </a:solidFill>
            </a:endParaRPr>
          </a:p>
          <a:p>
            <a:pPr marL="0" indent="0">
              <a:lnSpc>
                <a:spcPct val="150000"/>
              </a:lnSpc>
              <a:buNone/>
            </a:pPr>
            <a:endParaRPr lang="en-US" altLang="zh-CN" sz="1400" dirty="0">
              <a:solidFill>
                <a:srgbClr val="656D8D"/>
              </a:solidFill>
            </a:endParaRPr>
          </a:p>
          <a:p>
            <a:pPr marL="0" indent="0">
              <a:lnSpc>
                <a:spcPct val="150000"/>
              </a:lnSpc>
              <a:buNone/>
            </a:pPr>
            <a:r>
              <a:rPr lang="zh-CN" altLang="en-US" sz="1600" dirty="0">
                <a:solidFill>
                  <a:srgbClr val="656D8D"/>
                </a:solidFill>
              </a:rPr>
              <a:t>（</a:t>
            </a:r>
            <a:r>
              <a:rPr lang="en-US" altLang="zh-CN" sz="1600" dirty="0">
                <a:solidFill>
                  <a:srgbClr val="656D8D"/>
                </a:solidFill>
              </a:rPr>
              <a:t>3</a:t>
            </a:r>
            <a:r>
              <a:rPr lang="zh-CN" altLang="en-US" sz="1600" dirty="0">
                <a:solidFill>
                  <a:srgbClr val="656D8D"/>
                </a:solidFill>
              </a:rPr>
              <a:t>）将接口设置为</a:t>
            </a:r>
            <a:r>
              <a:rPr lang="en-US" altLang="zh-CN" sz="1600" dirty="0">
                <a:solidFill>
                  <a:srgbClr val="656D8D"/>
                </a:solidFill>
              </a:rPr>
              <a:t>Trunk</a:t>
            </a:r>
            <a:r>
              <a:rPr lang="zh-CN" altLang="en-US" sz="1600" dirty="0">
                <a:solidFill>
                  <a:srgbClr val="656D8D"/>
                </a:solidFill>
              </a:rPr>
              <a:t>模式</a:t>
            </a:r>
            <a:endParaRPr lang="en-US" altLang="zh-CN" sz="1600" dirty="0">
              <a:solidFill>
                <a:srgbClr val="656D8D"/>
              </a:solidFill>
            </a:endParaRPr>
          </a:p>
          <a:p>
            <a:pPr marL="0" indent="0">
              <a:lnSpc>
                <a:spcPct val="150000"/>
              </a:lnSpc>
              <a:buNone/>
            </a:pPr>
            <a:r>
              <a:rPr lang="zh-CN" altLang="en-US" sz="2400" dirty="0">
                <a:solidFill>
                  <a:srgbClr val="656D8D"/>
                </a:solidFill>
              </a:rPr>
              <a:t>    </a:t>
            </a:r>
            <a:r>
              <a:rPr lang="en-GB" altLang="zh-CN" sz="1600" dirty="0">
                <a:solidFill>
                  <a:srgbClr val="656D8D"/>
                </a:solidFill>
              </a:rPr>
              <a:t>port link-type trunk:</a:t>
            </a:r>
            <a:r>
              <a:rPr lang="zh-CN" altLang="en-US" sz="1600" dirty="0">
                <a:solidFill>
                  <a:srgbClr val="656D8D"/>
                </a:solidFill>
              </a:rPr>
              <a:t>命令将端口设置成</a:t>
            </a:r>
            <a:r>
              <a:rPr lang="en-GB" altLang="zh-CN" sz="1600" dirty="0">
                <a:solidFill>
                  <a:srgbClr val="656D8D"/>
                </a:solidFill>
              </a:rPr>
              <a:t>trunk</a:t>
            </a:r>
            <a:r>
              <a:rPr lang="zh-CN" altLang="en-US" sz="1600" dirty="0">
                <a:solidFill>
                  <a:srgbClr val="656D8D"/>
                </a:solidFill>
              </a:rPr>
              <a:t>模式</a:t>
            </a:r>
          </a:p>
          <a:p>
            <a:pPr marL="0" indent="0">
              <a:lnSpc>
                <a:spcPct val="150000"/>
              </a:lnSpc>
              <a:buNone/>
            </a:pPr>
            <a:r>
              <a:rPr lang="zh-CN" altLang="en-US" sz="1600" dirty="0">
                <a:solidFill>
                  <a:srgbClr val="656D8D"/>
                </a:solidFill>
              </a:rPr>
              <a:t>      </a:t>
            </a:r>
            <a:r>
              <a:rPr lang="en-GB" altLang="zh-CN" sz="1600" dirty="0">
                <a:solidFill>
                  <a:srgbClr val="656D8D"/>
                </a:solidFill>
              </a:rPr>
              <a:t>port trunk allow-pass </a:t>
            </a:r>
            <a:r>
              <a:rPr lang="en-GB" altLang="zh-CN" sz="1600" dirty="0" err="1">
                <a:solidFill>
                  <a:srgbClr val="656D8D"/>
                </a:solidFill>
              </a:rPr>
              <a:t>vlan</a:t>
            </a:r>
            <a:r>
              <a:rPr lang="zh-CN" altLang="en-GB" sz="1600" dirty="0">
                <a:solidFill>
                  <a:srgbClr val="656D8D"/>
                </a:solidFill>
              </a:rPr>
              <a:t>：</a:t>
            </a:r>
            <a:r>
              <a:rPr lang="zh-CN" altLang="en-US" sz="1600" dirty="0">
                <a:solidFill>
                  <a:srgbClr val="656D8D"/>
                </a:solidFill>
              </a:rPr>
              <a:t>命令用来配置</a:t>
            </a:r>
            <a:r>
              <a:rPr lang="en-GB" altLang="zh-CN" sz="1600" dirty="0">
                <a:solidFill>
                  <a:srgbClr val="656D8D"/>
                </a:solidFill>
              </a:rPr>
              <a:t>Trunk</a:t>
            </a:r>
            <a:r>
              <a:rPr lang="zh-CN" altLang="en-US" sz="1600" dirty="0">
                <a:solidFill>
                  <a:srgbClr val="656D8D"/>
                </a:solidFill>
              </a:rPr>
              <a:t>类型接口允许通过的</a:t>
            </a:r>
            <a:r>
              <a:rPr lang="en-GB" altLang="zh-CN" sz="1600" dirty="0">
                <a:solidFill>
                  <a:srgbClr val="656D8D"/>
                </a:solidFill>
              </a:rPr>
              <a:t>VLAN</a:t>
            </a:r>
            <a:r>
              <a:rPr lang="zh-CN" altLang="en-GB" sz="1600" dirty="0">
                <a:solidFill>
                  <a:srgbClr val="656D8D"/>
                </a:solidFill>
              </a:rPr>
              <a:t>。</a:t>
            </a:r>
          </a:p>
          <a:p>
            <a:pPr marL="0" indent="0">
              <a:lnSpc>
                <a:spcPct val="150000"/>
              </a:lnSpc>
              <a:buNone/>
            </a:pPr>
            <a:r>
              <a:rPr lang="zh-CN" altLang="en-US" sz="1600" dirty="0">
                <a:solidFill>
                  <a:srgbClr val="656D8D"/>
                </a:solidFill>
              </a:rPr>
              <a:t>      </a:t>
            </a:r>
            <a:r>
              <a:rPr lang="en-GB" altLang="zh-CN" sz="1600" dirty="0">
                <a:solidFill>
                  <a:srgbClr val="656D8D"/>
                </a:solidFill>
              </a:rPr>
              <a:t>undo port trunk allow-pass </a:t>
            </a:r>
            <a:r>
              <a:rPr lang="en-GB" altLang="zh-CN" sz="1600" dirty="0" err="1">
                <a:solidFill>
                  <a:srgbClr val="656D8D"/>
                </a:solidFill>
              </a:rPr>
              <a:t>vlan</a:t>
            </a:r>
            <a:r>
              <a:rPr lang="zh-CN" altLang="en-GB" sz="1600" dirty="0">
                <a:solidFill>
                  <a:srgbClr val="656D8D"/>
                </a:solidFill>
              </a:rPr>
              <a:t>：</a:t>
            </a:r>
            <a:r>
              <a:rPr lang="zh-CN" altLang="en-US" sz="1600" dirty="0">
                <a:solidFill>
                  <a:srgbClr val="656D8D"/>
                </a:solidFill>
              </a:rPr>
              <a:t>命令用来删除</a:t>
            </a:r>
            <a:r>
              <a:rPr lang="en-GB" altLang="zh-CN" sz="1600" dirty="0">
                <a:solidFill>
                  <a:srgbClr val="656D8D"/>
                </a:solidFill>
              </a:rPr>
              <a:t>Trunk</a:t>
            </a:r>
            <a:r>
              <a:rPr lang="zh-CN" altLang="en-US" sz="1600" dirty="0">
                <a:solidFill>
                  <a:srgbClr val="656D8D"/>
                </a:solidFill>
              </a:rPr>
              <a:t>类型接口加入的</a:t>
            </a:r>
            <a:r>
              <a:rPr lang="en-GB" altLang="zh-CN" sz="1600" dirty="0">
                <a:solidFill>
                  <a:srgbClr val="656D8D"/>
                </a:solidFill>
              </a:rPr>
              <a:t>VLAN</a:t>
            </a:r>
            <a:r>
              <a:rPr lang="zh-CN" altLang="en-GB" sz="1600" dirty="0" smtClean="0">
                <a:solidFill>
                  <a:srgbClr val="656D8D"/>
                </a:solidFill>
              </a:rPr>
              <a:t>。</a:t>
            </a:r>
            <a:endParaRPr lang="en-US" altLang="zh-CN" sz="1600" dirty="0" smtClean="0">
              <a:solidFill>
                <a:srgbClr val="656D8D"/>
              </a:solidFill>
            </a:endParaRPr>
          </a:p>
          <a:p>
            <a:pPr marL="0" indent="0">
              <a:buNone/>
            </a:pPr>
            <a:endParaRPr lang="en-US" altLang="zh-CN" sz="1400" dirty="0">
              <a:solidFill>
                <a:srgbClr val="656D8D"/>
              </a:solidFill>
            </a:endParaRPr>
          </a:p>
          <a:p>
            <a:pPr marL="0" indent="0">
              <a:lnSpc>
                <a:spcPct val="150000"/>
              </a:lnSpc>
              <a:buNone/>
            </a:pPr>
            <a:endParaRPr lang="zh-CN" altLang="en-US" sz="3600" dirty="0">
              <a:solidFill>
                <a:srgbClr val="656D8D"/>
              </a:solidFill>
            </a:endParaRPr>
          </a:p>
          <a:p>
            <a:pPr marL="0" indent="0">
              <a:lnSpc>
                <a:spcPct val="150000"/>
              </a:lnSpc>
              <a:buNone/>
            </a:pPr>
            <a:endParaRPr lang="zh-CN" altLang="en-GB" sz="1800" dirty="0">
              <a:solidFill>
                <a:srgbClr val="656D8D"/>
              </a:solidFill>
            </a:endParaRPr>
          </a:p>
          <a:p>
            <a:pPr marL="0" indent="0">
              <a:lnSpc>
                <a:spcPct val="150000"/>
              </a:lnSpc>
              <a:buNone/>
            </a:pPr>
            <a:endParaRPr lang="en-US" altLang="zh-CN" sz="1800" dirty="0">
              <a:solidFill>
                <a:srgbClr val="656D8D"/>
              </a:solidFill>
            </a:endParaRPr>
          </a:p>
          <a:p>
            <a:pPr marL="0" indent="0">
              <a:lnSpc>
                <a:spcPct val="150000"/>
              </a:lnSpc>
              <a:buNone/>
            </a:pPr>
            <a:r>
              <a:rPr lang="zh-CN" altLang="en-US" dirty="0">
                <a:solidFill>
                  <a:srgbClr val="656D8D"/>
                </a:solidFill>
              </a:rPr>
              <a:t>    </a:t>
            </a:r>
            <a:endParaRPr lang="en-US" altLang="zh-CN" sz="2000" dirty="0">
              <a:solidFill>
                <a:srgbClr val="656D8D"/>
              </a:solidFill>
            </a:endParaRPr>
          </a:p>
          <a:p>
            <a:pPr marL="0" indent="0">
              <a:lnSpc>
                <a:spcPct val="150000"/>
              </a:lnSpc>
              <a:buNone/>
            </a:pPr>
            <a:endParaRPr lang="en-US" altLang="zh-CN" sz="2000" dirty="0">
              <a:solidFill>
                <a:srgbClr val="656D8D"/>
              </a:solidFill>
            </a:endParaRPr>
          </a:p>
        </p:txBody>
      </p:sp>
      <p:grpSp>
        <p:nvGrpSpPr>
          <p:cNvPr id="188" name="组合 187"/>
          <p:cNvGrpSpPr/>
          <p:nvPr/>
        </p:nvGrpSpPr>
        <p:grpSpPr>
          <a:xfrm>
            <a:off x="841375" y="5487035"/>
            <a:ext cx="10226040" cy="1123950"/>
            <a:chOff x="1325" y="8641"/>
            <a:chExt cx="16104" cy="1770"/>
          </a:xfrm>
        </p:grpSpPr>
        <p:sp>
          <p:nvSpPr>
            <p:cNvPr id="190" name="矩形 18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9" name="Rectangle 3"/>
          <p:cNvSpPr txBox="1">
            <a:spLocks noChangeArrowheads="1"/>
          </p:cNvSpPr>
          <p:nvPr/>
        </p:nvSpPr>
        <p:spPr bwMode="auto">
          <a:xfrm>
            <a:off x="2384266" y="5182394"/>
            <a:ext cx="7627937" cy="999774"/>
          </a:xfrm>
          <a:prstGeom prst="rect">
            <a:avLst/>
          </a:prstGeom>
          <a:noFill/>
          <a:ln>
            <a:miter lim="800000"/>
          </a:ln>
        </p:spPr>
        <p:txBody>
          <a:bodyPr/>
          <a:lstStyle/>
          <a:p>
            <a:pPr>
              <a:lnSpc>
                <a:spcPct val="150000"/>
              </a:lnSpc>
            </a:pPr>
            <a:r>
              <a:rPr lang="zh-CN" altLang="en-US" sz="1400" dirty="0">
                <a:latin typeface="宋体" pitchFamily="2" charset="-122"/>
                <a:ea typeface="宋体" pitchFamily="2" charset="-122"/>
              </a:rPr>
              <a:t>交换机的所有端口默认允许</a:t>
            </a:r>
            <a:r>
              <a:rPr lang="en-US" altLang="zh-CN" sz="1400" dirty="0">
                <a:latin typeface="宋体" pitchFamily="2" charset="-122"/>
                <a:ea typeface="宋体" pitchFamily="2" charset="-122"/>
              </a:rPr>
              <a:t>VLAN1</a:t>
            </a:r>
            <a:r>
              <a:rPr lang="zh-CN" altLang="en-US" sz="1400" dirty="0">
                <a:latin typeface="宋体" pitchFamily="2" charset="-122"/>
                <a:ea typeface="宋体" pitchFamily="2" charset="-122"/>
              </a:rPr>
              <a:t>的数据通过</a:t>
            </a:r>
            <a:r>
              <a:rPr lang="zh-CN" altLang="en-US" sz="1400" dirty="0" smtClean="0">
                <a:latin typeface="宋体" pitchFamily="2" charset="-122"/>
                <a:ea typeface="宋体" pitchFamily="2" charset="-122"/>
              </a:rPr>
              <a:t>。</a:t>
            </a:r>
            <a:endParaRPr lang="en-US" altLang="zh-CN" sz="1400" dirty="0" smtClean="0">
              <a:latin typeface="宋体" pitchFamily="2" charset="-122"/>
              <a:ea typeface="宋体" pitchFamily="2" charset="-122"/>
            </a:endParaRPr>
          </a:p>
          <a:p>
            <a:pPr>
              <a:lnSpc>
                <a:spcPct val="150000"/>
              </a:lnSpc>
            </a:pPr>
            <a:r>
              <a:rPr lang="zh-CN" altLang="en-US" sz="1400" dirty="0" smtClean="0">
                <a:latin typeface="宋体" pitchFamily="2" charset="-122"/>
                <a:ea typeface="宋体" pitchFamily="2" charset="-122"/>
              </a:rPr>
              <a:t>如果</a:t>
            </a:r>
            <a:r>
              <a:rPr lang="zh-CN" altLang="en-US" sz="1400" dirty="0">
                <a:latin typeface="宋体" pitchFamily="2" charset="-122"/>
                <a:ea typeface="宋体" pitchFamily="2" charset="-122"/>
              </a:rPr>
              <a:t>查看端口配置时没有发现端口类型信息，说明端口使用了默认的</a:t>
            </a:r>
            <a:r>
              <a:rPr lang="en-US" altLang="zh-CN" sz="1400" dirty="0">
                <a:latin typeface="宋体" pitchFamily="2" charset="-122"/>
                <a:ea typeface="宋体" pitchFamily="2" charset="-122"/>
              </a:rPr>
              <a:t>hybrid</a:t>
            </a:r>
            <a:r>
              <a:rPr lang="zh-CN" altLang="en-US" sz="1400" dirty="0">
                <a:latin typeface="宋体" pitchFamily="2" charset="-122"/>
                <a:ea typeface="宋体" pitchFamily="2" charset="-122"/>
              </a:rPr>
              <a:t>端口链路类型</a:t>
            </a:r>
            <a:r>
              <a:rPr lang="zh-CN" altLang="en-US" sz="1400" dirty="0" smtClean="0">
                <a:latin typeface="宋体" pitchFamily="2" charset="-122"/>
                <a:ea typeface="宋体" pitchFamily="2" charset="-122"/>
              </a:rPr>
              <a:t>。</a:t>
            </a:r>
            <a:endParaRPr lang="en-US" altLang="zh-CN" sz="1400" dirty="0" smtClean="0">
              <a:latin typeface="宋体" pitchFamily="2" charset="-122"/>
              <a:ea typeface="宋体" pitchFamily="2" charset="-122"/>
            </a:endParaRPr>
          </a:p>
          <a:p>
            <a:pPr>
              <a:lnSpc>
                <a:spcPct val="150000"/>
              </a:lnSpc>
            </a:pPr>
            <a:r>
              <a:rPr lang="zh-CN" altLang="en-US" sz="1400" dirty="0" smtClean="0">
                <a:latin typeface="宋体" pitchFamily="2" charset="-122"/>
                <a:ea typeface="宋体" pitchFamily="2" charset="-122"/>
              </a:rPr>
              <a:t>当</a:t>
            </a:r>
            <a:r>
              <a:rPr lang="zh-CN" altLang="en-US" sz="1400" dirty="0">
                <a:latin typeface="宋体" pitchFamily="2" charset="-122"/>
                <a:ea typeface="宋体" pitchFamily="2" charset="-122"/>
              </a:rPr>
              <a:t>修改端口类型时，必须先恢复端口的默认</a:t>
            </a:r>
            <a:r>
              <a:rPr lang="en-US" altLang="zh-CN" sz="1400" dirty="0">
                <a:latin typeface="宋体" pitchFamily="2" charset="-122"/>
                <a:ea typeface="宋体" pitchFamily="2" charset="-122"/>
              </a:rPr>
              <a:t>VLAN</a:t>
            </a:r>
            <a:r>
              <a:rPr lang="zh-CN" altLang="en-US" sz="1400" dirty="0">
                <a:latin typeface="宋体" pitchFamily="2" charset="-122"/>
                <a:ea typeface="宋体" pitchFamily="2" charset="-122"/>
              </a:rPr>
              <a:t>配置，使端口属于缺省的</a:t>
            </a:r>
            <a:r>
              <a:rPr lang="en-US" altLang="zh-CN" sz="1400" dirty="0">
                <a:latin typeface="宋体" pitchFamily="2" charset="-122"/>
                <a:ea typeface="宋体" pitchFamily="2" charset="-122"/>
              </a:rPr>
              <a:t>VLAN 1</a:t>
            </a:r>
            <a:r>
              <a:rPr lang="zh-CN" altLang="en-US" sz="1400" dirty="0">
                <a:latin typeface="宋体" pitchFamily="2" charset="-122"/>
                <a:ea typeface="宋体" pitchFamily="2" charset="-122"/>
              </a:rPr>
              <a:t>。</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sp>
        <p:nvSpPr>
          <p:cNvPr id="44" name="内容占位符 5"/>
          <p:cNvSpPr>
            <a:spLocks noGrp="1"/>
          </p:cNvSpPr>
          <p:nvPr>
            <p:ph idx="4294967295"/>
          </p:nvPr>
        </p:nvSpPr>
        <p:spPr>
          <a:xfrm>
            <a:off x="1082492" y="1224007"/>
            <a:ext cx="10747058" cy="5341258"/>
          </a:xfrm>
          <a:prstGeom prst="rect">
            <a:avLst/>
          </a:prstGeom>
        </p:spPr>
        <p:txBody>
          <a:bodyPr>
            <a:noAutofit/>
          </a:bodyPr>
          <a:lstStyle/>
          <a:p>
            <a:pPr marL="0" indent="0">
              <a:buNone/>
            </a:pPr>
            <a:r>
              <a:rPr lang="zh-CN" altLang="en-US" sz="1600" dirty="0" smtClean="0">
                <a:solidFill>
                  <a:srgbClr val="656D8D"/>
                </a:solidFill>
              </a:rPr>
              <a:t>（</a:t>
            </a:r>
            <a:r>
              <a:rPr lang="en-US" altLang="zh-CN" sz="1600" dirty="0">
                <a:solidFill>
                  <a:srgbClr val="656D8D"/>
                </a:solidFill>
              </a:rPr>
              <a:t>4</a:t>
            </a:r>
            <a:r>
              <a:rPr lang="zh-CN" altLang="en-US" sz="1600" dirty="0" smtClean="0">
                <a:solidFill>
                  <a:srgbClr val="656D8D"/>
                </a:solidFill>
              </a:rPr>
              <a:t>）</a:t>
            </a:r>
            <a:r>
              <a:rPr lang="zh-CN" altLang="en-US" sz="1600" dirty="0">
                <a:solidFill>
                  <a:srgbClr val="656D8D"/>
                </a:solidFill>
              </a:rPr>
              <a:t>删除</a:t>
            </a:r>
            <a:r>
              <a:rPr lang="en-US" altLang="zh-CN" sz="1600" dirty="0" smtClean="0">
                <a:solidFill>
                  <a:srgbClr val="656D8D"/>
                </a:solidFill>
              </a:rPr>
              <a:t>VLAN</a:t>
            </a:r>
            <a:endParaRPr lang="en-US" altLang="zh-CN" sz="1600" dirty="0">
              <a:solidFill>
                <a:srgbClr val="656D8D"/>
              </a:solidFill>
            </a:endParaRPr>
          </a:p>
          <a:p>
            <a:pPr marL="0" indent="0">
              <a:lnSpc>
                <a:spcPct val="150000"/>
              </a:lnSpc>
              <a:buNone/>
            </a:pPr>
            <a:r>
              <a:rPr lang="zh-CN" altLang="en-US" sz="1600" dirty="0" smtClean="0">
                <a:solidFill>
                  <a:srgbClr val="656D8D"/>
                </a:solidFill>
              </a:rPr>
              <a:t>      删除</a:t>
            </a:r>
            <a:r>
              <a:rPr lang="en-US" altLang="zh-CN" sz="1600" dirty="0">
                <a:solidFill>
                  <a:srgbClr val="656D8D"/>
                </a:solidFill>
              </a:rPr>
              <a:t>VLAN</a:t>
            </a:r>
            <a:r>
              <a:rPr lang="zh-CN" altLang="en-US" sz="1600" dirty="0">
                <a:solidFill>
                  <a:srgbClr val="656D8D"/>
                </a:solidFill>
              </a:rPr>
              <a:t>时，必须确认这个</a:t>
            </a:r>
            <a:r>
              <a:rPr lang="en-US" altLang="zh-CN" sz="1600" dirty="0">
                <a:solidFill>
                  <a:srgbClr val="656D8D"/>
                </a:solidFill>
              </a:rPr>
              <a:t>VLAN</a:t>
            </a:r>
            <a:r>
              <a:rPr lang="zh-CN" altLang="en-US" sz="1600" dirty="0">
                <a:solidFill>
                  <a:srgbClr val="656D8D"/>
                </a:solidFill>
              </a:rPr>
              <a:t>的任何端口都处于不活动状态。然后使用如下命令：</a:t>
            </a:r>
          </a:p>
          <a:p>
            <a:pPr marL="0" indent="0">
              <a:lnSpc>
                <a:spcPct val="150000"/>
              </a:lnSpc>
              <a:buNone/>
            </a:pPr>
            <a:r>
              <a:rPr lang="zh-CN" altLang="en-US" sz="1600" dirty="0">
                <a:solidFill>
                  <a:srgbClr val="656D8D"/>
                </a:solidFill>
              </a:rPr>
              <a:t>      命令：</a:t>
            </a:r>
            <a:r>
              <a:rPr lang="en-US" altLang="zh-CN" sz="1600" dirty="0">
                <a:solidFill>
                  <a:srgbClr val="656D8D"/>
                </a:solidFill>
              </a:rPr>
              <a:t>[Huawei]undo </a:t>
            </a:r>
            <a:r>
              <a:rPr lang="en-US" altLang="zh-CN" sz="1600" dirty="0" err="1">
                <a:solidFill>
                  <a:srgbClr val="656D8D"/>
                </a:solidFill>
              </a:rPr>
              <a:t>vlan</a:t>
            </a:r>
            <a:r>
              <a:rPr lang="en-US" altLang="zh-CN" sz="1600" dirty="0">
                <a:solidFill>
                  <a:srgbClr val="656D8D"/>
                </a:solidFill>
              </a:rPr>
              <a:t> </a:t>
            </a:r>
            <a:r>
              <a:rPr lang="en-US" altLang="zh-CN" sz="1600" dirty="0" err="1">
                <a:solidFill>
                  <a:srgbClr val="656D8D"/>
                </a:solidFill>
              </a:rPr>
              <a:t>vlan</a:t>
            </a:r>
            <a:r>
              <a:rPr lang="en-US" altLang="zh-CN" sz="1600" dirty="0">
                <a:solidFill>
                  <a:srgbClr val="656D8D"/>
                </a:solidFill>
              </a:rPr>
              <a:t>-id   </a:t>
            </a:r>
          </a:p>
          <a:p>
            <a:pPr marL="0" indent="0">
              <a:lnSpc>
                <a:spcPct val="150000"/>
              </a:lnSpc>
              <a:buNone/>
            </a:pPr>
            <a:r>
              <a:rPr lang="en-US" altLang="zh-CN" sz="1600" dirty="0">
                <a:solidFill>
                  <a:srgbClr val="656D8D"/>
                </a:solidFill>
              </a:rPr>
              <a:t>      </a:t>
            </a:r>
            <a:r>
              <a:rPr lang="zh-CN" altLang="en-US" sz="1600" dirty="0">
                <a:solidFill>
                  <a:srgbClr val="656D8D"/>
                </a:solidFill>
              </a:rPr>
              <a:t>其中，</a:t>
            </a:r>
            <a:r>
              <a:rPr lang="en-US" altLang="zh-CN" sz="1600" dirty="0" err="1">
                <a:solidFill>
                  <a:srgbClr val="656D8D"/>
                </a:solidFill>
              </a:rPr>
              <a:t>vlan</a:t>
            </a:r>
            <a:r>
              <a:rPr lang="en-US" altLang="zh-CN" sz="1600" dirty="0">
                <a:solidFill>
                  <a:srgbClr val="656D8D"/>
                </a:solidFill>
              </a:rPr>
              <a:t>-id</a:t>
            </a:r>
            <a:r>
              <a:rPr lang="zh-CN" altLang="en-US" sz="1600" dirty="0">
                <a:solidFill>
                  <a:srgbClr val="656D8D"/>
                </a:solidFill>
              </a:rPr>
              <a:t>是要删除的</a:t>
            </a:r>
            <a:r>
              <a:rPr lang="en-US" altLang="zh-CN" sz="1600" dirty="0" err="1">
                <a:solidFill>
                  <a:srgbClr val="656D8D"/>
                </a:solidFill>
              </a:rPr>
              <a:t>vlan</a:t>
            </a:r>
            <a:r>
              <a:rPr lang="zh-CN" altLang="en-US" sz="1600" dirty="0">
                <a:solidFill>
                  <a:srgbClr val="656D8D"/>
                </a:solidFill>
              </a:rPr>
              <a:t>的序号。</a:t>
            </a:r>
          </a:p>
          <a:p>
            <a:pPr marL="0" indent="0">
              <a:lnSpc>
                <a:spcPct val="150000"/>
              </a:lnSpc>
              <a:buNone/>
            </a:pPr>
            <a:r>
              <a:rPr lang="zh-CN" altLang="en-US" sz="1600" dirty="0">
                <a:solidFill>
                  <a:srgbClr val="656D8D"/>
                </a:solidFill>
              </a:rPr>
              <a:t>  例如：现已创建了</a:t>
            </a:r>
            <a:r>
              <a:rPr lang="en-US" altLang="zh-CN" sz="1600" dirty="0">
                <a:solidFill>
                  <a:srgbClr val="656D8D"/>
                </a:solidFill>
              </a:rPr>
              <a:t>VLAN 10</a:t>
            </a:r>
            <a:r>
              <a:rPr lang="zh-CN" altLang="en-US" sz="1600" dirty="0">
                <a:solidFill>
                  <a:srgbClr val="656D8D"/>
                </a:solidFill>
              </a:rPr>
              <a:t>并且将接口</a:t>
            </a:r>
            <a:r>
              <a:rPr lang="en-US" altLang="zh-CN" sz="1600" dirty="0">
                <a:solidFill>
                  <a:srgbClr val="656D8D"/>
                </a:solidFill>
              </a:rPr>
              <a:t>E0/0/1</a:t>
            </a:r>
            <a:r>
              <a:rPr lang="zh-CN" altLang="en-US" sz="1600" dirty="0">
                <a:solidFill>
                  <a:srgbClr val="656D8D"/>
                </a:solidFill>
              </a:rPr>
              <a:t>加入其中，下面我们要删除  的</a:t>
            </a:r>
            <a:r>
              <a:rPr lang="en-US" altLang="zh-CN" sz="1600" dirty="0">
                <a:solidFill>
                  <a:srgbClr val="656D8D"/>
                </a:solidFill>
              </a:rPr>
              <a:t>VLAN 10</a:t>
            </a:r>
            <a:r>
              <a:rPr lang="zh-CN" altLang="en-US" sz="1600" dirty="0">
                <a:solidFill>
                  <a:srgbClr val="656D8D"/>
                </a:solidFill>
              </a:rPr>
              <a:t>，则配置命令为：</a:t>
            </a:r>
          </a:p>
          <a:p>
            <a:pPr marL="0" indent="0">
              <a:lnSpc>
                <a:spcPct val="150000"/>
              </a:lnSpc>
              <a:buNone/>
            </a:pPr>
            <a:r>
              <a:rPr lang="zh-CN" altLang="en-US" sz="1600" dirty="0">
                <a:solidFill>
                  <a:srgbClr val="656D8D"/>
                </a:solidFill>
              </a:rPr>
              <a:t>      </a:t>
            </a:r>
            <a:r>
              <a:rPr lang="en-US" altLang="zh-CN" sz="1600" dirty="0">
                <a:solidFill>
                  <a:srgbClr val="656D8D"/>
                </a:solidFill>
              </a:rPr>
              <a:t>&lt;Huawei&gt;system-view</a:t>
            </a:r>
          </a:p>
          <a:p>
            <a:pPr marL="0" indent="0">
              <a:lnSpc>
                <a:spcPct val="150000"/>
              </a:lnSpc>
              <a:buNone/>
            </a:pPr>
            <a:r>
              <a:rPr lang="en-US" altLang="zh-CN" sz="1600" dirty="0">
                <a:solidFill>
                  <a:srgbClr val="656D8D"/>
                </a:solidFill>
              </a:rPr>
              <a:t>      [Huawei]undo </a:t>
            </a:r>
            <a:r>
              <a:rPr lang="en-US" altLang="zh-CN" sz="1600" dirty="0" err="1">
                <a:solidFill>
                  <a:srgbClr val="656D8D"/>
                </a:solidFill>
              </a:rPr>
              <a:t>vlan</a:t>
            </a:r>
            <a:r>
              <a:rPr lang="en-US" altLang="zh-CN" sz="1600" dirty="0">
                <a:solidFill>
                  <a:srgbClr val="656D8D"/>
                </a:solidFill>
              </a:rPr>
              <a:t> 10       //</a:t>
            </a:r>
            <a:r>
              <a:rPr lang="zh-CN" altLang="en-US" sz="1600" dirty="0">
                <a:solidFill>
                  <a:srgbClr val="656D8D"/>
                </a:solidFill>
              </a:rPr>
              <a:t>删除</a:t>
            </a:r>
            <a:r>
              <a:rPr lang="en-US" altLang="zh-CN" sz="1600" dirty="0">
                <a:solidFill>
                  <a:srgbClr val="656D8D"/>
                </a:solidFill>
              </a:rPr>
              <a:t>VLAN 10</a:t>
            </a:r>
          </a:p>
          <a:p>
            <a:pPr marL="0" indent="0">
              <a:lnSpc>
                <a:spcPct val="150000"/>
              </a:lnSpc>
              <a:buNone/>
            </a:pPr>
            <a:r>
              <a:rPr lang="en-US" altLang="zh-CN" sz="1600" dirty="0">
                <a:solidFill>
                  <a:srgbClr val="656D8D"/>
                </a:solidFill>
              </a:rPr>
              <a:t>      </a:t>
            </a:r>
            <a:r>
              <a:rPr lang="zh-CN" altLang="en-US" sz="1600" dirty="0">
                <a:solidFill>
                  <a:srgbClr val="656D8D"/>
                </a:solidFill>
              </a:rPr>
              <a:t>这样删除后，我们再执行</a:t>
            </a:r>
            <a:r>
              <a:rPr lang="en-US" altLang="zh-CN" sz="1600" dirty="0">
                <a:solidFill>
                  <a:srgbClr val="656D8D"/>
                </a:solidFill>
              </a:rPr>
              <a:t>[Huawei]display </a:t>
            </a:r>
            <a:r>
              <a:rPr lang="en-US" altLang="zh-CN" sz="1600" dirty="0" err="1">
                <a:solidFill>
                  <a:srgbClr val="656D8D"/>
                </a:solidFill>
              </a:rPr>
              <a:t>vlan</a:t>
            </a:r>
            <a:r>
              <a:rPr lang="zh-CN" altLang="en-US" sz="1600" dirty="0">
                <a:solidFill>
                  <a:srgbClr val="656D8D"/>
                </a:solidFill>
              </a:rPr>
              <a:t>命令就看不到</a:t>
            </a:r>
            <a:r>
              <a:rPr lang="en-US" altLang="zh-CN" sz="1600" dirty="0">
                <a:solidFill>
                  <a:srgbClr val="656D8D"/>
                </a:solidFill>
              </a:rPr>
              <a:t>VLAN 10</a:t>
            </a:r>
            <a:r>
              <a:rPr lang="zh-CN" altLang="en-US" sz="1600" dirty="0">
                <a:solidFill>
                  <a:srgbClr val="656D8D"/>
                </a:solidFill>
              </a:rPr>
              <a:t>的信息了。 </a:t>
            </a:r>
          </a:p>
          <a:p>
            <a:pPr marL="0" indent="0">
              <a:lnSpc>
                <a:spcPct val="150000"/>
              </a:lnSpc>
              <a:buNone/>
            </a:pPr>
            <a:endParaRPr lang="zh-CN" altLang="en-US" sz="3600" dirty="0">
              <a:solidFill>
                <a:srgbClr val="656D8D"/>
              </a:solidFill>
            </a:endParaRPr>
          </a:p>
          <a:p>
            <a:pPr marL="0" indent="0">
              <a:lnSpc>
                <a:spcPct val="150000"/>
              </a:lnSpc>
              <a:buNone/>
            </a:pPr>
            <a:endParaRPr lang="zh-CN" altLang="en-GB" sz="1800" dirty="0">
              <a:solidFill>
                <a:srgbClr val="656D8D"/>
              </a:solidFill>
            </a:endParaRPr>
          </a:p>
          <a:p>
            <a:pPr marL="0" indent="0">
              <a:lnSpc>
                <a:spcPct val="150000"/>
              </a:lnSpc>
              <a:buNone/>
            </a:pPr>
            <a:endParaRPr lang="en-US" altLang="zh-CN" sz="1800" dirty="0">
              <a:solidFill>
                <a:srgbClr val="656D8D"/>
              </a:solidFill>
            </a:endParaRPr>
          </a:p>
          <a:p>
            <a:pPr marL="0" indent="0">
              <a:lnSpc>
                <a:spcPct val="150000"/>
              </a:lnSpc>
              <a:buNone/>
            </a:pPr>
            <a:r>
              <a:rPr lang="zh-CN" altLang="en-US" dirty="0">
                <a:solidFill>
                  <a:srgbClr val="656D8D"/>
                </a:solidFill>
              </a:rPr>
              <a:t>    </a:t>
            </a:r>
            <a:endParaRPr lang="en-US" altLang="zh-CN" sz="2000" dirty="0">
              <a:solidFill>
                <a:srgbClr val="656D8D"/>
              </a:solidFill>
            </a:endParaRPr>
          </a:p>
          <a:p>
            <a:pPr marL="0" indent="0">
              <a:lnSpc>
                <a:spcPct val="150000"/>
              </a:lnSpc>
              <a:buNone/>
            </a:pPr>
            <a:endParaRPr lang="en-US" altLang="zh-CN" sz="2000" dirty="0">
              <a:solidFill>
                <a:srgbClr val="656D8D"/>
              </a:solidFill>
            </a:endParaRPr>
          </a:p>
        </p:txBody>
      </p:sp>
      <p:grpSp>
        <p:nvGrpSpPr>
          <p:cNvPr id="188" name="组合 187"/>
          <p:cNvGrpSpPr/>
          <p:nvPr/>
        </p:nvGrpSpPr>
        <p:grpSpPr>
          <a:xfrm>
            <a:off x="841375" y="5487035"/>
            <a:ext cx="10226040" cy="1123950"/>
            <a:chOff x="1325" y="8641"/>
            <a:chExt cx="16104" cy="1770"/>
          </a:xfrm>
        </p:grpSpPr>
        <p:sp>
          <p:nvSpPr>
            <p:cNvPr id="190" name="矩形 18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01292207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sp>
        <p:nvSpPr>
          <p:cNvPr id="44" name="内容占位符 5"/>
          <p:cNvSpPr>
            <a:spLocks noGrp="1"/>
          </p:cNvSpPr>
          <p:nvPr>
            <p:ph idx="4294967295"/>
          </p:nvPr>
        </p:nvSpPr>
        <p:spPr>
          <a:xfrm>
            <a:off x="1082492" y="762794"/>
            <a:ext cx="10747058" cy="5341258"/>
          </a:xfrm>
          <a:prstGeom prst="rect">
            <a:avLst/>
          </a:prstGeom>
        </p:spPr>
        <p:txBody>
          <a:bodyPr>
            <a:noAutofit/>
          </a:bodyPr>
          <a:lstStyle/>
          <a:p>
            <a:pPr marL="0" indent="0">
              <a:lnSpc>
                <a:spcPct val="150000"/>
              </a:lnSpc>
              <a:buNone/>
            </a:pPr>
            <a:r>
              <a:rPr lang="en-US" altLang="zh-CN" dirty="0" smtClean="0">
                <a:solidFill>
                  <a:srgbClr val="656D8D"/>
                </a:solidFill>
              </a:rPr>
              <a:t>3</a:t>
            </a:r>
            <a:r>
              <a:rPr lang="en-US" altLang="zh-CN" dirty="0">
                <a:solidFill>
                  <a:srgbClr val="656D8D"/>
                </a:solidFill>
              </a:rPr>
              <a:t>.</a:t>
            </a:r>
            <a:r>
              <a:rPr lang="zh-CN" altLang="en-US" dirty="0">
                <a:solidFill>
                  <a:srgbClr val="656D8D"/>
                </a:solidFill>
              </a:rPr>
              <a:t>显示</a:t>
            </a:r>
            <a:r>
              <a:rPr lang="en-US" altLang="zh-CN" dirty="0">
                <a:solidFill>
                  <a:srgbClr val="656D8D"/>
                </a:solidFill>
              </a:rPr>
              <a:t>VLAN</a:t>
            </a:r>
            <a:r>
              <a:rPr lang="zh-CN" altLang="en-US" dirty="0">
                <a:solidFill>
                  <a:srgbClr val="656D8D"/>
                </a:solidFill>
              </a:rPr>
              <a:t>信息</a:t>
            </a:r>
            <a:endParaRPr lang="en-US" altLang="zh-CN" dirty="0">
              <a:solidFill>
                <a:srgbClr val="656D8D"/>
              </a:solidFill>
            </a:endParaRPr>
          </a:p>
          <a:p>
            <a:pPr marL="0" indent="0">
              <a:buNone/>
            </a:pPr>
            <a:r>
              <a:rPr lang="zh-CN" altLang="en-US" dirty="0">
                <a:solidFill>
                  <a:srgbClr val="656D8D"/>
                </a:solidFill>
              </a:rPr>
              <a:t>    </a:t>
            </a:r>
            <a:r>
              <a:rPr lang="zh-CN" altLang="en-US" sz="1600" dirty="0">
                <a:solidFill>
                  <a:srgbClr val="656D8D"/>
                </a:solidFill>
              </a:rPr>
              <a:t>若要显示</a:t>
            </a:r>
            <a:r>
              <a:rPr lang="en-GB" altLang="zh-CN" sz="1600" dirty="0">
                <a:solidFill>
                  <a:srgbClr val="656D8D"/>
                </a:solidFill>
              </a:rPr>
              <a:t>VLAN</a:t>
            </a:r>
            <a:r>
              <a:rPr lang="zh-CN" altLang="en-US" sz="1600" dirty="0">
                <a:solidFill>
                  <a:srgbClr val="656D8D"/>
                </a:solidFill>
              </a:rPr>
              <a:t>信息，可在系统视图下使用如下命令</a:t>
            </a:r>
          </a:p>
          <a:p>
            <a:pPr marL="0" indent="0">
              <a:buNone/>
            </a:pPr>
            <a:r>
              <a:rPr lang="zh-CN" altLang="en-US" dirty="0">
                <a:solidFill>
                  <a:srgbClr val="656D8D"/>
                </a:solidFill>
              </a:rPr>
              <a:t>    </a:t>
            </a:r>
            <a:r>
              <a:rPr lang="zh-CN" altLang="en-US" sz="1600" dirty="0">
                <a:solidFill>
                  <a:srgbClr val="656D8D"/>
                </a:solidFill>
              </a:rPr>
              <a:t>命令：</a:t>
            </a:r>
            <a:r>
              <a:rPr lang="en-US" altLang="zh-CN" sz="1600" dirty="0">
                <a:solidFill>
                  <a:srgbClr val="656D8D"/>
                </a:solidFill>
              </a:rPr>
              <a:t>[</a:t>
            </a:r>
            <a:r>
              <a:rPr lang="en-GB" altLang="zh-CN" sz="1600" dirty="0">
                <a:solidFill>
                  <a:srgbClr val="656D8D"/>
                </a:solidFill>
              </a:rPr>
              <a:t>Huawei]display </a:t>
            </a:r>
            <a:r>
              <a:rPr lang="en-GB" altLang="zh-CN" sz="1600" dirty="0" err="1">
                <a:solidFill>
                  <a:srgbClr val="656D8D"/>
                </a:solidFill>
              </a:rPr>
              <a:t>vlan</a:t>
            </a:r>
            <a:endParaRPr lang="en-GB" altLang="zh-CN" sz="1600" dirty="0">
              <a:solidFill>
                <a:srgbClr val="656D8D"/>
              </a:solidFill>
            </a:endParaRPr>
          </a:p>
          <a:p>
            <a:pPr marL="0" indent="0">
              <a:lnSpc>
                <a:spcPct val="150000"/>
              </a:lnSpc>
              <a:buNone/>
            </a:pPr>
            <a:endParaRPr lang="en-US" altLang="zh-CN" dirty="0">
              <a:solidFill>
                <a:srgbClr val="656D8D"/>
              </a:solidFill>
            </a:endParaRPr>
          </a:p>
          <a:p>
            <a:pPr marL="0" indent="0">
              <a:lnSpc>
                <a:spcPct val="150000"/>
              </a:lnSpc>
              <a:buNone/>
            </a:pPr>
            <a:endParaRPr lang="zh-CN" altLang="en-US" sz="3600" dirty="0">
              <a:solidFill>
                <a:srgbClr val="656D8D"/>
              </a:solidFill>
            </a:endParaRPr>
          </a:p>
          <a:p>
            <a:pPr marL="0" indent="0">
              <a:lnSpc>
                <a:spcPct val="150000"/>
              </a:lnSpc>
              <a:buNone/>
            </a:pPr>
            <a:endParaRPr lang="zh-CN" altLang="en-GB" sz="1800" dirty="0">
              <a:solidFill>
                <a:srgbClr val="656D8D"/>
              </a:solidFill>
            </a:endParaRPr>
          </a:p>
          <a:p>
            <a:pPr marL="0" indent="0">
              <a:lnSpc>
                <a:spcPct val="150000"/>
              </a:lnSpc>
              <a:buNone/>
            </a:pPr>
            <a:endParaRPr lang="en-US" altLang="zh-CN" sz="1800" dirty="0">
              <a:solidFill>
                <a:srgbClr val="656D8D"/>
              </a:solidFill>
            </a:endParaRPr>
          </a:p>
          <a:p>
            <a:pPr marL="0" indent="0">
              <a:lnSpc>
                <a:spcPct val="150000"/>
              </a:lnSpc>
              <a:buNone/>
            </a:pPr>
            <a:r>
              <a:rPr lang="zh-CN" altLang="en-US" dirty="0">
                <a:solidFill>
                  <a:srgbClr val="656D8D"/>
                </a:solidFill>
              </a:rPr>
              <a:t>    </a:t>
            </a:r>
            <a:endParaRPr lang="en-US" altLang="zh-CN" sz="2000" dirty="0">
              <a:solidFill>
                <a:srgbClr val="656D8D"/>
              </a:solidFill>
            </a:endParaRPr>
          </a:p>
          <a:p>
            <a:pPr marL="0" indent="0">
              <a:lnSpc>
                <a:spcPct val="150000"/>
              </a:lnSpc>
              <a:buNone/>
            </a:pPr>
            <a:endParaRPr lang="en-US" altLang="zh-CN" sz="2000" dirty="0">
              <a:solidFill>
                <a:srgbClr val="656D8D"/>
              </a:solidFill>
            </a:endParaRPr>
          </a:p>
        </p:txBody>
      </p:sp>
      <p:grpSp>
        <p:nvGrpSpPr>
          <p:cNvPr id="188" name="组合 187"/>
          <p:cNvGrpSpPr/>
          <p:nvPr/>
        </p:nvGrpSpPr>
        <p:grpSpPr>
          <a:xfrm>
            <a:off x="841375" y="5487035"/>
            <a:ext cx="10226040" cy="1123950"/>
            <a:chOff x="1325" y="8641"/>
            <a:chExt cx="16104" cy="1770"/>
          </a:xfrm>
        </p:grpSpPr>
        <p:sp>
          <p:nvSpPr>
            <p:cNvPr id="190" name="矩形 18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8" name="Rectangle 3"/>
          <p:cNvSpPr txBox="1">
            <a:spLocks noChangeArrowheads="1"/>
          </p:cNvSpPr>
          <p:nvPr/>
        </p:nvSpPr>
        <p:spPr bwMode="auto">
          <a:xfrm>
            <a:off x="2384266" y="5738137"/>
            <a:ext cx="7627937" cy="748672"/>
          </a:xfrm>
          <a:prstGeom prst="rect">
            <a:avLst/>
          </a:prstGeom>
          <a:noFill/>
          <a:ln>
            <a:miter lim="800000"/>
          </a:ln>
        </p:spPr>
        <p:txBody>
          <a:bodyPr/>
          <a:lstStyle/>
          <a:p>
            <a:r>
              <a:rPr lang="en-US" altLang="zh-CN" sz="1400" b="1" dirty="0" smtClean="0">
                <a:latin typeface="宋体" pitchFamily="2" charset="-122"/>
                <a:ea typeface="宋体" pitchFamily="2" charset="-122"/>
              </a:rPr>
              <a:t>UT</a:t>
            </a:r>
            <a:r>
              <a:rPr lang="zh-CN" altLang="en-US" sz="1400" dirty="0">
                <a:latin typeface="宋体" pitchFamily="2" charset="-122"/>
                <a:ea typeface="宋体" pitchFamily="2" charset="-122"/>
              </a:rPr>
              <a:t>表明该端口发送数据帧时，会剥离</a:t>
            </a:r>
            <a:r>
              <a:rPr lang="en-US" altLang="zh-CN" sz="1400" dirty="0">
                <a:latin typeface="宋体" pitchFamily="2" charset="-122"/>
                <a:ea typeface="宋体" pitchFamily="2" charset="-122"/>
              </a:rPr>
              <a:t>VLAN</a:t>
            </a:r>
            <a:r>
              <a:rPr lang="zh-CN" altLang="en-US" sz="1400" dirty="0">
                <a:latin typeface="宋体" pitchFamily="2" charset="-122"/>
                <a:ea typeface="宋体" pitchFamily="2" charset="-122"/>
              </a:rPr>
              <a:t>标签，即此端口是一个</a:t>
            </a:r>
            <a:r>
              <a:rPr lang="en-US" altLang="zh-CN" sz="1400" dirty="0">
                <a:latin typeface="宋体" pitchFamily="2" charset="-122"/>
                <a:ea typeface="宋体" pitchFamily="2" charset="-122"/>
              </a:rPr>
              <a:t>Access</a:t>
            </a:r>
            <a:r>
              <a:rPr lang="zh-CN" altLang="en-US" sz="1400" dirty="0">
                <a:latin typeface="宋体" pitchFamily="2" charset="-122"/>
                <a:ea typeface="宋体" pitchFamily="2" charset="-122"/>
              </a:rPr>
              <a:t>端口或不带标签的</a:t>
            </a:r>
            <a:r>
              <a:rPr lang="en-US" altLang="zh-CN" sz="1400" dirty="0">
                <a:latin typeface="宋体" pitchFamily="2" charset="-122"/>
                <a:ea typeface="宋体" pitchFamily="2" charset="-122"/>
              </a:rPr>
              <a:t>Hybrid</a:t>
            </a:r>
            <a:r>
              <a:rPr lang="zh-CN" altLang="en-US" sz="1400" dirty="0">
                <a:latin typeface="宋体" pitchFamily="2" charset="-122"/>
                <a:ea typeface="宋体" pitchFamily="2" charset="-122"/>
              </a:rPr>
              <a:t>端口</a:t>
            </a:r>
            <a:r>
              <a:rPr lang="zh-CN" altLang="en-US" sz="1400" dirty="0" smtClean="0">
                <a:latin typeface="宋体" pitchFamily="2" charset="-122"/>
                <a:ea typeface="宋体" pitchFamily="2" charset="-122"/>
              </a:rPr>
              <a:t>。</a:t>
            </a:r>
            <a:endParaRPr lang="en-US" altLang="zh-CN" sz="1400" dirty="0" smtClean="0">
              <a:latin typeface="宋体" pitchFamily="2" charset="-122"/>
              <a:ea typeface="宋体" pitchFamily="2" charset="-122"/>
            </a:endParaRPr>
          </a:p>
          <a:p>
            <a:r>
              <a:rPr lang="en-US" altLang="zh-CN" sz="1400" b="1" dirty="0" smtClean="0">
                <a:latin typeface="宋体" pitchFamily="2" charset="-122"/>
                <a:ea typeface="宋体" pitchFamily="2" charset="-122"/>
              </a:rPr>
              <a:t>U</a:t>
            </a:r>
            <a:r>
              <a:rPr lang="zh-CN" altLang="en-US" sz="1400" dirty="0">
                <a:latin typeface="宋体" pitchFamily="2" charset="-122"/>
                <a:ea typeface="宋体" pitchFamily="2" charset="-122"/>
              </a:rPr>
              <a:t>或</a:t>
            </a:r>
            <a:r>
              <a:rPr lang="en-US" altLang="zh-CN" sz="1400" b="1" dirty="0">
                <a:latin typeface="宋体" pitchFamily="2" charset="-122"/>
                <a:ea typeface="宋体" pitchFamily="2" charset="-122"/>
              </a:rPr>
              <a:t>D</a:t>
            </a:r>
            <a:r>
              <a:rPr lang="zh-CN" altLang="en-US" sz="1400" dirty="0">
                <a:latin typeface="宋体" pitchFamily="2" charset="-122"/>
                <a:ea typeface="宋体" pitchFamily="2" charset="-122"/>
              </a:rPr>
              <a:t>分别表示链路当前是</a:t>
            </a:r>
            <a:r>
              <a:rPr lang="en-US" altLang="zh-CN" sz="1400" dirty="0">
                <a:latin typeface="宋体" pitchFamily="2" charset="-122"/>
                <a:ea typeface="宋体" pitchFamily="2" charset="-122"/>
              </a:rPr>
              <a:t>Up</a:t>
            </a:r>
            <a:r>
              <a:rPr lang="zh-CN" altLang="en-US" sz="1400" dirty="0">
                <a:latin typeface="宋体" pitchFamily="2" charset="-122"/>
                <a:ea typeface="宋体" pitchFamily="2" charset="-122"/>
              </a:rPr>
              <a:t>状态或</a:t>
            </a:r>
            <a:r>
              <a:rPr lang="en-US" altLang="zh-CN" sz="1400" dirty="0">
                <a:latin typeface="宋体" pitchFamily="2" charset="-122"/>
                <a:ea typeface="宋体" pitchFamily="2" charset="-122"/>
              </a:rPr>
              <a:t>Down</a:t>
            </a:r>
            <a:r>
              <a:rPr lang="zh-CN" altLang="en-US" sz="1400" dirty="0">
                <a:latin typeface="宋体" pitchFamily="2" charset="-122"/>
                <a:ea typeface="宋体" pitchFamily="2" charset="-122"/>
              </a:rPr>
              <a:t>状态。</a:t>
            </a:r>
          </a:p>
        </p:txBody>
      </p:sp>
      <p:sp>
        <p:nvSpPr>
          <p:cNvPr id="9" name="Rectangle 4"/>
          <p:cNvSpPr>
            <a:spLocks noChangeArrowheads="1"/>
          </p:cNvSpPr>
          <p:nvPr/>
        </p:nvSpPr>
        <p:spPr bwMode="auto">
          <a:xfrm>
            <a:off x="2618855" y="2121065"/>
            <a:ext cx="8280920" cy="3342453"/>
          </a:xfrm>
          <a:prstGeom prst="rect">
            <a:avLst/>
          </a:prstGeom>
          <a:solidFill>
            <a:schemeClr val="bg1"/>
          </a:solidFill>
          <a:ln w="9525" algn="ctr">
            <a:solidFill>
              <a:srgbClr val="777777"/>
            </a:solidFill>
            <a:miter lim="800000"/>
            <a:headEnd/>
            <a:tailEnd/>
          </a:ln>
          <a:effectLst>
            <a:outerShdw dist="71842" dir="2700000" algn="ctr" rotWithShape="0">
              <a:srgbClr val="808080"/>
            </a:outerShdw>
          </a:effectLst>
        </p:spPr>
        <p:txBody>
          <a:bodyPr wrap="square" lIns="0" tIns="0" rIns="0" bIns="0">
            <a:spAutoFit/>
          </a:bodyPr>
          <a:lstStyle/>
          <a:p>
            <a:pPr lvl="1" algn="l" defTabSz="784225">
              <a:lnSpc>
                <a:spcPct val="140000"/>
              </a:lnSpc>
              <a:defRPr/>
            </a:pPr>
            <a:r>
              <a:rPr lang="en-US" altLang="zh-CN" sz="1200" dirty="0" smtClean="0">
                <a:latin typeface="Courier New" pitchFamily="49" charset="0"/>
                <a:ea typeface="宋体" pitchFamily="2" charset="-122"/>
              </a:rPr>
              <a:t>[</a:t>
            </a:r>
            <a:r>
              <a:rPr lang="en-US" altLang="zh-CN" sz="1200" dirty="0" smtClean="0">
                <a:latin typeface="Courier New" pitchFamily="49" charset="0"/>
                <a:ea typeface="宋体" pitchFamily="2" charset="-122"/>
              </a:rPr>
              <a:t>Huawei</a:t>
            </a:r>
            <a:r>
              <a:rPr lang="en-US" altLang="zh-CN" sz="1200" dirty="0" smtClean="0">
                <a:latin typeface="Courier New" pitchFamily="49" charset="0"/>
                <a:ea typeface="宋体" pitchFamily="2" charset="-122"/>
              </a:rPr>
              <a:t>]</a:t>
            </a:r>
            <a:r>
              <a:rPr lang="en-US" altLang="zh-CN" sz="1200" dirty="0" smtClean="0">
                <a:solidFill>
                  <a:srgbClr val="C00000"/>
                </a:solidFill>
                <a:latin typeface="Courier New" pitchFamily="49" charset="0"/>
                <a:ea typeface="宋体" pitchFamily="2" charset="-122"/>
              </a:rPr>
              <a:t>display </a:t>
            </a:r>
            <a:r>
              <a:rPr lang="en-US" altLang="zh-CN" sz="1200" dirty="0" err="1">
                <a:solidFill>
                  <a:srgbClr val="C00000"/>
                </a:solidFill>
                <a:latin typeface="Courier New" pitchFamily="49" charset="0"/>
                <a:ea typeface="宋体" pitchFamily="2" charset="-122"/>
              </a:rPr>
              <a:t>vlan</a:t>
            </a:r>
            <a:endParaRPr lang="en-US" altLang="zh-CN" sz="1200" dirty="0">
              <a:solidFill>
                <a:srgbClr val="C00000"/>
              </a:solidFill>
              <a:latin typeface="Courier New" pitchFamily="49" charset="0"/>
              <a:ea typeface="宋体" pitchFamily="2" charset="-122"/>
            </a:endParaRPr>
          </a:p>
          <a:p>
            <a:pPr lvl="1" algn="l" defTabSz="784225">
              <a:lnSpc>
                <a:spcPct val="140000"/>
              </a:lnSpc>
              <a:defRPr/>
            </a:pPr>
            <a:r>
              <a:rPr lang="en-US" altLang="zh-CN" sz="1200" dirty="0">
                <a:latin typeface="Courier New" pitchFamily="49" charset="0"/>
                <a:ea typeface="宋体" pitchFamily="2" charset="-122"/>
              </a:rPr>
              <a:t>The total number of </a:t>
            </a:r>
            <a:r>
              <a:rPr lang="en-US" altLang="zh-CN" sz="1200" dirty="0" err="1">
                <a:latin typeface="Courier New" pitchFamily="49" charset="0"/>
                <a:ea typeface="宋体" pitchFamily="2" charset="-122"/>
              </a:rPr>
              <a:t>vlans</a:t>
            </a:r>
            <a:r>
              <a:rPr lang="en-US" altLang="zh-CN" sz="1200" dirty="0">
                <a:latin typeface="Courier New" pitchFamily="49" charset="0"/>
                <a:ea typeface="宋体" pitchFamily="2" charset="-122"/>
              </a:rPr>
              <a:t> is : 4</a:t>
            </a:r>
          </a:p>
          <a:p>
            <a:pPr lvl="1" algn="l" defTabSz="784225">
              <a:lnSpc>
                <a:spcPct val="140000"/>
              </a:lnSpc>
              <a:defRPr/>
            </a:pPr>
            <a:r>
              <a:rPr lang="en-US" altLang="zh-CN" sz="1200" dirty="0" smtClean="0">
                <a:latin typeface="Courier New" pitchFamily="49" charset="0"/>
                <a:ea typeface="宋体" pitchFamily="2" charset="-122"/>
              </a:rPr>
              <a:t>---------------------------------------------------------</a:t>
            </a:r>
            <a:endParaRPr lang="en-US" altLang="zh-CN" sz="1200" dirty="0">
              <a:latin typeface="Courier New" pitchFamily="49" charset="0"/>
              <a:ea typeface="宋体" pitchFamily="2" charset="-122"/>
            </a:endParaRPr>
          </a:p>
          <a:p>
            <a:pPr lvl="1" algn="l" defTabSz="784225">
              <a:lnSpc>
                <a:spcPct val="140000"/>
              </a:lnSpc>
              <a:defRPr/>
            </a:pPr>
            <a:r>
              <a:rPr lang="en-US" altLang="zh-CN" sz="1200" dirty="0">
                <a:latin typeface="Courier New" pitchFamily="49" charset="0"/>
                <a:ea typeface="宋体" pitchFamily="2" charset="-122"/>
              </a:rPr>
              <a:t>U:Up; D:Down; </a:t>
            </a:r>
            <a:r>
              <a:rPr lang="en-US" altLang="zh-CN" sz="1200" dirty="0" err="1">
                <a:latin typeface="Courier New" pitchFamily="49" charset="0"/>
                <a:ea typeface="宋体" pitchFamily="2" charset="-122"/>
              </a:rPr>
              <a:t>TG:Tagged</a:t>
            </a:r>
            <a:r>
              <a:rPr lang="en-US" altLang="zh-CN" sz="1200" dirty="0">
                <a:latin typeface="Courier New" pitchFamily="49" charset="0"/>
                <a:ea typeface="宋体" pitchFamily="2" charset="-122"/>
              </a:rPr>
              <a:t>; </a:t>
            </a:r>
            <a:r>
              <a:rPr lang="en-US" altLang="zh-CN" sz="1200" dirty="0" err="1">
                <a:latin typeface="Courier New" pitchFamily="49" charset="0"/>
                <a:ea typeface="宋体" pitchFamily="2" charset="-122"/>
              </a:rPr>
              <a:t>UT:Untagged</a:t>
            </a:r>
            <a:r>
              <a:rPr lang="en-US" altLang="zh-CN" sz="1200" dirty="0">
                <a:latin typeface="Courier New" pitchFamily="49" charset="0"/>
                <a:ea typeface="宋体" pitchFamily="2" charset="-122"/>
              </a:rPr>
              <a:t>; </a:t>
            </a:r>
            <a:r>
              <a:rPr lang="en-US" altLang="zh-CN" sz="1200" dirty="0" err="1">
                <a:latin typeface="Courier New" pitchFamily="49" charset="0"/>
                <a:ea typeface="宋体" pitchFamily="2" charset="-122"/>
              </a:rPr>
              <a:t>MP:Vlan</a:t>
            </a:r>
            <a:r>
              <a:rPr lang="en-US" altLang="zh-CN" sz="1200" dirty="0">
                <a:latin typeface="Courier New" pitchFamily="49" charset="0"/>
                <a:ea typeface="宋体" pitchFamily="2" charset="-122"/>
              </a:rPr>
              <a:t>-mapping; </a:t>
            </a:r>
            <a:r>
              <a:rPr lang="en-US" altLang="zh-CN" sz="1200" dirty="0" err="1">
                <a:latin typeface="Courier New" pitchFamily="49" charset="0"/>
                <a:ea typeface="宋体" pitchFamily="2" charset="-122"/>
              </a:rPr>
              <a:t>ST:Vlan</a:t>
            </a:r>
            <a:r>
              <a:rPr lang="en-US" altLang="zh-CN" sz="1200" dirty="0">
                <a:latin typeface="Courier New" pitchFamily="49" charset="0"/>
                <a:ea typeface="宋体" pitchFamily="2" charset="-122"/>
              </a:rPr>
              <a:t>-stacking; #: </a:t>
            </a:r>
            <a:r>
              <a:rPr lang="en-US" altLang="zh-CN" sz="1200" dirty="0" err="1">
                <a:latin typeface="Courier New" pitchFamily="49" charset="0"/>
                <a:ea typeface="宋体" pitchFamily="2" charset="-122"/>
              </a:rPr>
              <a:t>ProtocolTransparent-vlan</a:t>
            </a:r>
            <a:r>
              <a:rPr lang="en-US" altLang="zh-CN" sz="1200" dirty="0">
                <a:latin typeface="Courier New" pitchFamily="49" charset="0"/>
                <a:ea typeface="宋体" pitchFamily="2" charset="-122"/>
              </a:rPr>
              <a:t>; *:Management-</a:t>
            </a:r>
            <a:r>
              <a:rPr lang="en-US" altLang="zh-CN" sz="1200" dirty="0" err="1">
                <a:latin typeface="Courier New" pitchFamily="49" charset="0"/>
                <a:ea typeface="宋体" pitchFamily="2" charset="-122"/>
              </a:rPr>
              <a:t>vlan</a:t>
            </a:r>
            <a:r>
              <a:rPr lang="en-US" altLang="zh-CN" sz="1200" dirty="0">
                <a:latin typeface="Courier New" pitchFamily="49" charset="0"/>
                <a:ea typeface="宋体" pitchFamily="2" charset="-122"/>
              </a:rPr>
              <a:t>;</a:t>
            </a:r>
          </a:p>
          <a:p>
            <a:pPr lvl="1" algn="l" defTabSz="784225">
              <a:lnSpc>
                <a:spcPct val="140000"/>
              </a:lnSpc>
              <a:defRPr/>
            </a:pPr>
            <a:r>
              <a:rPr lang="en-US" altLang="zh-CN" sz="1200" dirty="0" smtClean="0">
                <a:latin typeface="Courier New" pitchFamily="49" charset="0"/>
                <a:ea typeface="宋体" pitchFamily="2" charset="-122"/>
              </a:rPr>
              <a:t>---------------------------------------------------------</a:t>
            </a:r>
            <a:endParaRPr lang="en-US" altLang="zh-CN" sz="1200" dirty="0">
              <a:latin typeface="Courier New" pitchFamily="49" charset="0"/>
              <a:ea typeface="宋体" pitchFamily="2" charset="-122"/>
            </a:endParaRPr>
          </a:p>
          <a:p>
            <a:pPr lvl="1" algn="l" defTabSz="784225">
              <a:lnSpc>
                <a:spcPct val="140000"/>
              </a:lnSpc>
              <a:defRPr/>
            </a:pPr>
            <a:r>
              <a:rPr lang="en-US" altLang="zh-CN" sz="1200" dirty="0">
                <a:latin typeface="Courier New" pitchFamily="49" charset="0"/>
                <a:ea typeface="宋体" pitchFamily="2" charset="-122"/>
              </a:rPr>
              <a:t>VID  Type    Ports                                                          </a:t>
            </a:r>
          </a:p>
          <a:p>
            <a:pPr lvl="1" algn="l" defTabSz="784225">
              <a:lnSpc>
                <a:spcPct val="140000"/>
              </a:lnSpc>
              <a:defRPr/>
            </a:pPr>
            <a:r>
              <a:rPr lang="en-US" altLang="zh-CN" sz="1200" dirty="0" smtClean="0">
                <a:latin typeface="Courier New" pitchFamily="49" charset="0"/>
                <a:ea typeface="宋体" pitchFamily="2" charset="-122"/>
              </a:rPr>
              <a:t>---------------------------------------------------------</a:t>
            </a:r>
            <a:endParaRPr lang="en-US" altLang="zh-CN" sz="1200" dirty="0">
              <a:latin typeface="Courier New" pitchFamily="49" charset="0"/>
              <a:ea typeface="宋体" pitchFamily="2" charset="-122"/>
            </a:endParaRPr>
          </a:p>
          <a:p>
            <a:pPr lvl="1" algn="l" defTabSz="784225">
              <a:lnSpc>
                <a:spcPct val="140000"/>
              </a:lnSpc>
              <a:defRPr/>
            </a:pPr>
            <a:r>
              <a:rPr lang="en-US" altLang="zh-CN" sz="1200" dirty="0">
                <a:latin typeface="Courier New" pitchFamily="49" charset="0"/>
                <a:ea typeface="宋体" pitchFamily="2" charset="-122"/>
              </a:rPr>
              <a:t>1    common  UT:GE0/0/1(U) ……</a:t>
            </a:r>
          </a:p>
          <a:p>
            <a:pPr lvl="1" algn="l" defTabSz="784225">
              <a:lnSpc>
                <a:spcPct val="140000"/>
              </a:lnSpc>
              <a:defRPr/>
            </a:pPr>
            <a:r>
              <a:rPr lang="sv-SE" altLang="zh-CN" sz="1200" dirty="0">
                <a:latin typeface="Courier New" pitchFamily="49" charset="0"/>
                <a:ea typeface="宋体" pitchFamily="2" charset="-122"/>
              </a:rPr>
              <a:t>2    common  </a:t>
            </a:r>
            <a:r>
              <a:rPr lang="sv-SE" altLang="zh-CN" sz="1200" dirty="0">
                <a:solidFill>
                  <a:srgbClr val="C00000"/>
                </a:solidFill>
                <a:latin typeface="Courier New" pitchFamily="49" charset="0"/>
                <a:ea typeface="宋体" pitchFamily="2" charset="-122"/>
              </a:rPr>
              <a:t>UT:GE0/0/7(U)                                                      </a:t>
            </a:r>
          </a:p>
          <a:p>
            <a:pPr marL="457200" lvl="1" algn="l" defTabSz="784225">
              <a:lnSpc>
                <a:spcPct val="140000"/>
              </a:lnSpc>
              <a:defRPr/>
            </a:pPr>
            <a:r>
              <a:rPr lang="sv-SE" altLang="zh-CN" sz="1200" dirty="0" smtClean="0">
                <a:latin typeface="Courier New" pitchFamily="49" charset="0"/>
                <a:ea typeface="宋体" pitchFamily="2" charset="-122"/>
              </a:rPr>
              <a:t> 3    common  </a:t>
            </a:r>
            <a:r>
              <a:rPr lang="sv-SE" altLang="zh-CN" sz="1200" dirty="0">
                <a:solidFill>
                  <a:srgbClr val="C00000"/>
                </a:solidFill>
                <a:latin typeface="Courier New" pitchFamily="49" charset="0"/>
                <a:ea typeface="宋体" pitchFamily="2" charset="-122"/>
              </a:rPr>
              <a:t>UT:GE0/0/5(U) </a:t>
            </a:r>
          </a:p>
          <a:p>
            <a:pPr marL="800100" lvl="1" indent="-342900" algn="l" defTabSz="784225">
              <a:lnSpc>
                <a:spcPct val="140000"/>
              </a:lnSpc>
              <a:defRPr/>
            </a:pPr>
            <a:r>
              <a:rPr lang="sv-SE" altLang="zh-CN" sz="1200" dirty="0" smtClean="0">
                <a:latin typeface="Courier New" pitchFamily="49" charset="0"/>
                <a:ea typeface="宋体" pitchFamily="2" charset="-122"/>
              </a:rPr>
              <a:t> 10</a:t>
            </a:r>
            <a:r>
              <a:rPr lang="en-US" altLang="zh-CN" sz="1200" dirty="0" smtClean="0">
                <a:latin typeface="Courier New" pitchFamily="49" charset="0"/>
                <a:ea typeface="宋体" pitchFamily="2" charset="-122"/>
              </a:rPr>
              <a:t>   </a:t>
            </a:r>
            <a:r>
              <a:rPr lang="en-US" altLang="zh-CN" sz="1200" dirty="0">
                <a:latin typeface="Courier New" pitchFamily="49" charset="0"/>
                <a:ea typeface="宋体" pitchFamily="2" charset="-122"/>
              </a:rPr>
              <a:t>common  </a:t>
            </a:r>
          </a:p>
          <a:p>
            <a:pPr marL="800100" lvl="1" indent="-342900" algn="l" defTabSz="784225">
              <a:lnSpc>
                <a:spcPct val="140000"/>
              </a:lnSpc>
              <a:defRPr/>
            </a:pPr>
            <a:r>
              <a:rPr lang="en-US" altLang="zh-CN" sz="1200" dirty="0">
                <a:latin typeface="Courier New" pitchFamily="49" charset="0"/>
                <a:ea typeface="宋体" pitchFamily="2" charset="-122"/>
              </a:rPr>
              <a:t>……</a:t>
            </a:r>
          </a:p>
        </p:txBody>
      </p:sp>
    </p:spTree>
    <p:extLst>
      <p:ext uri="{BB962C8B-B14F-4D97-AF65-F5344CB8AC3E}">
        <p14:creationId xmlns:p14="http://schemas.microsoft.com/office/powerpoint/2010/main" val="33937605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1015663"/>
          </a:xfrm>
          <a:prstGeom prst="rect">
            <a:avLst/>
          </a:prstGeom>
        </p:spPr>
        <p:txBody>
          <a:bodyPr wrap="square">
            <a:spAutoFit/>
          </a:bodyPr>
          <a:lstStyle/>
          <a:p>
            <a:pPr>
              <a:lnSpc>
                <a:spcPct val="150000"/>
              </a:lnSpc>
            </a:pPr>
            <a:r>
              <a:rPr lang="zh-CN" altLang="en-US" sz="2000" dirty="0">
                <a:solidFill>
                  <a:srgbClr val="656D8D"/>
                </a:solidFill>
              </a:rPr>
              <a:t>配置</a:t>
            </a:r>
            <a:r>
              <a:rPr lang="en-US" altLang="zh-CN" sz="2000" dirty="0">
                <a:solidFill>
                  <a:srgbClr val="656D8D"/>
                </a:solidFill>
              </a:rPr>
              <a:t>Access</a:t>
            </a:r>
            <a:r>
              <a:rPr lang="zh-CN" altLang="en-US" sz="2000" dirty="0">
                <a:solidFill>
                  <a:srgbClr val="656D8D"/>
                </a:solidFill>
              </a:rPr>
              <a:t>端口</a:t>
            </a:r>
            <a:endParaRPr lang="en-US" altLang="zh-CN" sz="2000" dirty="0" smtClean="0">
              <a:solidFill>
                <a:srgbClr val="656D8D"/>
              </a:solidFill>
            </a:endParaRPr>
          </a:p>
          <a:p>
            <a:pPr>
              <a:lnSpc>
                <a:spcPct val="150000"/>
              </a:lnSpc>
            </a:pPr>
            <a:r>
              <a:rPr lang="zh-CN" altLang="en-US" sz="2000" dirty="0" smtClean="0">
                <a:solidFill>
                  <a:srgbClr val="656D8D"/>
                </a:solidFill>
              </a:rPr>
              <a:t>  </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7" name="Group 24"/>
          <p:cNvGrpSpPr>
            <a:grpSpLocks/>
          </p:cNvGrpSpPr>
          <p:nvPr/>
        </p:nvGrpSpPr>
        <p:grpSpPr bwMode="auto">
          <a:xfrm>
            <a:off x="2159819" y="1124744"/>
            <a:ext cx="7749356" cy="5232285"/>
            <a:chOff x="927099" y="1557338"/>
            <a:chExt cx="7749356" cy="5231155"/>
          </a:xfrm>
        </p:grpSpPr>
        <p:cxnSp>
          <p:nvCxnSpPr>
            <p:cNvPr id="9" name="直接连接符 15"/>
            <p:cNvCxnSpPr>
              <a:cxnSpLocks noChangeShapeType="1"/>
            </p:cNvCxnSpPr>
            <p:nvPr/>
          </p:nvCxnSpPr>
          <p:spPr bwMode="auto">
            <a:xfrm>
              <a:off x="2916238" y="2205038"/>
              <a:ext cx="29511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15"/>
            <p:cNvCxnSpPr>
              <a:cxnSpLocks noChangeShapeType="1"/>
            </p:cNvCxnSpPr>
            <p:nvPr/>
          </p:nvCxnSpPr>
          <p:spPr bwMode="auto">
            <a:xfrm flipH="1" flipV="1">
              <a:off x="5868988" y="2419350"/>
              <a:ext cx="647700" cy="865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 name="直接连接符 15"/>
            <p:cNvCxnSpPr>
              <a:cxnSpLocks noChangeShapeType="1"/>
            </p:cNvCxnSpPr>
            <p:nvPr/>
          </p:nvCxnSpPr>
          <p:spPr bwMode="auto">
            <a:xfrm flipH="1">
              <a:off x="5102225" y="2406650"/>
              <a:ext cx="647700" cy="865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flipH="1" flipV="1">
              <a:off x="2687638" y="2420938"/>
              <a:ext cx="647700" cy="8651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flipH="1">
              <a:off x="1920875" y="2408238"/>
              <a:ext cx="647700" cy="8651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77323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8"/>
            <p:cNvSpPr>
              <a:spLocks/>
            </p:cNvSpPr>
            <p:nvPr/>
          </p:nvSpPr>
          <p:spPr bwMode="auto">
            <a:xfrm flipH="1">
              <a:off x="927099" y="4511438"/>
              <a:ext cx="7749356" cy="2277055"/>
            </a:xfrm>
            <a:prstGeom prst="accentBorderCallout3">
              <a:avLst>
                <a:gd name="adj1" fmla="val 14088"/>
                <a:gd name="adj2" fmla="val 101218"/>
                <a:gd name="adj3" fmla="val 14088"/>
                <a:gd name="adj4" fmla="val 103042"/>
                <a:gd name="adj5" fmla="val -72077"/>
                <a:gd name="adj6" fmla="val 102644"/>
                <a:gd name="adj7" fmla="val -106257"/>
                <a:gd name="adj8" fmla="val 82535"/>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square"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spcBef>
                  <a:spcPts val="600"/>
                </a:spcBef>
              </a:pPr>
              <a:r>
                <a:rPr lang="en-US" altLang="zh-CN" sz="1600" dirty="0">
                  <a:latin typeface="Courier New" pitchFamily="49" charset="0"/>
                  <a:ea typeface="宋体" charset="-122"/>
                </a:rPr>
                <a:t>[SWA]</a:t>
              </a:r>
              <a:r>
                <a:rPr lang="en-US" altLang="zh-CN" sz="1600" b="1" dirty="0">
                  <a:solidFill>
                    <a:srgbClr val="FF0000"/>
                  </a:solidFill>
                  <a:latin typeface="Courier New" pitchFamily="49" charset="0"/>
                  <a:ea typeface="宋体" charset="-122"/>
                </a:rPr>
                <a:t>interface </a:t>
              </a:r>
              <a:r>
                <a:rPr lang="en-US" altLang="zh-CN" sz="1600" b="1" dirty="0" err="1">
                  <a:solidFill>
                    <a:srgbClr val="FF0000"/>
                  </a:solidFill>
                  <a:latin typeface="Courier New" pitchFamily="49" charset="0"/>
                  <a:ea typeface="宋体" charset="-122"/>
                </a:rPr>
                <a:t>GigabitEthernet</a:t>
              </a:r>
              <a:r>
                <a:rPr lang="en-US" altLang="zh-CN" sz="1600" b="1" dirty="0">
                  <a:solidFill>
                    <a:srgbClr val="FF0000"/>
                  </a:solidFill>
                  <a:latin typeface="Courier New" pitchFamily="49" charset="0"/>
                  <a:ea typeface="宋体" charset="-122"/>
                </a:rPr>
                <a:t> 0/0/5</a:t>
              </a:r>
            </a:p>
            <a:p>
              <a:pPr algn="l">
                <a:spcBef>
                  <a:spcPts val="600"/>
                </a:spcBef>
              </a:pPr>
              <a:r>
                <a:rPr lang="en-US" altLang="zh-CN" sz="1600" dirty="0">
                  <a:latin typeface="Courier New" pitchFamily="49" charset="0"/>
                  <a:ea typeface="宋体" charset="-122"/>
                </a:rPr>
                <a:t>[SWA-GigabitEthernet0/0/5</a:t>
              </a:r>
              <a:r>
                <a:rPr lang="en-US" altLang="zh-CN" sz="1600" dirty="0" smtClean="0">
                  <a:latin typeface="Courier New" pitchFamily="49" charset="0"/>
                  <a:ea typeface="宋体" charset="-122"/>
                </a:rPr>
                <a:t>] </a:t>
              </a:r>
              <a:r>
                <a:rPr lang="en-US" altLang="zh-CN" sz="1600" b="1" dirty="0">
                  <a:solidFill>
                    <a:srgbClr val="FF0000"/>
                  </a:solidFill>
                  <a:latin typeface="Courier New" pitchFamily="49" charset="0"/>
                  <a:ea typeface="宋体" charset="-122"/>
                </a:rPr>
                <a:t>port link-type access</a:t>
              </a:r>
            </a:p>
            <a:p>
              <a:pPr>
                <a:spcBef>
                  <a:spcPts val="600"/>
                </a:spcBef>
              </a:pPr>
              <a:r>
                <a:rPr lang="en-US" altLang="zh-CN" sz="1600" dirty="0">
                  <a:latin typeface="Courier New" pitchFamily="49" charset="0"/>
                  <a:ea typeface="宋体" charset="-122"/>
                </a:rPr>
                <a:t>[</a:t>
              </a:r>
              <a:r>
                <a:rPr lang="en-US" altLang="zh-CN" sz="1600" dirty="0" smtClean="0">
                  <a:latin typeface="Courier New" pitchFamily="49" charset="0"/>
                  <a:ea typeface="宋体" charset="-122"/>
                </a:rPr>
                <a:t>SWA-GigabitEthernet0/0/5]</a:t>
              </a:r>
              <a:r>
                <a:rPr lang="en-US" altLang="zh-CN" sz="1600" dirty="0">
                  <a:solidFill>
                    <a:srgbClr val="C00000"/>
                  </a:solidFill>
                  <a:latin typeface="Courier New" pitchFamily="49" charset="0"/>
                  <a:ea typeface="宋体" charset="-122"/>
                </a:rPr>
                <a:t> </a:t>
              </a:r>
              <a:r>
                <a:rPr lang="en-US" altLang="zh-CN" sz="1600" b="1" dirty="0">
                  <a:solidFill>
                    <a:srgbClr val="FF0000"/>
                  </a:solidFill>
                  <a:latin typeface="Courier New" pitchFamily="49" charset="0"/>
                  <a:ea typeface="宋体" charset="-122"/>
                </a:rPr>
                <a:t>port default </a:t>
              </a:r>
              <a:r>
                <a:rPr lang="en-US" altLang="zh-CN" sz="1600" b="1" dirty="0" err="1">
                  <a:solidFill>
                    <a:srgbClr val="FF0000"/>
                  </a:solidFill>
                  <a:latin typeface="Courier New" pitchFamily="49" charset="0"/>
                  <a:ea typeface="宋体" charset="-122"/>
                </a:rPr>
                <a:t>vlan</a:t>
              </a:r>
              <a:r>
                <a:rPr lang="en-US" altLang="zh-CN" sz="1600" b="1" dirty="0">
                  <a:solidFill>
                    <a:srgbClr val="FF0000"/>
                  </a:solidFill>
                  <a:latin typeface="Courier New" pitchFamily="49" charset="0"/>
                  <a:ea typeface="宋体" charset="-122"/>
                </a:rPr>
                <a:t> 3</a:t>
              </a:r>
            </a:p>
            <a:p>
              <a:pPr>
                <a:spcBef>
                  <a:spcPts val="600"/>
                </a:spcBef>
              </a:pPr>
              <a:r>
                <a:rPr lang="en-US" altLang="zh-CN" sz="1600" dirty="0">
                  <a:latin typeface="Courier New" pitchFamily="49" charset="0"/>
                  <a:ea typeface="宋体" charset="-122"/>
                </a:rPr>
                <a:t>[</a:t>
              </a:r>
              <a:r>
                <a:rPr lang="en-US" altLang="zh-CN" sz="1600" dirty="0" smtClean="0">
                  <a:latin typeface="Courier New" pitchFamily="49" charset="0"/>
                  <a:ea typeface="宋体" charset="-122"/>
                </a:rPr>
                <a:t>SWA] </a:t>
              </a:r>
              <a:r>
                <a:rPr lang="en-US" altLang="zh-CN" sz="1600" b="1" dirty="0" smtClean="0">
                  <a:solidFill>
                    <a:srgbClr val="0000FF"/>
                  </a:solidFill>
                  <a:latin typeface="Courier New" pitchFamily="49" charset="0"/>
                  <a:ea typeface="宋体" charset="-122"/>
                </a:rPr>
                <a:t>interface </a:t>
              </a:r>
              <a:r>
                <a:rPr lang="en-US" altLang="zh-CN" sz="1600" b="1" dirty="0" err="1">
                  <a:solidFill>
                    <a:srgbClr val="0000FF"/>
                  </a:solidFill>
                  <a:latin typeface="Courier New" pitchFamily="49" charset="0"/>
                  <a:ea typeface="宋体" charset="-122"/>
                </a:rPr>
                <a:t>GigabitEthernet</a:t>
              </a:r>
              <a:r>
                <a:rPr lang="en-US" altLang="zh-CN" sz="1600" b="1" dirty="0">
                  <a:solidFill>
                    <a:srgbClr val="0000FF"/>
                  </a:solidFill>
                  <a:latin typeface="Courier New" pitchFamily="49" charset="0"/>
                  <a:ea typeface="宋体" charset="-122"/>
                </a:rPr>
                <a:t> 0/0/7</a:t>
              </a:r>
            </a:p>
            <a:p>
              <a:pPr>
                <a:spcBef>
                  <a:spcPts val="600"/>
                </a:spcBef>
              </a:pPr>
              <a:r>
                <a:rPr lang="en-US" altLang="zh-CN" sz="1600" dirty="0">
                  <a:latin typeface="Courier New" pitchFamily="49" charset="0"/>
                  <a:ea typeface="宋体" charset="-122"/>
                </a:rPr>
                <a:t>[SWA-GigabitEthernet0/0/7]</a:t>
              </a:r>
              <a:r>
                <a:rPr lang="en-US" altLang="zh-CN" sz="1600" b="1" dirty="0">
                  <a:solidFill>
                    <a:srgbClr val="0000FF"/>
                  </a:solidFill>
                  <a:latin typeface="Courier New" pitchFamily="49" charset="0"/>
                  <a:ea typeface="宋体" charset="-122"/>
                </a:rPr>
                <a:t>port link-type access</a:t>
              </a:r>
            </a:p>
            <a:p>
              <a:pPr>
                <a:spcBef>
                  <a:spcPts val="600"/>
                </a:spcBef>
              </a:pPr>
              <a:r>
                <a:rPr lang="en-US" altLang="zh-CN" sz="1600" dirty="0">
                  <a:latin typeface="Courier New" pitchFamily="49" charset="0"/>
                  <a:ea typeface="宋体" charset="-122"/>
                </a:rPr>
                <a:t>[SWA]</a:t>
              </a:r>
              <a:r>
                <a:rPr lang="en-US" altLang="zh-CN" sz="1600" b="1" dirty="0" err="1">
                  <a:solidFill>
                    <a:srgbClr val="0000FF"/>
                  </a:solidFill>
                  <a:latin typeface="Courier New" pitchFamily="49" charset="0"/>
                  <a:ea typeface="宋体" charset="-122"/>
                </a:rPr>
                <a:t>vlan</a:t>
              </a:r>
              <a:r>
                <a:rPr lang="en-US" altLang="zh-CN" sz="1600" b="1" dirty="0">
                  <a:solidFill>
                    <a:srgbClr val="0000FF"/>
                  </a:solidFill>
                  <a:latin typeface="Courier New" pitchFamily="49" charset="0"/>
                  <a:ea typeface="宋体" charset="-122"/>
                </a:rPr>
                <a:t> 2</a:t>
              </a:r>
            </a:p>
            <a:p>
              <a:pPr>
                <a:spcBef>
                  <a:spcPts val="600"/>
                </a:spcBef>
              </a:pPr>
              <a:r>
                <a:rPr lang="en-US" altLang="zh-CN" sz="1600" dirty="0">
                  <a:latin typeface="Courier New" pitchFamily="49" charset="0"/>
                  <a:ea typeface="宋体" charset="-122"/>
                </a:rPr>
                <a:t>[SWA-vlan2]</a:t>
              </a:r>
              <a:r>
                <a:rPr lang="en-US" altLang="zh-CN" sz="1600" b="1" dirty="0">
                  <a:solidFill>
                    <a:srgbClr val="0000FF"/>
                  </a:solidFill>
                  <a:latin typeface="Courier New" pitchFamily="49" charset="0"/>
                  <a:ea typeface="宋体" charset="-122"/>
                </a:rPr>
                <a:t>port </a:t>
              </a:r>
              <a:r>
                <a:rPr lang="en-US" altLang="zh-CN" sz="1600" b="1" dirty="0" err="1">
                  <a:solidFill>
                    <a:srgbClr val="0000FF"/>
                  </a:solidFill>
                  <a:latin typeface="Courier New" pitchFamily="49" charset="0"/>
                  <a:ea typeface="宋体" charset="-122"/>
                </a:rPr>
                <a:t>GigabitEthernet</a:t>
              </a:r>
              <a:r>
                <a:rPr lang="en-US" altLang="zh-CN" sz="1600" b="1" dirty="0">
                  <a:solidFill>
                    <a:srgbClr val="0000FF"/>
                  </a:solidFill>
                  <a:latin typeface="Courier New" pitchFamily="49" charset="0"/>
                  <a:ea typeface="宋体" charset="-122"/>
                </a:rPr>
                <a:t> 0/0/7</a:t>
              </a:r>
            </a:p>
          </p:txBody>
        </p:sp>
        <p:sp>
          <p:nvSpPr>
            <p:cNvPr id="18" name="Text Box 39"/>
            <p:cNvSpPr txBox="1">
              <a:spLocks noChangeArrowheads="1"/>
            </p:cNvSpPr>
            <p:nvPr/>
          </p:nvSpPr>
          <p:spPr bwMode="auto">
            <a:xfrm>
              <a:off x="2411413" y="1557338"/>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19" name="Text Box 39"/>
            <p:cNvSpPr txBox="1">
              <a:spLocks noChangeArrowheads="1"/>
            </p:cNvSpPr>
            <p:nvPr/>
          </p:nvSpPr>
          <p:spPr bwMode="auto">
            <a:xfrm>
              <a:off x="5505450" y="1557338"/>
              <a:ext cx="534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SWB</a:t>
              </a:r>
            </a:p>
          </p:txBody>
        </p:sp>
        <p:sp>
          <p:nvSpPr>
            <p:cNvPr id="20" name="Text Box 39"/>
            <p:cNvSpPr txBox="1">
              <a:spLocks noChangeArrowheads="1"/>
            </p:cNvSpPr>
            <p:nvPr/>
          </p:nvSpPr>
          <p:spPr bwMode="auto">
            <a:xfrm>
              <a:off x="3073400" y="1916113"/>
              <a:ext cx="64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pic>
          <p:nvPicPr>
            <p:cNvPr id="2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31913" y="307975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16238" y="307975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56325" y="307975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3079750"/>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9"/>
            <p:cNvSpPr txBox="1">
              <a:spLocks noChangeArrowheads="1"/>
            </p:cNvSpPr>
            <p:nvPr/>
          </p:nvSpPr>
          <p:spPr bwMode="auto">
            <a:xfrm>
              <a:off x="2843213" y="2517775"/>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G0/0/7</a:t>
              </a:r>
            </a:p>
          </p:txBody>
        </p:sp>
        <p:sp>
          <p:nvSpPr>
            <p:cNvPr id="26" name="Text Box 39"/>
            <p:cNvSpPr txBox="1">
              <a:spLocks noChangeArrowheads="1"/>
            </p:cNvSpPr>
            <p:nvPr/>
          </p:nvSpPr>
          <p:spPr bwMode="auto">
            <a:xfrm>
              <a:off x="1763713" y="2517775"/>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G0/0/5</a:t>
              </a:r>
            </a:p>
          </p:txBody>
        </p:sp>
        <p:sp>
          <p:nvSpPr>
            <p:cNvPr id="27" name="Text Box 39"/>
            <p:cNvSpPr txBox="1">
              <a:spLocks noChangeArrowheads="1"/>
            </p:cNvSpPr>
            <p:nvPr/>
          </p:nvSpPr>
          <p:spPr bwMode="auto">
            <a:xfrm>
              <a:off x="1353483" y="3860800"/>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28" name="Text Box 39"/>
            <p:cNvSpPr txBox="1">
              <a:spLocks noChangeArrowheads="1"/>
            </p:cNvSpPr>
            <p:nvPr/>
          </p:nvSpPr>
          <p:spPr bwMode="auto">
            <a:xfrm>
              <a:off x="6326288" y="38608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D</a:t>
              </a:r>
            </a:p>
          </p:txBody>
        </p:sp>
        <p:sp>
          <p:nvSpPr>
            <p:cNvPr id="29" name="Text Box 39"/>
            <p:cNvSpPr txBox="1">
              <a:spLocks noChangeArrowheads="1"/>
            </p:cNvSpPr>
            <p:nvPr/>
          </p:nvSpPr>
          <p:spPr bwMode="auto">
            <a:xfrm>
              <a:off x="2916238" y="386080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sp>
          <p:nvSpPr>
            <p:cNvPr id="30" name="Text Box 39"/>
            <p:cNvSpPr txBox="1">
              <a:spLocks noChangeArrowheads="1"/>
            </p:cNvSpPr>
            <p:nvPr/>
          </p:nvSpPr>
          <p:spPr bwMode="auto">
            <a:xfrm>
              <a:off x="4741963" y="38608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C</a:t>
              </a:r>
            </a:p>
          </p:txBody>
        </p:sp>
      </p:grpSp>
    </p:spTree>
    <p:extLst>
      <p:ext uri="{BB962C8B-B14F-4D97-AF65-F5344CB8AC3E}">
        <p14:creationId xmlns:p14="http://schemas.microsoft.com/office/powerpoint/2010/main" val="1051418117"/>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1015663"/>
          </a:xfrm>
          <a:prstGeom prst="rect">
            <a:avLst/>
          </a:prstGeom>
        </p:spPr>
        <p:txBody>
          <a:bodyPr wrap="square">
            <a:spAutoFit/>
          </a:bodyPr>
          <a:lstStyle/>
          <a:p>
            <a:pPr>
              <a:lnSpc>
                <a:spcPct val="150000"/>
              </a:lnSpc>
            </a:pPr>
            <a:r>
              <a:rPr lang="zh-CN" altLang="en-US" sz="2000" dirty="0" smtClean="0">
                <a:solidFill>
                  <a:srgbClr val="656D8D"/>
                </a:solidFill>
              </a:rPr>
              <a:t>配置</a:t>
            </a:r>
            <a:r>
              <a:rPr lang="en-US" altLang="zh-CN" sz="2000" dirty="0">
                <a:solidFill>
                  <a:srgbClr val="656D8D"/>
                </a:solidFill>
              </a:rPr>
              <a:t>Trunk</a:t>
            </a:r>
            <a:r>
              <a:rPr lang="zh-CN" altLang="en-US" sz="2000" dirty="0" smtClean="0">
                <a:solidFill>
                  <a:srgbClr val="656D8D"/>
                </a:solidFill>
              </a:rPr>
              <a:t>端口</a:t>
            </a:r>
            <a:endParaRPr lang="en-US" altLang="zh-CN" sz="2000" dirty="0" smtClean="0">
              <a:solidFill>
                <a:srgbClr val="656D8D"/>
              </a:solidFill>
            </a:endParaRPr>
          </a:p>
          <a:p>
            <a:pPr>
              <a:lnSpc>
                <a:spcPct val="150000"/>
              </a:lnSpc>
            </a:pPr>
            <a:r>
              <a:rPr lang="zh-CN" altLang="en-US" sz="2000" dirty="0" smtClean="0">
                <a:solidFill>
                  <a:srgbClr val="656D8D"/>
                </a:solidFill>
              </a:rPr>
              <a:t>  </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53" name="AutoShape 28"/>
          <p:cNvSpPr>
            <a:spLocks/>
          </p:cNvSpPr>
          <p:nvPr/>
        </p:nvSpPr>
        <p:spPr bwMode="auto">
          <a:xfrm flipH="1">
            <a:off x="2305671" y="4847128"/>
            <a:ext cx="8136904" cy="800219"/>
          </a:xfrm>
          <a:prstGeom prst="accentBorderCallout3">
            <a:avLst>
              <a:gd name="adj1" fmla="val 14088"/>
              <a:gd name="adj2" fmla="val 101218"/>
              <a:gd name="adj3" fmla="val 14088"/>
              <a:gd name="adj4" fmla="val 103042"/>
              <a:gd name="adj5" fmla="val -119491"/>
              <a:gd name="adj6" fmla="val 102912"/>
              <a:gd name="adj7" fmla="val -306188"/>
              <a:gd name="adj8" fmla="val 77416"/>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square"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lnSpc>
                <a:spcPct val="150000"/>
              </a:lnSpc>
            </a:pPr>
            <a:r>
              <a:rPr lang="en-US" altLang="zh-CN" sz="1600" dirty="0">
                <a:latin typeface="Courier New" pitchFamily="49" charset="0"/>
                <a:ea typeface="宋体" charset="-122"/>
              </a:rPr>
              <a:t>[SWA-GigabitEthernet0/0/1]</a:t>
            </a:r>
            <a:r>
              <a:rPr lang="en-US" altLang="zh-CN" sz="1600" dirty="0">
                <a:solidFill>
                  <a:srgbClr val="C00000"/>
                </a:solidFill>
                <a:latin typeface="Courier New" pitchFamily="49" charset="0"/>
                <a:ea typeface="宋体" charset="-122"/>
              </a:rPr>
              <a:t>port link-type trunk</a:t>
            </a:r>
          </a:p>
          <a:p>
            <a:pPr algn="l">
              <a:lnSpc>
                <a:spcPct val="150000"/>
              </a:lnSpc>
            </a:pPr>
            <a:r>
              <a:rPr lang="en-US" altLang="zh-CN" sz="1600" dirty="0">
                <a:latin typeface="Courier New" pitchFamily="49" charset="0"/>
                <a:ea typeface="宋体" charset="-122"/>
              </a:rPr>
              <a:t>[SWA-GigabitEthernet0/0/1]</a:t>
            </a:r>
            <a:r>
              <a:rPr lang="en-US" altLang="zh-CN" sz="1600" dirty="0">
                <a:solidFill>
                  <a:srgbClr val="C00000"/>
                </a:solidFill>
                <a:latin typeface="Courier New" pitchFamily="49" charset="0"/>
                <a:ea typeface="宋体" charset="-122"/>
              </a:rPr>
              <a:t>port trunk allow-pass </a:t>
            </a:r>
            <a:r>
              <a:rPr lang="en-US" altLang="zh-CN" sz="1600" dirty="0" err="1">
                <a:solidFill>
                  <a:srgbClr val="C00000"/>
                </a:solidFill>
                <a:latin typeface="Courier New" pitchFamily="49" charset="0"/>
                <a:ea typeface="宋体" charset="-122"/>
              </a:rPr>
              <a:t>vlan</a:t>
            </a:r>
            <a:r>
              <a:rPr lang="en-US" altLang="zh-CN" sz="1600" dirty="0">
                <a:solidFill>
                  <a:srgbClr val="C00000"/>
                </a:solidFill>
                <a:latin typeface="Courier New" pitchFamily="49" charset="0"/>
                <a:ea typeface="宋体" charset="-122"/>
              </a:rPr>
              <a:t> 2 3</a:t>
            </a:r>
          </a:p>
        </p:txBody>
      </p:sp>
      <p:grpSp>
        <p:nvGrpSpPr>
          <p:cNvPr id="54" name="Group 23"/>
          <p:cNvGrpSpPr>
            <a:grpSpLocks/>
          </p:cNvGrpSpPr>
          <p:nvPr/>
        </p:nvGrpSpPr>
        <p:grpSpPr bwMode="auto">
          <a:xfrm>
            <a:off x="3310633" y="1412776"/>
            <a:ext cx="5616575" cy="2579687"/>
            <a:chOff x="1331913" y="1557338"/>
            <a:chExt cx="5616575" cy="2580461"/>
          </a:xfrm>
        </p:grpSpPr>
        <p:cxnSp>
          <p:nvCxnSpPr>
            <p:cNvPr id="55" name="直接连接符 15"/>
            <p:cNvCxnSpPr>
              <a:cxnSpLocks noChangeShapeType="1"/>
            </p:cNvCxnSpPr>
            <p:nvPr/>
          </p:nvCxnSpPr>
          <p:spPr bwMode="auto">
            <a:xfrm flipH="1" flipV="1">
              <a:off x="5868988" y="2419350"/>
              <a:ext cx="647700" cy="865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 name="直接连接符 15"/>
            <p:cNvCxnSpPr>
              <a:cxnSpLocks noChangeShapeType="1"/>
            </p:cNvCxnSpPr>
            <p:nvPr/>
          </p:nvCxnSpPr>
          <p:spPr bwMode="auto">
            <a:xfrm flipH="1">
              <a:off x="5102225" y="2406650"/>
              <a:ext cx="647700" cy="865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7" name="直接连接符 15"/>
            <p:cNvCxnSpPr>
              <a:cxnSpLocks noChangeShapeType="1"/>
            </p:cNvCxnSpPr>
            <p:nvPr/>
          </p:nvCxnSpPr>
          <p:spPr bwMode="auto">
            <a:xfrm flipH="1" flipV="1">
              <a:off x="2687638" y="2420938"/>
              <a:ext cx="647700" cy="8651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8" name="直接连接符 15"/>
            <p:cNvCxnSpPr>
              <a:cxnSpLocks noChangeShapeType="1"/>
            </p:cNvCxnSpPr>
            <p:nvPr/>
          </p:nvCxnSpPr>
          <p:spPr bwMode="auto">
            <a:xfrm flipH="1">
              <a:off x="1920875" y="2408238"/>
              <a:ext cx="647700" cy="8651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 name="直接连接符 15"/>
            <p:cNvCxnSpPr>
              <a:cxnSpLocks noChangeShapeType="1"/>
            </p:cNvCxnSpPr>
            <p:nvPr/>
          </p:nvCxnSpPr>
          <p:spPr bwMode="auto">
            <a:xfrm>
              <a:off x="2916238" y="2205038"/>
              <a:ext cx="29511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6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77323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39"/>
            <p:cNvSpPr txBox="1">
              <a:spLocks noChangeArrowheads="1"/>
            </p:cNvSpPr>
            <p:nvPr/>
          </p:nvSpPr>
          <p:spPr bwMode="auto">
            <a:xfrm>
              <a:off x="2411413" y="1557338"/>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63" name="Text Box 39"/>
            <p:cNvSpPr txBox="1">
              <a:spLocks noChangeArrowheads="1"/>
            </p:cNvSpPr>
            <p:nvPr/>
          </p:nvSpPr>
          <p:spPr bwMode="auto">
            <a:xfrm>
              <a:off x="5505450" y="1557338"/>
              <a:ext cx="534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SWB</a:t>
              </a:r>
            </a:p>
          </p:txBody>
        </p:sp>
        <p:sp>
          <p:nvSpPr>
            <p:cNvPr id="64" name="Text Box 39"/>
            <p:cNvSpPr txBox="1">
              <a:spLocks noChangeArrowheads="1"/>
            </p:cNvSpPr>
            <p:nvPr/>
          </p:nvSpPr>
          <p:spPr bwMode="auto">
            <a:xfrm>
              <a:off x="3073400" y="1916113"/>
              <a:ext cx="64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65" name="Text Box 39"/>
            <p:cNvSpPr txBox="1">
              <a:spLocks noChangeArrowheads="1"/>
            </p:cNvSpPr>
            <p:nvPr/>
          </p:nvSpPr>
          <p:spPr bwMode="auto">
            <a:xfrm>
              <a:off x="4859338" y="1916113"/>
              <a:ext cx="647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pic>
          <p:nvPicPr>
            <p:cNvPr id="6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31913" y="307975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16238" y="307975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56325" y="307975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3079750"/>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39"/>
            <p:cNvSpPr txBox="1">
              <a:spLocks noChangeArrowheads="1"/>
            </p:cNvSpPr>
            <p:nvPr/>
          </p:nvSpPr>
          <p:spPr bwMode="auto">
            <a:xfrm>
              <a:off x="1353483" y="3860800"/>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71" name="Text Box 39"/>
            <p:cNvSpPr txBox="1">
              <a:spLocks noChangeArrowheads="1"/>
            </p:cNvSpPr>
            <p:nvPr/>
          </p:nvSpPr>
          <p:spPr bwMode="auto">
            <a:xfrm>
              <a:off x="6326288" y="38608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D</a:t>
              </a:r>
            </a:p>
          </p:txBody>
        </p:sp>
        <p:sp>
          <p:nvSpPr>
            <p:cNvPr id="72" name="Text Box 39"/>
            <p:cNvSpPr txBox="1">
              <a:spLocks noChangeArrowheads="1"/>
            </p:cNvSpPr>
            <p:nvPr/>
          </p:nvSpPr>
          <p:spPr bwMode="auto">
            <a:xfrm>
              <a:off x="2916238" y="386080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sp>
          <p:nvSpPr>
            <p:cNvPr id="73" name="Text Box 39"/>
            <p:cNvSpPr txBox="1">
              <a:spLocks noChangeArrowheads="1"/>
            </p:cNvSpPr>
            <p:nvPr/>
          </p:nvSpPr>
          <p:spPr bwMode="auto">
            <a:xfrm>
              <a:off x="4741963" y="3860800"/>
              <a:ext cx="60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C</a:t>
              </a:r>
            </a:p>
          </p:txBody>
        </p:sp>
      </p:grpSp>
      <p:sp>
        <p:nvSpPr>
          <p:cNvPr id="74" name="矩形 73"/>
          <p:cNvSpPr/>
          <p:nvPr/>
        </p:nvSpPr>
        <p:spPr>
          <a:xfrm>
            <a:off x="2305671" y="6021288"/>
            <a:ext cx="7285780" cy="400110"/>
          </a:xfrm>
          <a:prstGeom prst="rect">
            <a:avLst/>
          </a:prstGeom>
        </p:spPr>
        <p:txBody>
          <a:bodyPr wrap="square">
            <a:spAutoFit/>
          </a:bodyPr>
          <a:lstStyle/>
          <a:p>
            <a:pPr eaLnBrk="1" hangingPunct="1"/>
            <a:r>
              <a:rPr lang="zh-CN" altLang="en-US" sz="2000" b="1" dirty="0">
                <a:solidFill>
                  <a:srgbClr val="0000FF"/>
                </a:solidFill>
                <a:cs typeface="Arial" charset="0"/>
              </a:rPr>
              <a:t>交换机的所有端口默认允许</a:t>
            </a:r>
            <a:r>
              <a:rPr lang="en-US" altLang="zh-CN" sz="2000" b="1" dirty="0">
                <a:solidFill>
                  <a:srgbClr val="0000FF"/>
                </a:solidFill>
                <a:cs typeface="Arial" charset="0"/>
              </a:rPr>
              <a:t>VLAN1</a:t>
            </a:r>
            <a:r>
              <a:rPr lang="zh-CN" altLang="en-US" sz="2000" b="1" dirty="0">
                <a:solidFill>
                  <a:srgbClr val="0000FF"/>
                </a:solidFill>
                <a:cs typeface="Arial" charset="0"/>
              </a:rPr>
              <a:t>的数据通过。</a:t>
            </a:r>
            <a:endParaRPr lang="en-US" altLang="zh-CN" sz="2000" b="1" dirty="0">
              <a:solidFill>
                <a:srgbClr val="0000FF"/>
              </a:solidFill>
              <a:cs typeface="Arial" charset="0"/>
            </a:endParaRPr>
          </a:p>
        </p:txBody>
      </p:sp>
    </p:spTree>
    <p:extLst>
      <p:ext uri="{BB962C8B-B14F-4D97-AF65-F5344CB8AC3E}">
        <p14:creationId xmlns:p14="http://schemas.microsoft.com/office/powerpoint/2010/main" val="361541495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1015663"/>
          </a:xfrm>
          <a:prstGeom prst="rect">
            <a:avLst/>
          </a:prstGeom>
        </p:spPr>
        <p:txBody>
          <a:bodyPr wrap="square">
            <a:spAutoFit/>
          </a:bodyPr>
          <a:lstStyle/>
          <a:p>
            <a:pPr>
              <a:lnSpc>
                <a:spcPct val="150000"/>
              </a:lnSpc>
            </a:pPr>
            <a:r>
              <a:rPr lang="zh-CN" altLang="en-US" sz="2000" dirty="0" smtClean="0">
                <a:solidFill>
                  <a:srgbClr val="656D8D"/>
                </a:solidFill>
              </a:rPr>
              <a:t>配置</a:t>
            </a:r>
            <a:r>
              <a:rPr lang="en-US" altLang="zh-CN" sz="2000" dirty="0">
                <a:solidFill>
                  <a:srgbClr val="656D8D"/>
                </a:solidFill>
              </a:rPr>
              <a:t>Hybrid</a:t>
            </a:r>
            <a:r>
              <a:rPr lang="zh-CN" altLang="en-US" sz="2000" dirty="0" smtClean="0">
                <a:solidFill>
                  <a:srgbClr val="656D8D"/>
                </a:solidFill>
              </a:rPr>
              <a:t>端口</a:t>
            </a:r>
            <a:endParaRPr lang="en-US" altLang="zh-CN" sz="2000" dirty="0" smtClean="0">
              <a:solidFill>
                <a:srgbClr val="656D8D"/>
              </a:solidFill>
            </a:endParaRPr>
          </a:p>
          <a:p>
            <a:pPr>
              <a:lnSpc>
                <a:spcPct val="150000"/>
              </a:lnSpc>
            </a:pPr>
            <a:r>
              <a:rPr lang="zh-CN" altLang="en-US" sz="2000" dirty="0" smtClean="0">
                <a:solidFill>
                  <a:srgbClr val="656D8D"/>
                </a:solidFill>
              </a:rPr>
              <a:t>  </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9" name="AutoShape 28"/>
          <p:cNvSpPr>
            <a:spLocks/>
          </p:cNvSpPr>
          <p:nvPr/>
        </p:nvSpPr>
        <p:spPr bwMode="auto">
          <a:xfrm flipH="1">
            <a:off x="1908175" y="3656668"/>
            <a:ext cx="8083426" cy="1754326"/>
          </a:xfrm>
          <a:prstGeom prst="accentBorderCallout3">
            <a:avLst>
              <a:gd name="adj1" fmla="val 14088"/>
              <a:gd name="adj2" fmla="val 101218"/>
              <a:gd name="adj3" fmla="val 14088"/>
              <a:gd name="adj4" fmla="val 103042"/>
              <a:gd name="adj5" fmla="val -42074"/>
              <a:gd name="adj6" fmla="val 103042"/>
              <a:gd name="adj7" fmla="val -131558"/>
              <a:gd name="adj8" fmla="val 80385"/>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square"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lnSpc>
                <a:spcPct val="150000"/>
              </a:lnSpc>
            </a:pPr>
            <a:r>
              <a:rPr lang="en-US" altLang="zh-CN" sz="1800" dirty="0">
                <a:latin typeface="Courier New" pitchFamily="49" charset="0"/>
                <a:ea typeface="宋体" charset="-122"/>
              </a:rPr>
              <a:t>[SWA-GigabitEthernet0/0/1]port link-type hybrid</a:t>
            </a:r>
          </a:p>
          <a:p>
            <a:pPr algn="l">
              <a:lnSpc>
                <a:spcPct val="150000"/>
              </a:lnSpc>
            </a:pPr>
            <a:r>
              <a:rPr lang="en-US" altLang="zh-CN" sz="1800" dirty="0">
                <a:latin typeface="Courier New" pitchFamily="49" charset="0"/>
                <a:ea typeface="宋体" charset="-122"/>
              </a:rPr>
              <a:t>[SWA-GigabitEthernet0/0/1]port hybrid tagged </a:t>
            </a:r>
            <a:r>
              <a:rPr lang="en-US" altLang="zh-CN" sz="1800" dirty="0" err="1">
                <a:latin typeface="Courier New" pitchFamily="49" charset="0"/>
                <a:ea typeface="宋体" charset="-122"/>
              </a:rPr>
              <a:t>vlan</a:t>
            </a:r>
            <a:r>
              <a:rPr lang="en-US" altLang="zh-CN" sz="1800" dirty="0">
                <a:latin typeface="Courier New" pitchFamily="49" charset="0"/>
                <a:ea typeface="宋体" charset="-122"/>
              </a:rPr>
              <a:t> 2 3 100</a:t>
            </a:r>
          </a:p>
          <a:p>
            <a:pPr algn="l">
              <a:lnSpc>
                <a:spcPct val="150000"/>
              </a:lnSpc>
            </a:pPr>
            <a:r>
              <a:rPr lang="en-US" altLang="zh-CN" sz="1800" dirty="0">
                <a:latin typeface="Courier New" pitchFamily="49" charset="0"/>
                <a:ea typeface="宋体" charset="-122"/>
              </a:rPr>
              <a:t>[SWA-GigabitEthernet0/0/2]port hybrid </a:t>
            </a:r>
            <a:r>
              <a:rPr lang="en-US" altLang="zh-CN" sz="1800" dirty="0" err="1">
                <a:latin typeface="Courier New" pitchFamily="49" charset="0"/>
                <a:ea typeface="宋体" charset="-122"/>
              </a:rPr>
              <a:t>pvid</a:t>
            </a:r>
            <a:r>
              <a:rPr lang="en-US" altLang="zh-CN" sz="1800" dirty="0">
                <a:latin typeface="Courier New" pitchFamily="49" charset="0"/>
                <a:ea typeface="宋体" charset="-122"/>
              </a:rPr>
              <a:t> </a:t>
            </a:r>
            <a:r>
              <a:rPr lang="en-US" altLang="zh-CN" sz="1800" dirty="0" err="1">
                <a:latin typeface="Courier New" pitchFamily="49" charset="0"/>
                <a:ea typeface="宋体" charset="-122"/>
              </a:rPr>
              <a:t>vlan</a:t>
            </a:r>
            <a:r>
              <a:rPr lang="en-US" altLang="zh-CN" sz="1800" dirty="0">
                <a:latin typeface="Courier New" pitchFamily="49" charset="0"/>
                <a:ea typeface="宋体" charset="-122"/>
              </a:rPr>
              <a:t> 2</a:t>
            </a:r>
          </a:p>
          <a:p>
            <a:pPr algn="l">
              <a:lnSpc>
                <a:spcPct val="150000"/>
              </a:lnSpc>
            </a:pPr>
            <a:r>
              <a:rPr lang="en-US" altLang="zh-CN" sz="1800" dirty="0">
                <a:latin typeface="Courier New" pitchFamily="49" charset="0"/>
                <a:ea typeface="宋体" charset="-122"/>
              </a:rPr>
              <a:t>[SWA-GigabitEthernet0/0/2]port hybrid untagged </a:t>
            </a:r>
            <a:r>
              <a:rPr lang="en-US" altLang="zh-CN" sz="1800" dirty="0" err="1">
                <a:latin typeface="Courier New" pitchFamily="49" charset="0"/>
                <a:ea typeface="宋体" charset="-122"/>
              </a:rPr>
              <a:t>vlan</a:t>
            </a:r>
            <a:r>
              <a:rPr lang="en-US" altLang="zh-CN" sz="1800" dirty="0">
                <a:latin typeface="Courier New" pitchFamily="49" charset="0"/>
                <a:ea typeface="宋体" charset="-122"/>
              </a:rPr>
              <a:t> 2 </a:t>
            </a:r>
            <a:r>
              <a:rPr lang="en-US" altLang="zh-CN" sz="1800" dirty="0" smtClean="0">
                <a:latin typeface="Courier New" pitchFamily="49" charset="0"/>
                <a:ea typeface="宋体" charset="-122"/>
              </a:rPr>
              <a:t>100</a:t>
            </a:r>
            <a:endParaRPr lang="en-US" altLang="zh-CN" sz="1800" dirty="0">
              <a:latin typeface="Courier New" pitchFamily="49" charset="0"/>
              <a:ea typeface="宋体" charset="-122"/>
            </a:endParaRPr>
          </a:p>
        </p:txBody>
      </p:sp>
      <p:cxnSp>
        <p:nvCxnSpPr>
          <p:cNvPr id="30" name="直接连接符 15"/>
          <p:cNvCxnSpPr>
            <a:cxnSpLocks noChangeShapeType="1"/>
          </p:cNvCxnSpPr>
          <p:nvPr/>
        </p:nvCxnSpPr>
        <p:spPr bwMode="auto">
          <a:xfrm>
            <a:off x="7596832" y="1543775"/>
            <a:ext cx="0" cy="14414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 name="直接连接符 15"/>
          <p:cNvCxnSpPr>
            <a:cxnSpLocks noChangeShapeType="1"/>
          </p:cNvCxnSpPr>
          <p:nvPr/>
        </p:nvCxnSpPr>
        <p:spPr bwMode="auto">
          <a:xfrm>
            <a:off x="4337695" y="1472337"/>
            <a:ext cx="29527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 name="直接连接符 15"/>
          <p:cNvCxnSpPr>
            <a:cxnSpLocks noChangeShapeType="1"/>
          </p:cNvCxnSpPr>
          <p:nvPr/>
        </p:nvCxnSpPr>
        <p:spPr bwMode="auto">
          <a:xfrm flipH="1">
            <a:off x="2774007" y="1616800"/>
            <a:ext cx="107950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 name="直接连接符 15"/>
          <p:cNvCxnSpPr>
            <a:cxnSpLocks noChangeShapeType="1"/>
          </p:cNvCxnSpPr>
          <p:nvPr/>
        </p:nvCxnSpPr>
        <p:spPr bwMode="auto">
          <a:xfrm>
            <a:off x="3997970" y="1616800"/>
            <a:ext cx="1152525"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4"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45" y="1111975"/>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17107" y="2408962"/>
            <a:ext cx="7921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0620" y="2408962"/>
            <a:ext cx="7921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9"/>
          <p:cNvSpPr txBox="1">
            <a:spLocks noChangeArrowheads="1"/>
          </p:cNvSpPr>
          <p:nvPr/>
        </p:nvSpPr>
        <p:spPr bwMode="auto">
          <a:xfrm>
            <a:off x="4248795" y="1137375"/>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pic>
        <p:nvPicPr>
          <p:cNvPr id="3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145" y="1111975"/>
            <a:ext cx="6492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9"/>
          <p:cNvSpPr txBox="1">
            <a:spLocks noChangeArrowheads="1"/>
          </p:cNvSpPr>
          <p:nvPr/>
        </p:nvSpPr>
        <p:spPr bwMode="auto">
          <a:xfrm>
            <a:off x="2439045" y="3150325"/>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40" name="Text Box 39"/>
          <p:cNvSpPr txBox="1">
            <a:spLocks noChangeArrowheads="1"/>
          </p:cNvSpPr>
          <p:nvPr/>
        </p:nvSpPr>
        <p:spPr bwMode="auto">
          <a:xfrm>
            <a:off x="4815532" y="3150325"/>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sp>
        <p:nvSpPr>
          <p:cNvPr id="41" name="Text Box 39"/>
          <p:cNvSpPr txBox="1">
            <a:spLocks noChangeArrowheads="1"/>
          </p:cNvSpPr>
          <p:nvPr/>
        </p:nvSpPr>
        <p:spPr bwMode="auto">
          <a:xfrm>
            <a:off x="7165032" y="3223350"/>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服务器</a:t>
            </a:r>
            <a:endParaRPr kumimoji="1" lang="en-US" altLang="zh-CN" sz="1200">
              <a:latin typeface="华文细黑" pitchFamily="2" charset="-122"/>
              <a:ea typeface="华文细黑" pitchFamily="2" charset="-122"/>
              <a:cs typeface="Arial" charset="0"/>
            </a:endParaRPr>
          </a:p>
        </p:txBody>
      </p:sp>
      <p:sp>
        <p:nvSpPr>
          <p:cNvPr id="42" name="Text Box 39"/>
          <p:cNvSpPr txBox="1">
            <a:spLocks noChangeArrowheads="1"/>
          </p:cNvSpPr>
          <p:nvPr/>
        </p:nvSpPr>
        <p:spPr bwMode="auto">
          <a:xfrm>
            <a:off x="6725295" y="1146900"/>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43" name="Text Box 39"/>
          <p:cNvSpPr txBox="1">
            <a:spLocks noChangeArrowheads="1"/>
          </p:cNvSpPr>
          <p:nvPr/>
        </p:nvSpPr>
        <p:spPr bwMode="auto">
          <a:xfrm>
            <a:off x="3782070" y="896075"/>
            <a:ext cx="528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44" name="Text Box 39"/>
          <p:cNvSpPr txBox="1">
            <a:spLocks noChangeArrowheads="1"/>
          </p:cNvSpPr>
          <p:nvPr/>
        </p:nvSpPr>
        <p:spPr bwMode="auto">
          <a:xfrm>
            <a:off x="7303145" y="896075"/>
            <a:ext cx="53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SWB</a:t>
            </a:r>
          </a:p>
        </p:txBody>
      </p:sp>
      <p:sp>
        <p:nvSpPr>
          <p:cNvPr id="45" name="Text Box 39"/>
          <p:cNvSpPr txBox="1">
            <a:spLocks noChangeArrowheads="1"/>
          </p:cNvSpPr>
          <p:nvPr/>
        </p:nvSpPr>
        <p:spPr bwMode="auto">
          <a:xfrm>
            <a:off x="7703195" y="1761262"/>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46" name="Text Box 39"/>
          <p:cNvSpPr txBox="1">
            <a:spLocks noChangeArrowheads="1"/>
          </p:cNvSpPr>
          <p:nvPr/>
        </p:nvSpPr>
        <p:spPr bwMode="auto">
          <a:xfrm>
            <a:off x="3093095" y="1619975"/>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47" name="Text Box 39"/>
          <p:cNvSpPr txBox="1">
            <a:spLocks noChangeArrowheads="1"/>
          </p:cNvSpPr>
          <p:nvPr/>
        </p:nvSpPr>
        <p:spPr bwMode="auto">
          <a:xfrm>
            <a:off x="4291657" y="1618387"/>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G0/0/3</a:t>
            </a:r>
          </a:p>
        </p:txBody>
      </p:sp>
      <p:pic>
        <p:nvPicPr>
          <p:cNvPr id="48" name="Picture 1939" descr="图片6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9495" y="2480400"/>
            <a:ext cx="50006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组合 48"/>
          <p:cNvGrpSpPr/>
          <p:nvPr/>
        </p:nvGrpSpPr>
        <p:grpSpPr>
          <a:xfrm>
            <a:off x="8180536" y="2610701"/>
            <a:ext cx="2162843" cy="888873"/>
            <a:chOff x="6955929" y="3198939"/>
            <a:chExt cx="2162843" cy="888873"/>
          </a:xfrm>
        </p:grpSpPr>
        <p:sp>
          <p:nvSpPr>
            <p:cNvPr id="50" name="矩形标注 49"/>
            <p:cNvSpPr/>
            <p:nvPr/>
          </p:nvSpPr>
          <p:spPr>
            <a:xfrm>
              <a:off x="6955929" y="3198939"/>
              <a:ext cx="2162843" cy="888873"/>
            </a:xfrm>
            <a:prstGeom prst="wedgeRectCallout">
              <a:avLst>
                <a:gd name="adj1" fmla="val -11580"/>
                <a:gd name="adj2" fmla="val 134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1" name="TextBox 50"/>
            <p:cNvSpPr txBox="1"/>
            <p:nvPr/>
          </p:nvSpPr>
          <p:spPr>
            <a:xfrm>
              <a:off x="6966044" y="3198939"/>
              <a:ext cx="2152728" cy="830997"/>
            </a:xfrm>
            <a:prstGeom prst="rect">
              <a:avLst/>
            </a:prstGeom>
            <a:solidFill>
              <a:schemeClr val="accent2">
                <a:lumMod val="20000"/>
                <a:lumOff val="80000"/>
              </a:schemeClr>
            </a:solidFill>
          </p:spPr>
          <p:txBody>
            <a:bodyPr wrap="square" rtlCol="0">
              <a:spAutoFit/>
            </a:bodyPr>
            <a:lstStyle/>
            <a:p>
              <a:r>
                <a:rPr lang="zh-CN" altLang="en-US" sz="1600" dirty="0" smtClean="0"/>
                <a:t>允许</a:t>
              </a:r>
              <a:r>
                <a:rPr lang="en-US" altLang="zh-CN" sz="1600" dirty="0" smtClean="0"/>
                <a:t>VLAN2</a:t>
              </a:r>
              <a:r>
                <a:rPr lang="zh-CN" altLang="en-US" sz="1600" dirty="0" smtClean="0"/>
                <a:t>、</a:t>
              </a:r>
              <a:r>
                <a:rPr lang="en-US" altLang="zh-CN" sz="1600" dirty="0" smtClean="0"/>
                <a:t>3</a:t>
              </a:r>
              <a:r>
                <a:rPr lang="zh-CN" altLang="en-US" sz="1600" dirty="0" smtClean="0"/>
                <a:t>及</a:t>
              </a:r>
              <a:r>
                <a:rPr lang="en-US" altLang="zh-CN" sz="1600" dirty="0" smtClean="0"/>
                <a:t>100</a:t>
              </a:r>
              <a:r>
                <a:rPr lang="zh-CN" altLang="en-US" sz="1600" dirty="0" smtClean="0"/>
                <a:t>的帧通过，相当于</a:t>
              </a:r>
              <a:r>
                <a:rPr lang="en-US" altLang="zh-CN" sz="1600" dirty="0" smtClean="0"/>
                <a:t>Trunk</a:t>
              </a:r>
              <a:endParaRPr lang="zh-CN" altLang="en-US" sz="1600" dirty="0"/>
            </a:p>
          </p:txBody>
        </p:sp>
      </p:grpSp>
      <p:grpSp>
        <p:nvGrpSpPr>
          <p:cNvPr id="52" name="组合 51"/>
          <p:cNvGrpSpPr/>
          <p:nvPr/>
        </p:nvGrpSpPr>
        <p:grpSpPr>
          <a:xfrm>
            <a:off x="2483470" y="5522865"/>
            <a:ext cx="3022649" cy="923330"/>
            <a:chOff x="8037350" y="5500314"/>
            <a:chExt cx="2162843" cy="1298958"/>
          </a:xfrm>
        </p:grpSpPr>
        <p:sp>
          <p:nvSpPr>
            <p:cNvPr id="75" name="矩形标注 74"/>
            <p:cNvSpPr/>
            <p:nvPr/>
          </p:nvSpPr>
          <p:spPr>
            <a:xfrm>
              <a:off x="8037350" y="5500314"/>
              <a:ext cx="2162843" cy="1298958"/>
            </a:xfrm>
            <a:prstGeom prst="wedgeRectCallout">
              <a:avLst>
                <a:gd name="adj1" fmla="val 104182"/>
                <a:gd name="adj2" fmla="val -79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76" name="TextBox 75"/>
            <p:cNvSpPr txBox="1"/>
            <p:nvPr/>
          </p:nvSpPr>
          <p:spPr>
            <a:xfrm>
              <a:off x="8047465" y="5524946"/>
              <a:ext cx="2152728" cy="1169062"/>
            </a:xfrm>
            <a:prstGeom prst="rect">
              <a:avLst/>
            </a:prstGeom>
            <a:solidFill>
              <a:schemeClr val="accent2">
                <a:lumMod val="20000"/>
                <a:lumOff val="80000"/>
              </a:schemeClr>
            </a:solidFill>
          </p:spPr>
          <p:txBody>
            <a:bodyPr wrap="square" rtlCol="0">
              <a:spAutoFit/>
            </a:bodyPr>
            <a:lstStyle/>
            <a:p>
              <a:r>
                <a:rPr lang="zh-CN" altLang="en-US" sz="1600" dirty="0" smtClean="0"/>
                <a:t>允许带有</a:t>
              </a:r>
              <a:r>
                <a:rPr lang="en-US" altLang="zh-CN" sz="1600" dirty="0" smtClean="0"/>
                <a:t>VLAN2</a:t>
              </a:r>
              <a:r>
                <a:rPr lang="zh-CN" altLang="en-US" sz="1600" dirty="0" smtClean="0"/>
                <a:t>与</a:t>
              </a:r>
              <a:r>
                <a:rPr lang="en-US" altLang="zh-CN" sz="1600" dirty="0" smtClean="0"/>
                <a:t>100</a:t>
              </a:r>
              <a:r>
                <a:rPr lang="zh-CN" altLang="en-US" sz="1600" dirty="0" smtClean="0"/>
                <a:t>标记的帧通过。</a:t>
              </a:r>
              <a:r>
                <a:rPr lang="en-US" altLang="zh-CN" sz="1600" dirty="0" smtClean="0"/>
                <a:t>Access</a:t>
              </a:r>
              <a:r>
                <a:rPr lang="zh-CN" altLang="en-US" sz="1600" dirty="0" smtClean="0"/>
                <a:t>类型仅能允许一个</a:t>
              </a:r>
              <a:r>
                <a:rPr lang="en-US" altLang="zh-CN" sz="1600" dirty="0" smtClean="0"/>
                <a:t>VLAN</a:t>
              </a:r>
              <a:r>
                <a:rPr lang="zh-CN" altLang="en-US" sz="1600" dirty="0" smtClean="0"/>
                <a:t>的数据通过</a:t>
              </a:r>
              <a:r>
                <a:rPr lang="en-US" altLang="zh-CN" sz="1600" dirty="0" smtClean="0"/>
                <a:t>!</a:t>
              </a:r>
              <a:endParaRPr lang="zh-CN" altLang="en-US" sz="1600" dirty="0"/>
            </a:p>
          </p:txBody>
        </p:sp>
      </p:grpSp>
      <p:grpSp>
        <p:nvGrpSpPr>
          <p:cNvPr id="77" name="组合 76"/>
          <p:cNvGrpSpPr/>
          <p:nvPr/>
        </p:nvGrpSpPr>
        <p:grpSpPr>
          <a:xfrm>
            <a:off x="9845650" y="4407224"/>
            <a:ext cx="2120925" cy="677108"/>
            <a:chOff x="3701979" y="8378376"/>
            <a:chExt cx="3022649" cy="677108"/>
          </a:xfrm>
        </p:grpSpPr>
        <p:sp>
          <p:nvSpPr>
            <p:cNvPr id="78" name="矩形标注 77"/>
            <p:cNvSpPr/>
            <p:nvPr/>
          </p:nvSpPr>
          <p:spPr>
            <a:xfrm>
              <a:off x="3701979" y="8409153"/>
              <a:ext cx="3022649" cy="646331"/>
            </a:xfrm>
            <a:prstGeom prst="wedgeRectCallout">
              <a:avLst>
                <a:gd name="adj1" fmla="val -63154"/>
                <a:gd name="adj2" fmla="val -46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 name="TextBox 78"/>
            <p:cNvSpPr txBox="1"/>
            <p:nvPr/>
          </p:nvSpPr>
          <p:spPr>
            <a:xfrm>
              <a:off x="3715232" y="8378376"/>
              <a:ext cx="3008513" cy="584775"/>
            </a:xfrm>
            <a:prstGeom prst="rect">
              <a:avLst/>
            </a:prstGeom>
            <a:solidFill>
              <a:schemeClr val="accent2">
                <a:lumMod val="20000"/>
                <a:lumOff val="80000"/>
              </a:schemeClr>
            </a:solidFill>
          </p:spPr>
          <p:txBody>
            <a:bodyPr wrap="square" rtlCol="0">
              <a:spAutoFit/>
            </a:bodyPr>
            <a:lstStyle/>
            <a:p>
              <a:r>
                <a:rPr lang="zh-CN" altLang="en-US" sz="1600" dirty="0" smtClean="0"/>
                <a:t>来自主机</a:t>
              </a:r>
              <a:r>
                <a:rPr lang="en-US" altLang="zh-CN" sz="1600" dirty="0" smtClean="0"/>
                <a:t>A</a:t>
              </a:r>
              <a:r>
                <a:rPr lang="zh-CN" altLang="en-US" sz="1600" dirty="0" smtClean="0"/>
                <a:t>的帧会被打上</a:t>
              </a:r>
              <a:r>
                <a:rPr lang="en-US" altLang="zh-CN" sz="1600" dirty="0" smtClean="0"/>
                <a:t>VLAN2</a:t>
              </a:r>
              <a:r>
                <a:rPr lang="zh-CN" altLang="en-US" sz="1600" dirty="0" smtClean="0"/>
                <a:t>的标记</a:t>
              </a:r>
              <a:endParaRPr lang="zh-CN" altLang="en-US" sz="1600" dirty="0"/>
            </a:p>
          </p:txBody>
        </p:sp>
      </p:grpSp>
    </p:spTree>
    <p:extLst>
      <p:ext uri="{BB962C8B-B14F-4D97-AF65-F5344CB8AC3E}">
        <p14:creationId xmlns:p14="http://schemas.microsoft.com/office/powerpoint/2010/main" val="11170707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p>
          </p:txBody>
        </p:sp>
      </p:grpSp>
      <p:sp>
        <p:nvSpPr>
          <p:cNvPr id="5" name="文本框 4"/>
          <p:cNvSpPr txBox="1"/>
          <p:nvPr/>
        </p:nvSpPr>
        <p:spPr>
          <a:xfrm>
            <a:off x="6353239" y="1975462"/>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01</a:t>
            </a:r>
          </a:p>
        </p:txBody>
      </p:sp>
      <p:sp>
        <p:nvSpPr>
          <p:cNvPr id="2" name="文本框 1"/>
          <p:cNvSpPr txBox="1"/>
          <p:nvPr/>
        </p:nvSpPr>
        <p:spPr>
          <a:xfrm>
            <a:off x="7259842" y="2066213"/>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353239" y="2783533"/>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02</a:t>
            </a:r>
          </a:p>
        </p:txBody>
      </p:sp>
      <p:sp>
        <p:nvSpPr>
          <p:cNvPr id="6" name="文本框 5"/>
          <p:cNvSpPr txBox="1"/>
          <p:nvPr/>
        </p:nvSpPr>
        <p:spPr>
          <a:xfrm>
            <a:off x="7259841" y="2849787"/>
            <a:ext cx="4319568" cy="486143"/>
          </a:xfrm>
          <a:prstGeom prst="rect">
            <a:avLst/>
          </a:prstGeom>
          <a:noFill/>
        </p:spPr>
        <p:txBody>
          <a:bodyPr wrap="squar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353239" y="3591604"/>
            <a:ext cx="710615" cy="643658"/>
          </a:xfrm>
          <a:prstGeom prst="rect">
            <a:avLst/>
          </a:prstGeom>
          <a:noFill/>
        </p:spPr>
        <p:txBody>
          <a:bodyPr wrap="squar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03</a:t>
            </a:r>
          </a:p>
        </p:txBody>
      </p:sp>
      <p:sp>
        <p:nvSpPr>
          <p:cNvPr id="10" name="文本框 9"/>
          <p:cNvSpPr txBox="1"/>
          <p:nvPr/>
        </p:nvSpPr>
        <p:spPr>
          <a:xfrm>
            <a:off x="7259842" y="3633344"/>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思政提示</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353238" y="4345618"/>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04</a:t>
            </a:r>
          </a:p>
        </p:txBody>
      </p:sp>
      <p:sp>
        <p:nvSpPr>
          <p:cNvPr id="13" name="文本框 12"/>
          <p:cNvSpPr txBox="1"/>
          <p:nvPr/>
        </p:nvSpPr>
        <p:spPr>
          <a:xfrm>
            <a:off x="7259842" y="4416909"/>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353238" y="5068086"/>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05</a:t>
            </a:r>
          </a:p>
        </p:txBody>
      </p:sp>
      <p:sp>
        <p:nvSpPr>
          <p:cNvPr id="19" name="文本框 18"/>
          <p:cNvSpPr txBox="1"/>
          <p:nvPr/>
        </p:nvSpPr>
        <p:spPr>
          <a:xfrm>
            <a:off x="7259842" y="5146835"/>
            <a:ext cx="1508746"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配置实例</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6353237" y="5856181"/>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06</a:t>
            </a:r>
          </a:p>
        </p:txBody>
      </p:sp>
      <p:sp>
        <p:nvSpPr>
          <p:cNvPr id="22" name="文本框 21"/>
          <p:cNvSpPr txBox="1"/>
          <p:nvPr/>
        </p:nvSpPr>
        <p:spPr>
          <a:xfrm>
            <a:off x="7259842" y="5930400"/>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项目小结</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3" cstate="screen"/>
          <a:srcRect/>
          <a:stretch>
            <a:fillRect/>
          </a:stretch>
        </p:blipFill>
        <p:spPr>
          <a:xfrm>
            <a:off x="1146325" y="2066221"/>
            <a:ext cx="3640402" cy="362040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1015663"/>
          </a:xfrm>
          <a:prstGeom prst="rect">
            <a:avLst/>
          </a:prstGeom>
        </p:spPr>
        <p:txBody>
          <a:bodyPr wrap="square">
            <a:spAutoFit/>
          </a:bodyPr>
          <a:lstStyle/>
          <a:p>
            <a:pPr>
              <a:lnSpc>
                <a:spcPct val="150000"/>
              </a:lnSpc>
            </a:pPr>
            <a:r>
              <a:rPr lang="zh-CN" altLang="en-US" sz="2000" dirty="0" smtClean="0">
                <a:solidFill>
                  <a:srgbClr val="656D8D"/>
                </a:solidFill>
              </a:rPr>
              <a:t>配置</a:t>
            </a:r>
            <a:r>
              <a:rPr lang="en-US" altLang="zh-CN" sz="2000" dirty="0">
                <a:solidFill>
                  <a:srgbClr val="656D8D"/>
                </a:solidFill>
              </a:rPr>
              <a:t>Hybrid</a:t>
            </a:r>
            <a:r>
              <a:rPr lang="zh-CN" altLang="en-US" sz="2000" dirty="0" smtClean="0">
                <a:solidFill>
                  <a:srgbClr val="656D8D"/>
                </a:solidFill>
              </a:rPr>
              <a:t>端口</a:t>
            </a:r>
            <a:endParaRPr lang="en-US" altLang="zh-CN" sz="2000" dirty="0" smtClean="0">
              <a:solidFill>
                <a:srgbClr val="656D8D"/>
              </a:solidFill>
            </a:endParaRPr>
          </a:p>
          <a:p>
            <a:pPr>
              <a:lnSpc>
                <a:spcPct val="150000"/>
              </a:lnSpc>
            </a:pPr>
            <a:r>
              <a:rPr lang="zh-CN" altLang="en-US" sz="2000" dirty="0" smtClean="0">
                <a:solidFill>
                  <a:srgbClr val="656D8D"/>
                </a:solidFill>
              </a:rPr>
              <a:t>  </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53" name="AutoShape 28"/>
          <p:cNvSpPr>
            <a:spLocks/>
          </p:cNvSpPr>
          <p:nvPr/>
        </p:nvSpPr>
        <p:spPr bwMode="auto">
          <a:xfrm rot="10800000" flipH="1" flipV="1">
            <a:off x="1868488" y="4175852"/>
            <a:ext cx="7416800" cy="1569660"/>
          </a:xfrm>
          <a:prstGeom prst="accentBorderCallout3">
            <a:avLst>
              <a:gd name="adj1" fmla="val 14088"/>
              <a:gd name="adj2" fmla="val 101218"/>
              <a:gd name="adj3" fmla="val 14088"/>
              <a:gd name="adj4" fmla="val 103042"/>
              <a:gd name="adj5" fmla="val -41157"/>
              <a:gd name="adj6" fmla="val 103065"/>
              <a:gd name="adj7" fmla="val -178778"/>
              <a:gd name="adj8" fmla="val 83019"/>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lnSpc>
                <a:spcPct val="150000"/>
              </a:lnSpc>
            </a:pPr>
            <a:r>
              <a:rPr lang="en-US" altLang="zh-CN" sz="1600">
                <a:latin typeface="Courier New" pitchFamily="49" charset="0"/>
                <a:ea typeface="宋体" charset="-122"/>
              </a:rPr>
              <a:t>[SWB-GigabitEthernet0/0/1]port link-type hybrid</a:t>
            </a:r>
          </a:p>
          <a:p>
            <a:pPr algn="l">
              <a:lnSpc>
                <a:spcPct val="150000"/>
              </a:lnSpc>
            </a:pPr>
            <a:r>
              <a:rPr lang="en-US" altLang="zh-CN" sz="1600">
                <a:latin typeface="Courier New" pitchFamily="49" charset="0"/>
                <a:ea typeface="宋体" charset="-122"/>
              </a:rPr>
              <a:t>[SWB-GigabitEthernet0/0/1]port hybrid tagged vlan 2 3 100</a:t>
            </a:r>
          </a:p>
          <a:p>
            <a:pPr algn="l">
              <a:lnSpc>
                <a:spcPct val="150000"/>
              </a:lnSpc>
            </a:pPr>
            <a:r>
              <a:rPr lang="en-US" altLang="zh-CN" sz="1600">
                <a:latin typeface="Courier New" pitchFamily="49" charset="0"/>
                <a:ea typeface="宋体" charset="-122"/>
              </a:rPr>
              <a:t>[SWB-GigabitEthernet0/0/2]port hybrid pvid vlan 100</a:t>
            </a:r>
          </a:p>
          <a:p>
            <a:pPr algn="l">
              <a:lnSpc>
                <a:spcPct val="150000"/>
              </a:lnSpc>
            </a:pPr>
            <a:r>
              <a:rPr lang="en-US" altLang="zh-CN" sz="1600">
                <a:latin typeface="Courier New" pitchFamily="49" charset="0"/>
                <a:ea typeface="宋体" charset="-122"/>
              </a:rPr>
              <a:t>[SWB-GigabitEthernet0/0/2]port hybrid untagged vlan 2 3 100</a:t>
            </a:r>
          </a:p>
        </p:txBody>
      </p:sp>
      <p:cxnSp>
        <p:nvCxnSpPr>
          <p:cNvPr id="54" name="直接连接符 15"/>
          <p:cNvCxnSpPr>
            <a:cxnSpLocks noChangeShapeType="1"/>
          </p:cNvCxnSpPr>
          <p:nvPr/>
        </p:nvCxnSpPr>
        <p:spPr bwMode="auto">
          <a:xfrm>
            <a:off x="7485063" y="1927763"/>
            <a:ext cx="0" cy="14414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 name="直接连接符 15"/>
          <p:cNvCxnSpPr>
            <a:cxnSpLocks noChangeShapeType="1"/>
          </p:cNvCxnSpPr>
          <p:nvPr/>
        </p:nvCxnSpPr>
        <p:spPr bwMode="auto">
          <a:xfrm>
            <a:off x="4225926" y="1856325"/>
            <a:ext cx="29527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 name="直接连接符 15"/>
          <p:cNvCxnSpPr>
            <a:cxnSpLocks noChangeShapeType="1"/>
          </p:cNvCxnSpPr>
          <p:nvPr/>
        </p:nvCxnSpPr>
        <p:spPr bwMode="auto">
          <a:xfrm flipH="1">
            <a:off x="2662238" y="2000788"/>
            <a:ext cx="107950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7" name="直接连接符 15"/>
          <p:cNvCxnSpPr>
            <a:cxnSpLocks noChangeShapeType="1"/>
          </p:cNvCxnSpPr>
          <p:nvPr/>
        </p:nvCxnSpPr>
        <p:spPr bwMode="auto">
          <a:xfrm>
            <a:off x="3886201" y="2000788"/>
            <a:ext cx="1152525"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5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76" y="149596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05338" y="2792950"/>
            <a:ext cx="7921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28851" y="2792950"/>
            <a:ext cx="7921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9"/>
          <p:cNvSpPr txBox="1">
            <a:spLocks noChangeArrowheads="1"/>
          </p:cNvSpPr>
          <p:nvPr/>
        </p:nvSpPr>
        <p:spPr bwMode="auto">
          <a:xfrm>
            <a:off x="4137026" y="1521363"/>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pic>
        <p:nvPicPr>
          <p:cNvPr id="62"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1495963"/>
            <a:ext cx="6492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39"/>
          <p:cNvSpPr txBox="1">
            <a:spLocks noChangeArrowheads="1"/>
          </p:cNvSpPr>
          <p:nvPr/>
        </p:nvSpPr>
        <p:spPr bwMode="auto">
          <a:xfrm>
            <a:off x="2327276" y="3534313"/>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64" name="Text Box 39"/>
          <p:cNvSpPr txBox="1">
            <a:spLocks noChangeArrowheads="1"/>
          </p:cNvSpPr>
          <p:nvPr/>
        </p:nvSpPr>
        <p:spPr bwMode="auto">
          <a:xfrm>
            <a:off x="4703763" y="3534313"/>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sp>
        <p:nvSpPr>
          <p:cNvPr id="65" name="Text Box 39"/>
          <p:cNvSpPr txBox="1">
            <a:spLocks noChangeArrowheads="1"/>
          </p:cNvSpPr>
          <p:nvPr/>
        </p:nvSpPr>
        <p:spPr bwMode="auto">
          <a:xfrm>
            <a:off x="7053263" y="3607338"/>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服务器</a:t>
            </a:r>
            <a:endParaRPr kumimoji="1" lang="en-US" altLang="zh-CN" sz="1200">
              <a:latin typeface="华文细黑" pitchFamily="2" charset="-122"/>
              <a:ea typeface="华文细黑" pitchFamily="2" charset="-122"/>
              <a:cs typeface="Arial" charset="0"/>
            </a:endParaRPr>
          </a:p>
        </p:txBody>
      </p:sp>
      <p:sp>
        <p:nvSpPr>
          <p:cNvPr id="66" name="Text Box 39"/>
          <p:cNvSpPr txBox="1">
            <a:spLocks noChangeArrowheads="1"/>
          </p:cNvSpPr>
          <p:nvPr/>
        </p:nvSpPr>
        <p:spPr bwMode="auto">
          <a:xfrm>
            <a:off x="6613526" y="1530888"/>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67" name="Text Box 39"/>
          <p:cNvSpPr txBox="1">
            <a:spLocks noChangeArrowheads="1"/>
          </p:cNvSpPr>
          <p:nvPr/>
        </p:nvSpPr>
        <p:spPr bwMode="auto">
          <a:xfrm>
            <a:off x="3670301" y="1280063"/>
            <a:ext cx="528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68" name="Text Box 39"/>
          <p:cNvSpPr txBox="1">
            <a:spLocks noChangeArrowheads="1"/>
          </p:cNvSpPr>
          <p:nvPr/>
        </p:nvSpPr>
        <p:spPr bwMode="auto">
          <a:xfrm>
            <a:off x="7191376" y="1280063"/>
            <a:ext cx="53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SWB</a:t>
            </a:r>
          </a:p>
        </p:txBody>
      </p:sp>
      <p:sp>
        <p:nvSpPr>
          <p:cNvPr id="69" name="Text Box 39"/>
          <p:cNvSpPr txBox="1">
            <a:spLocks noChangeArrowheads="1"/>
          </p:cNvSpPr>
          <p:nvPr/>
        </p:nvSpPr>
        <p:spPr bwMode="auto">
          <a:xfrm>
            <a:off x="7591426" y="2145250"/>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70" name="Text Box 39"/>
          <p:cNvSpPr txBox="1">
            <a:spLocks noChangeArrowheads="1"/>
          </p:cNvSpPr>
          <p:nvPr/>
        </p:nvSpPr>
        <p:spPr bwMode="auto">
          <a:xfrm>
            <a:off x="2981326" y="2003963"/>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71" name="Text Box 39"/>
          <p:cNvSpPr txBox="1">
            <a:spLocks noChangeArrowheads="1"/>
          </p:cNvSpPr>
          <p:nvPr/>
        </p:nvSpPr>
        <p:spPr bwMode="auto">
          <a:xfrm>
            <a:off x="4179888" y="2002375"/>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G0/0/3</a:t>
            </a:r>
          </a:p>
        </p:txBody>
      </p:sp>
      <p:pic>
        <p:nvPicPr>
          <p:cNvPr id="72" name="Picture 1939" descr="图片6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726" y="2864388"/>
            <a:ext cx="50006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517803"/>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499111"/>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的局限性</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7" name="Oval 5"/>
          <p:cNvSpPr>
            <a:spLocks noChangeArrowheads="1"/>
          </p:cNvSpPr>
          <p:nvPr/>
        </p:nvSpPr>
        <p:spPr bwMode="auto">
          <a:xfrm>
            <a:off x="2439790" y="1991941"/>
            <a:ext cx="2979737" cy="2303463"/>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28" name="Line 12"/>
          <p:cNvSpPr>
            <a:spLocks noChangeShapeType="1"/>
          </p:cNvSpPr>
          <p:nvPr/>
        </p:nvSpPr>
        <p:spPr bwMode="auto">
          <a:xfrm flipV="1">
            <a:off x="4390827" y="2101479"/>
            <a:ext cx="1231900" cy="1114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zh-CN" altLang="en-US"/>
          </a:p>
        </p:txBody>
      </p:sp>
      <p:sp>
        <p:nvSpPr>
          <p:cNvPr id="29" name="Oval 5"/>
          <p:cNvSpPr>
            <a:spLocks noChangeArrowheads="1"/>
          </p:cNvSpPr>
          <p:nvPr/>
        </p:nvSpPr>
        <p:spPr bwMode="auto">
          <a:xfrm>
            <a:off x="6232327" y="1991941"/>
            <a:ext cx="2979738" cy="2303463"/>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30" name="Line 12"/>
          <p:cNvSpPr>
            <a:spLocks noChangeShapeType="1"/>
          </p:cNvSpPr>
          <p:nvPr/>
        </p:nvSpPr>
        <p:spPr bwMode="auto">
          <a:xfrm flipH="1" flipV="1">
            <a:off x="6219627" y="1949079"/>
            <a:ext cx="1368425" cy="4333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zh-CN" altLang="en-US"/>
          </a:p>
        </p:txBody>
      </p:sp>
      <p:sp>
        <p:nvSpPr>
          <p:cNvPr id="31" name="Line 12"/>
          <p:cNvSpPr>
            <a:spLocks noChangeShapeType="1"/>
          </p:cNvSpPr>
          <p:nvPr/>
        </p:nvSpPr>
        <p:spPr bwMode="auto">
          <a:xfrm flipH="1" flipV="1">
            <a:off x="5903715" y="2101479"/>
            <a:ext cx="1231900" cy="1114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zh-CN" altLang="en-US"/>
          </a:p>
        </p:txBody>
      </p:sp>
      <p:sp>
        <p:nvSpPr>
          <p:cNvPr id="32" name="Text Box 6"/>
          <p:cNvSpPr txBox="1">
            <a:spLocks noChangeArrowheads="1"/>
          </p:cNvSpPr>
          <p:nvPr/>
        </p:nvSpPr>
        <p:spPr bwMode="auto">
          <a:xfrm>
            <a:off x="3297040" y="3915991"/>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100</a:t>
            </a:r>
          </a:p>
        </p:txBody>
      </p:sp>
      <p:sp>
        <p:nvSpPr>
          <p:cNvPr id="33" name="Line 12"/>
          <p:cNvSpPr>
            <a:spLocks noChangeShapeType="1"/>
          </p:cNvSpPr>
          <p:nvPr/>
        </p:nvSpPr>
        <p:spPr bwMode="auto">
          <a:xfrm flipV="1">
            <a:off x="4101902" y="1949079"/>
            <a:ext cx="1368425" cy="4333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zh-CN" altLang="en-US"/>
          </a:p>
        </p:txBody>
      </p:sp>
      <p:pic>
        <p:nvPicPr>
          <p:cNvPr id="34" name="Picture 461" descr="图片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65" y="1487116"/>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9"/>
          <p:cNvSpPr txBox="1">
            <a:spLocks noChangeArrowheads="1"/>
          </p:cNvSpPr>
          <p:nvPr/>
        </p:nvSpPr>
        <p:spPr bwMode="auto">
          <a:xfrm>
            <a:off x="5549702" y="1225179"/>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pic>
        <p:nvPicPr>
          <p:cNvPr id="36"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66915" y="2279279"/>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87590" y="3071441"/>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6"/>
          <p:cNvSpPr txBox="1">
            <a:spLocks noChangeArrowheads="1"/>
          </p:cNvSpPr>
          <p:nvPr/>
        </p:nvSpPr>
        <p:spPr bwMode="auto">
          <a:xfrm>
            <a:off x="7119740" y="3915991"/>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200</a:t>
            </a:r>
          </a:p>
        </p:txBody>
      </p:sp>
      <p:cxnSp>
        <p:nvCxnSpPr>
          <p:cNvPr id="39" name="Straight Connector 28"/>
          <p:cNvCxnSpPr>
            <a:cxnSpLocks noChangeShapeType="1"/>
          </p:cNvCxnSpPr>
          <p:nvPr/>
        </p:nvCxnSpPr>
        <p:spPr bwMode="auto">
          <a:xfrm flipV="1">
            <a:off x="5778302" y="1487116"/>
            <a:ext cx="34925" cy="3017838"/>
          </a:xfrm>
          <a:prstGeom prst="line">
            <a:avLst/>
          </a:prstGeom>
          <a:noFill/>
          <a:ln w="28575" algn="ctr">
            <a:solidFill>
              <a:srgbClr val="C00000"/>
            </a:solidFill>
            <a:prstDash val="dash"/>
            <a:round/>
            <a:headEnd/>
            <a:tailEnd/>
          </a:ln>
          <a:extLst>
            <a:ext uri="{909E8E84-426E-40DD-AFC4-6F175D3DCCD1}">
              <a14:hiddenFill xmlns:a14="http://schemas.microsoft.com/office/drawing/2010/main">
                <a:noFill/>
              </a14:hiddenFill>
            </a:ext>
          </a:extLst>
        </p:spPr>
      </p:cxnSp>
      <p:sp>
        <p:nvSpPr>
          <p:cNvPr id="40" name="Rectangle 3"/>
          <p:cNvSpPr txBox="1">
            <a:spLocks noChangeArrowheads="1"/>
          </p:cNvSpPr>
          <p:nvPr/>
        </p:nvSpPr>
        <p:spPr bwMode="auto">
          <a:xfrm>
            <a:off x="2065139" y="5037260"/>
            <a:ext cx="7844036" cy="1059534"/>
          </a:xfrm>
          <a:prstGeom prst="rect">
            <a:avLst/>
          </a:prstGeom>
          <a:noFill/>
          <a:ln>
            <a:miter lim="800000"/>
            <a:headEnd/>
            <a:tailEnd/>
          </a:ln>
        </p:spPr>
        <p:txBody>
          <a:bodyPr/>
          <a:lstStyle/>
          <a:p>
            <a:pPr marL="196850" indent="-252413" algn="l" defTabSz="801688" eaLnBrk="1" hangingPunct="1">
              <a:lnSpc>
                <a:spcPct val="140000"/>
              </a:lnSpc>
              <a:spcBef>
                <a:spcPct val="30000"/>
              </a:spcBef>
              <a:buSzPct val="80000"/>
              <a:buFont typeface="Wingdings" pitchFamily="2" charset="2"/>
              <a:buChar char="l"/>
              <a:defRPr/>
            </a:pPr>
            <a:r>
              <a:rPr lang="en-US" altLang="zh-CN" sz="1800" kern="0" dirty="0">
                <a:ea typeface="+mn-ea"/>
                <a:cs typeface="Arial" charset="0"/>
              </a:rPr>
              <a:t>VLAN</a:t>
            </a:r>
            <a:r>
              <a:rPr lang="zh-CN" altLang="en-US" sz="1800" kern="0" dirty="0">
                <a:ea typeface="+mn-ea"/>
                <a:cs typeface="Arial" charset="0"/>
              </a:rPr>
              <a:t>在分割广播域的同时也限制了不同</a:t>
            </a:r>
            <a:r>
              <a:rPr lang="en-US" altLang="zh-CN" sz="1800" kern="0" dirty="0">
                <a:ea typeface="+mn-ea"/>
                <a:cs typeface="Arial" charset="0"/>
              </a:rPr>
              <a:t>VLAN</a:t>
            </a:r>
            <a:r>
              <a:rPr lang="zh-CN" altLang="en-US" sz="1800" kern="0" dirty="0">
                <a:ea typeface="+mn-ea"/>
                <a:cs typeface="Arial" charset="0"/>
              </a:rPr>
              <a:t>间的主机进行二层通信。</a:t>
            </a:r>
            <a:endParaRPr lang="en-US" altLang="zh-CN" sz="1800" kern="0" dirty="0">
              <a:ea typeface="+mn-ea"/>
              <a:cs typeface="Arial" charset="0"/>
            </a:endParaRPr>
          </a:p>
        </p:txBody>
      </p:sp>
      <p:pic>
        <p:nvPicPr>
          <p:cNvPr id="41"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61052" y="2207841"/>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56227" y="3073029"/>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423673"/>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499111"/>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路由</a:t>
            </a:r>
            <a:r>
              <a:rPr lang="en-US" altLang="zh-CN" sz="2000" dirty="0">
                <a:solidFill>
                  <a:srgbClr val="656D8D"/>
                </a:solidFill>
              </a:rPr>
              <a:t>-</a:t>
            </a:r>
            <a:r>
              <a:rPr lang="zh-CN" altLang="en-US" sz="2000" dirty="0">
                <a:solidFill>
                  <a:srgbClr val="656D8D"/>
                </a:solidFill>
              </a:rPr>
              <a:t>每个</a:t>
            </a:r>
            <a:r>
              <a:rPr lang="en-US" altLang="zh-CN" sz="2000" dirty="0">
                <a:solidFill>
                  <a:srgbClr val="656D8D"/>
                </a:solidFill>
              </a:rPr>
              <a:t>VLAN</a:t>
            </a:r>
            <a:r>
              <a:rPr lang="zh-CN" altLang="en-US" sz="2000" dirty="0">
                <a:solidFill>
                  <a:srgbClr val="656D8D"/>
                </a:solidFill>
              </a:rPr>
              <a:t>一个物理连接</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3" name="组合 42"/>
          <p:cNvGrpSpPr/>
          <p:nvPr/>
        </p:nvGrpSpPr>
        <p:grpSpPr>
          <a:xfrm>
            <a:off x="3311746" y="1378439"/>
            <a:ext cx="4621212" cy="3694907"/>
            <a:chOff x="2087563" y="1187451"/>
            <a:chExt cx="4926013" cy="3879850"/>
          </a:xfrm>
        </p:grpSpPr>
        <p:cxnSp>
          <p:nvCxnSpPr>
            <p:cNvPr id="44" name="直接连接符 15"/>
            <p:cNvCxnSpPr>
              <a:cxnSpLocks noChangeShapeType="1"/>
            </p:cNvCxnSpPr>
            <p:nvPr/>
          </p:nvCxnSpPr>
          <p:spPr bwMode="auto">
            <a:xfrm flipV="1">
              <a:off x="4606926" y="1765301"/>
              <a:ext cx="0"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5" name="Oval 5"/>
            <p:cNvSpPr>
              <a:spLocks noChangeArrowheads="1"/>
            </p:cNvSpPr>
            <p:nvPr/>
          </p:nvSpPr>
          <p:spPr bwMode="auto">
            <a:xfrm>
              <a:off x="2087563" y="3421063"/>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46" name="Oval 5"/>
            <p:cNvSpPr>
              <a:spLocks noChangeArrowheads="1"/>
            </p:cNvSpPr>
            <p:nvPr/>
          </p:nvSpPr>
          <p:spPr bwMode="auto">
            <a:xfrm>
              <a:off x="4910138" y="3421063"/>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cxnSp>
          <p:nvCxnSpPr>
            <p:cNvPr id="47" name="直接连接符 15"/>
            <p:cNvCxnSpPr>
              <a:cxnSpLocks noChangeShapeType="1"/>
            </p:cNvCxnSpPr>
            <p:nvPr/>
          </p:nvCxnSpPr>
          <p:spPr bwMode="auto">
            <a:xfrm flipH="1">
              <a:off x="3154363" y="2846388"/>
              <a:ext cx="1152525"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8" name="直接连接符 15"/>
            <p:cNvCxnSpPr>
              <a:cxnSpLocks noChangeShapeType="1"/>
            </p:cNvCxnSpPr>
            <p:nvPr/>
          </p:nvCxnSpPr>
          <p:spPr bwMode="auto">
            <a:xfrm>
              <a:off x="4656138" y="2844801"/>
              <a:ext cx="1368425" cy="1009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9" name="直接连接符 15"/>
            <p:cNvCxnSpPr>
              <a:cxnSpLocks noChangeShapeType="1"/>
            </p:cNvCxnSpPr>
            <p:nvPr/>
          </p:nvCxnSpPr>
          <p:spPr bwMode="auto">
            <a:xfrm flipV="1">
              <a:off x="4416426" y="1763713"/>
              <a:ext cx="0"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5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2411413"/>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39"/>
            <p:cNvSpPr txBox="1">
              <a:spLocks noChangeArrowheads="1"/>
            </p:cNvSpPr>
            <p:nvPr/>
          </p:nvSpPr>
          <p:spPr bwMode="auto">
            <a:xfrm>
              <a:off x="3624263" y="2627313"/>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pic>
          <p:nvPicPr>
            <p:cNvPr id="52" name="Picture 1439" descr="图片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576" y="1187451"/>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9"/>
            <p:cNvSpPr txBox="1">
              <a:spLocks noChangeArrowheads="1"/>
            </p:cNvSpPr>
            <p:nvPr/>
          </p:nvSpPr>
          <p:spPr bwMode="auto">
            <a:xfrm>
              <a:off x="3598863" y="1444626"/>
              <a:ext cx="47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RTA</a:t>
              </a:r>
            </a:p>
          </p:txBody>
        </p:sp>
        <p:cxnSp>
          <p:nvCxnSpPr>
            <p:cNvPr id="74" name="直接箭头连接符 26"/>
            <p:cNvCxnSpPr>
              <a:cxnSpLocks noChangeShapeType="1"/>
            </p:cNvCxnSpPr>
            <p:nvPr/>
          </p:nvCxnSpPr>
          <p:spPr bwMode="auto">
            <a:xfrm flipH="1" flipV="1">
              <a:off x="5053013" y="2917826"/>
              <a:ext cx="647700" cy="50323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5" name="直接箭头连接符 26"/>
            <p:cNvCxnSpPr>
              <a:cxnSpLocks noChangeShapeType="1"/>
            </p:cNvCxnSpPr>
            <p:nvPr/>
          </p:nvCxnSpPr>
          <p:spPr bwMode="auto">
            <a:xfrm flipH="1">
              <a:off x="3324226" y="2917826"/>
              <a:ext cx="576262"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6" name="直接箭头连接符 26"/>
            <p:cNvCxnSpPr>
              <a:cxnSpLocks noChangeShapeType="1"/>
            </p:cNvCxnSpPr>
            <p:nvPr/>
          </p:nvCxnSpPr>
          <p:spPr bwMode="auto">
            <a:xfrm flipV="1">
              <a:off x="4822826" y="1981201"/>
              <a:ext cx="0"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7" name="直接箭头连接符 26"/>
            <p:cNvCxnSpPr>
              <a:cxnSpLocks noChangeShapeType="1"/>
            </p:cNvCxnSpPr>
            <p:nvPr/>
          </p:nvCxnSpPr>
          <p:spPr bwMode="auto">
            <a:xfrm>
              <a:off x="4278313" y="1979613"/>
              <a:ext cx="0"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78" name="Picture 1950" descr="图片69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05101" y="349408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39"/>
            <p:cNvSpPr txBox="1">
              <a:spLocks noChangeArrowheads="1"/>
            </p:cNvSpPr>
            <p:nvPr/>
          </p:nvSpPr>
          <p:spPr bwMode="auto">
            <a:xfrm>
              <a:off x="2798763" y="4286251"/>
              <a:ext cx="59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a:p>
              <a:pPr eaLnBrk="1" hangingPunct="1"/>
              <a:endParaRPr kumimoji="1" lang="en-US" altLang="zh-CN" sz="1200">
                <a:ea typeface="宋体" charset="-122"/>
                <a:cs typeface="Arial" charset="0"/>
              </a:endParaRPr>
            </a:p>
          </p:txBody>
        </p:sp>
        <p:sp>
          <p:nvSpPr>
            <p:cNvPr id="80" name="Text Box 39"/>
            <p:cNvSpPr txBox="1">
              <a:spLocks noChangeArrowheads="1"/>
            </p:cNvSpPr>
            <p:nvPr/>
          </p:nvSpPr>
          <p:spPr bwMode="auto">
            <a:xfrm>
              <a:off x="5694363" y="4286251"/>
              <a:ext cx="59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a:p>
              <a:pPr eaLnBrk="1" hangingPunct="1"/>
              <a:endParaRPr kumimoji="1" lang="en-US" altLang="zh-CN" sz="1200">
                <a:ea typeface="宋体" charset="-122"/>
                <a:cs typeface="Arial" charset="0"/>
              </a:endParaRPr>
            </a:p>
            <a:p>
              <a:pPr eaLnBrk="1" hangingPunct="1"/>
              <a:endParaRPr kumimoji="1" lang="en-US" altLang="zh-CN" sz="1200">
                <a:ea typeface="宋体" charset="-122"/>
                <a:cs typeface="Arial" charset="0"/>
              </a:endParaRPr>
            </a:p>
          </p:txBody>
        </p:sp>
        <p:pic>
          <p:nvPicPr>
            <p:cNvPr id="81" name="Picture 1950" descr="图片69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13388" y="349408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6"/>
            <p:cNvSpPr txBox="1">
              <a:spLocks noChangeArrowheads="1"/>
            </p:cNvSpPr>
            <p:nvPr/>
          </p:nvSpPr>
          <p:spPr bwMode="auto">
            <a:xfrm>
              <a:off x="2605088" y="4645026"/>
              <a:ext cx="97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83" name="Text Box 6"/>
            <p:cNvSpPr txBox="1">
              <a:spLocks noChangeArrowheads="1"/>
            </p:cNvSpPr>
            <p:nvPr/>
          </p:nvSpPr>
          <p:spPr bwMode="auto">
            <a:xfrm>
              <a:off x="5486401" y="4645026"/>
              <a:ext cx="97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grpSp>
      <p:sp>
        <p:nvSpPr>
          <p:cNvPr id="84" name="Rectangle 3"/>
          <p:cNvSpPr txBox="1">
            <a:spLocks noChangeArrowheads="1"/>
          </p:cNvSpPr>
          <p:nvPr/>
        </p:nvSpPr>
        <p:spPr bwMode="auto">
          <a:xfrm>
            <a:off x="2237048" y="5334794"/>
            <a:ext cx="7291127" cy="1097303"/>
          </a:xfrm>
          <a:prstGeom prst="rect">
            <a:avLst/>
          </a:prstGeom>
          <a:noFill/>
          <a:ln>
            <a:miter lim="800000"/>
            <a:headEnd/>
            <a:tailEnd/>
          </a:ln>
        </p:spPr>
        <p:txBody>
          <a:bodyPr/>
          <a:lstStyle/>
          <a:p>
            <a:pPr marL="196850" indent="-252413" algn="l" defTabSz="801688" eaLnBrk="1" hangingPunct="1">
              <a:lnSpc>
                <a:spcPct val="140000"/>
              </a:lnSpc>
              <a:spcBef>
                <a:spcPct val="30000"/>
              </a:spcBef>
              <a:buSzPct val="80000"/>
              <a:buFont typeface="Wingdings" pitchFamily="2" charset="2"/>
              <a:buChar char="l"/>
              <a:defRPr/>
            </a:pPr>
            <a:r>
              <a:rPr lang="zh-CN" altLang="en-US" sz="2000" kern="0" dirty="0">
                <a:latin typeface="宋体" pitchFamily="2" charset="-122"/>
                <a:ea typeface="宋体" pitchFamily="2" charset="-122"/>
                <a:cs typeface="Arial" charset="0"/>
              </a:rPr>
              <a:t>在二层交换机上配置</a:t>
            </a:r>
            <a:r>
              <a:rPr lang="en-US" altLang="zh-CN" sz="2000" kern="0" dirty="0">
                <a:latin typeface="宋体" pitchFamily="2" charset="-122"/>
                <a:ea typeface="宋体" pitchFamily="2" charset="-122"/>
                <a:cs typeface="Arial" charset="0"/>
              </a:rPr>
              <a:t>VLAN</a:t>
            </a:r>
            <a:r>
              <a:rPr lang="zh-CN" altLang="en-US" sz="2000" kern="0" dirty="0">
                <a:latin typeface="宋体" pitchFamily="2" charset="-122"/>
                <a:ea typeface="宋体" pitchFamily="2" charset="-122"/>
                <a:cs typeface="Arial" charset="0"/>
              </a:rPr>
              <a:t>，每一个</a:t>
            </a:r>
            <a:r>
              <a:rPr lang="en-US" altLang="zh-CN" sz="2000" kern="0" dirty="0">
                <a:latin typeface="宋体" pitchFamily="2" charset="-122"/>
                <a:ea typeface="宋体" pitchFamily="2" charset="-122"/>
                <a:cs typeface="Arial" charset="0"/>
              </a:rPr>
              <a:t>VLAN</a:t>
            </a:r>
            <a:r>
              <a:rPr lang="zh-CN" altLang="en-US" sz="2000" kern="0" dirty="0">
                <a:latin typeface="宋体" pitchFamily="2" charset="-122"/>
                <a:ea typeface="宋体" pitchFamily="2" charset="-122"/>
                <a:cs typeface="Arial" charset="0"/>
              </a:rPr>
              <a:t>使用一条独占的物理链路连接到路由器的一个接口上。</a:t>
            </a:r>
            <a:endParaRPr lang="en-US" altLang="zh-CN" sz="2000" kern="0" dirty="0">
              <a:latin typeface="宋体" pitchFamily="2" charset="-122"/>
              <a:ea typeface="宋体" pitchFamily="2" charset="-122"/>
              <a:cs typeface="Arial" charset="0"/>
            </a:endParaRPr>
          </a:p>
        </p:txBody>
      </p:sp>
    </p:spTree>
    <p:extLst>
      <p:ext uri="{BB962C8B-B14F-4D97-AF65-F5344CB8AC3E}">
        <p14:creationId xmlns:p14="http://schemas.microsoft.com/office/powerpoint/2010/main" val="1383673801"/>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499111"/>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路由</a:t>
            </a:r>
            <a:r>
              <a:rPr lang="en-US" altLang="zh-CN" sz="2000" dirty="0">
                <a:solidFill>
                  <a:srgbClr val="656D8D"/>
                </a:solidFill>
              </a:rPr>
              <a:t>-</a:t>
            </a:r>
            <a:r>
              <a:rPr lang="zh-CN" altLang="en-US" sz="2000" dirty="0">
                <a:solidFill>
                  <a:srgbClr val="656D8D"/>
                </a:solidFill>
              </a:rPr>
              <a:t>单臂路由</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9" name="Rectangle 3"/>
          <p:cNvSpPr txBox="1">
            <a:spLocks noChangeArrowheads="1"/>
          </p:cNvSpPr>
          <p:nvPr/>
        </p:nvSpPr>
        <p:spPr bwMode="auto">
          <a:xfrm>
            <a:off x="2357437" y="5563394"/>
            <a:ext cx="7627938" cy="863600"/>
          </a:xfrm>
          <a:prstGeom prst="rect">
            <a:avLst/>
          </a:prstGeom>
          <a:noFill/>
          <a:ln>
            <a:miter lim="800000"/>
            <a:headEnd/>
            <a:tailEnd/>
          </a:ln>
        </p:spPr>
        <p:txBody>
          <a:bodyPr/>
          <a:lstStyle/>
          <a:p>
            <a:pPr marL="196850" indent="-252413" algn="l" defTabSz="801688" eaLnBrk="1" hangingPunct="1">
              <a:lnSpc>
                <a:spcPct val="140000"/>
              </a:lnSpc>
              <a:spcBef>
                <a:spcPct val="30000"/>
              </a:spcBef>
              <a:buSzPct val="80000"/>
              <a:buFont typeface="Wingdings" pitchFamily="2" charset="2"/>
              <a:buChar char="l"/>
              <a:defRPr/>
            </a:pPr>
            <a:r>
              <a:rPr lang="zh-CN" altLang="en-US" sz="2000" kern="0" dirty="0">
                <a:latin typeface="宋体" pitchFamily="2" charset="-122"/>
                <a:ea typeface="宋体" pitchFamily="2" charset="-122"/>
                <a:cs typeface="Arial" charset="0"/>
              </a:rPr>
              <a:t>将交换机和路由器之间的链路配置为</a:t>
            </a:r>
            <a:r>
              <a:rPr lang="en-US" altLang="zh-CN" sz="2000" kern="0" dirty="0">
                <a:latin typeface="宋体" pitchFamily="2" charset="-122"/>
                <a:ea typeface="宋体" pitchFamily="2" charset="-122"/>
                <a:cs typeface="Arial" charset="0"/>
              </a:rPr>
              <a:t>Trunk</a:t>
            </a:r>
            <a:r>
              <a:rPr lang="zh-CN" altLang="en-US" sz="2000" kern="0" dirty="0">
                <a:latin typeface="宋体" pitchFamily="2" charset="-122"/>
                <a:ea typeface="宋体" pitchFamily="2" charset="-122"/>
                <a:cs typeface="Arial" charset="0"/>
              </a:rPr>
              <a:t>链路，并且在路由器上创建子接口以支持</a:t>
            </a:r>
            <a:r>
              <a:rPr lang="en-US" altLang="zh-CN" sz="2000" kern="0" dirty="0">
                <a:latin typeface="宋体" pitchFamily="2" charset="-122"/>
                <a:ea typeface="宋体" pitchFamily="2" charset="-122"/>
                <a:cs typeface="Arial" charset="0"/>
              </a:rPr>
              <a:t>VLAN</a:t>
            </a:r>
            <a:r>
              <a:rPr lang="zh-CN" altLang="en-US" sz="2000" kern="0" dirty="0">
                <a:latin typeface="宋体" pitchFamily="2" charset="-122"/>
                <a:ea typeface="宋体" pitchFamily="2" charset="-122"/>
                <a:cs typeface="Arial" charset="0"/>
              </a:rPr>
              <a:t>路由。</a:t>
            </a:r>
            <a:endParaRPr lang="en-US" altLang="zh-CN" sz="2000" kern="0" dirty="0">
              <a:latin typeface="宋体" pitchFamily="2" charset="-122"/>
              <a:ea typeface="宋体" pitchFamily="2" charset="-122"/>
              <a:cs typeface="Arial" charset="0"/>
            </a:endParaRPr>
          </a:p>
        </p:txBody>
      </p:sp>
      <p:sp>
        <p:nvSpPr>
          <p:cNvPr id="30" name="Oval 5"/>
          <p:cNvSpPr>
            <a:spLocks noChangeArrowheads="1"/>
          </p:cNvSpPr>
          <p:nvPr/>
        </p:nvSpPr>
        <p:spPr bwMode="auto">
          <a:xfrm>
            <a:off x="1553467" y="3513573"/>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31" name="Oval 5"/>
          <p:cNvSpPr>
            <a:spLocks noChangeArrowheads="1"/>
          </p:cNvSpPr>
          <p:nvPr/>
        </p:nvSpPr>
        <p:spPr bwMode="auto">
          <a:xfrm>
            <a:off x="4376042" y="3513573"/>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cxnSp>
        <p:nvCxnSpPr>
          <p:cNvPr id="32" name="直接连接符 15"/>
          <p:cNvCxnSpPr>
            <a:cxnSpLocks noChangeShapeType="1"/>
          </p:cNvCxnSpPr>
          <p:nvPr/>
        </p:nvCxnSpPr>
        <p:spPr bwMode="auto">
          <a:xfrm flipH="1">
            <a:off x="2620267" y="2938898"/>
            <a:ext cx="1152525"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 name="直接连接符 15"/>
          <p:cNvCxnSpPr>
            <a:cxnSpLocks noChangeShapeType="1"/>
          </p:cNvCxnSpPr>
          <p:nvPr/>
        </p:nvCxnSpPr>
        <p:spPr bwMode="auto">
          <a:xfrm>
            <a:off x="4122042" y="2937311"/>
            <a:ext cx="1368425" cy="1009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 name="直接连接符 15"/>
          <p:cNvCxnSpPr>
            <a:cxnSpLocks noChangeShapeType="1"/>
          </p:cNvCxnSpPr>
          <p:nvPr/>
        </p:nvCxnSpPr>
        <p:spPr bwMode="auto">
          <a:xfrm flipV="1">
            <a:off x="3945830" y="1856223"/>
            <a:ext cx="0"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5"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71005" y="358659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9"/>
          <p:cNvSpPr txBox="1">
            <a:spLocks noChangeArrowheads="1"/>
          </p:cNvSpPr>
          <p:nvPr/>
        </p:nvSpPr>
        <p:spPr bwMode="auto">
          <a:xfrm>
            <a:off x="2264667" y="4378761"/>
            <a:ext cx="593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a:p>
            <a:pPr eaLnBrk="1" hangingPunct="1"/>
            <a:endParaRPr kumimoji="1" lang="en-US" altLang="zh-CN" sz="1200">
              <a:ea typeface="宋体" charset="-122"/>
              <a:cs typeface="Arial" charset="0"/>
            </a:endParaRPr>
          </a:p>
        </p:txBody>
      </p:sp>
      <p:sp>
        <p:nvSpPr>
          <p:cNvPr id="37" name="Text Box 39"/>
          <p:cNvSpPr txBox="1">
            <a:spLocks noChangeArrowheads="1"/>
          </p:cNvSpPr>
          <p:nvPr/>
        </p:nvSpPr>
        <p:spPr bwMode="auto">
          <a:xfrm>
            <a:off x="3082230" y="2719823"/>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38" name="Text Box 39"/>
          <p:cNvSpPr txBox="1">
            <a:spLocks noChangeArrowheads="1"/>
          </p:cNvSpPr>
          <p:nvPr/>
        </p:nvSpPr>
        <p:spPr bwMode="auto">
          <a:xfrm>
            <a:off x="5160267" y="4378761"/>
            <a:ext cx="59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a:p>
            <a:pPr eaLnBrk="1" hangingPunct="1"/>
            <a:endParaRPr kumimoji="1" lang="en-US" altLang="zh-CN" sz="1200">
              <a:ea typeface="宋体" charset="-122"/>
              <a:cs typeface="Arial" charset="0"/>
            </a:endParaRPr>
          </a:p>
        </p:txBody>
      </p:sp>
      <p:pic>
        <p:nvPicPr>
          <p:cNvPr id="39"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79292" y="358659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箭头连接符 26"/>
          <p:cNvCxnSpPr>
            <a:cxnSpLocks noChangeShapeType="1"/>
          </p:cNvCxnSpPr>
          <p:nvPr/>
        </p:nvCxnSpPr>
        <p:spPr bwMode="auto">
          <a:xfrm flipV="1">
            <a:off x="2858392" y="2443598"/>
            <a:ext cx="914400" cy="60325"/>
          </a:xfrm>
          <a:prstGeom prst="straightConnector1">
            <a:avLst/>
          </a:prstGeom>
          <a:noFill/>
          <a:ln w="28575" algn="ctr">
            <a:solidFill>
              <a:srgbClr val="C00000"/>
            </a:solidFill>
            <a:prstDash val="dash"/>
            <a:round/>
            <a:headEnd/>
            <a:tailEnd type="arrow" w="med" len="med"/>
          </a:ln>
          <a:extLst>
            <a:ext uri="{909E8E84-426E-40DD-AFC4-6F175D3DCCD1}">
              <a14:hiddenFill xmlns:a14="http://schemas.microsoft.com/office/drawing/2010/main">
                <a:noFill/>
              </a14:hiddenFill>
            </a:ext>
          </a:extLst>
        </p:spPr>
      </p:cxnSp>
      <p:sp>
        <p:nvSpPr>
          <p:cNvPr id="41" name="Text Box 39"/>
          <p:cNvSpPr txBox="1">
            <a:spLocks noChangeArrowheads="1"/>
          </p:cNvSpPr>
          <p:nvPr/>
        </p:nvSpPr>
        <p:spPr bwMode="auto">
          <a:xfrm>
            <a:off x="1990813" y="2319257"/>
            <a:ext cx="765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dirty="0">
                <a:ea typeface="宋体" charset="-122"/>
                <a:cs typeface="Arial" charset="0"/>
              </a:rPr>
              <a:t>Trunk</a:t>
            </a:r>
          </a:p>
        </p:txBody>
      </p:sp>
      <p:sp>
        <p:nvSpPr>
          <p:cNvPr id="42" name="Text Box 39"/>
          <p:cNvSpPr txBox="1">
            <a:spLocks noChangeArrowheads="1"/>
          </p:cNvSpPr>
          <p:nvPr/>
        </p:nvSpPr>
        <p:spPr bwMode="auto">
          <a:xfrm>
            <a:off x="2932127" y="1901838"/>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400" dirty="0">
                <a:ea typeface="宋体" charset="-122"/>
                <a:cs typeface="Arial" charset="0"/>
              </a:rPr>
              <a:t>G0/0/1.1</a:t>
            </a:r>
          </a:p>
        </p:txBody>
      </p:sp>
      <p:sp>
        <p:nvSpPr>
          <p:cNvPr id="53" name="Text Box 39"/>
          <p:cNvSpPr txBox="1">
            <a:spLocks noChangeArrowheads="1"/>
          </p:cNvSpPr>
          <p:nvPr/>
        </p:nvSpPr>
        <p:spPr bwMode="auto">
          <a:xfrm>
            <a:off x="3933584" y="1954101"/>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400" dirty="0">
                <a:ea typeface="宋体" charset="-122"/>
                <a:cs typeface="Arial" charset="0"/>
              </a:rPr>
              <a:t>G0/0/1.2</a:t>
            </a:r>
          </a:p>
        </p:txBody>
      </p:sp>
      <p:sp>
        <p:nvSpPr>
          <p:cNvPr id="54" name="Text Box 6"/>
          <p:cNvSpPr txBox="1">
            <a:spLocks noChangeArrowheads="1"/>
          </p:cNvSpPr>
          <p:nvPr/>
        </p:nvSpPr>
        <p:spPr bwMode="auto">
          <a:xfrm>
            <a:off x="2070992" y="4844319"/>
            <a:ext cx="97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dirty="0">
                <a:solidFill>
                  <a:srgbClr val="990000"/>
                </a:solidFill>
                <a:ea typeface="宋体" charset="-122"/>
              </a:rPr>
              <a:t>VLAN 2</a:t>
            </a:r>
          </a:p>
        </p:txBody>
      </p:sp>
      <p:sp>
        <p:nvSpPr>
          <p:cNvPr id="55" name="Text Box 6"/>
          <p:cNvSpPr txBox="1">
            <a:spLocks noChangeArrowheads="1"/>
          </p:cNvSpPr>
          <p:nvPr/>
        </p:nvSpPr>
        <p:spPr bwMode="auto">
          <a:xfrm>
            <a:off x="4952305" y="4844319"/>
            <a:ext cx="97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dirty="0">
                <a:solidFill>
                  <a:srgbClr val="990000"/>
                </a:solidFill>
                <a:ea typeface="宋体" charset="-122"/>
              </a:rPr>
              <a:t>VLAN 3</a:t>
            </a:r>
          </a:p>
        </p:txBody>
      </p:sp>
      <p:sp>
        <p:nvSpPr>
          <p:cNvPr id="56" name="矩形 22"/>
          <p:cNvSpPr>
            <a:spLocks noChangeArrowheads="1"/>
          </p:cNvSpPr>
          <p:nvPr/>
        </p:nvSpPr>
        <p:spPr bwMode="auto">
          <a:xfrm>
            <a:off x="1749193" y="4594661"/>
            <a:ext cx="16834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400" dirty="0">
                <a:ea typeface="宋体" charset="-122"/>
              </a:rPr>
              <a:t>GW:192.168.2.254</a:t>
            </a:r>
            <a:endParaRPr lang="zh-CN" altLang="en-US" sz="1400" dirty="0">
              <a:ea typeface="宋体" charset="-122"/>
            </a:endParaRPr>
          </a:p>
        </p:txBody>
      </p:sp>
      <p:sp>
        <p:nvSpPr>
          <p:cNvPr id="57" name="矩形 23"/>
          <p:cNvSpPr>
            <a:spLocks noChangeArrowheads="1"/>
          </p:cNvSpPr>
          <p:nvPr/>
        </p:nvSpPr>
        <p:spPr bwMode="auto">
          <a:xfrm>
            <a:off x="4557481" y="4594661"/>
            <a:ext cx="16834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400" dirty="0">
                <a:ea typeface="宋体" charset="-122"/>
              </a:rPr>
              <a:t>GW:192.168.3.254</a:t>
            </a:r>
            <a:endParaRPr lang="zh-CN" altLang="en-US" sz="1400" dirty="0">
              <a:ea typeface="宋体" charset="-122"/>
            </a:endParaRPr>
          </a:p>
        </p:txBody>
      </p:sp>
      <p:sp>
        <p:nvSpPr>
          <p:cNvPr id="58" name="Text Box 39"/>
          <p:cNvSpPr txBox="1">
            <a:spLocks noChangeArrowheads="1"/>
          </p:cNvSpPr>
          <p:nvPr/>
        </p:nvSpPr>
        <p:spPr bwMode="auto">
          <a:xfrm>
            <a:off x="3718817" y="1462523"/>
            <a:ext cx="47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RTA</a:t>
            </a:r>
          </a:p>
        </p:txBody>
      </p:sp>
      <p:pic>
        <p:nvPicPr>
          <p:cNvPr id="59"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992" y="2503923"/>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439" descr="图片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480" y="1279961"/>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22"/>
          <p:cNvSpPr>
            <a:spLocks noChangeArrowheads="1"/>
          </p:cNvSpPr>
          <p:nvPr/>
        </p:nvSpPr>
        <p:spPr bwMode="auto">
          <a:xfrm>
            <a:off x="2500079" y="2099111"/>
            <a:ext cx="1327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400">
                <a:ea typeface="宋体" charset="-122"/>
              </a:rPr>
              <a:t>192.168.2.254</a:t>
            </a:r>
            <a:endParaRPr lang="zh-CN" altLang="en-US" sz="1400">
              <a:ea typeface="宋体" charset="-122"/>
            </a:endParaRPr>
          </a:p>
        </p:txBody>
      </p:sp>
      <p:sp>
        <p:nvSpPr>
          <p:cNvPr id="62" name="矩形 23"/>
          <p:cNvSpPr>
            <a:spLocks noChangeArrowheads="1"/>
          </p:cNvSpPr>
          <p:nvPr/>
        </p:nvSpPr>
        <p:spPr bwMode="auto">
          <a:xfrm>
            <a:off x="3908775" y="2189870"/>
            <a:ext cx="1327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400">
                <a:ea typeface="宋体" charset="-122"/>
              </a:rPr>
              <a:t>192.168.3.254</a:t>
            </a:r>
            <a:endParaRPr lang="zh-CN" altLang="en-US" sz="1400">
              <a:ea typeface="宋体" charset="-122"/>
            </a:endParaRPr>
          </a:p>
        </p:txBody>
      </p:sp>
      <p:sp>
        <p:nvSpPr>
          <p:cNvPr id="63" name="Text Box 39"/>
          <p:cNvSpPr txBox="1">
            <a:spLocks noChangeArrowheads="1"/>
          </p:cNvSpPr>
          <p:nvPr/>
        </p:nvSpPr>
        <p:spPr bwMode="auto">
          <a:xfrm>
            <a:off x="3064767" y="1495861"/>
            <a:ext cx="47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RTA</a:t>
            </a:r>
          </a:p>
        </p:txBody>
      </p:sp>
      <p:sp>
        <p:nvSpPr>
          <p:cNvPr id="64" name="AutoShape 28"/>
          <p:cNvSpPr>
            <a:spLocks/>
          </p:cNvSpPr>
          <p:nvPr/>
        </p:nvSpPr>
        <p:spPr bwMode="auto">
          <a:xfrm>
            <a:off x="5236383" y="1766553"/>
            <a:ext cx="5244777" cy="1471172"/>
          </a:xfrm>
          <a:prstGeom prst="accentBorderCallout3">
            <a:avLst>
              <a:gd name="adj1" fmla="val 14088"/>
              <a:gd name="adj2" fmla="val 101218"/>
              <a:gd name="adj3" fmla="val 14544"/>
              <a:gd name="adj4" fmla="val 103435"/>
              <a:gd name="adj5" fmla="val -16977"/>
              <a:gd name="adj6" fmla="val 103042"/>
              <a:gd name="adj7" fmla="val -16304"/>
              <a:gd name="adj8" fmla="val -24647"/>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square"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lnSpc>
                <a:spcPct val="140000"/>
              </a:lnSpc>
            </a:pPr>
            <a:r>
              <a:rPr lang="en-US" altLang="zh-CN" sz="1600" dirty="0" smtClean="0">
                <a:latin typeface="Courier New" pitchFamily="49" charset="0"/>
                <a:ea typeface="宋体" charset="-122"/>
              </a:rPr>
              <a:t>[RTA]interface g0/0/1.1</a:t>
            </a:r>
            <a:endParaRPr lang="en-US" altLang="zh-CN" sz="1600" dirty="0">
              <a:latin typeface="Courier New" pitchFamily="49" charset="0"/>
              <a:ea typeface="宋体" charset="-122"/>
            </a:endParaRPr>
          </a:p>
          <a:p>
            <a:pPr algn="l">
              <a:lnSpc>
                <a:spcPct val="140000"/>
              </a:lnSpc>
            </a:pPr>
            <a:r>
              <a:rPr lang="en-US" altLang="zh-CN" sz="1600" dirty="0" smtClean="0">
                <a:latin typeface="Courier New" pitchFamily="49" charset="0"/>
                <a:ea typeface="宋体" charset="-122"/>
              </a:rPr>
              <a:t>[RTA-G0/0/1.1]</a:t>
            </a:r>
            <a:r>
              <a:rPr lang="en-US" altLang="zh-CN" sz="1600" dirty="0" err="1" smtClean="0">
                <a:latin typeface="Courier New" pitchFamily="49" charset="0"/>
                <a:ea typeface="宋体" charset="-122"/>
              </a:rPr>
              <a:t>ip</a:t>
            </a:r>
            <a:r>
              <a:rPr lang="en-US" altLang="zh-CN" sz="1600" dirty="0" smtClean="0">
                <a:latin typeface="Courier New" pitchFamily="49" charset="0"/>
                <a:ea typeface="宋体" charset="-122"/>
              </a:rPr>
              <a:t> address </a:t>
            </a:r>
            <a:r>
              <a:rPr lang="en-US" altLang="zh-CN" sz="1600" dirty="0">
                <a:solidFill>
                  <a:srgbClr val="FF0000"/>
                </a:solidFill>
                <a:latin typeface="Courier New" pitchFamily="49" charset="0"/>
                <a:ea typeface="宋体" charset="-122"/>
              </a:rPr>
              <a:t>192.168.2.254 24</a:t>
            </a:r>
          </a:p>
          <a:p>
            <a:pPr algn="l">
              <a:lnSpc>
                <a:spcPct val="140000"/>
              </a:lnSpc>
            </a:pPr>
            <a:r>
              <a:rPr lang="en-US" altLang="zh-CN" sz="1600" dirty="0">
                <a:latin typeface="Courier New" pitchFamily="49" charset="0"/>
                <a:ea typeface="宋体" charset="-122"/>
              </a:rPr>
              <a:t>[</a:t>
            </a:r>
            <a:r>
              <a:rPr lang="en-US" altLang="zh-CN" sz="1600" dirty="0" smtClean="0">
                <a:latin typeface="Courier New" pitchFamily="49" charset="0"/>
                <a:ea typeface="宋体" charset="-122"/>
              </a:rPr>
              <a:t>RTA-G0/0/1.1]dot1q termination vid </a:t>
            </a:r>
            <a:r>
              <a:rPr lang="en-US" altLang="zh-CN" sz="1600" dirty="0" smtClean="0">
                <a:solidFill>
                  <a:srgbClr val="FF0000"/>
                </a:solidFill>
                <a:latin typeface="Courier New" pitchFamily="49" charset="0"/>
                <a:ea typeface="宋体" charset="-122"/>
              </a:rPr>
              <a:t>2</a:t>
            </a:r>
            <a:endParaRPr lang="en-US" altLang="zh-CN" sz="1600" dirty="0">
              <a:solidFill>
                <a:srgbClr val="FF0000"/>
              </a:solidFill>
              <a:latin typeface="Courier New" pitchFamily="49" charset="0"/>
              <a:ea typeface="宋体" charset="-122"/>
            </a:endParaRPr>
          </a:p>
          <a:p>
            <a:pPr algn="l">
              <a:lnSpc>
                <a:spcPct val="140000"/>
              </a:lnSpc>
            </a:pPr>
            <a:r>
              <a:rPr lang="en-US" altLang="zh-CN" sz="1600" dirty="0">
                <a:latin typeface="Courier New" pitchFamily="49" charset="0"/>
                <a:ea typeface="宋体" charset="-122"/>
              </a:rPr>
              <a:t>[RTA-G0/0/1.1]</a:t>
            </a:r>
            <a:r>
              <a:rPr lang="en-US" altLang="zh-CN" sz="1600" dirty="0" err="1">
                <a:latin typeface="Courier New" pitchFamily="49" charset="0"/>
                <a:ea typeface="宋体" charset="-122"/>
              </a:rPr>
              <a:t>arp</a:t>
            </a:r>
            <a:r>
              <a:rPr lang="en-US" altLang="zh-CN" sz="1600" dirty="0">
                <a:latin typeface="Courier New" pitchFamily="49" charset="0"/>
                <a:ea typeface="宋体" charset="-122"/>
              </a:rPr>
              <a:t> broadcast enable</a:t>
            </a:r>
          </a:p>
        </p:txBody>
      </p:sp>
    </p:spTree>
    <p:extLst>
      <p:ext uri="{BB962C8B-B14F-4D97-AF65-F5344CB8AC3E}">
        <p14:creationId xmlns:p14="http://schemas.microsoft.com/office/powerpoint/2010/main" val="1920845762"/>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499111"/>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路由</a:t>
            </a:r>
            <a:r>
              <a:rPr lang="en-US" altLang="zh-CN" sz="2000" dirty="0">
                <a:solidFill>
                  <a:srgbClr val="656D8D"/>
                </a:solidFill>
              </a:rPr>
              <a:t>-</a:t>
            </a:r>
            <a:r>
              <a:rPr lang="zh-CN" altLang="en-US" sz="2000" dirty="0">
                <a:solidFill>
                  <a:srgbClr val="656D8D"/>
                </a:solidFill>
              </a:rPr>
              <a:t>单臂路由</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cxnSp>
        <p:nvCxnSpPr>
          <p:cNvPr id="43" name="直接连接符 15"/>
          <p:cNvCxnSpPr>
            <a:cxnSpLocks noChangeShapeType="1"/>
          </p:cNvCxnSpPr>
          <p:nvPr/>
        </p:nvCxnSpPr>
        <p:spPr bwMode="auto">
          <a:xfrm flipH="1">
            <a:off x="2736221" y="2331491"/>
            <a:ext cx="21605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 name="直接连接符 15"/>
          <p:cNvCxnSpPr>
            <a:cxnSpLocks noChangeShapeType="1"/>
          </p:cNvCxnSpPr>
          <p:nvPr/>
        </p:nvCxnSpPr>
        <p:spPr bwMode="auto">
          <a:xfrm>
            <a:off x="5112708" y="2547391"/>
            <a:ext cx="0" cy="7207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 name="直接连接符 15"/>
          <p:cNvCxnSpPr>
            <a:cxnSpLocks noChangeShapeType="1"/>
          </p:cNvCxnSpPr>
          <p:nvPr/>
        </p:nvCxnSpPr>
        <p:spPr bwMode="auto">
          <a:xfrm flipV="1">
            <a:off x="5041271" y="2331491"/>
            <a:ext cx="30241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46"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32983" y="1899691"/>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933" y="1899691"/>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9"/>
          <p:cNvSpPr txBox="1">
            <a:spLocks noChangeArrowheads="1"/>
          </p:cNvSpPr>
          <p:nvPr/>
        </p:nvSpPr>
        <p:spPr bwMode="auto">
          <a:xfrm>
            <a:off x="2326646" y="1683791"/>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49" name="Text Box 39"/>
          <p:cNvSpPr txBox="1">
            <a:spLocks noChangeArrowheads="1"/>
          </p:cNvSpPr>
          <p:nvPr/>
        </p:nvSpPr>
        <p:spPr bwMode="auto">
          <a:xfrm>
            <a:off x="4896808" y="1683791"/>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pic>
        <p:nvPicPr>
          <p:cNvPr id="50" name="Picture 1439" descr="图片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208" y="1899691"/>
            <a:ext cx="7985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39"/>
          <p:cNvSpPr txBox="1">
            <a:spLocks noChangeArrowheads="1"/>
          </p:cNvSpPr>
          <p:nvPr/>
        </p:nvSpPr>
        <p:spPr bwMode="auto">
          <a:xfrm>
            <a:off x="7994021" y="1683791"/>
            <a:ext cx="477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RTA</a:t>
            </a:r>
          </a:p>
        </p:txBody>
      </p:sp>
      <p:sp>
        <p:nvSpPr>
          <p:cNvPr id="52" name="Text Box 39"/>
          <p:cNvSpPr txBox="1">
            <a:spLocks noChangeArrowheads="1"/>
          </p:cNvSpPr>
          <p:nvPr/>
        </p:nvSpPr>
        <p:spPr bwMode="auto">
          <a:xfrm>
            <a:off x="4130046" y="3050628"/>
            <a:ext cx="59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pic>
        <p:nvPicPr>
          <p:cNvPr id="65"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80908" y="305062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39"/>
          <p:cNvSpPr txBox="1">
            <a:spLocks noChangeArrowheads="1"/>
          </p:cNvSpPr>
          <p:nvPr/>
        </p:nvSpPr>
        <p:spPr bwMode="auto">
          <a:xfrm>
            <a:off x="5473071" y="2071141"/>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67" name="Text Box 6"/>
          <p:cNvSpPr txBox="1">
            <a:spLocks noChangeArrowheads="1"/>
          </p:cNvSpPr>
          <p:nvPr/>
        </p:nvSpPr>
        <p:spPr bwMode="auto">
          <a:xfrm>
            <a:off x="3169608" y="1683791"/>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68" name="Text Box 6"/>
          <p:cNvSpPr txBox="1">
            <a:spLocks noChangeArrowheads="1"/>
          </p:cNvSpPr>
          <p:nvPr/>
        </p:nvSpPr>
        <p:spPr bwMode="auto">
          <a:xfrm>
            <a:off x="5544508" y="3268116"/>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sp>
        <p:nvSpPr>
          <p:cNvPr id="69" name="AutoShape 28"/>
          <p:cNvSpPr>
            <a:spLocks/>
          </p:cNvSpPr>
          <p:nvPr/>
        </p:nvSpPr>
        <p:spPr bwMode="auto">
          <a:xfrm>
            <a:off x="2247271" y="3852316"/>
            <a:ext cx="7058025" cy="2203450"/>
          </a:xfrm>
          <a:prstGeom prst="accentBorderCallout3">
            <a:avLst>
              <a:gd name="adj1" fmla="val 14088"/>
              <a:gd name="adj2" fmla="val 101218"/>
              <a:gd name="adj3" fmla="val 14088"/>
              <a:gd name="adj4" fmla="val 103042"/>
              <a:gd name="adj5" fmla="val -16977"/>
              <a:gd name="adj6" fmla="val 103042"/>
              <a:gd name="adj7" fmla="val -53213"/>
              <a:gd name="adj8" fmla="val 49213"/>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gn="l">
              <a:lnSpc>
                <a:spcPct val="140000"/>
              </a:lnSpc>
            </a:pPr>
            <a:r>
              <a:rPr lang="en-US" altLang="zh-CN" sz="1400">
                <a:latin typeface="Courier New" pitchFamily="49" charset="0"/>
                <a:ea typeface="宋体" charset="-122"/>
              </a:rPr>
              <a:t>[SWA]vlan batch 2 3</a:t>
            </a:r>
          </a:p>
          <a:p>
            <a:pPr algn="l">
              <a:lnSpc>
                <a:spcPct val="140000"/>
              </a:lnSpc>
            </a:pPr>
            <a:r>
              <a:rPr lang="en-US" altLang="zh-CN" sz="1400">
                <a:latin typeface="Courier New" pitchFamily="49" charset="0"/>
                <a:ea typeface="宋体" charset="-122"/>
              </a:rPr>
              <a:t>[SWA-GigabitEthernet0/0/1]port link-type trunk</a:t>
            </a:r>
          </a:p>
          <a:p>
            <a:pPr algn="l">
              <a:lnSpc>
                <a:spcPct val="140000"/>
              </a:lnSpc>
            </a:pPr>
            <a:r>
              <a:rPr lang="en-US" altLang="zh-CN" sz="1400">
                <a:latin typeface="Courier New" pitchFamily="49" charset="0"/>
                <a:ea typeface="宋体" charset="-122"/>
              </a:rPr>
              <a:t>[SWA-GigabitEthernet0/0/1]port trunk allow-pass vlan 2 3</a:t>
            </a:r>
          </a:p>
          <a:p>
            <a:pPr algn="l">
              <a:lnSpc>
                <a:spcPct val="140000"/>
              </a:lnSpc>
            </a:pPr>
            <a:r>
              <a:rPr lang="en-US" altLang="zh-CN" sz="1400">
                <a:latin typeface="Courier New" pitchFamily="49" charset="0"/>
                <a:ea typeface="宋体" charset="-122"/>
              </a:rPr>
              <a:t>[SWA-GigabitEthernet0/0/2]port link-type access</a:t>
            </a:r>
          </a:p>
          <a:p>
            <a:pPr algn="l">
              <a:lnSpc>
                <a:spcPct val="140000"/>
              </a:lnSpc>
            </a:pPr>
            <a:r>
              <a:rPr lang="en-US" altLang="zh-CN" sz="1400">
                <a:latin typeface="Courier New" pitchFamily="49" charset="0"/>
                <a:ea typeface="宋体" charset="-122"/>
              </a:rPr>
              <a:t>[SWA-GigabitEthernet0/0/2]port default vlan 2 </a:t>
            </a:r>
          </a:p>
          <a:p>
            <a:pPr algn="l">
              <a:lnSpc>
                <a:spcPct val="140000"/>
              </a:lnSpc>
            </a:pPr>
            <a:r>
              <a:rPr lang="en-US" altLang="zh-CN" sz="1400">
                <a:latin typeface="Courier New" pitchFamily="49" charset="0"/>
                <a:ea typeface="宋体" charset="-122"/>
              </a:rPr>
              <a:t>[SWA-GigabitEthernet0/0/3]port link-type access</a:t>
            </a:r>
          </a:p>
          <a:p>
            <a:pPr algn="l">
              <a:lnSpc>
                <a:spcPct val="140000"/>
              </a:lnSpc>
            </a:pPr>
            <a:r>
              <a:rPr lang="en-US" altLang="zh-CN" sz="1400">
                <a:latin typeface="Courier New" pitchFamily="49" charset="0"/>
                <a:ea typeface="宋体" charset="-122"/>
              </a:rPr>
              <a:t>[SWA-GigabitEthernet0/0/3]port default vlan 3</a:t>
            </a:r>
          </a:p>
        </p:txBody>
      </p:sp>
      <p:sp>
        <p:nvSpPr>
          <p:cNvPr id="70" name="矩形 23"/>
          <p:cNvSpPr>
            <a:spLocks noChangeArrowheads="1"/>
          </p:cNvSpPr>
          <p:nvPr/>
        </p:nvSpPr>
        <p:spPr bwMode="auto">
          <a:xfrm>
            <a:off x="3536321" y="3279228"/>
            <a:ext cx="1208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192.168.3.1/24</a:t>
            </a:r>
            <a:endParaRPr lang="zh-CN" altLang="en-US" sz="1200">
              <a:ea typeface="宋体" charset="-122"/>
            </a:endParaRPr>
          </a:p>
        </p:txBody>
      </p:sp>
      <p:sp>
        <p:nvSpPr>
          <p:cNvPr id="71" name="矩形 23"/>
          <p:cNvSpPr>
            <a:spLocks noChangeArrowheads="1"/>
          </p:cNvSpPr>
          <p:nvPr/>
        </p:nvSpPr>
        <p:spPr bwMode="auto">
          <a:xfrm>
            <a:off x="2161546" y="2655341"/>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192.168.2.1/24</a:t>
            </a:r>
            <a:endParaRPr lang="zh-CN" altLang="en-US" sz="1200">
              <a:ea typeface="宋体" charset="-122"/>
            </a:endParaRPr>
          </a:p>
        </p:txBody>
      </p:sp>
      <p:sp>
        <p:nvSpPr>
          <p:cNvPr id="72" name="Text Box 39"/>
          <p:cNvSpPr txBox="1">
            <a:spLocks noChangeArrowheads="1"/>
          </p:cNvSpPr>
          <p:nvPr/>
        </p:nvSpPr>
        <p:spPr bwMode="auto">
          <a:xfrm>
            <a:off x="4177671" y="2042566"/>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73" name="Text Box 39"/>
          <p:cNvSpPr txBox="1">
            <a:spLocks noChangeArrowheads="1"/>
          </p:cNvSpPr>
          <p:nvPr/>
        </p:nvSpPr>
        <p:spPr bwMode="auto">
          <a:xfrm>
            <a:off x="5112708" y="2691853"/>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G0/0/3</a:t>
            </a:r>
          </a:p>
        </p:txBody>
      </p:sp>
      <p:sp>
        <p:nvSpPr>
          <p:cNvPr id="74" name="Text Box 39"/>
          <p:cNvSpPr txBox="1">
            <a:spLocks noChangeArrowheads="1"/>
          </p:cNvSpPr>
          <p:nvPr/>
        </p:nvSpPr>
        <p:spPr bwMode="auto">
          <a:xfrm>
            <a:off x="7201858" y="2042566"/>
            <a:ext cx="64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Tree>
    <p:extLst>
      <p:ext uri="{BB962C8B-B14F-4D97-AF65-F5344CB8AC3E}">
        <p14:creationId xmlns:p14="http://schemas.microsoft.com/office/powerpoint/2010/main" val="2971720992"/>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069975" y="762794"/>
            <a:ext cx="9829800" cy="499111"/>
          </a:xfrm>
          <a:prstGeom prst="rect">
            <a:avLst/>
          </a:prstGeom>
        </p:spPr>
        <p:txBody>
          <a:bodyPr wrap="square">
            <a:spAutoFit/>
          </a:bodyPr>
          <a:lstStyle/>
          <a:p>
            <a:pPr>
              <a:lnSpc>
                <a:spcPct val="150000"/>
              </a:lnSpc>
            </a:pPr>
            <a:r>
              <a:rPr lang="en-US" altLang="zh-CN" sz="2000" dirty="0">
                <a:solidFill>
                  <a:srgbClr val="656D8D"/>
                </a:solidFill>
              </a:rPr>
              <a:t>VLAN</a:t>
            </a:r>
            <a:r>
              <a:rPr lang="zh-CN" altLang="en-US" sz="2000" dirty="0">
                <a:solidFill>
                  <a:srgbClr val="656D8D"/>
                </a:solidFill>
              </a:rPr>
              <a:t>路由</a:t>
            </a:r>
            <a:r>
              <a:rPr lang="en-US" altLang="zh-CN" sz="2000" dirty="0">
                <a:solidFill>
                  <a:srgbClr val="656D8D"/>
                </a:solidFill>
              </a:rPr>
              <a:t>-</a:t>
            </a:r>
            <a:r>
              <a:rPr lang="zh-CN" altLang="en-US" sz="2000" dirty="0">
                <a:solidFill>
                  <a:srgbClr val="656D8D"/>
                </a:solidFill>
              </a:rPr>
              <a:t>单臂路由</a:t>
            </a:r>
            <a:endParaRPr lang="zh-CN" altLang="zh-CN" sz="2000" dirty="0">
              <a:solidFill>
                <a:srgbClr val="656D8D"/>
              </a:solidFill>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cxnSp>
        <p:nvCxnSpPr>
          <p:cNvPr id="43" name="直接连接符 15"/>
          <p:cNvCxnSpPr>
            <a:cxnSpLocks noChangeShapeType="1"/>
          </p:cNvCxnSpPr>
          <p:nvPr/>
        </p:nvCxnSpPr>
        <p:spPr bwMode="auto">
          <a:xfrm flipH="1">
            <a:off x="2736221" y="2331491"/>
            <a:ext cx="21605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 name="直接连接符 15"/>
          <p:cNvCxnSpPr>
            <a:cxnSpLocks noChangeShapeType="1"/>
          </p:cNvCxnSpPr>
          <p:nvPr/>
        </p:nvCxnSpPr>
        <p:spPr bwMode="auto">
          <a:xfrm>
            <a:off x="5112708" y="2547391"/>
            <a:ext cx="0" cy="7207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 name="直接连接符 15"/>
          <p:cNvCxnSpPr>
            <a:cxnSpLocks noChangeShapeType="1"/>
          </p:cNvCxnSpPr>
          <p:nvPr/>
        </p:nvCxnSpPr>
        <p:spPr bwMode="auto">
          <a:xfrm flipV="1">
            <a:off x="5041271" y="2331491"/>
            <a:ext cx="30241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46"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32983" y="1899691"/>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933" y="1899691"/>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9"/>
          <p:cNvSpPr txBox="1">
            <a:spLocks noChangeArrowheads="1"/>
          </p:cNvSpPr>
          <p:nvPr/>
        </p:nvSpPr>
        <p:spPr bwMode="auto">
          <a:xfrm>
            <a:off x="2326646" y="1683791"/>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49" name="Text Box 39"/>
          <p:cNvSpPr txBox="1">
            <a:spLocks noChangeArrowheads="1"/>
          </p:cNvSpPr>
          <p:nvPr/>
        </p:nvSpPr>
        <p:spPr bwMode="auto">
          <a:xfrm>
            <a:off x="4896808" y="1683791"/>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pic>
        <p:nvPicPr>
          <p:cNvPr id="50" name="Picture 1439" descr="图片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208" y="1899691"/>
            <a:ext cx="7985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39"/>
          <p:cNvSpPr txBox="1">
            <a:spLocks noChangeArrowheads="1"/>
          </p:cNvSpPr>
          <p:nvPr/>
        </p:nvSpPr>
        <p:spPr bwMode="auto">
          <a:xfrm>
            <a:off x="7994021" y="1683791"/>
            <a:ext cx="477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RTA</a:t>
            </a:r>
          </a:p>
        </p:txBody>
      </p:sp>
      <p:sp>
        <p:nvSpPr>
          <p:cNvPr id="52" name="Text Box 39"/>
          <p:cNvSpPr txBox="1">
            <a:spLocks noChangeArrowheads="1"/>
          </p:cNvSpPr>
          <p:nvPr/>
        </p:nvSpPr>
        <p:spPr bwMode="auto">
          <a:xfrm>
            <a:off x="4130046" y="3050628"/>
            <a:ext cx="59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pic>
        <p:nvPicPr>
          <p:cNvPr id="65"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80908" y="3050628"/>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39"/>
          <p:cNvSpPr txBox="1">
            <a:spLocks noChangeArrowheads="1"/>
          </p:cNvSpPr>
          <p:nvPr/>
        </p:nvSpPr>
        <p:spPr bwMode="auto">
          <a:xfrm>
            <a:off x="5473071" y="2071141"/>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67" name="Text Box 6"/>
          <p:cNvSpPr txBox="1">
            <a:spLocks noChangeArrowheads="1"/>
          </p:cNvSpPr>
          <p:nvPr/>
        </p:nvSpPr>
        <p:spPr bwMode="auto">
          <a:xfrm>
            <a:off x="3169608" y="1683791"/>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68" name="Text Box 6"/>
          <p:cNvSpPr txBox="1">
            <a:spLocks noChangeArrowheads="1"/>
          </p:cNvSpPr>
          <p:nvPr/>
        </p:nvSpPr>
        <p:spPr bwMode="auto">
          <a:xfrm>
            <a:off x="5544508" y="3268116"/>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sp>
        <p:nvSpPr>
          <p:cNvPr id="69" name="AutoShape 28"/>
          <p:cNvSpPr>
            <a:spLocks/>
          </p:cNvSpPr>
          <p:nvPr/>
        </p:nvSpPr>
        <p:spPr bwMode="auto">
          <a:xfrm>
            <a:off x="2247271" y="3917837"/>
            <a:ext cx="7058025" cy="2483757"/>
          </a:xfrm>
          <a:prstGeom prst="accentBorderCallout3">
            <a:avLst>
              <a:gd name="adj1" fmla="val 14088"/>
              <a:gd name="adj2" fmla="val 101218"/>
              <a:gd name="adj3" fmla="val 14088"/>
              <a:gd name="adj4" fmla="val 103042"/>
              <a:gd name="adj5" fmla="val -16977"/>
              <a:gd name="adj6" fmla="val 103042"/>
              <a:gd name="adj7" fmla="val -53213"/>
              <a:gd name="adj8" fmla="val 89271"/>
            </a:avLst>
          </a:prstGeom>
          <a:noFill/>
          <a:ln w="19050" algn="ctr">
            <a:solidFill>
              <a:srgbClr val="00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lvl1pPr defTabSz="784225">
              <a:defRPr sz="2100">
                <a:solidFill>
                  <a:schemeClr val="tx1"/>
                </a:solidFill>
                <a:latin typeface="Arial" charset="0"/>
                <a:ea typeface="MS PGothic" pitchFamily="34" charset="-128"/>
              </a:defRPr>
            </a:lvl1pPr>
            <a:lvl2pPr marL="742950" indent="-285750" defTabSz="784225">
              <a:defRPr sz="2100">
                <a:solidFill>
                  <a:schemeClr val="tx1"/>
                </a:solidFill>
                <a:latin typeface="Arial" charset="0"/>
                <a:ea typeface="MS PGothic" pitchFamily="34" charset="-128"/>
              </a:defRPr>
            </a:lvl2pPr>
            <a:lvl3pPr marL="1143000" indent="-228600" defTabSz="784225">
              <a:defRPr sz="2100">
                <a:solidFill>
                  <a:schemeClr val="tx1"/>
                </a:solidFill>
                <a:latin typeface="Arial" charset="0"/>
                <a:ea typeface="MS PGothic" pitchFamily="34" charset="-128"/>
              </a:defRPr>
            </a:lvl3pPr>
            <a:lvl4pPr marL="1600200" indent="-228600" defTabSz="784225">
              <a:defRPr sz="2100">
                <a:solidFill>
                  <a:schemeClr val="tx1"/>
                </a:solidFill>
                <a:latin typeface="Arial" charset="0"/>
                <a:ea typeface="MS PGothic" pitchFamily="34" charset="-128"/>
              </a:defRPr>
            </a:lvl4pPr>
            <a:lvl5pPr marL="2057400" indent="-228600" defTabSz="784225">
              <a:defRPr sz="2100">
                <a:solidFill>
                  <a:schemeClr val="tx1"/>
                </a:solidFill>
                <a:latin typeface="Arial" charset="0"/>
                <a:ea typeface="MS PGothic" pitchFamily="34" charset="-128"/>
              </a:defRPr>
            </a:lvl5pPr>
            <a:lvl6pPr marL="2514600" indent="-228600" algn="ctr" defTabSz="784225"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defTabSz="784225"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defTabSz="784225"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defTabSz="784225" eaLnBrk="0" fontAlgn="base" hangingPunct="0">
              <a:spcBef>
                <a:spcPct val="0"/>
              </a:spcBef>
              <a:spcAft>
                <a:spcPct val="0"/>
              </a:spcAft>
              <a:defRPr sz="2100">
                <a:solidFill>
                  <a:schemeClr val="tx1"/>
                </a:solidFill>
                <a:latin typeface="Arial" charset="0"/>
                <a:ea typeface="MS PGothic" pitchFamily="34" charset="-128"/>
              </a:defRPr>
            </a:lvl9pPr>
          </a:lstStyle>
          <a:p>
            <a:pPr>
              <a:lnSpc>
                <a:spcPct val="140000"/>
              </a:lnSpc>
            </a:pPr>
            <a:r>
              <a:rPr lang="en-US" altLang="zh-CN" sz="1400" dirty="0">
                <a:latin typeface="Courier New" pitchFamily="49" charset="0"/>
                <a:ea typeface="宋体" charset="-122"/>
              </a:rPr>
              <a:t>[RTA]interface GigabitEthernet0/0/1.1</a:t>
            </a:r>
          </a:p>
          <a:p>
            <a:pPr>
              <a:lnSpc>
                <a:spcPct val="140000"/>
              </a:lnSpc>
            </a:pPr>
            <a:r>
              <a:rPr lang="en-US" altLang="zh-CN" sz="1400" dirty="0">
                <a:latin typeface="Courier New" pitchFamily="49" charset="0"/>
                <a:ea typeface="宋体" charset="-122"/>
              </a:rPr>
              <a:t>[RTA-GigabitEthernet0/0/1.1]</a:t>
            </a:r>
            <a:r>
              <a:rPr lang="en-US" altLang="zh-CN" sz="1400" dirty="0">
                <a:solidFill>
                  <a:srgbClr val="C00000"/>
                </a:solidFill>
                <a:latin typeface="Courier New" pitchFamily="49" charset="0"/>
                <a:ea typeface="宋体" charset="-122"/>
              </a:rPr>
              <a:t>dot1q termination vid 2</a:t>
            </a:r>
          </a:p>
          <a:p>
            <a:pPr>
              <a:lnSpc>
                <a:spcPct val="140000"/>
              </a:lnSpc>
            </a:pPr>
            <a:r>
              <a:rPr lang="en-US" altLang="zh-CN" sz="1400" dirty="0">
                <a:latin typeface="Courier New" pitchFamily="49" charset="0"/>
                <a:ea typeface="宋体" charset="-122"/>
              </a:rPr>
              <a:t>[RTA-GigabitEthernet0/0/1.1]</a:t>
            </a:r>
            <a:r>
              <a:rPr lang="en-US" altLang="zh-CN" sz="1400" dirty="0" err="1">
                <a:latin typeface="Courier New" pitchFamily="49" charset="0"/>
                <a:ea typeface="宋体" charset="-122"/>
              </a:rPr>
              <a:t>ip</a:t>
            </a:r>
            <a:r>
              <a:rPr lang="en-US" altLang="zh-CN" sz="1400" dirty="0">
                <a:latin typeface="Courier New" pitchFamily="49" charset="0"/>
                <a:ea typeface="宋体" charset="-122"/>
              </a:rPr>
              <a:t> address 192.168.2.254 24 </a:t>
            </a:r>
          </a:p>
          <a:p>
            <a:pPr>
              <a:lnSpc>
                <a:spcPct val="140000"/>
              </a:lnSpc>
            </a:pPr>
            <a:r>
              <a:rPr lang="en-US" altLang="zh-CN" sz="1400" dirty="0">
                <a:latin typeface="Courier New" pitchFamily="49" charset="0"/>
                <a:ea typeface="宋体" charset="-122"/>
              </a:rPr>
              <a:t>[RTA-GigabitEthernet0/0/1.1]</a:t>
            </a:r>
            <a:r>
              <a:rPr lang="en-US" altLang="zh-CN" sz="1400" dirty="0" err="1">
                <a:latin typeface="Courier New" pitchFamily="49" charset="0"/>
                <a:ea typeface="宋体" charset="-122"/>
              </a:rPr>
              <a:t>arp</a:t>
            </a:r>
            <a:r>
              <a:rPr lang="en-US" altLang="zh-CN" sz="1400" dirty="0">
                <a:latin typeface="Courier New" pitchFamily="49" charset="0"/>
                <a:ea typeface="宋体" charset="-122"/>
              </a:rPr>
              <a:t> broadcast enable</a:t>
            </a:r>
          </a:p>
          <a:p>
            <a:pPr>
              <a:lnSpc>
                <a:spcPct val="140000"/>
              </a:lnSpc>
            </a:pPr>
            <a:r>
              <a:rPr lang="en-US" altLang="zh-CN" sz="1400" dirty="0">
                <a:latin typeface="Courier New" pitchFamily="49" charset="0"/>
                <a:ea typeface="宋体" charset="-122"/>
              </a:rPr>
              <a:t>[RTA]interface GigabitEthernet0/0/1.2</a:t>
            </a:r>
          </a:p>
          <a:p>
            <a:pPr>
              <a:lnSpc>
                <a:spcPct val="140000"/>
              </a:lnSpc>
            </a:pPr>
            <a:r>
              <a:rPr lang="en-US" altLang="zh-CN" sz="1400" dirty="0">
                <a:latin typeface="Courier New" pitchFamily="49" charset="0"/>
                <a:ea typeface="宋体" charset="-122"/>
              </a:rPr>
              <a:t>[RTA-GigabitEthernet0/0/1.2]</a:t>
            </a:r>
            <a:r>
              <a:rPr lang="en-US" altLang="zh-CN" sz="1400" dirty="0">
                <a:solidFill>
                  <a:srgbClr val="C00000"/>
                </a:solidFill>
                <a:latin typeface="Courier New" pitchFamily="49" charset="0"/>
                <a:ea typeface="宋体" charset="-122"/>
              </a:rPr>
              <a:t>dot1q termination vid 3</a:t>
            </a:r>
          </a:p>
          <a:p>
            <a:pPr>
              <a:lnSpc>
                <a:spcPct val="140000"/>
              </a:lnSpc>
            </a:pPr>
            <a:r>
              <a:rPr lang="en-US" altLang="zh-CN" sz="1400" dirty="0">
                <a:latin typeface="Courier New" pitchFamily="49" charset="0"/>
                <a:ea typeface="宋体" charset="-122"/>
              </a:rPr>
              <a:t>[RTA-GigabitEthernet0/0/1.2]</a:t>
            </a:r>
            <a:r>
              <a:rPr lang="en-US" altLang="zh-CN" sz="1400" dirty="0" err="1">
                <a:latin typeface="Courier New" pitchFamily="49" charset="0"/>
                <a:ea typeface="宋体" charset="-122"/>
              </a:rPr>
              <a:t>ip</a:t>
            </a:r>
            <a:r>
              <a:rPr lang="en-US" altLang="zh-CN" sz="1400" dirty="0">
                <a:latin typeface="Courier New" pitchFamily="49" charset="0"/>
                <a:ea typeface="宋体" charset="-122"/>
              </a:rPr>
              <a:t> address 192.168.3.254 24 </a:t>
            </a:r>
          </a:p>
          <a:p>
            <a:pPr>
              <a:lnSpc>
                <a:spcPct val="140000"/>
              </a:lnSpc>
            </a:pPr>
            <a:r>
              <a:rPr lang="en-US" altLang="zh-CN" sz="1400" dirty="0">
                <a:latin typeface="Courier New" pitchFamily="49" charset="0"/>
                <a:ea typeface="宋体" charset="-122"/>
              </a:rPr>
              <a:t>[RTA-GigabitEthernet0/0/1.2]</a:t>
            </a:r>
            <a:r>
              <a:rPr lang="en-US" altLang="zh-CN" sz="1400" dirty="0" err="1">
                <a:latin typeface="Courier New" pitchFamily="49" charset="0"/>
                <a:ea typeface="宋体" charset="-122"/>
              </a:rPr>
              <a:t>arp</a:t>
            </a:r>
            <a:r>
              <a:rPr lang="en-US" altLang="zh-CN" sz="1400" dirty="0">
                <a:latin typeface="Courier New" pitchFamily="49" charset="0"/>
                <a:ea typeface="宋体" charset="-122"/>
              </a:rPr>
              <a:t> broadcast enable</a:t>
            </a:r>
            <a:endParaRPr lang="en-US" altLang="zh-CN" sz="1400" dirty="0">
              <a:latin typeface="Courier New" pitchFamily="49" charset="0"/>
              <a:ea typeface="宋体" charset="-122"/>
            </a:endParaRPr>
          </a:p>
        </p:txBody>
      </p:sp>
      <p:sp>
        <p:nvSpPr>
          <p:cNvPr id="70" name="矩形 23"/>
          <p:cNvSpPr>
            <a:spLocks noChangeArrowheads="1"/>
          </p:cNvSpPr>
          <p:nvPr/>
        </p:nvSpPr>
        <p:spPr bwMode="auto">
          <a:xfrm>
            <a:off x="3536321" y="3279228"/>
            <a:ext cx="1208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192.168.3.1/24</a:t>
            </a:r>
            <a:endParaRPr lang="zh-CN" altLang="en-US" sz="1200">
              <a:ea typeface="宋体" charset="-122"/>
            </a:endParaRPr>
          </a:p>
        </p:txBody>
      </p:sp>
      <p:sp>
        <p:nvSpPr>
          <p:cNvPr id="71" name="矩形 23"/>
          <p:cNvSpPr>
            <a:spLocks noChangeArrowheads="1"/>
          </p:cNvSpPr>
          <p:nvPr/>
        </p:nvSpPr>
        <p:spPr bwMode="auto">
          <a:xfrm>
            <a:off x="2161546" y="2655341"/>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192.168.2.1/24</a:t>
            </a:r>
            <a:endParaRPr lang="zh-CN" altLang="en-US" sz="1200">
              <a:ea typeface="宋体" charset="-122"/>
            </a:endParaRPr>
          </a:p>
        </p:txBody>
      </p:sp>
      <p:sp>
        <p:nvSpPr>
          <p:cNvPr id="72" name="Text Box 39"/>
          <p:cNvSpPr txBox="1">
            <a:spLocks noChangeArrowheads="1"/>
          </p:cNvSpPr>
          <p:nvPr/>
        </p:nvSpPr>
        <p:spPr bwMode="auto">
          <a:xfrm>
            <a:off x="4177671" y="2042566"/>
            <a:ext cx="646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sp>
        <p:nvSpPr>
          <p:cNvPr id="73" name="Text Box 39"/>
          <p:cNvSpPr txBox="1">
            <a:spLocks noChangeArrowheads="1"/>
          </p:cNvSpPr>
          <p:nvPr/>
        </p:nvSpPr>
        <p:spPr bwMode="auto">
          <a:xfrm>
            <a:off x="5112708" y="2691853"/>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G0/0/3</a:t>
            </a:r>
          </a:p>
        </p:txBody>
      </p:sp>
      <p:sp>
        <p:nvSpPr>
          <p:cNvPr id="74" name="Text Box 39"/>
          <p:cNvSpPr txBox="1">
            <a:spLocks noChangeArrowheads="1"/>
          </p:cNvSpPr>
          <p:nvPr/>
        </p:nvSpPr>
        <p:spPr bwMode="auto">
          <a:xfrm>
            <a:off x="7201858" y="2042566"/>
            <a:ext cx="64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Tree>
    <p:extLst>
      <p:ext uri="{BB962C8B-B14F-4D97-AF65-F5344CB8AC3E}">
        <p14:creationId xmlns:p14="http://schemas.microsoft.com/office/powerpoint/2010/main" val="3369089813"/>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cxnSp>
        <p:nvCxnSpPr>
          <p:cNvPr id="47" name="直接连接符 46"/>
          <p:cNvCxnSpPr/>
          <p:nvPr/>
        </p:nvCxnSpPr>
        <p:spPr>
          <a:xfrm>
            <a:off x="4742124" y="-17285881"/>
            <a:ext cx="570045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文本框 1"/>
          <p:cNvSpPr txBox="1"/>
          <p:nvPr/>
        </p:nvSpPr>
        <p:spPr>
          <a:xfrm>
            <a:off x="1308869" y="1273071"/>
            <a:ext cx="9164954" cy="3728585"/>
          </a:xfrm>
          <a:prstGeom prst="rect">
            <a:avLst/>
          </a:prstGeom>
          <a:noFill/>
        </p:spPr>
        <p:txBody>
          <a:bodyPr wrap="square" rtlCol="0" anchor="t">
            <a:spAutoFit/>
          </a:bodyPr>
          <a:lstStyle/>
          <a:p>
            <a:pPr>
              <a:lnSpc>
                <a:spcPct val="150000"/>
              </a:lnSpc>
            </a:pPr>
            <a:r>
              <a:rPr lang="zh-CN" altLang="en-US" sz="2000" dirty="0">
                <a:solidFill>
                  <a:srgbClr val="656D8D"/>
                </a:solidFill>
                <a:sym typeface="+mn-ea"/>
              </a:rPr>
              <a:t>认识三层交换机：</a:t>
            </a:r>
            <a:endParaRPr lang="en-US" altLang="zh-CN" sz="2000" dirty="0">
              <a:solidFill>
                <a:srgbClr val="656D8D"/>
              </a:solidFill>
              <a:sym typeface="+mn-ea"/>
            </a:endParaRPr>
          </a:p>
          <a:p>
            <a:pPr>
              <a:lnSpc>
                <a:spcPct val="150000"/>
              </a:lnSpc>
            </a:pPr>
            <a:r>
              <a:rPr lang="zh-CN" altLang="en-US" sz="2000" dirty="0">
                <a:solidFill>
                  <a:srgbClr val="656D8D"/>
                </a:solidFill>
                <a:sym typeface="+mn-ea"/>
              </a:rPr>
              <a:t>       三层交换是相对于传统的交换概念而提出的。传统的交换技术是在</a:t>
            </a:r>
            <a:r>
              <a:rPr lang="en-US" altLang="zh-CN" sz="2000" dirty="0">
                <a:solidFill>
                  <a:srgbClr val="656D8D"/>
                </a:solidFill>
                <a:sym typeface="+mn-ea"/>
              </a:rPr>
              <a:t>OSI</a:t>
            </a:r>
            <a:r>
              <a:rPr lang="zh-CN" altLang="en-US" sz="2000" dirty="0">
                <a:solidFill>
                  <a:srgbClr val="656D8D"/>
                </a:solidFill>
                <a:sym typeface="+mn-ea"/>
              </a:rPr>
              <a:t>网络参考模型中的第二层（即数据链路层）进行操作的，而三层交换技术是在网络模型中的第三层实现了数据包的高速转发。简单地说，三层交换技术就是二层交换技术＋三层转发技术，三层交换机就是“二层交换机＋基于硬件的路由器”， 但它是二者的有机结合，并不是简单地把路由器设备的硬件和软件简单地叠加在局域网交换机上。</a:t>
            </a:r>
            <a:endParaRPr lang="en-US" altLang="zh-CN" sz="2000" dirty="0">
              <a:solidFill>
                <a:srgbClr val="656D8D"/>
              </a:solidFill>
              <a:sym typeface="+mn-ea"/>
            </a:endParaRPr>
          </a:p>
          <a:p>
            <a:pPr>
              <a:lnSpc>
                <a:spcPct val="150000"/>
              </a:lnSpc>
            </a:pPr>
            <a:endParaRPr lang="zh-CN" altLang="en-US" sz="2000" dirty="0">
              <a:solidFill>
                <a:srgbClr val="656D8D"/>
              </a:solidFill>
              <a:sym typeface="+mn-ea"/>
            </a:endParaRPr>
          </a:p>
        </p:txBody>
      </p:sp>
      <p:grpSp>
        <p:nvGrpSpPr>
          <p:cNvPr id="38" name="组合 37"/>
          <p:cNvGrpSpPr/>
          <p:nvPr/>
        </p:nvGrpSpPr>
        <p:grpSpPr>
          <a:xfrm>
            <a:off x="841375" y="5487035"/>
            <a:ext cx="10226040" cy="1123950"/>
            <a:chOff x="1325" y="8641"/>
            <a:chExt cx="16104" cy="1770"/>
          </a:xfrm>
        </p:grpSpPr>
        <p:sp>
          <p:nvSpPr>
            <p:cNvPr id="48" name="矩形 4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70" name="文本框 769"/>
          <p:cNvSpPr txBox="1"/>
          <p:nvPr/>
        </p:nvSpPr>
        <p:spPr>
          <a:xfrm>
            <a:off x="7300103" y="4365158"/>
            <a:ext cx="1417642" cy="1015663"/>
          </a:xfrm>
          <a:prstGeom prst="rect">
            <a:avLst/>
          </a:prstGeom>
          <a:noFill/>
        </p:spPr>
        <p:txBody>
          <a:bodyPr wrap="square" rtlCol="0">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2</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52" name="文本框 1"/>
          <p:cNvSpPr txBox="1"/>
          <p:nvPr/>
        </p:nvSpPr>
        <p:spPr>
          <a:xfrm>
            <a:off x="612775" y="996058"/>
            <a:ext cx="10003154" cy="3266920"/>
          </a:xfrm>
          <a:prstGeom prst="rect">
            <a:avLst/>
          </a:prstGeom>
          <a:noFill/>
        </p:spPr>
        <p:txBody>
          <a:bodyPr wrap="square" rtlCol="0" anchor="t">
            <a:spAutoFit/>
          </a:bodyPr>
          <a:lstStyle/>
          <a:p>
            <a:pPr>
              <a:lnSpc>
                <a:spcPct val="150000"/>
              </a:lnSpc>
            </a:pPr>
            <a:r>
              <a:rPr lang="zh-CN" altLang="en-US" sz="2000" dirty="0">
                <a:solidFill>
                  <a:srgbClr val="656D8D"/>
                </a:solidFill>
              </a:rPr>
              <a:t>三层交换机的工作原理：</a:t>
            </a:r>
            <a:endParaRPr lang="en-US" altLang="zh-CN" sz="2000" dirty="0">
              <a:solidFill>
                <a:srgbClr val="656D8D"/>
              </a:solidFill>
            </a:endParaRPr>
          </a:p>
          <a:p>
            <a:pPr>
              <a:lnSpc>
                <a:spcPct val="150000"/>
              </a:lnSpc>
            </a:pPr>
            <a:r>
              <a:rPr lang="zh-CN" altLang="en-US" sz="2000" dirty="0">
                <a:solidFill>
                  <a:srgbClr val="656D8D"/>
                </a:solidFill>
              </a:rPr>
              <a:t>      </a:t>
            </a:r>
            <a:r>
              <a:rPr lang="zh-CN" altLang="en-US" sz="1600" dirty="0">
                <a:solidFill>
                  <a:srgbClr val="656D8D"/>
                </a:solidFill>
              </a:rPr>
              <a:t>两台处于不同子网的主机通信，必须要通过路由器进行路由。主机</a:t>
            </a:r>
            <a:r>
              <a:rPr lang="en-GB" altLang="zh-CN" sz="1600" dirty="0">
                <a:solidFill>
                  <a:srgbClr val="656D8D"/>
                </a:solidFill>
              </a:rPr>
              <a:t>A</a:t>
            </a:r>
            <a:r>
              <a:rPr lang="zh-CN" altLang="en-US" sz="1600" dirty="0">
                <a:solidFill>
                  <a:srgbClr val="656D8D"/>
                </a:solidFill>
              </a:rPr>
              <a:t>向主机</a:t>
            </a:r>
            <a:r>
              <a:rPr lang="en-GB" altLang="zh-CN" sz="1600" dirty="0">
                <a:solidFill>
                  <a:srgbClr val="656D8D"/>
                </a:solidFill>
              </a:rPr>
              <a:t>B</a:t>
            </a:r>
            <a:r>
              <a:rPr lang="zh-CN" altLang="en-US" sz="1600" dirty="0">
                <a:solidFill>
                  <a:srgbClr val="656D8D"/>
                </a:solidFill>
              </a:rPr>
              <a:t>发送的第</a:t>
            </a:r>
            <a:r>
              <a:rPr lang="en-US" altLang="zh-CN" sz="1600" dirty="0">
                <a:solidFill>
                  <a:srgbClr val="656D8D"/>
                </a:solidFill>
              </a:rPr>
              <a:t>1</a:t>
            </a:r>
            <a:r>
              <a:rPr lang="zh-CN" altLang="en-US" sz="1600" dirty="0">
                <a:solidFill>
                  <a:srgbClr val="656D8D"/>
                </a:solidFill>
              </a:rPr>
              <a:t>个数据包必须要经过三层交换机中的路由处理器进行路由才能到达主机</a:t>
            </a:r>
            <a:r>
              <a:rPr lang="en-GB" altLang="zh-CN" sz="1600" dirty="0">
                <a:solidFill>
                  <a:srgbClr val="656D8D"/>
                </a:solidFill>
              </a:rPr>
              <a:t>B</a:t>
            </a:r>
            <a:r>
              <a:rPr lang="zh-CN" altLang="en-GB" sz="1600" dirty="0">
                <a:solidFill>
                  <a:srgbClr val="656D8D"/>
                </a:solidFill>
              </a:rPr>
              <a:t>，</a:t>
            </a:r>
            <a:r>
              <a:rPr lang="zh-CN" altLang="en-US" sz="1600" dirty="0">
                <a:solidFill>
                  <a:srgbClr val="656D8D"/>
                </a:solidFill>
              </a:rPr>
              <a:t>但是当以后的数据包再发向主机</a:t>
            </a:r>
            <a:r>
              <a:rPr lang="en-GB" altLang="zh-CN" sz="1600" dirty="0">
                <a:solidFill>
                  <a:srgbClr val="656D8D"/>
                </a:solidFill>
              </a:rPr>
              <a:t>B</a:t>
            </a:r>
            <a:r>
              <a:rPr lang="zh-CN" altLang="en-US" sz="1600" dirty="0">
                <a:solidFill>
                  <a:srgbClr val="656D8D"/>
                </a:solidFill>
              </a:rPr>
              <a:t>时，就不必再经过路由处理器处理了，因为三层交换机有“记忆”路由的功能。</a:t>
            </a:r>
          </a:p>
          <a:p>
            <a:pPr>
              <a:lnSpc>
                <a:spcPct val="150000"/>
              </a:lnSpc>
            </a:pPr>
            <a:r>
              <a:rPr lang="zh-CN" altLang="en-US" sz="1600" dirty="0">
                <a:solidFill>
                  <a:srgbClr val="656D8D"/>
                </a:solidFill>
              </a:rPr>
              <a:t>       三层交换机的路由记忆功能是由路由缓存来实现的。当一个数据包发往三层交换机时，三层交换机首先在它的缓存列表里进行检查，看看路由缓存里有没有记录，如果有记录就直接调取缓存的记录进行路由，而不再经过路由处理器进行处理，这样的数据包的路由速度就大大提高了。</a:t>
            </a:r>
          </a:p>
          <a:p>
            <a:pPr>
              <a:lnSpc>
                <a:spcPct val="150000"/>
              </a:lnSpc>
            </a:pPr>
            <a:endParaRPr lang="en-US" altLang="zh-CN" sz="2000" dirty="0">
              <a:solidFill>
                <a:srgbClr val="656D8D"/>
              </a:solidFill>
            </a:endParaRPr>
          </a:p>
        </p:txBody>
      </p:sp>
      <p:pic>
        <p:nvPicPr>
          <p:cNvPr id="3"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7375" y="4019768"/>
            <a:ext cx="3821112" cy="184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3919676" y="5944394"/>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1600" dirty="0">
                <a:latin typeface="宋体" panose="02010600030101010101" pitchFamily="2" charset="-122"/>
                <a:ea typeface="宋体" panose="02010600030101010101" pitchFamily="2" charset="-122"/>
              </a:rPr>
              <a:t>三</a:t>
            </a:r>
            <a:r>
              <a:rPr kumimoji="0" lang="zh-CN" altLang="en-US" sz="1600" dirty="0">
                <a:latin typeface="宋体" panose="02010600030101010101" pitchFamily="2" charset="-122"/>
                <a:ea typeface="宋体" panose="02010600030101010101" pitchFamily="2" charset="-122"/>
              </a:rPr>
              <a:t>层交换机的工作原理</a:t>
            </a:r>
          </a:p>
        </p:txBody>
      </p:sp>
      <p:grpSp>
        <p:nvGrpSpPr>
          <p:cNvPr id="6" name="组合 5"/>
          <p:cNvGrpSpPr/>
          <p:nvPr/>
        </p:nvGrpSpPr>
        <p:grpSpPr>
          <a:xfrm>
            <a:off x="841375" y="5487035"/>
            <a:ext cx="10226040" cy="1123950"/>
            <a:chOff x="1325" y="8641"/>
            <a:chExt cx="16104" cy="1770"/>
          </a:xfrm>
        </p:grpSpPr>
        <p:sp>
          <p:nvSpPr>
            <p:cNvPr id="7" name="矩形 6"/>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52" name="文本框 1"/>
          <p:cNvSpPr txBox="1"/>
          <p:nvPr/>
        </p:nvSpPr>
        <p:spPr>
          <a:xfrm>
            <a:off x="937915" y="1156405"/>
            <a:ext cx="10092570" cy="1881925"/>
          </a:xfrm>
          <a:prstGeom prst="rect">
            <a:avLst/>
          </a:prstGeom>
          <a:noFill/>
        </p:spPr>
        <p:txBody>
          <a:bodyPr wrap="square" rtlCol="0" anchor="t">
            <a:spAutoFit/>
          </a:bodyPr>
          <a:lstStyle/>
          <a:p>
            <a:pPr>
              <a:lnSpc>
                <a:spcPct val="150000"/>
              </a:lnSpc>
            </a:pPr>
            <a:r>
              <a:rPr lang="zh-CN" altLang="en-US" sz="2000" dirty="0">
                <a:solidFill>
                  <a:srgbClr val="656D8D"/>
                </a:solidFill>
              </a:rPr>
              <a:t>三层交换机的路由：</a:t>
            </a:r>
            <a:endParaRPr lang="en-US" altLang="zh-CN" sz="2000" dirty="0">
              <a:solidFill>
                <a:srgbClr val="656D8D"/>
              </a:solidFill>
            </a:endParaRPr>
          </a:p>
          <a:p>
            <a:pPr>
              <a:lnSpc>
                <a:spcPct val="150000"/>
              </a:lnSpc>
            </a:pPr>
            <a:r>
              <a:rPr lang="zh-CN" altLang="en-US" sz="2000" dirty="0">
                <a:solidFill>
                  <a:srgbClr val="656D8D"/>
                </a:solidFill>
              </a:rPr>
              <a:t>       网络接口是路由设备为一个</a:t>
            </a:r>
            <a:r>
              <a:rPr lang="en-GB" altLang="zh-CN" sz="2000" dirty="0">
                <a:solidFill>
                  <a:srgbClr val="656D8D"/>
                </a:solidFill>
              </a:rPr>
              <a:t>IP</a:t>
            </a:r>
            <a:r>
              <a:rPr lang="zh-CN" altLang="en-US" sz="2000" dirty="0">
                <a:solidFill>
                  <a:srgbClr val="656D8D"/>
                </a:solidFill>
              </a:rPr>
              <a:t>子网提供的网关接口，三层交换机的网络接口为</a:t>
            </a:r>
            <a:r>
              <a:rPr lang="en-US" altLang="zh-CN" sz="2000" dirty="0">
                <a:solidFill>
                  <a:srgbClr val="656D8D"/>
                </a:solidFill>
              </a:rPr>
              <a:t>3</a:t>
            </a:r>
            <a:r>
              <a:rPr lang="zh-CN" altLang="en-US" sz="2000" dirty="0">
                <a:solidFill>
                  <a:srgbClr val="656D8D"/>
                </a:solidFill>
              </a:rPr>
              <a:t>种三层接口之一。所有的三层网络接口必须配置</a:t>
            </a:r>
            <a:r>
              <a:rPr lang="en-GB" altLang="zh-CN" sz="2000" dirty="0">
                <a:solidFill>
                  <a:srgbClr val="656D8D"/>
                </a:solidFill>
              </a:rPr>
              <a:t>IP</a:t>
            </a:r>
            <a:r>
              <a:rPr lang="zh-CN" altLang="en-US" sz="2000" dirty="0">
                <a:solidFill>
                  <a:srgbClr val="656D8D"/>
                </a:solidFill>
              </a:rPr>
              <a:t>地址才能进行路径选择。</a:t>
            </a:r>
          </a:p>
          <a:p>
            <a:pPr>
              <a:lnSpc>
                <a:spcPct val="150000"/>
              </a:lnSpc>
            </a:pPr>
            <a:endParaRPr lang="zh-CN" altLang="zh-CN" sz="2000" dirty="0">
              <a:solidFill>
                <a:srgbClr val="656D8D"/>
              </a:solidFill>
            </a:endParaRPr>
          </a:p>
        </p:txBody>
      </p:sp>
      <p:grpSp>
        <p:nvGrpSpPr>
          <p:cNvPr id="43" name="组合 42"/>
          <p:cNvGrpSpPr/>
          <p:nvPr/>
        </p:nvGrpSpPr>
        <p:grpSpPr>
          <a:xfrm>
            <a:off x="841375" y="5487035"/>
            <a:ext cx="10226040" cy="1123950"/>
            <a:chOff x="1325" y="8641"/>
            <a:chExt cx="16104" cy="1770"/>
          </a:xfrm>
        </p:grpSpPr>
        <p:sp>
          <p:nvSpPr>
            <p:cNvPr id="46" name="矩形 4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aphicFrame>
        <p:nvGraphicFramePr>
          <p:cNvPr id="6" name="Group 57"/>
          <p:cNvGraphicFramePr>
            <a:graphicFrameLocks noGrp="1"/>
          </p:cNvGraphicFramePr>
          <p:nvPr>
            <p:ph idx="1"/>
          </p:nvPr>
        </p:nvGraphicFramePr>
        <p:xfrm>
          <a:off x="2517775" y="2850196"/>
          <a:ext cx="6804025" cy="2636839"/>
        </p:xfrm>
        <a:graphic>
          <a:graphicData uri="http://schemas.openxmlformats.org/drawingml/2006/table">
            <a:tbl>
              <a:tblPr/>
              <a:tblGrid>
                <a:gridCol w="2135187"/>
                <a:gridCol w="4668838"/>
              </a:tblGrid>
              <a:tr h="373063">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类    型</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作    用</a:t>
                      </a: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r>
              <a:tr h="668338">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路由口</a:t>
                      </a:r>
                      <a:r>
                        <a:rPr kumimoji="0" lang="zh-CN" altLang="fr-FR"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fr-FR"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Route Port</a:t>
                      </a:r>
                      <a:r>
                        <a:rPr kumimoji="0" lang="zh-CN" altLang="fr-FR"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一个物理端口，它把</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层交换机的一个</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层接口通过</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no switchport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命令设为</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层端口。</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68338">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虚拟交换接口（</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SVI</a:t>
                      </a: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一个通过全局配置命令</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interface vlan vlan-id</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创建的关联</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VLAN</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的网络接口。</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927100">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层模式下的聚合链路（</a:t>
                      </a: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L3 Aggregate Port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一个逻辑接口，先创建一个空的</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L2 AP</a:t>
                      </a: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，然后通过</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no switchport</a:t>
                      </a: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命令转换成</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L3 AP</a:t>
                      </a: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，将</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Route Port</a:t>
                      </a:r>
                      <a:r>
                        <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作为成员加入。</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7" name="Rectangle 56"/>
          <p:cNvSpPr>
            <a:spLocks noChangeArrowheads="1"/>
          </p:cNvSpPr>
          <p:nvPr/>
        </p:nvSpPr>
        <p:spPr bwMode="auto">
          <a:xfrm>
            <a:off x="4385708" y="5532627"/>
            <a:ext cx="2544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1600" dirty="0">
                <a:latin typeface="宋体" panose="02010600030101010101" pitchFamily="2" charset="-122"/>
                <a:ea typeface="宋体" panose="02010600030101010101" pitchFamily="2" charset="-122"/>
              </a:rPr>
              <a:t>三</a:t>
            </a:r>
            <a:r>
              <a:rPr kumimoji="0" lang="zh-CN" altLang="en-US" sz="1600" dirty="0">
                <a:latin typeface="宋体" panose="02010600030101010101" pitchFamily="2" charset="-122"/>
                <a:ea typeface="宋体" panose="02010600030101010101" pitchFamily="2" charset="-122"/>
              </a:rPr>
              <a:t>层交换机的</a:t>
            </a:r>
            <a:r>
              <a:rPr kumimoji="0" lang="en-US" altLang="zh-CN" sz="1600" dirty="0">
                <a:latin typeface="宋体" panose="02010600030101010101" pitchFamily="2" charset="-122"/>
                <a:ea typeface="宋体" panose="02010600030101010101" pitchFamily="2" charset="-122"/>
              </a:rPr>
              <a:t>3</a:t>
            </a:r>
            <a:r>
              <a:rPr kumimoji="0" lang="zh-CN" altLang="en-US" sz="1600" dirty="0">
                <a:latin typeface="宋体" panose="02010600030101010101" pitchFamily="2" charset="-122"/>
                <a:ea typeface="宋体" panose="02010600030101010101" pitchFamily="2" charset="-122"/>
              </a:rPr>
              <a:t>种网络接口</a:t>
            </a: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4" name="矩形 3"/>
          <p:cNvSpPr/>
          <p:nvPr/>
        </p:nvSpPr>
        <p:spPr>
          <a:xfrm>
            <a:off x="942529" y="1488001"/>
            <a:ext cx="10041333" cy="4374916"/>
          </a:xfrm>
          <a:prstGeom prst="rect">
            <a:avLst/>
          </a:prstGeom>
        </p:spPr>
        <p:txBody>
          <a:bodyPr wrap="square">
            <a:spAutoFit/>
          </a:bodyPr>
          <a:lstStyle/>
          <a:p>
            <a:pPr>
              <a:lnSpc>
                <a:spcPct val="150000"/>
              </a:lnSpc>
            </a:pPr>
            <a:r>
              <a:rPr lang="zh-CN" altLang="en-US" dirty="0">
                <a:solidFill>
                  <a:srgbClr val="656D8D"/>
                </a:solidFill>
              </a:rPr>
              <a:t>三层交换机与二层交换机的区别</a:t>
            </a:r>
          </a:p>
          <a:p>
            <a:pPr>
              <a:lnSpc>
                <a:spcPct val="150000"/>
              </a:lnSpc>
            </a:pPr>
            <a:r>
              <a:rPr lang="zh-CN" altLang="en-US" sz="1600" dirty="0">
                <a:solidFill>
                  <a:srgbClr val="656D8D"/>
                </a:solidFill>
              </a:rPr>
              <a:t>（</a:t>
            </a:r>
            <a:r>
              <a:rPr lang="en-US" altLang="zh-CN" sz="1600" dirty="0">
                <a:solidFill>
                  <a:srgbClr val="656D8D"/>
                </a:solidFill>
              </a:rPr>
              <a:t>1</a:t>
            </a:r>
            <a:r>
              <a:rPr lang="zh-CN" altLang="en-US" sz="1600" dirty="0">
                <a:solidFill>
                  <a:srgbClr val="656D8D"/>
                </a:solidFill>
              </a:rPr>
              <a:t>）主要功能不同</a:t>
            </a:r>
          </a:p>
          <a:p>
            <a:pPr>
              <a:lnSpc>
                <a:spcPct val="150000"/>
              </a:lnSpc>
            </a:pPr>
            <a:r>
              <a:rPr lang="zh-CN" altLang="en-US" sz="1600" dirty="0">
                <a:solidFill>
                  <a:srgbClr val="656D8D"/>
                </a:solidFill>
              </a:rPr>
              <a:t>       二层交换机和三层交换机都可以交换转发数据帧，但三层交换机除了具有二层交换机的转发功能外，还有</a:t>
            </a:r>
            <a:r>
              <a:rPr lang="en-GB" altLang="zh-CN" sz="1600" dirty="0">
                <a:solidFill>
                  <a:srgbClr val="656D8D"/>
                </a:solidFill>
              </a:rPr>
              <a:t>IP</a:t>
            </a:r>
            <a:r>
              <a:rPr lang="zh-CN" altLang="en-US" sz="1600" dirty="0">
                <a:solidFill>
                  <a:srgbClr val="656D8D"/>
                </a:solidFill>
              </a:rPr>
              <a:t>数据包路由功能。</a:t>
            </a:r>
          </a:p>
          <a:p>
            <a:pPr>
              <a:lnSpc>
                <a:spcPct val="150000"/>
              </a:lnSpc>
            </a:pPr>
            <a:r>
              <a:rPr lang="zh-CN" altLang="en-US" sz="1600" dirty="0">
                <a:solidFill>
                  <a:srgbClr val="656D8D"/>
                </a:solidFill>
              </a:rPr>
              <a:t>（</a:t>
            </a:r>
            <a:r>
              <a:rPr lang="en-US" altLang="zh-CN" sz="1600" dirty="0">
                <a:solidFill>
                  <a:srgbClr val="656D8D"/>
                </a:solidFill>
              </a:rPr>
              <a:t>2</a:t>
            </a:r>
            <a:r>
              <a:rPr lang="zh-CN" altLang="en-US" sz="1600" dirty="0">
                <a:solidFill>
                  <a:srgbClr val="656D8D"/>
                </a:solidFill>
              </a:rPr>
              <a:t>）使用的场所不同</a:t>
            </a:r>
          </a:p>
          <a:p>
            <a:pPr>
              <a:lnSpc>
                <a:spcPct val="150000"/>
              </a:lnSpc>
            </a:pPr>
            <a:r>
              <a:rPr lang="zh-CN" altLang="en-US" sz="1600" dirty="0">
                <a:solidFill>
                  <a:srgbClr val="656D8D"/>
                </a:solidFill>
              </a:rPr>
              <a:t>       二层交换机是工作在</a:t>
            </a:r>
            <a:r>
              <a:rPr lang="en-GB" altLang="zh-CN" sz="1600" dirty="0">
                <a:solidFill>
                  <a:srgbClr val="656D8D"/>
                </a:solidFill>
              </a:rPr>
              <a:t>OSI</a:t>
            </a:r>
            <a:r>
              <a:rPr lang="zh-CN" altLang="en-US" sz="1600" dirty="0">
                <a:solidFill>
                  <a:srgbClr val="656D8D"/>
                </a:solidFill>
              </a:rPr>
              <a:t>参考模型第二层（数据链路层）的设备，而三层交换机是工作在</a:t>
            </a:r>
            <a:r>
              <a:rPr lang="en-GB" altLang="zh-CN" sz="1600" dirty="0">
                <a:solidFill>
                  <a:srgbClr val="656D8D"/>
                </a:solidFill>
              </a:rPr>
              <a:t>OSI</a:t>
            </a:r>
            <a:r>
              <a:rPr lang="zh-CN" altLang="en-US" sz="1600" dirty="0">
                <a:solidFill>
                  <a:srgbClr val="656D8D"/>
                </a:solidFill>
              </a:rPr>
              <a:t>参考模型第三层（网络层）的设备。</a:t>
            </a:r>
            <a:endParaRPr lang="en-US" altLang="zh-CN" sz="1600" dirty="0">
              <a:solidFill>
                <a:srgbClr val="656D8D"/>
              </a:solidFill>
            </a:endParaRPr>
          </a:p>
          <a:p>
            <a:pPr>
              <a:lnSpc>
                <a:spcPct val="150000"/>
              </a:lnSpc>
            </a:pPr>
            <a:r>
              <a:rPr lang="zh-CN" altLang="en-US" sz="1600" dirty="0">
                <a:solidFill>
                  <a:srgbClr val="656D8D"/>
                </a:solidFill>
              </a:rPr>
              <a:t>（</a:t>
            </a:r>
            <a:r>
              <a:rPr lang="en-US" altLang="zh-CN" sz="1600" dirty="0">
                <a:solidFill>
                  <a:srgbClr val="656D8D"/>
                </a:solidFill>
              </a:rPr>
              <a:t>3</a:t>
            </a:r>
            <a:r>
              <a:rPr lang="zh-CN" altLang="en-US" sz="1600" dirty="0">
                <a:solidFill>
                  <a:srgbClr val="656D8D"/>
                </a:solidFill>
              </a:rPr>
              <a:t>）处理数据的方式不同</a:t>
            </a:r>
          </a:p>
          <a:p>
            <a:pPr>
              <a:lnSpc>
                <a:spcPct val="150000"/>
              </a:lnSpc>
            </a:pPr>
            <a:r>
              <a:rPr lang="zh-CN" altLang="en-US" sz="1600" dirty="0">
                <a:solidFill>
                  <a:srgbClr val="656D8D"/>
                </a:solidFill>
              </a:rPr>
              <a:t>       二层交换机使用二层交换转发数据帧，而三层交换的路由模块使用三层交换</a:t>
            </a:r>
            <a:r>
              <a:rPr lang="en-GB" altLang="zh-CN" sz="1600" dirty="0">
                <a:solidFill>
                  <a:srgbClr val="656D8D"/>
                </a:solidFill>
              </a:rPr>
              <a:t>IP</a:t>
            </a:r>
            <a:r>
              <a:rPr lang="zh-CN" altLang="en-US" sz="1600" dirty="0">
                <a:solidFill>
                  <a:srgbClr val="656D8D"/>
                </a:solidFill>
              </a:rPr>
              <a:t>数据包。</a:t>
            </a:r>
          </a:p>
          <a:p>
            <a:pPr>
              <a:lnSpc>
                <a:spcPct val="150000"/>
              </a:lnSpc>
            </a:pPr>
            <a:endParaRPr lang="zh-CN" altLang="en-US" sz="1600" dirty="0">
              <a:solidFill>
                <a:srgbClr val="656D8D"/>
              </a:solidFill>
            </a:endParaRPr>
          </a:p>
          <a:p>
            <a:pPr>
              <a:lnSpc>
                <a:spcPct val="150000"/>
              </a:lnSpc>
            </a:pPr>
            <a:endParaRPr lang="zh-CN" altLang="zh-CN" sz="2000" dirty="0">
              <a:solidFill>
                <a:srgbClr val="656D8D"/>
              </a:solidFill>
            </a:endParaRPr>
          </a:p>
        </p:txBody>
      </p:sp>
      <p:grpSp>
        <p:nvGrpSpPr>
          <p:cNvPr id="5" name="组合 4"/>
          <p:cNvGrpSpPr/>
          <p:nvPr/>
        </p:nvGrpSpPr>
        <p:grpSpPr>
          <a:xfrm>
            <a:off x="774700" y="5383214"/>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a:t>
            </a:r>
            <a:r>
              <a:rPr lang="zh-CN" altLang="en-US" dirty="0">
                <a:latin typeface="Microsoft YaHei UI" panose="020B0503020204020204" pitchFamily="18" charset="-122"/>
                <a:sym typeface="+mn-ea"/>
              </a:rPr>
              <a:t>项目导入</a:t>
            </a:r>
            <a:endParaRPr lang="zh-CN" altLang="en-US" dirty="0"/>
          </a:p>
        </p:txBody>
      </p:sp>
      <p:sp>
        <p:nvSpPr>
          <p:cNvPr id="2" name="文本框 1"/>
          <p:cNvSpPr txBox="1"/>
          <p:nvPr/>
        </p:nvSpPr>
        <p:spPr>
          <a:xfrm>
            <a:off x="1449298" y="2016958"/>
            <a:ext cx="9175416" cy="2962734"/>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1400" dirty="0">
                <a:solidFill>
                  <a:srgbClr val="4C6062"/>
                </a:solidFill>
                <a:latin typeface="微软雅黑" panose="020B0503020204020204" pitchFamily="34" charset="-122"/>
                <a:ea typeface="微软雅黑" panose="020B0503020204020204" pitchFamily="34" charset="-122"/>
              </a:rPr>
              <a:t>为满足任务要求，可以使用</a:t>
            </a:r>
            <a:r>
              <a:rPr lang="en-US" altLang="zh-CN" sz="1400" dirty="0">
                <a:solidFill>
                  <a:srgbClr val="4C6062"/>
                </a:solidFill>
                <a:latin typeface="微软雅黑" panose="020B0503020204020204" pitchFamily="34" charset="-122"/>
                <a:ea typeface="微软雅黑" panose="020B0503020204020204" pitchFamily="34" charset="-122"/>
              </a:rPr>
              <a:t>LAN</a:t>
            </a:r>
            <a:r>
              <a:rPr lang="zh-CN" altLang="en-US" sz="1400" dirty="0">
                <a:solidFill>
                  <a:srgbClr val="4C6062"/>
                </a:solidFill>
                <a:latin typeface="微软雅黑" panose="020B0503020204020204" pitchFamily="34" charset="-122"/>
                <a:ea typeface="微软雅黑" panose="020B0503020204020204" pitchFamily="34" charset="-122"/>
              </a:rPr>
              <a:t>和</a:t>
            </a:r>
            <a:r>
              <a:rPr lang="en-US" altLang="zh-CN" sz="1400" dirty="0">
                <a:solidFill>
                  <a:srgbClr val="4C6062"/>
                </a:solidFill>
                <a:latin typeface="微软雅黑" panose="020B0503020204020204" pitchFamily="34" charset="-122"/>
                <a:ea typeface="微软雅黑" panose="020B0503020204020204" pitchFamily="34" charset="-122"/>
              </a:rPr>
              <a:t>VLAN</a:t>
            </a:r>
            <a:r>
              <a:rPr lang="zh-CN" altLang="en-US" sz="1400" dirty="0">
                <a:solidFill>
                  <a:srgbClr val="4C6062"/>
                </a:solidFill>
                <a:latin typeface="微软雅黑" panose="020B0503020204020204" pitchFamily="34" charset="-122"/>
                <a:ea typeface="微软雅黑" panose="020B0503020204020204" pitchFamily="34" charset="-122"/>
              </a:rPr>
              <a:t>两种技术实现。考虑本项目内网规模较大，直接用</a:t>
            </a:r>
            <a:r>
              <a:rPr lang="en-US" altLang="zh-CN" sz="1400" dirty="0">
                <a:solidFill>
                  <a:srgbClr val="4C6062"/>
                </a:solidFill>
                <a:latin typeface="微软雅黑" panose="020B0503020204020204" pitchFamily="34" charset="-122"/>
                <a:ea typeface="微软雅黑" panose="020B0503020204020204" pitchFamily="34" charset="-122"/>
              </a:rPr>
              <a:t>LAN</a:t>
            </a:r>
            <a:r>
              <a:rPr lang="zh-CN" altLang="en-US" sz="1400" dirty="0">
                <a:solidFill>
                  <a:srgbClr val="4C6062"/>
                </a:solidFill>
                <a:latin typeface="微软雅黑" panose="020B0503020204020204" pitchFamily="34" charset="-122"/>
                <a:ea typeface="微软雅黑" panose="020B0503020204020204" pitchFamily="34" charset="-122"/>
              </a:rPr>
              <a:t>组建容易形成广播风暴。通常广播包用来进行</a:t>
            </a:r>
            <a:r>
              <a:rPr lang="en-US" altLang="zh-CN" sz="1400" dirty="0">
                <a:solidFill>
                  <a:srgbClr val="4C6062"/>
                </a:solidFill>
                <a:latin typeface="微软雅黑" panose="020B0503020204020204" pitchFamily="34" charset="-122"/>
                <a:ea typeface="微软雅黑" panose="020B0503020204020204" pitchFamily="34" charset="-122"/>
              </a:rPr>
              <a:t>ARP</a:t>
            </a:r>
            <a:r>
              <a:rPr lang="zh-CN" altLang="en-US" sz="1400" dirty="0">
                <a:solidFill>
                  <a:srgbClr val="4C6062"/>
                </a:solidFill>
                <a:latin typeface="微软雅黑" panose="020B0503020204020204" pitchFamily="34" charset="-122"/>
                <a:ea typeface="微软雅黑" panose="020B0503020204020204" pitchFamily="34" charset="-122"/>
              </a:rPr>
              <a:t>寻址等用途，许多设备都极易产生广播包。交换机虽然解决了冲突域的问题</a:t>
            </a: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每个交换机端口是一个冲突域</a:t>
            </a: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，但是二层交换机能自动转发广播帧而无法划分广播域</a:t>
            </a: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广播是基于二层的，一层、二层设备无法划分广播域，只有三层设备如路由器才能划分广播域</a:t>
            </a: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。在直接用</a:t>
            </a:r>
            <a:r>
              <a:rPr lang="en-US" altLang="zh-CN" sz="1400" dirty="0">
                <a:solidFill>
                  <a:srgbClr val="4C6062"/>
                </a:solidFill>
                <a:latin typeface="微软雅黑" panose="020B0503020204020204" pitchFamily="34" charset="-122"/>
                <a:ea typeface="微软雅黑" panose="020B0503020204020204" pitchFamily="34" charset="-122"/>
              </a:rPr>
              <a:t>LAN</a:t>
            </a:r>
            <a:r>
              <a:rPr lang="zh-CN" altLang="en-US" sz="1400" dirty="0">
                <a:solidFill>
                  <a:srgbClr val="4C6062"/>
                </a:solidFill>
                <a:latin typeface="微软雅黑" panose="020B0503020204020204" pitchFamily="34" charset="-122"/>
                <a:ea typeface="微软雅黑" panose="020B0503020204020204" pitchFamily="34" charset="-122"/>
              </a:rPr>
              <a:t>组建的网络中，充斥着的众多广播包会消耗大量的带宽，从而降低网络效率，造成网络延迟，网络规模越大，延迟就越厉害，严重时甚至产生广播风暴，最终导致网络瘫痪。而使用</a:t>
            </a:r>
            <a:r>
              <a:rPr lang="en-US" altLang="zh-CN" sz="1400" dirty="0">
                <a:solidFill>
                  <a:srgbClr val="4C6062"/>
                </a:solidFill>
                <a:latin typeface="微软雅黑" panose="020B0503020204020204" pitchFamily="34" charset="-122"/>
                <a:ea typeface="微软雅黑" panose="020B0503020204020204" pitchFamily="34" charset="-122"/>
              </a:rPr>
              <a:t>VLAN</a:t>
            </a:r>
            <a:r>
              <a:rPr lang="zh-CN" altLang="en-US" sz="1400" dirty="0">
                <a:solidFill>
                  <a:srgbClr val="4C6062"/>
                </a:solidFill>
                <a:latin typeface="微软雅黑" panose="020B0503020204020204" pitchFamily="34" charset="-122"/>
                <a:ea typeface="微软雅黑" panose="020B0503020204020204" pitchFamily="34" charset="-122"/>
              </a:rPr>
              <a:t>技术能很好的解决广播风暴问题，同时还方便网络管理，灵活划分各广播域而不受物理位置的限制，并能提高网络安全性。</a:t>
            </a:r>
          </a:p>
          <a:p>
            <a:pPr marL="342900" indent="-342900">
              <a:lnSpc>
                <a:spcPct val="150000"/>
              </a:lnSpc>
              <a:buFont typeface="Arial" panose="020B0604020202020204" pitchFamily="34" charset="0"/>
              <a:buChar char="•"/>
            </a:pPr>
            <a:r>
              <a:rPr lang="zh-CN" altLang="en-US" sz="1400" dirty="0">
                <a:solidFill>
                  <a:srgbClr val="4C6062"/>
                </a:solidFill>
                <a:latin typeface="微软雅黑" panose="020B0503020204020204" pitchFamily="34" charset="-122"/>
                <a:ea typeface="微软雅黑" panose="020B0503020204020204" pitchFamily="34" charset="-122"/>
              </a:rPr>
              <a:t>需要说明的是：配置</a:t>
            </a:r>
            <a:r>
              <a:rPr lang="en-US" altLang="zh-CN" sz="1400" dirty="0">
                <a:solidFill>
                  <a:srgbClr val="4C6062"/>
                </a:solidFill>
                <a:latin typeface="微软雅黑" panose="020B0503020204020204" pitchFamily="34" charset="-122"/>
                <a:ea typeface="微软雅黑" panose="020B0503020204020204" pitchFamily="34" charset="-122"/>
              </a:rPr>
              <a:t>VLAN</a:t>
            </a:r>
            <a:r>
              <a:rPr lang="zh-CN" altLang="en-US" sz="1400" dirty="0">
                <a:solidFill>
                  <a:srgbClr val="4C6062"/>
                </a:solidFill>
                <a:latin typeface="微软雅黑" panose="020B0503020204020204" pitchFamily="34" charset="-122"/>
                <a:ea typeface="微软雅黑" panose="020B0503020204020204" pitchFamily="34" charset="-122"/>
              </a:rPr>
              <a:t>后虽然解决了内部网络广播风暴的问题，但</a:t>
            </a:r>
            <a:r>
              <a:rPr lang="en-US" altLang="zh-CN" sz="1400" dirty="0">
                <a:solidFill>
                  <a:srgbClr val="4C6062"/>
                </a:solidFill>
                <a:latin typeface="微软雅黑" panose="020B0503020204020204" pitchFamily="34" charset="-122"/>
                <a:ea typeface="微软雅黑" panose="020B0503020204020204" pitchFamily="34" charset="-122"/>
              </a:rPr>
              <a:t>VLAN</a:t>
            </a:r>
            <a:r>
              <a:rPr lang="zh-CN" altLang="en-US" sz="1400" dirty="0">
                <a:solidFill>
                  <a:srgbClr val="4C6062"/>
                </a:solidFill>
                <a:latin typeface="微软雅黑" panose="020B0503020204020204" pitchFamily="34" charset="-122"/>
                <a:ea typeface="微软雅黑" panose="020B0503020204020204" pitchFamily="34" charset="-122"/>
              </a:rPr>
              <a:t>间的通信需要通过配置三层交换机来实现。 </a:t>
            </a: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四、相关知识</a:t>
            </a:r>
          </a:p>
        </p:txBody>
      </p:sp>
      <p:grpSp>
        <p:nvGrpSpPr>
          <p:cNvPr id="6" name="组合 5"/>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矩形 2"/>
          <p:cNvSpPr/>
          <p:nvPr/>
        </p:nvSpPr>
        <p:spPr>
          <a:xfrm>
            <a:off x="1069975" y="1753394"/>
            <a:ext cx="10422332" cy="2634119"/>
          </a:xfrm>
          <a:prstGeom prst="rect">
            <a:avLst/>
          </a:prstGeom>
        </p:spPr>
        <p:txBody>
          <a:bodyPr wrap="square">
            <a:spAutoFit/>
          </a:bodyPr>
          <a:lstStyle/>
          <a:p>
            <a:r>
              <a:rPr lang="zh-CN" altLang="en-US" dirty="0">
                <a:solidFill>
                  <a:srgbClr val="656D8D"/>
                </a:solidFill>
                <a:latin typeface="+mn-ea"/>
              </a:rPr>
              <a:t>三</a:t>
            </a:r>
            <a:r>
              <a:rPr kumimoji="0" lang="zh-CN" altLang="en-US" dirty="0">
                <a:solidFill>
                  <a:srgbClr val="656D8D"/>
                </a:solidFill>
                <a:latin typeface="+mn-ea"/>
              </a:rPr>
              <a:t>层交换机与路由器的区别</a:t>
            </a:r>
            <a:endParaRPr kumimoji="0" lang="en-US" altLang="zh-CN" dirty="0">
              <a:solidFill>
                <a:srgbClr val="656D8D"/>
              </a:solidFill>
              <a:latin typeface="+mn-ea"/>
            </a:endParaRPr>
          </a:p>
          <a:p>
            <a:endParaRPr kumimoji="0" lang="zh-CN" altLang="en-US" dirty="0">
              <a:solidFill>
                <a:srgbClr val="656D8D"/>
              </a:solidFill>
              <a:latin typeface="+mn-ea"/>
            </a:endParaRPr>
          </a:p>
          <a:p>
            <a:pPr>
              <a:lnSpc>
                <a:spcPct val="150000"/>
              </a:lnSpc>
            </a:pPr>
            <a:r>
              <a:rPr kumimoji="0" lang="zh-CN" altLang="en-US" sz="1600" dirty="0">
                <a:solidFill>
                  <a:srgbClr val="656D8D"/>
                </a:solidFill>
                <a:latin typeface="微软雅黑" panose="020B0503020204020204" pitchFamily="34" charset="-122"/>
                <a:ea typeface="微软雅黑" panose="020B0503020204020204" pitchFamily="34" charset="-122"/>
              </a:rPr>
              <a:t>（</a:t>
            </a:r>
            <a:r>
              <a:rPr kumimoji="0" lang="en-US" altLang="zh-CN" sz="1600" dirty="0">
                <a:solidFill>
                  <a:srgbClr val="656D8D"/>
                </a:solidFill>
                <a:latin typeface="微软雅黑" panose="020B0503020204020204" pitchFamily="34" charset="-122"/>
                <a:ea typeface="微软雅黑" panose="020B0503020204020204" pitchFamily="34" charset="-122"/>
              </a:rPr>
              <a:t>1</a:t>
            </a:r>
            <a:r>
              <a:rPr kumimoji="0" lang="zh-CN" altLang="en-US" sz="1600" dirty="0">
                <a:solidFill>
                  <a:srgbClr val="656D8D"/>
                </a:solidFill>
                <a:latin typeface="微软雅黑" panose="020B0503020204020204" pitchFamily="34" charset="-122"/>
                <a:ea typeface="微软雅黑" panose="020B0503020204020204" pitchFamily="34" charset="-122"/>
              </a:rPr>
              <a:t>）结构不同</a:t>
            </a:r>
          </a:p>
          <a:p>
            <a:pPr>
              <a:lnSpc>
                <a:spcPct val="150000"/>
              </a:lnSpc>
            </a:pPr>
            <a:r>
              <a:rPr kumimoji="0" lang="zh-CN" altLang="en-US" sz="1600" dirty="0">
                <a:solidFill>
                  <a:srgbClr val="656D8D"/>
                </a:solidFill>
                <a:latin typeface="微软雅黑" panose="020B0503020204020204" pitchFamily="34" charset="-122"/>
                <a:ea typeface="微软雅黑" panose="020B0503020204020204" pitchFamily="34" charset="-122"/>
              </a:rPr>
              <a:t>       在结构上，</a:t>
            </a:r>
            <a:r>
              <a:rPr lang="zh-CN" altLang="en-US" sz="1600" dirty="0">
                <a:solidFill>
                  <a:srgbClr val="656D8D"/>
                </a:solidFill>
                <a:latin typeface="微软雅黑" panose="020B0503020204020204" pitchFamily="34" charset="-122"/>
                <a:ea typeface="微软雅黑" panose="020B0503020204020204" pitchFamily="34" charset="-122"/>
              </a:rPr>
              <a:t>三</a:t>
            </a:r>
            <a:r>
              <a:rPr kumimoji="0" lang="zh-CN" altLang="en-US" sz="1600" dirty="0">
                <a:solidFill>
                  <a:srgbClr val="656D8D"/>
                </a:solidFill>
                <a:latin typeface="微软雅黑" panose="020B0503020204020204" pitchFamily="34" charset="-122"/>
                <a:ea typeface="微软雅黑" panose="020B0503020204020204" pitchFamily="34" charset="-122"/>
              </a:rPr>
              <a:t>层交换机更接近于</a:t>
            </a:r>
            <a:r>
              <a:rPr lang="zh-CN" altLang="en-US" sz="1600" dirty="0">
                <a:solidFill>
                  <a:srgbClr val="656D8D"/>
                </a:solidFill>
                <a:latin typeface="微软雅黑" panose="020B0503020204020204" pitchFamily="34" charset="-122"/>
                <a:ea typeface="微软雅黑" panose="020B0503020204020204" pitchFamily="34" charset="-122"/>
              </a:rPr>
              <a:t>二</a:t>
            </a:r>
            <a:r>
              <a:rPr kumimoji="0" lang="zh-CN" altLang="en-US" sz="1600" dirty="0">
                <a:solidFill>
                  <a:srgbClr val="656D8D"/>
                </a:solidFill>
                <a:latin typeface="微软雅黑" panose="020B0503020204020204" pitchFamily="34" charset="-122"/>
                <a:ea typeface="微软雅黑" panose="020B0503020204020204" pitchFamily="34" charset="-122"/>
              </a:rPr>
              <a:t>层交换机，只是针对</a:t>
            </a:r>
            <a:r>
              <a:rPr lang="zh-CN" altLang="en-US" sz="1600" dirty="0">
                <a:solidFill>
                  <a:srgbClr val="656D8D"/>
                </a:solidFill>
                <a:latin typeface="微软雅黑" panose="020B0503020204020204" pitchFamily="34" charset="-122"/>
                <a:ea typeface="微软雅黑" panose="020B0503020204020204" pitchFamily="34" charset="-122"/>
              </a:rPr>
              <a:t>三</a:t>
            </a:r>
            <a:r>
              <a:rPr kumimoji="0" lang="zh-CN" altLang="en-US" sz="1600" dirty="0">
                <a:solidFill>
                  <a:srgbClr val="656D8D"/>
                </a:solidFill>
                <a:latin typeface="微软雅黑" panose="020B0503020204020204" pitchFamily="34" charset="-122"/>
                <a:ea typeface="微软雅黑" panose="020B0503020204020204" pitchFamily="34" charset="-122"/>
              </a:rPr>
              <a:t>层路由进行了专门设计。之所以称为“</a:t>
            </a:r>
            <a:r>
              <a:rPr lang="zh-CN" altLang="en-US" sz="1600" dirty="0">
                <a:solidFill>
                  <a:srgbClr val="656D8D"/>
                </a:solidFill>
                <a:latin typeface="微软雅黑" panose="020B0503020204020204" pitchFamily="34" charset="-122"/>
                <a:ea typeface="微软雅黑" panose="020B0503020204020204" pitchFamily="34" charset="-122"/>
              </a:rPr>
              <a:t>三</a:t>
            </a:r>
            <a:r>
              <a:rPr kumimoji="0" lang="zh-CN" altLang="en-US" sz="1600" dirty="0">
                <a:solidFill>
                  <a:srgbClr val="656D8D"/>
                </a:solidFill>
                <a:latin typeface="微软雅黑" panose="020B0503020204020204" pitchFamily="34" charset="-122"/>
                <a:ea typeface="微软雅黑" panose="020B0503020204020204" pitchFamily="34" charset="-122"/>
              </a:rPr>
              <a:t>层交换机”而不称为“交换路由器”， 原因就在于此。</a:t>
            </a:r>
          </a:p>
          <a:p>
            <a:pPr>
              <a:lnSpc>
                <a:spcPct val="150000"/>
              </a:lnSpc>
            </a:pPr>
            <a:r>
              <a:rPr kumimoji="0" lang="zh-CN" altLang="en-US" sz="1600" dirty="0">
                <a:solidFill>
                  <a:srgbClr val="656D8D"/>
                </a:solidFill>
                <a:latin typeface="微软雅黑" panose="020B0503020204020204" pitchFamily="34" charset="-122"/>
                <a:ea typeface="微软雅黑" panose="020B0503020204020204" pitchFamily="34" charset="-122"/>
              </a:rPr>
              <a:t>（</a:t>
            </a:r>
            <a:r>
              <a:rPr kumimoji="0" lang="en-US" altLang="zh-CN" sz="1600" dirty="0">
                <a:solidFill>
                  <a:srgbClr val="656D8D"/>
                </a:solidFill>
                <a:latin typeface="微软雅黑" panose="020B0503020204020204" pitchFamily="34" charset="-122"/>
                <a:ea typeface="微软雅黑" panose="020B0503020204020204" pitchFamily="34" charset="-122"/>
              </a:rPr>
              <a:t>2</a:t>
            </a:r>
            <a:r>
              <a:rPr kumimoji="0" lang="zh-CN" altLang="en-US" sz="1600" dirty="0">
                <a:solidFill>
                  <a:srgbClr val="656D8D"/>
                </a:solidFill>
                <a:latin typeface="微软雅黑" panose="020B0503020204020204" pitchFamily="34" charset="-122"/>
                <a:ea typeface="微软雅黑" panose="020B0503020204020204" pitchFamily="34" charset="-122"/>
              </a:rPr>
              <a:t>）性能不同</a:t>
            </a:r>
          </a:p>
          <a:p>
            <a:pPr>
              <a:lnSpc>
                <a:spcPct val="150000"/>
              </a:lnSpc>
            </a:pPr>
            <a:r>
              <a:rPr kumimoji="0" lang="zh-CN" altLang="en-US" sz="1600" dirty="0">
                <a:solidFill>
                  <a:srgbClr val="656D8D"/>
                </a:solidFill>
                <a:latin typeface="微软雅黑" panose="020B0503020204020204" pitchFamily="34" charset="-122"/>
                <a:ea typeface="微软雅黑" panose="020B0503020204020204" pitchFamily="34" charset="-122"/>
              </a:rPr>
              <a:t>       在交换性能上，路由器比</a:t>
            </a:r>
            <a:r>
              <a:rPr lang="zh-CN" altLang="en-US" sz="1600" dirty="0">
                <a:solidFill>
                  <a:srgbClr val="656D8D"/>
                </a:solidFill>
                <a:latin typeface="微软雅黑" panose="020B0503020204020204" pitchFamily="34" charset="-122"/>
                <a:ea typeface="微软雅黑" panose="020B0503020204020204" pitchFamily="34" charset="-122"/>
              </a:rPr>
              <a:t>三</a:t>
            </a:r>
            <a:r>
              <a:rPr kumimoji="0" lang="zh-CN" altLang="en-US" sz="1600" dirty="0">
                <a:solidFill>
                  <a:srgbClr val="656D8D"/>
                </a:solidFill>
                <a:latin typeface="微软雅黑" panose="020B0503020204020204" pitchFamily="34" charset="-122"/>
                <a:ea typeface="微软雅黑" panose="020B0503020204020204" pitchFamily="34" charset="-122"/>
              </a:rPr>
              <a:t>层交换机的交换性能要弱很多。</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grpSp>
        <p:nvGrpSpPr>
          <p:cNvPr id="11" name="组合 10"/>
          <p:cNvGrpSpPr/>
          <p:nvPr/>
        </p:nvGrpSpPr>
        <p:grpSpPr>
          <a:xfrm flipH="1">
            <a:off x="536575" y="5487035"/>
            <a:ext cx="10937875" cy="1123950"/>
            <a:chOff x="1325" y="8641"/>
            <a:chExt cx="17225" cy="1770"/>
          </a:xfrm>
        </p:grpSpPr>
        <p:sp>
          <p:nvSpPr>
            <p:cNvPr id="13" name="矩形 12"/>
            <p:cNvSpPr/>
            <p:nvPr/>
          </p:nvSpPr>
          <p:spPr>
            <a:xfrm flipV="1">
              <a:off x="2093" y="10339"/>
              <a:ext cx="16457"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矩形 3"/>
          <p:cNvSpPr/>
          <p:nvPr/>
        </p:nvSpPr>
        <p:spPr>
          <a:xfrm>
            <a:off x="897534" y="1524794"/>
            <a:ext cx="10422332" cy="2646878"/>
          </a:xfrm>
          <a:prstGeom prst="rect">
            <a:avLst/>
          </a:prstGeom>
        </p:spPr>
        <p:txBody>
          <a:bodyPr wrap="square">
            <a:spAutoFit/>
          </a:bodyPr>
          <a:lstStyle/>
          <a:p>
            <a:r>
              <a:rPr lang="zh-CN" altLang="en-US" dirty="0">
                <a:solidFill>
                  <a:srgbClr val="656D8D"/>
                </a:solidFill>
                <a:latin typeface="+mn-ea"/>
              </a:rPr>
              <a:t>三</a:t>
            </a:r>
            <a:r>
              <a:rPr kumimoji="0" lang="zh-CN" altLang="en-US" dirty="0">
                <a:solidFill>
                  <a:srgbClr val="656D8D"/>
                </a:solidFill>
                <a:latin typeface="+mn-ea"/>
              </a:rPr>
              <a:t>层交换机的</a:t>
            </a:r>
            <a:r>
              <a:rPr kumimoji="0" lang="en-GB" altLang="zh-CN" dirty="0">
                <a:solidFill>
                  <a:srgbClr val="656D8D"/>
                </a:solidFill>
                <a:latin typeface="+mn-ea"/>
              </a:rPr>
              <a:t>VLAN</a:t>
            </a:r>
            <a:r>
              <a:rPr kumimoji="0" lang="zh-CN" altLang="en-US" dirty="0">
                <a:solidFill>
                  <a:srgbClr val="656D8D"/>
                </a:solidFill>
                <a:latin typeface="+mn-ea"/>
              </a:rPr>
              <a:t>概述：</a:t>
            </a:r>
            <a:endParaRPr kumimoji="0" lang="en-US" altLang="zh-CN" dirty="0">
              <a:solidFill>
                <a:srgbClr val="656D8D"/>
              </a:solidFill>
              <a:latin typeface="+mn-ea"/>
            </a:endParaRPr>
          </a:p>
          <a:p>
            <a:endParaRPr kumimoji="0" lang="en-US" altLang="zh-CN" dirty="0">
              <a:solidFill>
                <a:srgbClr val="656D8D"/>
              </a:solidFill>
              <a:latin typeface="+mn-ea"/>
            </a:endParaRPr>
          </a:p>
          <a:p>
            <a:r>
              <a:rPr kumimoji="0" lang="zh-CN" altLang="en-US" dirty="0">
                <a:solidFill>
                  <a:srgbClr val="656D8D"/>
                </a:solidFill>
                <a:latin typeface="+mn-ea"/>
              </a:rPr>
              <a:t>      </a:t>
            </a:r>
            <a:r>
              <a:rPr kumimoji="0" lang="zh-CN" altLang="en-US" sz="1800" dirty="0">
                <a:solidFill>
                  <a:srgbClr val="656D8D"/>
                </a:solidFill>
                <a:latin typeface="+mn-ea"/>
              </a:rPr>
              <a:t>在</a:t>
            </a:r>
            <a:r>
              <a:rPr lang="zh-CN" altLang="en-US" sz="1800" dirty="0">
                <a:solidFill>
                  <a:srgbClr val="656D8D"/>
                </a:solidFill>
                <a:latin typeface="+mn-ea"/>
              </a:rPr>
              <a:t>三</a:t>
            </a:r>
            <a:r>
              <a:rPr kumimoji="0" lang="zh-CN" altLang="en-US" sz="1800" dirty="0">
                <a:solidFill>
                  <a:srgbClr val="656D8D"/>
                </a:solidFill>
                <a:latin typeface="+mn-ea"/>
              </a:rPr>
              <a:t>层交换机中，</a:t>
            </a:r>
            <a:r>
              <a:rPr kumimoji="0" lang="en-US" altLang="zh-CN" sz="1800" dirty="0">
                <a:solidFill>
                  <a:srgbClr val="656D8D"/>
                </a:solidFill>
                <a:latin typeface="+mn-ea"/>
              </a:rPr>
              <a:t>VLAN</a:t>
            </a:r>
            <a:r>
              <a:rPr kumimoji="0" lang="zh-CN" altLang="en-US" sz="1800" dirty="0">
                <a:solidFill>
                  <a:srgbClr val="656D8D"/>
                </a:solidFill>
                <a:latin typeface="+mn-ea"/>
              </a:rPr>
              <a:t>的原理与</a:t>
            </a:r>
            <a:r>
              <a:rPr lang="zh-CN" altLang="en-US" sz="1800" dirty="0">
                <a:solidFill>
                  <a:srgbClr val="656D8D"/>
                </a:solidFill>
                <a:latin typeface="+mn-ea"/>
              </a:rPr>
              <a:t>二</a:t>
            </a:r>
            <a:r>
              <a:rPr kumimoji="0" lang="zh-CN" altLang="en-US" sz="1800" dirty="0">
                <a:solidFill>
                  <a:srgbClr val="656D8D"/>
                </a:solidFill>
                <a:latin typeface="+mn-ea"/>
              </a:rPr>
              <a:t>层交换机中是相同的。但有一点要注意的是，如果一个端口所连接的主机想要和它不在同一个</a:t>
            </a:r>
            <a:r>
              <a:rPr kumimoji="0" lang="en-US" altLang="zh-CN" sz="1800" dirty="0">
                <a:solidFill>
                  <a:srgbClr val="656D8D"/>
                </a:solidFill>
                <a:latin typeface="+mn-ea"/>
              </a:rPr>
              <a:t>VLAN</a:t>
            </a:r>
            <a:r>
              <a:rPr kumimoji="0" lang="zh-CN" altLang="en-US" sz="1800" dirty="0">
                <a:solidFill>
                  <a:srgbClr val="656D8D"/>
                </a:solidFill>
                <a:latin typeface="+mn-ea"/>
              </a:rPr>
              <a:t>的主机通信时，则必须通过一个</a:t>
            </a:r>
            <a:r>
              <a:rPr lang="zh-CN" altLang="en-US" sz="1800" dirty="0">
                <a:solidFill>
                  <a:srgbClr val="656D8D"/>
                </a:solidFill>
                <a:latin typeface="+mn-ea"/>
              </a:rPr>
              <a:t>三</a:t>
            </a:r>
            <a:r>
              <a:rPr kumimoji="0" lang="zh-CN" altLang="en-US" sz="1800" dirty="0">
                <a:solidFill>
                  <a:srgbClr val="656D8D"/>
                </a:solidFill>
                <a:latin typeface="+mn-ea"/>
              </a:rPr>
              <a:t>层设备（路由器或者</a:t>
            </a:r>
            <a:r>
              <a:rPr lang="zh-CN" altLang="en-US" sz="1800" dirty="0">
                <a:solidFill>
                  <a:srgbClr val="656D8D"/>
                </a:solidFill>
                <a:latin typeface="+mn-ea"/>
              </a:rPr>
              <a:t>三</a:t>
            </a:r>
            <a:r>
              <a:rPr kumimoji="0" lang="zh-CN" altLang="en-US" sz="1800" dirty="0">
                <a:solidFill>
                  <a:srgbClr val="656D8D"/>
                </a:solidFill>
                <a:latin typeface="+mn-ea"/>
              </a:rPr>
              <a:t>层交换机）。</a:t>
            </a:r>
            <a:r>
              <a:rPr lang="zh-CN" altLang="en-US" sz="1800" dirty="0">
                <a:solidFill>
                  <a:srgbClr val="656D8D"/>
                </a:solidFill>
                <a:latin typeface="+mn-ea"/>
              </a:rPr>
              <a:t>三</a:t>
            </a:r>
            <a:r>
              <a:rPr kumimoji="0" lang="zh-CN" altLang="en-US" sz="1800" dirty="0">
                <a:solidFill>
                  <a:srgbClr val="656D8D"/>
                </a:solidFill>
                <a:latin typeface="+mn-ea"/>
              </a:rPr>
              <a:t>层交换机可以通过</a:t>
            </a:r>
            <a:r>
              <a:rPr kumimoji="0" lang="en-US" altLang="zh-CN" sz="1800" dirty="0">
                <a:solidFill>
                  <a:srgbClr val="656D8D"/>
                </a:solidFill>
                <a:latin typeface="+mn-ea"/>
              </a:rPr>
              <a:t>SVI</a:t>
            </a:r>
            <a:r>
              <a:rPr kumimoji="0" lang="zh-CN" altLang="en-US" sz="1800" dirty="0">
                <a:solidFill>
                  <a:srgbClr val="656D8D"/>
                </a:solidFill>
                <a:latin typeface="+mn-ea"/>
              </a:rPr>
              <a:t>接口（</a:t>
            </a:r>
            <a:r>
              <a:rPr kumimoji="0" lang="en-US" altLang="zh-CN" sz="1800" dirty="0">
                <a:solidFill>
                  <a:srgbClr val="656D8D"/>
                </a:solidFill>
                <a:latin typeface="+mn-ea"/>
              </a:rPr>
              <a:t>Switch Virtual Interfaces</a:t>
            </a:r>
            <a:r>
              <a:rPr kumimoji="0" lang="zh-CN" altLang="en-US" sz="1800" dirty="0">
                <a:solidFill>
                  <a:srgbClr val="656D8D"/>
                </a:solidFill>
                <a:latin typeface="+mn-ea"/>
              </a:rPr>
              <a:t>交换机虚拟接口）或者</a:t>
            </a:r>
            <a:r>
              <a:rPr lang="zh-CN" altLang="en-US" sz="1800" dirty="0">
                <a:solidFill>
                  <a:srgbClr val="656D8D"/>
                </a:solidFill>
                <a:latin typeface="+mn-ea"/>
              </a:rPr>
              <a:t>三</a:t>
            </a:r>
            <a:r>
              <a:rPr kumimoji="0" lang="zh-CN" altLang="en-US" sz="1800" dirty="0">
                <a:solidFill>
                  <a:srgbClr val="656D8D"/>
                </a:solidFill>
                <a:latin typeface="+mn-ea"/>
              </a:rPr>
              <a:t>层物理接口来进行</a:t>
            </a:r>
            <a:r>
              <a:rPr kumimoji="0" lang="en-US" altLang="zh-CN" sz="1800" dirty="0">
                <a:solidFill>
                  <a:srgbClr val="656D8D"/>
                </a:solidFill>
                <a:latin typeface="+mn-ea"/>
              </a:rPr>
              <a:t>VLAN</a:t>
            </a:r>
            <a:r>
              <a:rPr kumimoji="0" lang="zh-CN" altLang="en-US" sz="1800" dirty="0">
                <a:solidFill>
                  <a:srgbClr val="656D8D"/>
                </a:solidFill>
                <a:latin typeface="+mn-ea"/>
              </a:rPr>
              <a:t>间的</a:t>
            </a:r>
            <a:r>
              <a:rPr kumimoji="0" lang="en-US" altLang="zh-CN" sz="1800" dirty="0">
                <a:solidFill>
                  <a:srgbClr val="656D8D"/>
                </a:solidFill>
                <a:latin typeface="+mn-ea"/>
              </a:rPr>
              <a:t>IP</a:t>
            </a:r>
            <a:r>
              <a:rPr kumimoji="0" lang="zh-CN" altLang="en-US" sz="1800" dirty="0">
                <a:solidFill>
                  <a:srgbClr val="656D8D"/>
                </a:solidFill>
                <a:latin typeface="+mn-ea"/>
              </a:rPr>
              <a:t>路由。</a:t>
            </a:r>
            <a:endParaRPr kumimoji="0" lang="en-US" altLang="zh-CN" sz="1800" dirty="0">
              <a:solidFill>
                <a:srgbClr val="656D8D"/>
              </a:solidFill>
              <a:latin typeface="+mn-ea"/>
            </a:endParaRPr>
          </a:p>
          <a:p>
            <a:endParaRPr kumimoji="0" lang="zh-CN" altLang="en-US" dirty="0">
              <a:solidFill>
                <a:srgbClr val="656D8D"/>
              </a:solidFill>
              <a:latin typeface="+mn-ea"/>
            </a:endParaRPr>
          </a:p>
          <a:p>
            <a:endParaRPr kumimoji="0" lang="zh-CN" altLang="en-US" sz="1600" dirty="0">
              <a:solidFill>
                <a:srgbClr val="656D8D"/>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sp>
        <p:nvSpPr>
          <p:cNvPr id="4" name="矩形 3"/>
          <p:cNvSpPr/>
          <p:nvPr/>
        </p:nvSpPr>
        <p:spPr>
          <a:xfrm>
            <a:off x="774700" y="915194"/>
            <a:ext cx="10422332" cy="6601807"/>
          </a:xfrm>
          <a:prstGeom prst="rect">
            <a:avLst/>
          </a:prstGeom>
        </p:spPr>
        <p:txBody>
          <a:bodyPr wrap="square">
            <a:spAutoFit/>
          </a:bodyPr>
          <a:lstStyle/>
          <a:p>
            <a:r>
              <a:rPr kumimoji="0" lang="zh-CN" altLang="en-US" dirty="0">
                <a:solidFill>
                  <a:srgbClr val="656D8D"/>
                </a:solidFill>
                <a:latin typeface="+mn-ea"/>
              </a:rPr>
              <a:t>三层交换机通过</a:t>
            </a:r>
            <a:r>
              <a:rPr kumimoji="0" lang="en-GB" altLang="zh-CN" dirty="0">
                <a:solidFill>
                  <a:srgbClr val="656D8D"/>
                </a:solidFill>
                <a:latin typeface="+mn-ea"/>
              </a:rPr>
              <a:t>SVI</a:t>
            </a:r>
            <a:r>
              <a:rPr kumimoji="0" lang="zh-CN" altLang="en-US" dirty="0">
                <a:solidFill>
                  <a:srgbClr val="656D8D"/>
                </a:solidFill>
                <a:latin typeface="+mn-ea"/>
              </a:rPr>
              <a:t>接口实现</a:t>
            </a:r>
            <a:r>
              <a:rPr kumimoji="0" lang="en-GB" altLang="zh-CN" dirty="0">
                <a:solidFill>
                  <a:srgbClr val="656D8D"/>
                </a:solidFill>
                <a:latin typeface="+mn-ea"/>
              </a:rPr>
              <a:t>VLAN</a:t>
            </a:r>
            <a:r>
              <a:rPr kumimoji="0" lang="zh-CN" altLang="en-US" dirty="0">
                <a:solidFill>
                  <a:srgbClr val="656D8D"/>
                </a:solidFill>
                <a:latin typeface="+mn-ea"/>
              </a:rPr>
              <a:t>间的路由 </a:t>
            </a:r>
            <a:endParaRPr kumimoji="0" lang="en-US" altLang="zh-CN" dirty="0">
              <a:solidFill>
                <a:srgbClr val="656D8D"/>
              </a:solidFill>
              <a:latin typeface="+mn-ea"/>
            </a:endParaRPr>
          </a:p>
          <a:p>
            <a:endParaRPr kumimoji="0" lang="en-US" altLang="zh-CN" dirty="0">
              <a:solidFill>
                <a:srgbClr val="656D8D"/>
              </a:solidFill>
              <a:latin typeface="+mn-ea"/>
            </a:endParaRPr>
          </a:p>
          <a:p>
            <a:r>
              <a:rPr kumimoji="0" lang="zh-CN" altLang="en-US" sz="1800" dirty="0">
                <a:solidFill>
                  <a:srgbClr val="656D8D"/>
                </a:solidFill>
                <a:latin typeface="+mn-ea"/>
              </a:rPr>
              <a:t>三层交换机通过</a:t>
            </a:r>
            <a:r>
              <a:rPr kumimoji="0" lang="en-GB" altLang="zh-CN" sz="1800" dirty="0">
                <a:solidFill>
                  <a:srgbClr val="656D8D"/>
                </a:solidFill>
                <a:latin typeface="+mn-ea"/>
              </a:rPr>
              <a:t>SVI</a:t>
            </a:r>
            <a:r>
              <a:rPr kumimoji="0" lang="zh-CN" altLang="en-US" sz="1800" dirty="0">
                <a:solidFill>
                  <a:srgbClr val="656D8D"/>
                </a:solidFill>
                <a:latin typeface="+mn-ea"/>
              </a:rPr>
              <a:t>接口实现</a:t>
            </a:r>
            <a:r>
              <a:rPr kumimoji="0" lang="en-GB" altLang="zh-CN" sz="1800" dirty="0">
                <a:solidFill>
                  <a:srgbClr val="656D8D"/>
                </a:solidFill>
                <a:latin typeface="+mn-ea"/>
              </a:rPr>
              <a:t>VLAN</a:t>
            </a:r>
            <a:r>
              <a:rPr kumimoji="0" lang="zh-CN" altLang="en-US" sz="1800" dirty="0">
                <a:solidFill>
                  <a:srgbClr val="656D8D"/>
                </a:solidFill>
                <a:latin typeface="+mn-ea"/>
              </a:rPr>
              <a:t>间的路由的步骤如下：</a:t>
            </a:r>
            <a:endParaRPr kumimoji="0" lang="en-US" altLang="zh-CN" sz="1800" dirty="0">
              <a:solidFill>
                <a:srgbClr val="656D8D"/>
              </a:solidFill>
              <a:latin typeface="+mn-ea"/>
            </a:endParaRPr>
          </a:p>
          <a:p>
            <a:pPr>
              <a:lnSpc>
                <a:spcPct val="150000"/>
              </a:lnSpc>
            </a:pPr>
            <a:r>
              <a:rPr kumimoji="0" lang="zh-CN" altLang="en-US" sz="1400" dirty="0">
                <a:solidFill>
                  <a:srgbClr val="656D8D"/>
                </a:solidFill>
                <a:latin typeface="+mn-ea"/>
              </a:rPr>
              <a:t>（</a:t>
            </a:r>
            <a:r>
              <a:rPr kumimoji="0" lang="en-US" altLang="zh-CN" sz="1400" dirty="0">
                <a:solidFill>
                  <a:srgbClr val="656D8D"/>
                </a:solidFill>
                <a:latin typeface="+mn-ea"/>
              </a:rPr>
              <a:t>1</a:t>
            </a:r>
            <a:r>
              <a:rPr kumimoji="0" lang="zh-CN" altLang="en-US" sz="1400" dirty="0">
                <a:solidFill>
                  <a:srgbClr val="656D8D"/>
                </a:solidFill>
                <a:latin typeface="+mn-ea"/>
              </a:rPr>
              <a:t>）创建</a:t>
            </a:r>
            <a:r>
              <a:rPr kumimoji="0" lang="en-GB" altLang="zh-CN" sz="1400" dirty="0">
                <a:solidFill>
                  <a:srgbClr val="656D8D"/>
                </a:solidFill>
                <a:latin typeface="+mn-ea"/>
              </a:rPr>
              <a:t>VLAN</a:t>
            </a:r>
          </a:p>
          <a:p>
            <a:pPr>
              <a:lnSpc>
                <a:spcPct val="150000"/>
              </a:lnSpc>
            </a:pPr>
            <a:r>
              <a:rPr kumimoji="0" lang="zh-CN" altLang="en-US" sz="1400" dirty="0">
                <a:solidFill>
                  <a:srgbClr val="656D8D"/>
                </a:solidFill>
                <a:latin typeface="+mn-ea"/>
              </a:rPr>
              <a:t>      </a:t>
            </a:r>
            <a:r>
              <a:rPr kumimoji="0" lang="en-GB" altLang="zh-CN" sz="1400" dirty="0">
                <a:solidFill>
                  <a:srgbClr val="656D8D"/>
                </a:solidFill>
                <a:latin typeface="+mn-ea"/>
              </a:rPr>
              <a:t>&lt;Huawei&gt;system-view</a:t>
            </a:r>
          </a:p>
          <a:p>
            <a:pPr>
              <a:lnSpc>
                <a:spcPct val="150000"/>
              </a:lnSpc>
            </a:pPr>
            <a:r>
              <a:rPr kumimoji="0" lang="zh-CN" altLang="en-US" sz="1400" dirty="0">
                <a:solidFill>
                  <a:srgbClr val="656D8D"/>
                </a:solidFill>
                <a:latin typeface="+mn-ea"/>
              </a:rPr>
              <a:t>      </a:t>
            </a:r>
            <a:r>
              <a:rPr kumimoji="0" lang="en-GB" altLang="zh-CN" sz="1400" dirty="0">
                <a:solidFill>
                  <a:srgbClr val="656D8D"/>
                </a:solidFill>
                <a:latin typeface="+mn-ea"/>
              </a:rPr>
              <a:t>[Huawei] </a:t>
            </a:r>
            <a:r>
              <a:rPr kumimoji="0" lang="en-GB" altLang="zh-CN" sz="1400" dirty="0" err="1">
                <a:solidFill>
                  <a:srgbClr val="656D8D"/>
                </a:solidFill>
                <a:latin typeface="+mn-ea"/>
              </a:rPr>
              <a:t>vlan</a:t>
            </a:r>
            <a:r>
              <a:rPr kumimoji="0" lang="en-GB" altLang="zh-CN" sz="1400" dirty="0">
                <a:solidFill>
                  <a:srgbClr val="656D8D"/>
                </a:solidFill>
                <a:latin typeface="+mn-ea"/>
              </a:rPr>
              <a:t>  [</a:t>
            </a:r>
            <a:r>
              <a:rPr kumimoji="0" lang="en-GB" altLang="zh-CN" sz="1400" dirty="0" err="1">
                <a:solidFill>
                  <a:srgbClr val="656D8D"/>
                </a:solidFill>
                <a:latin typeface="+mn-ea"/>
              </a:rPr>
              <a:t>vlan</a:t>
            </a:r>
            <a:r>
              <a:rPr kumimoji="0" lang="en-GB" altLang="zh-CN" sz="1400" dirty="0">
                <a:solidFill>
                  <a:srgbClr val="656D8D"/>
                </a:solidFill>
                <a:latin typeface="+mn-ea"/>
              </a:rPr>
              <a:t> id]        //</a:t>
            </a:r>
            <a:r>
              <a:rPr kumimoji="0" lang="en-GB" altLang="zh-CN" sz="1400" dirty="0" err="1">
                <a:solidFill>
                  <a:srgbClr val="656D8D"/>
                </a:solidFill>
                <a:latin typeface="+mn-ea"/>
              </a:rPr>
              <a:t>vlan</a:t>
            </a:r>
            <a:r>
              <a:rPr kumimoji="0" lang="en-GB" altLang="zh-CN" sz="1400" dirty="0">
                <a:solidFill>
                  <a:srgbClr val="656D8D"/>
                </a:solidFill>
                <a:latin typeface="+mn-ea"/>
              </a:rPr>
              <a:t> id</a:t>
            </a:r>
            <a:r>
              <a:rPr kumimoji="0" lang="zh-CN" altLang="en-US" sz="1400" dirty="0">
                <a:solidFill>
                  <a:srgbClr val="656D8D"/>
                </a:solidFill>
                <a:latin typeface="+mn-ea"/>
              </a:rPr>
              <a:t>取值范围为</a:t>
            </a:r>
            <a:r>
              <a:rPr kumimoji="0" lang="en-US" altLang="zh-CN" sz="1400" dirty="0">
                <a:solidFill>
                  <a:srgbClr val="656D8D"/>
                </a:solidFill>
                <a:latin typeface="+mn-ea"/>
              </a:rPr>
              <a:t>1-4094</a:t>
            </a:r>
          </a:p>
          <a:p>
            <a:pPr>
              <a:lnSpc>
                <a:spcPct val="150000"/>
              </a:lnSpc>
            </a:pPr>
            <a:r>
              <a:rPr kumimoji="0" lang="zh-CN" altLang="en-US" sz="1400" dirty="0">
                <a:solidFill>
                  <a:srgbClr val="656D8D"/>
                </a:solidFill>
                <a:latin typeface="+mn-ea"/>
              </a:rPr>
              <a:t>（</a:t>
            </a:r>
            <a:r>
              <a:rPr kumimoji="0" lang="en-US" altLang="zh-CN" sz="1400" dirty="0">
                <a:solidFill>
                  <a:srgbClr val="656D8D"/>
                </a:solidFill>
                <a:latin typeface="+mn-ea"/>
              </a:rPr>
              <a:t>2</a:t>
            </a:r>
            <a:r>
              <a:rPr kumimoji="0" lang="zh-CN" altLang="en-US" sz="1400" dirty="0">
                <a:solidFill>
                  <a:srgbClr val="656D8D"/>
                </a:solidFill>
                <a:latin typeface="+mn-ea"/>
              </a:rPr>
              <a:t>）选择端口，并将端口划分到</a:t>
            </a:r>
            <a:r>
              <a:rPr kumimoji="0" lang="en-GB" altLang="zh-CN" sz="1400" dirty="0">
                <a:solidFill>
                  <a:srgbClr val="656D8D"/>
                </a:solidFill>
                <a:latin typeface="+mn-ea"/>
              </a:rPr>
              <a:t>VLAN</a:t>
            </a:r>
            <a:r>
              <a:rPr kumimoji="0" lang="zh-CN" altLang="en-US" sz="1400" dirty="0">
                <a:solidFill>
                  <a:srgbClr val="656D8D"/>
                </a:solidFill>
                <a:latin typeface="+mn-ea"/>
              </a:rPr>
              <a:t>里</a:t>
            </a:r>
          </a:p>
          <a:p>
            <a:pPr>
              <a:lnSpc>
                <a:spcPct val="150000"/>
              </a:lnSpc>
            </a:pPr>
            <a:r>
              <a:rPr kumimoji="0" lang="zh-CN" altLang="en-US" sz="1400" dirty="0">
                <a:solidFill>
                  <a:srgbClr val="656D8D"/>
                </a:solidFill>
                <a:latin typeface="+mn-ea"/>
              </a:rPr>
              <a:t>      </a:t>
            </a:r>
            <a:r>
              <a:rPr kumimoji="0" lang="en-US" altLang="zh-CN" sz="1400" dirty="0">
                <a:solidFill>
                  <a:srgbClr val="656D8D"/>
                </a:solidFill>
                <a:latin typeface="+mn-ea"/>
              </a:rPr>
              <a:t>[</a:t>
            </a:r>
            <a:r>
              <a:rPr kumimoji="0" lang="en-GB" altLang="zh-CN" sz="1400" dirty="0">
                <a:solidFill>
                  <a:srgbClr val="656D8D"/>
                </a:solidFill>
                <a:latin typeface="+mn-ea"/>
              </a:rPr>
              <a:t>Huawei]interface type </a:t>
            </a:r>
            <a:r>
              <a:rPr kumimoji="0" lang="en-GB" altLang="zh-CN" sz="1400" dirty="0" err="1">
                <a:solidFill>
                  <a:srgbClr val="656D8D"/>
                </a:solidFill>
                <a:latin typeface="+mn-ea"/>
              </a:rPr>
              <a:t>mod_num</a:t>
            </a:r>
            <a:r>
              <a:rPr kumimoji="0" lang="en-GB" altLang="zh-CN" sz="1400" dirty="0">
                <a:solidFill>
                  <a:srgbClr val="656D8D"/>
                </a:solidFill>
                <a:latin typeface="+mn-ea"/>
              </a:rPr>
              <a:t>/</a:t>
            </a:r>
            <a:r>
              <a:rPr kumimoji="0" lang="en-GB" altLang="zh-CN" sz="1400" dirty="0" err="1">
                <a:solidFill>
                  <a:srgbClr val="656D8D"/>
                </a:solidFill>
                <a:latin typeface="+mn-ea"/>
              </a:rPr>
              <a:t>port_num</a:t>
            </a:r>
            <a:r>
              <a:rPr kumimoji="0" lang="en-GB" altLang="zh-CN" sz="1400" dirty="0">
                <a:solidFill>
                  <a:srgbClr val="656D8D"/>
                </a:solidFill>
                <a:latin typeface="+mn-ea"/>
              </a:rPr>
              <a:t>  //</a:t>
            </a:r>
            <a:r>
              <a:rPr kumimoji="0" lang="zh-CN" altLang="en-US" sz="1400" dirty="0">
                <a:solidFill>
                  <a:srgbClr val="656D8D"/>
                </a:solidFill>
                <a:latin typeface="+mn-ea"/>
              </a:rPr>
              <a:t>选择一个端口</a:t>
            </a:r>
          </a:p>
          <a:p>
            <a:pPr>
              <a:lnSpc>
                <a:spcPct val="150000"/>
              </a:lnSpc>
            </a:pPr>
            <a:r>
              <a:rPr kumimoji="0" lang="zh-CN" altLang="en-US" sz="1400" dirty="0">
                <a:solidFill>
                  <a:srgbClr val="656D8D"/>
                </a:solidFill>
                <a:latin typeface="+mn-ea"/>
              </a:rPr>
              <a:t>      </a:t>
            </a:r>
            <a:r>
              <a:rPr kumimoji="0" lang="en-US" altLang="zh-CN" sz="1400" dirty="0">
                <a:solidFill>
                  <a:srgbClr val="656D8D"/>
                </a:solidFill>
                <a:latin typeface="+mn-ea"/>
              </a:rPr>
              <a:t>[</a:t>
            </a:r>
            <a:r>
              <a:rPr kumimoji="0" lang="en-GB" altLang="zh-CN" sz="1400" dirty="0">
                <a:solidFill>
                  <a:srgbClr val="656D8D"/>
                </a:solidFill>
                <a:latin typeface="+mn-ea"/>
              </a:rPr>
              <a:t>Huawei]port-group </a:t>
            </a:r>
            <a:r>
              <a:rPr kumimoji="0" lang="en-GB" altLang="zh-CN" sz="1400" dirty="0" err="1">
                <a:solidFill>
                  <a:srgbClr val="656D8D"/>
                </a:solidFill>
                <a:latin typeface="+mn-ea"/>
              </a:rPr>
              <a:t>startport-endport</a:t>
            </a:r>
            <a:endParaRPr kumimoji="0" lang="en-GB" altLang="zh-CN" sz="1400" dirty="0">
              <a:solidFill>
                <a:srgbClr val="656D8D"/>
              </a:solidFill>
              <a:latin typeface="+mn-ea"/>
            </a:endParaRPr>
          </a:p>
          <a:p>
            <a:pPr>
              <a:lnSpc>
                <a:spcPct val="150000"/>
              </a:lnSpc>
            </a:pPr>
            <a:r>
              <a:rPr kumimoji="0" lang="zh-CN" altLang="en-US" sz="1400" dirty="0">
                <a:solidFill>
                  <a:srgbClr val="656D8D"/>
                </a:solidFill>
                <a:latin typeface="+mn-ea"/>
              </a:rPr>
              <a:t>      </a:t>
            </a:r>
            <a:r>
              <a:rPr kumimoji="0" lang="en-GB" altLang="zh-CN" sz="1400" dirty="0">
                <a:solidFill>
                  <a:srgbClr val="656D8D"/>
                </a:solidFill>
                <a:latin typeface="+mn-ea"/>
              </a:rPr>
              <a:t>[Huawei-port-group-</a:t>
            </a:r>
            <a:r>
              <a:rPr kumimoji="0" lang="en-GB" altLang="zh-CN" sz="1400" dirty="0" err="1">
                <a:solidFill>
                  <a:srgbClr val="656D8D"/>
                </a:solidFill>
                <a:latin typeface="+mn-ea"/>
              </a:rPr>
              <a:t>startport</a:t>
            </a:r>
            <a:r>
              <a:rPr kumimoji="0" lang="en-GB" altLang="zh-CN" sz="1400" dirty="0">
                <a:solidFill>
                  <a:srgbClr val="656D8D"/>
                </a:solidFill>
                <a:latin typeface="+mn-ea"/>
              </a:rPr>
              <a:t>-</a:t>
            </a:r>
            <a:r>
              <a:rPr kumimoji="0" lang="en-GB" altLang="zh-CN" sz="1400" dirty="0" err="1">
                <a:solidFill>
                  <a:srgbClr val="656D8D"/>
                </a:solidFill>
                <a:latin typeface="+mn-ea"/>
              </a:rPr>
              <a:t>endport</a:t>
            </a:r>
            <a:r>
              <a:rPr kumimoji="0" lang="en-GB" altLang="zh-CN" sz="1400" dirty="0">
                <a:solidFill>
                  <a:srgbClr val="656D8D"/>
                </a:solidFill>
                <a:latin typeface="+mn-ea"/>
              </a:rPr>
              <a:t>]group-member type mode </a:t>
            </a:r>
            <a:r>
              <a:rPr kumimoji="0" lang="en-GB" altLang="zh-CN" sz="1400" dirty="0" err="1">
                <a:solidFill>
                  <a:srgbClr val="656D8D"/>
                </a:solidFill>
                <a:latin typeface="+mn-ea"/>
              </a:rPr>
              <a:t>startport</a:t>
            </a:r>
            <a:r>
              <a:rPr kumimoji="0" lang="en-GB" altLang="zh-CN" sz="1400" dirty="0">
                <a:solidFill>
                  <a:srgbClr val="656D8D"/>
                </a:solidFill>
                <a:latin typeface="+mn-ea"/>
              </a:rPr>
              <a:t> to </a:t>
            </a:r>
            <a:r>
              <a:rPr kumimoji="0" lang="en-GB" altLang="zh-CN" sz="1400" dirty="0" err="1">
                <a:solidFill>
                  <a:srgbClr val="656D8D"/>
                </a:solidFill>
                <a:latin typeface="+mn-ea"/>
              </a:rPr>
              <a:t>endport</a:t>
            </a:r>
            <a:r>
              <a:rPr kumimoji="0" lang="en-GB" altLang="zh-CN" sz="1400" dirty="0">
                <a:solidFill>
                  <a:srgbClr val="656D8D"/>
                </a:solidFill>
                <a:latin typeface="+mn-ea"/>
              </a:rPr>
              <a:t>     //</a:t>
            </a:r>
            <a:r>
              <a:rPr kumimoji="0" lang="zh-CN" altLang="en-US" sz="1400" dirty="0">
                <a:solidFill>
                  <a:srgbClr val="656D8D"/>
                </a:solidFill>
                <a:latin typeface="+mn-ea"/>
              </a:rPr>
              <a:t>选择一组端口</a:t>
            </a:r>
          </a:p>
          <a:p>
            <a:pPr>
              <a:lnSpc>
                <a:spcPct val="150000"/>
              </a:lnSpc>
            </a:pPr>
            <a:r>
              <a:rPr kumimoji="0" lang="zh-CN" altLang="en-US" sz="1400" dirty="0">
                <a:solidFill>
                  <a:srgbClr val="656D8D"/>
                </a:solidFill>
                <a:latin typeface="+mn-ea"/>
              </a:rPr>
              <a:t>      </a:t>
            </a:r>
            <a:r>
              <a:rPr kumimoji="0" lang="en-US" altLang="zh-CN" sz="1400" dirty="0">
                <a:solidFill>
                  <a:srgbClr val="656D8D"/>
                </a:solidFill>
                <a:latin typeface="+mn-ea"/>
              </a:rPr>
              <a:t>[</a:t>
            </a:r>
            <a:r>
              <a:rPr kumimoji="0" lang="en-GB" altLang="zh-CN" sz="1400" dirty="0">
                <a:solidFill>
                  <a:srgbClr val="656D8D"/>
                </a:solidFill>
                <a:latin typeface="+mn-ea"/>
              </a:rPr>
              <a:t>Huawei]port link-type access</a:t>
            </a:r>
          </a:p>
          <a:p>
            <a:pPr>
              <a:lnSpc>
                <a:spcPct val="150000"/>
              </a:lnSpc>
            </a:pPr>
            <a:r>
              <a:rPr kumimoji="0" lang="zh-CN" altLang="en-US" sz="1400" dirty="0">
                <a:solidFill>
                  <a:srgbClr val="656D8D"/>
                </a:solidFill>
                <a:latin typeface="+mn-ea"/>
              </a:rPr>
              <a:t>      </a:t>
            </a:r>
            <a:r>
              <a:rPr kumimoji="0" lang="en-GB" altLang="zh-CN" sz="1400" dirty="0">
                <a:solidFill>
                  <a:srgbClr val="656D8D"/>
                </a:solidFill>
                <a:latin typeface="+mn-ea"/>
              </a:rPr>
              <a:t>[Huawei]port default </a:t>
            </a:r>
            <a:r>
              <a:rPr kumimoji="0" lang="en-GB" altLang="zh-CN" sz="1400" dirty="0" err="1">
                <a:solidFill>
                  <a:srgbClr val="656D8D"/>
                </a:solidFill>
                <a:latin typeface="+mn-ea"/>
              </a:rPr>
              <a:t>vlan</a:t>
            </a:r>
            <a:r>
              <a:rPr kumimoji="0" lang="en-GB" altLang="zh-CN" sz="1400" dirty="0">
                <a:solidFill>
                  <a:srgbClr val="656D8D"/>
                </a:solidFill>
                <a:latin typeface="+mn-ea"/>
              </a:rPr>
              <a:t>  [</a:t>
            </a:r>
            <a:r>
              <a:rPr kumimoji="0" lang="en-GB" altLang="zh-CN" sz="1400" dirty="0" err="1">
                <a:solidFill>
                  <a:srgbClr val="656D8D"/>
                </a:solidFill>
                <a:latin typeface="+mn-ea"/>
              </a:rPr>
              <a:t>vlan</a:t>
            </a:r>
            <a:r>
              <a:rPr kumimoji="0" lang="en-GB" altLang="zh-CN" sz="1400" dirty="0">
                <a:solidFill>
                  <a:srgbClr val="656D8D"/>
                </a:solidFill>
                <a:latin typeface="+mn-ea"/>
              </a:rPr>
              <a:t> id]</a:t>
            </a:r>
          </a:p>
          <a:p>
            <a:pPr>
              <a:lnSpc>
                <a:spcPct val="150000"/>
              </a:lnSpc>
            </a:pPr>
            <a:r>
              <a:rPr kumimoji="0" lang="zh-CN" altLang="en-US" sz="1400" dirty="0">
                <a:solidFill>
                  <a:srgbClr val="656D8D"/>
                </a:solidFill>
                <a:latin typeface="+mn-ea"/>
              </a:rPr>
              <a:t>（</a:t>
            </a:r>
            <a:r>
              <a:rPr lang="en-US" altLang="zh-CN" sz="1400" dirty="0">
                <a:solidFill>
                  <a:srgbClr val="656D8D"/>
                </a:solidFill>
                <a:latin typeface="+mn-ea"/>
              </a:rPr>
              <a:t>3</a:t>
            </a:r>
            <a:r>
              <a:rPr kumimoji="0" lang="zh-CN" altLang="en-US" sz="1400" dirty="0">
                <a:solidFill>
                  <a:srgbClr val="656D8D"/>
                </a:solidFill>
                <a:latin typeface="+mn-ea"/>
              </a:rPr>
              <a:t>）进入</a:t>
            </a:r>
            <a:r>
              <a:rPr kumimoji="0" lang="en-GB" altLang="zh-CN" sz="1400" dirty="0">
                <a:solidFill>
                  <a:srgbClr val="656D8D"/>
                </a:solidFill>
                <a:latin typeface="+mn-ea"/>
              </a:rPr>
              <a:t>VLAN</a:t>
            </a:r>
            <a:r>
              <a:rPr kumimoji="0" lang="zh-CN" altLang="en-US" sz="1400" dirty="0">
                <a:solidFill>
                  <a:srgbClr val="656D8D"/>
                </a:solidFill>
                <a:latin typeface="+mn-ea"/>
              </a:rPr>
              <a:t>虚接口，并为其配置</a:t>
            </a:r>
            <a:r>
              <a:rPr kumimoji="0" lang="en-GB" altLang="zh-CN" sz="1400" dirty="0">
                <a:solidFill>
                  <a:srgbClr val="656D8D"/>
                </a:solidFill>
                <a:latin typeface="+mn-ea"/>
              </a:rPr>
              <a:t>IP</a:t>
            </a:r>
            <a:r>
              <a:rPr kumimoji="0" lang="zh-CN" altLang="en-US" sz="1400" dirty="0">
                <a:solidFill>
                  <a:srgbClr val="656D8D"/>
                </a:solidFill>
                <a:latin typeface="+mn-ea"/>
              </a:rPr>
              <a:t>地址</a:t>
            </a:r>
          </a:p>
          <a:p>
            <a:pPr>
              <a:lnSpc>
                <a:spcPct val="150000"/>
              </a:lnSpc>
            </a:pPr>
            <a:r>
              <a:rPr kumimoji="0" lang="zh-CN" altLang="en-US" sz="1400" dirty="0">
                <a:solidFill>
                  <a:srgbClr val="656D8D"/>
                </a:solidFill>
                <a:latin typeface="+mn-ea"/>
              </a:rPr>
              <a:t>      </a:t>
            </a:r>
            <a:r>
              <a:rPr kumimoji="0" lang="en-US" altLang="zh-CN" sz="1400" dirty="0">
                <a:solidFill>
                  <a:srgbClr val="656D8D"/>
                </a:solidFill>
                <a:latin typeface="+mn-ea"/>
              </a:rPr>
              <a:t>[</a:t>
            </a:r>
            <a:r>
              <a:rPr kumimoji="0" lang="en-GB" altLang="zh-CN" sz="1400" dirty="0">
                <a:solidFill>
                  <a:srgbClr val="656D8D"/>
                </a:solidFill>
                <a:latin typeface="+mn-ea"/>
              </a:rPr>
              <a:t>Huawei]interface </a:t>
            </a:r>
            <a:r>
              <a:rPr kumimoji="0" lang="en-GB" altLang="zh-CN" sz="1400" dirty="0" err="1">
                <a:solidFill>
                  <a:srgbClr val="656D8D"/>
                </a:solidFill>
                <a:latin typeface="+mn-ea"/>
              </a:rPr>
              <a:t>vlanif</a:t>
            </a:r>
            <a:r>
              <a:rPr kumimoji="0" lang="en-GB" altLang="zh-CN" sz="1400" dirty="0">
                <a:solidFill>
                  <a:srgbClr val="656D8D"/>
                </a:solidFill>
                <a:latin typeface="+mn-ea"/>
              </a:rPr>
              <a:t> </a:t>
            </a:r>
            <a:r>
              <a:rPr kumimoji="0" lang="en-GB" altLang="zh-CN" sz="1400" dirty="0" err="1">
                <a:solidFill>
                  <a:srgbClr val="656D8D"/>
                </a:solidFill>
                <a:latin typeface="+mn-ea"/>
              </a:rPr>
              <a:t>vlan</a:t>
            </a:r>
            <a:r>
              <a:rPr kumimoji="0" lang="en-GB" altLang="zh-CN" sz="1400" dirty="0">
                <a:solidFill>
                  <a:srgbClr val="656D8D"/>
                </a:solidFill>
                <a:latin typeface="+mn-ea"/>
              </a:rPr>
              <a:t>-id</a:t>
            </a:r>
          </a:p>
          <a:p>
            <a:pPr>
              <a:lnSpc>
                <a:spcPct val="150000"/>
              </a:lnSpc>
            </a:pPr>
            <a:r>
              <a:rPr kumimoji="0" lang="zh-CN" altLang="en-US" sz="1400" dirty="0">
                <a:solidFill>
                  <a:srgbClr val="656D8D"/>
                </a:solidFill>
                <a:latin typeface="+mn-ea"/>
              </a:rPr>
              <a:t>      </a:t>
            </a:r>
            <a:r>
              <a:rPr kumimoji="0" lang="en-GB" altLang="zh-CN" sz="1400" dirty="0">
                <a:solidFill>
                  <a:srgbClr val="656D8D"/>
                </a:solidFill>
                <a:latin typeface="+mn-ea"/>
              </a:rPr>
              <a:t>[Huawei]</a:t>
            </a:r>
            <a:r>
              <a:rPr kumimoji="0" lang="en-GB" altLang="zh-CN" sz="1400" dirty="0" err="1">
                <a:solidFill>
                  <a:srgbClr val="656D8D"/>
                </a:solidFill>
                <a:latin typeface="+mn-ea"/>
              </a:rPr>
              <a:t>ip</a:t>
            </a:r>
            <a:r>
              <a:rPr kumimoji="0" lang="en-GB" altLang="zh-CN" sz="1400" dirty="0">
                <a:solidFill>
                  <a:srgbClr val="656D8D"/>
                </a:solidFill>
                <a:latin typeface="+mn-ea"/>
              </a:rPr>
              <a:t> address address netmask</a:t>
            </a:r>
          </a:p>
          <a:p>
            <a:pPr>
              <a:lnSpc>
                <a:spcPct val="150000"/>
              </a:lnSpc>
            </a:pPr>
            <a:r>
              <a:rPr kumimoji="0" lang="zh-CN" altLang="en-US" sz="1400" dirty="0">
                <a:solidFill>
                  <a:srgbClr val="656D8D"/>
                </a:solidFill>
                <a:latin typeface="+mn-ea"/>
              </a:rPr>
              <a:t>（</a:t>
            </a:r>
            <a:r>
              <a:rPr kumimoji="0" lang="en-GB" altLang="zh-CN" sz="1400" dirty="0">
                <a:solidFill>
                  <a:srgbClr val="656D8D"/>
                </a:solidFill>
                <a:latin typeface="+mn-ea"/>
              </a:rPr>
              <a:t>4</a:t>
            </a:r>
            <a:r>
              <a:rPr kumimoji="0" lang="zh-CN" altLang="en-GB" sz="1400" dirty="0">
                <a:solidFill>
                  <a:srgbClr val="656D8D"/>
                </a:solidFill>
                <a:latin typeface="+mn-ea"/>
              </a:rPr>
              <a:t>）</a:t>
            </a:r>
            <a:r>
              <a:rPr kumimoji="0" lang="zh-CN" altLang="en-US" sz="1400" dirty="0">
                <a:solidFill>
                  <a:srgbClr val="656D8D"/>
                </a:solidFill>
                <a:latin typeface="+mn-ea"/>
              </a:rPr>
              <a:t>验证</a:t>
            </a:r>
          </a:p>
          <a:p>
            <a:pPr>
              <a:lnSpc>
                <a:spcPct val="150000"/>
              </a:lnSpc>
            </a:pPr>
            <a:r>
              <a:rPr kumimoji="0" lang="zh-CN" altLang="en-US" sz="1400" dirty="0">
                <a:solidFill>
                  <a:srgbClr val="656D8D"/>
                </a:solidFill>
                <a:latin typeface="+mn-ea"/>
              </a:rPr>
              <a:t>      </a:t>
            </a:r>
            <a:r>
              <a:rPr kumimoji="0" lang="en-US" altLang="zh-CN" sz="1400" dirty="0">
                <a:solidFill>
                  <a:srgbClr val="656D8D"/>
                </a:solidFill>
                <a:latin typeface="+mn-ea"/>
              </a:rPr>
              <a:t>[</a:t>
            </a:r>
            <a:r>
              <a:rPr kumimoji="0" lang="en-GB" altLang="zh-CN" sz="1400" dirty="0">
                <a:solidFill>
                  <a:srgbClr val="656D8D"/>
                </a:solidFill>
                <a:latin typeface="+mn-ea"/>
              </a:rPr>
              <a:t>Huawei]display </a:t>
            </a:r>
            <a:r>
              <a:rPr kumimoji="0" lang="en-GB" altLang="zh-CN" sz="1400" dirty="0" err="1">
                <a:solidFill>
                  <a:srgbClr val="656D8D"/>
                </a:solidFill>
                <a:latin typeface="+mn-ea"/>
              </a:rPr>
              <a:t>ip</a:t>
            </a:r>
            <a:r>
              <a:rPr kumimoji="0" lang="en-GB" altLang="zh-CN" sz="1400" dirty="0">
                <a:solidFill>
                  <a:srgbClr val="656D8D"/>
                </a:solidFill>
                <a:latin typeface="+mn-ea"/>
              </a:rPr>
              <a:t> interface brief       //</a:t>
            </a:r>
            <a:r>
              <a:rPr kumimoji="0" lang="zh-CN" altLang="en-US" sz="1400" dirty="0">
                <a:solidFill>
                  <a:srgbClr val="656D8D"/>
                </a:solidFill>
                <a:latin typeface="+mn-ea"/>
              </a:rPr>
              <a:t>查看接口状态</a:t>
            </a:r>
          </a:p>
          <a:p>
            <a:pPr>
              <a:lnSpc>
                <a:spcPct val="150000"/>
              </a:lnSpc>
            </a:pPr>
            <a:endParaRPr kumimoji="0" lang="zh-CN" altLang="en-US" sz="1800" dirty="0">
              <a:solidFill>
                <a:srgbClr val="656D8D"/>
              </a:solidFill>
              <a:latin typeface="+mn-ea"/>
            </a:endParaRPr>
          </a:p>
          <a:p>
            <a:endParaRPr kumimoji="0" lang="zh-CN" altLang="en-US" dirty="0">
              <a:solidFill>
                <a:srgbClr val="656D8D"/>
              </a:solidFill>
              <a:latin typeface="+mn-ea"/>
            </a:endParaRPr>
          </a:p>
          <a:p>
            <a:endParaRPr kumimoji="0" lang="zh-CN" altLang="en-US" sz="1600" dirty="0">
              <a:solidFill>
                <a:srgbClr val="656D8D"/>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flipH="1">
            <a:off x="536575" y="5487035"/>
            <a:ext cx="10937875" cy="1123950"/>
            <a:chOff x="1325" y="8641"/>
            <a:chExt cx="17225" cy="1770"/>
          </a:xfrm>
        </p:grpSpPr>
        <p:sp>
          <p:nvSpPr>
            <p:cNvPr id="6" name="矩形 5"/>
            <p:cNvSpPr/>
            <p:nvPr/>
          </p:nvSpPr>
          <p:spPr>
            <a:xfrm flipV="1">
              <a:off x="2093" y="10339"/>
              <a:ext cx="16457"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五、配置实例</a:t>
            </a:r>
          </a:p>
        </p:txBody>
      </p:sp>
      <p:sp>
        <p:nvSpPr>
          <p:cNvPr id="187" name="内容占位符 5"/>
          <p:cNvSpPr>
            <a:spLocks noGrp="1"/>
          </p:cNvSpPr>
          <p:nvPr>
            <p:ph idx="4294967295"/>
          </p:nvPr>
        </p:nvSpPr>
        <p:spPr>
          <a:xfrm>
            <a:off x="841375" y="984137"/>
            <a:ext cx="10747058" cy="464458"/>
          </a:xfrm>
          <a:prstGeom prst="rect">
            <a:avLst/>
          </a:prstGeom>
        </p:spPr>
        <p:txBody>
          <a:bodyPr>
            <a:normAutofit/>
          </a:bodyPr>
          <a:lstStyle/>
          <a:p>
            <a:pPr marL="0" indent="0">
              <a:buNone/>
            </a:pPr>
            <a:r>
              <a:rPr lang="en-US" altLang="zh-CN" dirty="0"/>
              <a:t>VLAN</a:t>
            </a:r>
            <a:r>
              <a:rPr lang="zh-CN" altLang="en-US" dirty="0"/>
              <a:t>路由</a:t>
            </a:r>
            <a:r>
              <a:rPr lang="en-US" altLang="zh-CN" dirty="0"/>
              <a:t>-</a:t>
            </a:r>
            <a:r>
              <a:rPr lang="zh-CN" altLang="en-US" dirty="0"/>
              <a:t>三层交换</a:t>
            </a:r>
            <a:endParaRPr lang="zh-CN" altLang="en-US" b="0" dirty="0"/>
          </a:p>
        </p:txBody>
      </p:sp>
      <p:grpSp>
        <p:nvGrpSpPr>
          <p:cNvPr id="9" name="组合 8"/>
          <p:cNvGrpSpPr/>
          <p:nvPr/>
        </p:nvGrpSpPr>
        <p:grpSpPr>
          <a:xfrm>
            <a:off x="841375" y="5487035"/>
            <a:ext cx="10633075" cy="1123950"/>
            <a:chOff x="1325" y="8641"/>
            <a:chExt cx="16745" cy="1770"/>
          </a:xfrm>
        </p:grpSpPr>
        <p:sp>
          <p:nvSpPr>
            <p:cNvPr id="10" name="矩形 9"/>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3" name="Rectangle 3"/>
          <p:cNvSpPr txBox="1">
            <a:spLocks noChangeArrowheads="1"/>
          </p:cNvSpPr>
          <p:nvPr/>
        </p:nvSpPr>
        <p:spPr bwMode="auto">
          <a:xfrm>
            <a:off x="2552198" y="5626864"/>
            <a:ext cx="6975977" cy="469930"/>
          </a:xfrm>
          <a:prstGeom prst="rect">
            <a:avLst/>
          </a:prstGeom>
          <a:noFill/>
          <a:ln>
            <a:miter lim="800000"/>
            <a:headEnd/>
            <a:tailEnd/>
          </a:ln>
        </p:spPr>
        <p:txBody>
          <a:bodyPr/>
          <a:lstStyle/>
          <a:p>
            <a:pPr marL="196850" indent="-252413" algn="l" defTabSz="801688" eaLnBrk="1" hangingPunct="1">
              <a:lnSpc>
                <a:spcPct val="140000"/>
              </a:lnSpc>
              <a:spcBef>
                <a:spcPct val="30000"/>
              </a:spcBef>
              <a:buSzPct val="80000"/>
              <a:buFont typeface="Wingdings" pitchFamily="2" charset="2"/>
              <a:buChar char="l"/>
              <a:defRPr/>
            </a:pPr>
            <a:r>
              <a:rPr lang="zh-CN" altLang="en-US" sz="2000" kern="0" dirty="0">
                <a:ea typeface="+mn-ea"/>
                <a:cs typeface="Arial" charset="0"/>
              </a:rPr>
              <a:t>为每个</a:t>
            </a:r>
            <a:r>
              <a:rPr lang="en-US" altLang="zh-CN" sz="2000" kern="0" dirty="0">
                <a:ea typeface="+mn-ea"/>
                <a:cs typeface="Arial" charset="0"/>
              </a:rPr>
              <a:t>VLAN</a:t>
            </a:r>
            <a:r>
              <a:rPr lang="zh-CN" altLang="en-US" sz="2000" kern="0" dirty="0">
                <a:ea typeface="+mn-ea"/>
                <a:cs typeface="Arial" charset="0"/>
              </a:rPr>
              <a:t>创建一个</a:t>
            </a:r>
            <a:r>
              <a:rPr lang="en-US" altLang="zh-CN" sz="2000" b="1" kern="0" dirty="0">
                <a:solidFill>
                  <a:srgbClr val="0000FF"/>
                </a:solidFill>
                <a:ea typeface="+mn-ea"/>
                <a:cs typeface="Arial" charset="0"/>
              </a:rPr>
              <a:t>VLANIF</a:t>
            </a:r>
            <a:r>
              <a:rPr lang="zh-CN" altLang="en-US" sz="2000" kern="0" dirty="0">
                <a:ea typeface="+mn-ea"/>
                <a:cs typeface="Arial" charset="0"/>
              </a:rPr>
              <a:t>接口作为网关。</a:t>
            </a:r>
            <a:endParaRPr lang="en-US" altLang="zh-CN" sz="2000" kern="0" dirty="0">
              <a:ea typeface="+mn-ea"/>
              <a:cs typeface="Arial" charset="0"/>
            </a:endParaRPr>
          </a:p>
        </p:txBody>
      </p:sp>
      <p:grpSp>
        <p:nvGrpSpPr>
          <p:cNvPr id="14" name="组合 13"/>
          <p:cNvGrpSpPr/>
          <p:nvPr/>
        </p:nvGrpSpPr>
        <p:grpSpPr>
          <a:xfrm>
            <a:off x="2491942" y="1493580"/>
            <a:ext cx="6624638" cy="3897313"/>
            <a:chOff x="1060450" y="1303337"/>
            <a:chExt cx="7243763" cy="4173538"/>
          </a:xfrm>
        </p:grpSpPr>
        <p:sp>
          <p:nvSpPr>
            <p:cNvPr id="16" name="Oval 5"/>
            <p:cNvSpPr>
              <a:spLocks noChangeArrowheads="1"/>
            </p:cNvSpPr>
            <p:nvPr/>
          </p:nvSpPr>
          <p:spPr bwMode="auto">
            <a:xfrm>
              <a:off x="4948238" y="3359150"/>
              <a:ext cx="3355975" cy="2117725"/>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17" name="Oval 5"/>
            <p:cNvSpPr>
              <a:spLocks noChangeArrowheads="1"/>
            </p:cNvSpPr>
            <p:nvPr/>
          </p:nvSpPr>
          <p:spPr bwMode="auto">
            <a:xfrm>
              <a:off x="1060450" y="3359150"/>
              <a:ext cx="3455988" cy="2089150"/>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cxnSp>
          <p:nvCxnSpPr>
            <p:cNvPr id="18" name="直接连接符 15"/>
            <p:cNvCxnSpPr>
              <a:cxnSpLocks noChangeShapeType="1"/>
            </p:cNvCxnSpPr>
            <p:nvPr/>
          </p:nvCxnSpPr>
          <p:spPr bwMode="auto">
            <a:xfrm>
              <a:off x="4643438" y="2147887"/>
              <a:ext cx="1096962" cy="17875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 name="直接连接符 15"/>
            <p:cNvCxnSpPr>
              <a:cxnSpLocks noChangeShapeType="1"/>
            </p:cNvCxnSpPr>
            <p:nvPr/>
          </p:nvCxnSpPr>
          <p:spPr bwMode="auto">
            <a:xfrm flipH="1">
              <a:off x="2284413" y="2003425"/>
              <a:ext cx="2143125" cy="1716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0" name="直接连接符 15"/>
            <p:cNvCxnSpPr>
              <a:cxnSpLocks noChangeShapeType="1"/>
            </p:cNvCxnSpPr>
            <p:nvPr/>
          </p:nvCxnSpPr>
          <p:spPr bwMode="auto">
            <a:xfrm flipH="1">
              <a:off x="3652838" y="2074862"/>
              <a:ext cx="847725" cy="17891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1"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9725" y="36195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接连接符 15"/>
            <p:cNvCxnSpPr>
              <a:cxnSpLocks noChangeShapeType="1"/>
            </p:cNvCxnSpPr>
            <p:nvPr/>
          </p:nvCxnSpPr>
          <p:spPr bwMode="auto">
            <a:xfrm>
              <a:off x="4572000" y="2074862"/>
              <a:ext cx="2681288" cy="15732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3"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92475" y="36195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9"/>
            <p:cNvSpPr txBox="1">
              <a:spLocks noChangeArrowheads="1"/>
            </p:cNvSpPr>
            <p:nvPr/>
          </p:nvSpPr>
          <p:spPr bwMode="auto">
            <a:xfrm>
              <a:off x="1601788" y="4367212"/>
              <a:ext cx="59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p:txBody>
        </p:sp>
        <p:sp>
          <p:nvSpPr>
            <p:cNvPr id="25" name="Text Box 39"/>
            <p:cNvSpPr txBox="1">
              <a:spLocks noChangeArrowheads="1"/>
            </p:cNvSpPr>
            <p:nvPr/>
          </p:nvSpPr>
          <p:spPr bwMode="auto">
            <a:xfrm>
              <a:off x="6991350" y="4367212"/>
              <a:ext cx="601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D</a:t>
              </a:r>
            </a:p>
          </p:txBody>
        </p:sp>
        <p:sp>
          <p:nvSpPr>
            <p:cNvPr id="26" name="Text Box 39"/>
            <p:cNvSpPr txBox="1">
              <a:spLocks noChangeArrowheads="1"/>
            </p:cNvSpPr>
            <p:nvPr/>
          </p:nvSpPr>
          <p:spPr bwMode="auto">
            <a:xfrm>
              <a:off x="3327400" y="4367212"/>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p:txBody>
        </p:sp>
        <p:pic>
          <p:nvPicPr>
            <p:cNvPr id="27"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92925" y="36195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7175" y="36195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39"/>
            <p:cNvSpPr txBox="1">
              <a:spLocks noChangeArrowheads="1"/>
            </p:cNvSpPr>
            <p:nvPr/>
          </p:nvSpPr>
          <p:spPr bwMode="auto">
            <a:xfrm>
              <a:off x="5400675" y="4367212"/>
              <a:ext cx="60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C</a:t>
              </a:r>
            </a:p>
          </p:txBody>
        </p:sp>
        <p:sp>
          <p:nvSpPr>
            <p:cNvPr id="30" name="Text Box 6"/>
            <p:cNvSpPr txBox="1">
              <a:spLocks noChangeArrowheads="1"/>
            </p:cNvSpPr>
            <p:nvPr/>
          </p:nvSpPr>
          <p:spPr bwMode="auto">
            <a:xfrm>
              <a:off x="2241550" y="5016500"/>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31" name="Text Box 6"/>
            <p:cNvSpPr txBox="1">
              <a:spLocks noChangeArrowheads="1"/>
            </p:cNvSpPr>
            <p:nvPr/>
          </p:nvSpPr>
          <p:spPr bwMode="auto">
            <a:xfrm>
              <a:off x="6173788" y="5016500"/>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sp>
          <p:nvSpPr>
            <p:cNvPr id="32" name="矩形 27"/>
            <p:cNvSpPr>
              <a:spLocks noChangeArrowheads="1"/>
            </p:cNvSpPr>
            <p:nvPr/>
          </p:nvSpPr>
          <p:spPr bwMode="auto">
            <a:xfrm>
              <a:off x="1155700" y="4584700"/>
              <a:ext cx="1470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GW:192.168.2.254</a:t>
              </a:r>
              <a:endParaRPr lang="zh-CN" altLang="en-US" sz="1200">
                <a:ea typeface="宋体" charset="-122"/>
              </a:endParaRPr>
            </a:p>
          </p:txBody>
        </p:sp>
        <p:sp>
          <p:nvSpPr>
            <p:cNvPr id="33" name="矩形 29"/>
            <p:cNvSpPr>
              <a:spLocks noChangeArrowheads="1"/>
            </p:cNvSpPr>
            <p:nvPr/>
          </p:nvSpPr>
          <p:spPr bwMode="auto">
            <a:xfrm>
              <a:off x="5092700" y="4584700"/>
              <a:ext cx="1471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GW:192.168.3.254</a:t>
              </a:r>
              <a:endParaRPr lang="zh-CN" altLang="en-US" sz="1200">
                <a:ea typeface="宋体" charset="-122"/>
              </a:endParaRPr>
            </a:p>
          </p:txBody>
        </p:sp>
        <p:sp>
          <p:nvSpPr>
            <p:cNvPr id="34" name="矩形 30"/>
            <p:cNvSpPr>
              <a:spLocks noChangeArrowheads="1"/>
            </p:cNvSpPr>
            <p:nvPr/>
          </p:nvSpPr>
          <p:spPr bwMode="auto">
            <a:xfrm>
              <a:off x="2968625" y="4584700"/>
              <a:ext cx="1471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GW:192.168.2.254</a:t>
              </a:r>
              <a:endParaRPr lang="zh-CN" altLang="en-US" sz="1200">
                <a:ea typeface="宋体" charset="-122"/>
              </a:endParaRPr>
            </a:p>
          </p:txBody>
        </p:sp>
        <p:sp>
          <p:nvSpPr>
            <p:cNvPr id="35" name="矩形 31"/>
            <p:cNvSpPr>
              <a:spLocks noChangeArrowheads="1"/>
            </p:cNvSpPr>
            <p:nvPr/>
          </p:nvSpPr>
          <p:spPr bwMode="auto">
            <a:xfrm>
              <a:off x="6704013" y="4584700"/>
              <a:ext cx="1471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GW:192.168.3.254</a:t>
              </a:r>
              <a:endParaRPr lang="zh-CN" altLang="en-US" sz="1200">
                <a:ea typeface="宋体" charset="-122"/>
              </a:endParaRPr>
            </a:p>
          </p:txBody>
        </p:sp>
        <p:sp>
          <p:nvSpPr>
            <p:cNvPr id="36" name="Text Box 39"/>
            <p:cNvSpPr txBox="1">
              <a:spLocks noChangeArrowheads="1"/>
            </p:cNvSpPr>
            <p:nvPr/>
          </p:nvSpPr>
          <p:spPr bwMode="auto">
            <a:xfrm>
              <a:off x="4960938" y="1612900"/>
              <a:ext cx="2132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VLANIF 2: 192.168.2.254/24</a:t>
              </a:r>
            </a:p>
            <a:p>
              <a:pPr eaLnBrk="1" hangingPunct="1"/>
              <a:r>
                <a:rPr kumimoji="1" lang="en-US" altLang="zh-CN" sz="1200">
                  <a:ea typeface="宋体" charset="-122"/>
                  <a:cs typeface="Arial" charset="0"/>
                </a:rPr>
                <a:t>VLANIF 3: 192.168.3.254/24</a:t>
              </a:r>
            </a:p>
          </p:txBody>
        </p:sp>
        <p:pic>
          <p:nvPicPr>
            <p:cNvPr id="37"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525" y="1504950"/>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9"/>
            <p:cNvSpPr txBox="1">
              <a:spLocks noChangeArrowheads="1"/>
            </p:cNvSpPr>
            <p:nvPr/>
          </p:nvSpPr>
          <p:spPr bwMode="auto">
            <a:xfrm>
              <a:off x="4217988" y="1303337"/>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grpSp>
    </p:spTree>
    <p:extLst>
      <p:ext uri="{BB962C8B-B14F-4D97-AF65-F5344CB8AC3E}">
        <p14:creationId xmlns:p14="http://schemas.microsoft.com/office/powerpoint/2010/main" val="238043492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五、配置实例</a:t>
            </a:r>
          </a:p>
        </p:txBody>
      </p:sp>
      <p:sp>
        <p:nvSpPr>
          <p:cNvPr id="187" name="内容占位符 5"/>
          <p:cNvSpPr>
            <a:spLocks noGrp="1"/>
          </p:cNvSpPr>
          <p:nvPr>
            <p:ph idx="4294967295"/>
          </p:nvPr>
        </p:nvSpPr>
        <p:spPr>
          <a:xfrm>
            <a:off x="841375" y="984137"/>
            <a:ext cx="10747058" cy="464458"/>
          </a:xfrm>
          <a:prstGeom prst="rect">
            <a:avLst/>
          </a:prstGeom>
        </p:spPr>
        <p:txBody>
          <a:bodyPr>
            <a:normAutofit/>
          </a:bodyPr>
          <a:lstStyle/>
          <a:p>
            <a:pPr marL="0" indent="0">
              <a:buNone/>
            </a:pPr>
            <a:r>
              <a:rPr lang="zh-CN" altLang="en-US" dirty="0"/>
              <a:t>配置三层交换</a:t>
            </a:r>
            <a:endParaRPr lang="zh-CN" altLang="en-US" b="0" dirty="0"/>
          </a:p>
        </p:txBody>
      </p:sp>
      <p:grpSp>
        <p:nvGrpSpPr>
          <p:cNvPr id="9" name="组合 8"/>
          <p:cNvGrpSpPr/>
          <p:nvPr/>
        </p:nvGrpSpPr>
        <p:grpSpPr>
          <a:xfrm>
            <a:off x="841375" y="5487035"/>
            <a:ext cx="10633075" cy="1123950"/>
            <a:chOff x="1325" y="8641"/>
            <a:chExt cx="16745" cy="1770"/>
          </a:xfrm>
        </p:grpSpPr>
        <p:sp>
          <p:nvSpPr>
            <p:cNvPr id="10" name="矩形 9"/>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3" name="Group 20"/>
          <p:cNvGrpSpPr>
            <a:grpSpLocks/>
          </p:cNvGrpSpPr>
          <p:nvPr/>
        </p:nvGrpSpPr>
        <p:grpSpPr bwMode="auto">
          <a:xfrm>
            <a:off x="3803205" y="1372394"/>
            <a:ext cx="4676175" cy="2741623"/>
            <a:chOff x="1892523" y="1505086"/>
            <a:chExt cx="4911725" cy="2879943"/>
          </a:xfrm>
        </p:grpSpPr>
        <p:sp>
          <p:nvSpPr>
            <p:cNvPr id="14" name="Oval 5"/>
            <p:cNvSpPr>
              <a:spLocks noChangeArrowheads="1"/>
            </p:cNvSpPr>
            <p:nvPr/>
          </p:nvSpPr>
          <p:spPr bwMode="auto">
            <a:xfrm>
              <a:off x="1892523" y="2944948"/>
              <a:ext cx="2089150" cy="1368425"/>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16" name="Oval 5"/>
            <p:cNvSpPr>
              <a:spLocks noChangeArrowheads="1"/>
            </p:cNvSpPr>
            <p:nvPr/>
          </p:nvSpPr>
          <p:spPr bwMode="auto">
            <a:xfrm>
              <a:off x="4715098" y="2944948"/>
              <a:ext cx="2089150" cy="1368425"/>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cxnSp>
          <p:nvCxnSpPr>
            <p:cNvPr id="17" name="直接连接符 15"/>
            <p:cNvCxnSpPr>
              <a:cxnSpLocks noChangeShapeType="1"/>
            </p:cNvCxnSpPr>
            <p:nvPr/>
          </p:nvCxnSpPr>
          <p:spPr bwMode="auto">
            <a:xfrm flipH="1">
              <a:off x="2868836" y="2368686"/>
              <a:ext cx="1152525"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 name="直接连接符 15"/>
            <p:cNvCxnSpPr>
              <a:cxnSpLocks noChangeShapeType="1"/>
            </p:cNvCxnSpPr>
            <p:nvPr/>
          </p:nvCxnSpPr>
          <p:spPr bwMode="auto">
            <a:xfrm>
              <a:off x="4453161" y="2297248"/>
              <a:ext cx="1368425" cy="1009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9" name="Picture 1950" descr="图片69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0061" y="2946536"/>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73" y="170669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9"/>
            <p:cNvSpPr txBox="1">
              <a:spLocks noChangeArrowheads="1"/>
            </p:cNvSpPr>
            <p:nvPr/>
          </p:nvSpPr>
          <p:spPr bwMode="auto">
            <a:xfrm>
              <a:off x="2603068" y="3738698"/>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a:p>
              <a:pPr eaLnBrk="1" hangingPunct="1"/>
              <a:endParaRPr kumimoji="1" lang="en-US" altLang="zh-CN" sz="1200">
                <a:ea typeface="宋体" charset="-122"/>
                <a:cs typeface="Arial" charset="0"/>
              </a:endParaRPr>
            </a:p>
          </p:txBody>
        </p:sp>
        <p:sp>
          <p:nvSpPr>
            <p:cNvPr id="22" name="Text Box 39"/>
            <p:cNvSpPr txBox="1">
              <a:spLocks noChangeArrowheads="1"/>
            </p:cNvSpPr>
            <p:nvPr/>
          </p:nvSpPr>
          <p:spPr bwMode="auto">
            <a:xfrm>
              <a:off x="3986436" y="1505086"/>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23" name="Text Box 39"/>
            <p:cNvSpPr txBox="1">
              <a:spLocks noChangeArrowheads="1"/>
            </p:cNvSpPr>
            <p:nvPr/>
          </p:nvSpPr>
          <p:spPr bwMode="auto">
            <a:xfrm>
              <a:off x="5501049" y="3738698"/>
              <a:ext cx="595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a:p>
              <a:pPr eaLnBrk="1" hangingPunct="1"/>
              <a:endParaRPr kumimoji="1" lang="en-US" altLang="zh-CN" sz="1200">
                <a:ea typeface="宋体" charset="-122"/>
                <a:cs typeface="Arial" charset="0"/>
              </a:endParaRPr>
            </a:p>
            <a:p>
              <a:pPr eaLnBrk="1" hangingPunct="1"/>
              <a:endParaRPr kumimoji="1" lang="en-US" altLang="zh-CN" sz="1200">
                <a:ea typeface="宋体" charset="-122"/>
                <a:cs typeface="Arial" charset="0"/>
              </a:endParaRPr>
            </a:p>
          </p:txBody>
        </p:sp>
        <p:pic>
          <p:nvPicPr>
            <p:cNvPr id="24" name="Picture 1950" descr="图片69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18348" y="2946536"/>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6"/>
            <p:cNvSpPr txBox="1">
              <a:spLocks noChangeArrowheads="1"/>
            </p:cNvSpPr>
            <p:nvPr/>
          </p:nvSpPr>
          <p:spPr bwMode="auto">
            <a:xfrm>
              <a:off x="2430686" y="2513148"/>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26" name="Text Box 6"/>
            <p:cNvSpPr txBox="1">
              <a:spLocks noChangeArrowheads="1"/>
            </p:cNvSpPr>
            <p:nvPr/>
          </p:nvSpPr>
          <p:spPr bwMode="auto">
            <a:xfrm>
              <a:off x="5310411" y="2513148"/>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sp>
          <p:nvSpPr>
            <p:cNvPr id="27" name="矩形 24"/>
            <p:cNvSpPr>
              <a:spLocks noChangeArrowheads="1"/>
            </p:cNvSpPr>
            <p:nvPr/>
          </p:nvSpPr>
          <p:spPr bwMode="auto">
            <a:xfrm>
              <a:off x="2327498" y="3954598"/>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192.168.2.2/24</a:t>
              </a:r>
              <a:endParaRPr lang="zh-CN" altLang="en-US" sz="1200">
                <a:ea typeface="宋体" charset="-122"/>
              </a:endParaRPr>
            </a:p>
          </p:txBody>
        </p:sp>
        <p:sp>
          <p:nvSpPr>
            <p:cNvPr id="28" name="矩形 25"/>
            <p:cNvSpPr>
              <a:spLocks noChangeArrowheads="1"/>
            </p:cNvSpPr>
            <p:nvPr/>
          </p:nvSpPr>
          <p:spPr bwMode="auto">
            <a:xfrm>
              <a:off x="5135786" y="3954598"/>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192.168.3.2/24</a:t>
              </a:r>
              <a:endParaRPr lang="zh-CN" altLang="en-US" sz="1200">
                <a:ea typeface="宋体" charset="-122"/>
              </a:endParaRPr>
            </a:p>
          </p:txBody>
        </p:sp>
        <p:sp>
          <p:nvSpPr>
            <p:cNvPr id="29" name="Text Box 39"/>
            <p:cNvSpPr txBox="1">
              <a:spLocks noChangeArrowheads="1"/>
            </p:cNvSpPr>
            <p:nvPr/>
          </p:nvSpPr>
          <p:spPr bwMode="auto">
            <a:xfrm>
              <a:off x="3265711" y="2297248"/>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30" name="Text Box 39"/>
            <p:cNvSpPr txBox="1">
              <a:spLocks noChangeArrowheads="1"/>
            </p:cNvSpPr>
            <p:nvPr/>
          </p:nvSpPr>
          <p:spPr bwMode="auto">
            <a:xfrm>
              <a:off x="4634136" y="2297248"/>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grpSp>
      <p:sp>
        <p:nvSpPr>
          <p:cNvPr id="31" name="Rectangle 4"/>
          <p:cNvSpPr>
            <a:spLocks noChangeArrowheads="1"/>
          </p:cNvSpPr>
          <p:nvPr/>
        </p:nvSpPr>
        <p:spPr bwMode="auto">
          <a:xfrm>
            <a:off x="2607385" y="4294149"/>
            <a:ext cx="7388225" cy="1911292"/>
          </a:xfrm>
          <a:prstGeom prst="rect">
            <a:avLst/>
          </a:prstGeom>
          <a:solidFill>
            <a:schemeClr val="bg1"/>
          </a:solidFill>
          <a:ln w="9525" algn="ctr">
            <a:solidFill>
              <a:srgbClr val="777777"/>
            </a:solidFill>
            <a:miter lim="800000"/>
            <a:headEnd/>
            <a:tailEnd/>
          </a:ln>
          <a:effectLst>
            <a:outerShdw dist="71842" dir="2700000" algn="ctr" rotWithShape="0">
              <a:srgbClr val="808080"/>
            </a:outerShdw>
          </a:effectLst>
        </p:spPr>
        <p:txBody>
          <a:bodyPr lIns="0" tIns="0" rIns="0" bIns="0">
            <a:spAutoFit/>
          </a:bodyPr>
          <a:lstStyle/>
          <a:p>
            <a:pPr algn="l" defTabSz="784225">
              <a:lnSpc>
                <a:spcPct val="140000"/>
              </a:lnSpc>
              <a:defRPr/>
            </a:pPr>
            <a:r>
              <a:rPr lang="en-US" altLang="zh-CN" sz="1800" dirty="0">
                <a:latin typeface="Courier New" pitchFamily="49" charset="0"/>
                <a:ea typeface="宋体" pitchFamily="2" charset="-122"/>
              </a:rPr>
              <a:t>[SWA]</a:t>
            </a:r>
            <a:r>
              <a:rPr lang="en-US" altLang="zh-CN" sz="1800" dirty="0" err="1">
                <a:latin typeface="Courier New" pitchFamily="49" charset="0"/>
                <a:ea typeface="宋体" pitchFamily="2" charset="-122"/>
              </a:rPr>
              <a:t>vlan</a:t>
            </a:r>
            <a:r>
              <a:rPr lang="en-US" altLang="zh-CN" sz="1800" dirty="0">
                <a:latin typeface="Courier New" pitchFamily="49" charset="0"/>
                <a:ea typeface="宋体" pitchFamily="2" charset="-122"/>
              </a:rPr>
              <a:t> batch 2 3</a:t>
            </a:r>
          </a:p>
          <a:p>
            <a:pPr algn="l" defTabSz="784225">
              <a:lnSpc>
                <a:spcPct val="140000"/>
              </a:lnSpc>
              <a:defRPr/>
            </a:pPr>
            <a:r>
              <a:rPr lang="en-US" altLang="zh-CN" sz="1800" dirty="0">
                <a:latin typeface="Courier New" pitchFamily="49" charset="0"/>
                <a:ea typeface="宋体" pitchFamily="2" charset="-122"/>
              </a:rPr>
              <a:t>[SWA-GigabitEthernet0/0/1]port link-type access</a:t>
            </a:r>
          </a:p>
          <a:p>
            <a:pPr algn="l" defTabSz="784225">
              <a:lnSpc>
                <a:spcPct val="140000"/>
              </a:lnSpc>
              <a:defRPr/>
            </a:pPr>
            <a:r>
              <a:rPr lang="en-US" altLang="zh-CN" sz="1800" dirty="0">
                <a:latin typeface="Courier New" pitchFamily="49" charset="0"/>
                <a:ea typeface="宋体" pitchFamily="2" charset="-122"/>
              </a:rPr>
              <a:t>[SWA-GigabitEthernet0/0/1]port default </a:t>
            </a:r>
            <a:r>
              <a:rPr lang="en-US" altLang="zh-CN" sz="1800" dirty="0" err="1">
                <a:latin typeface="Courier New" pitchFamily="49" charset="0"/>
                <a:ea typeface="宋体" pitchFamily="2" charset="-122"/>
              </a:rPr>
              <a:t>vlan</a:t>
            </a:r>
            <a:r>
              <a:rPr lang="en-US" altLang="zh-CN" sz="1800" dirty="0">
                <a:latin typeface="Courier New" pitchFamily="49" charset="0"/>
                <a:ea typeface="宋体" pitchFamily="2" charset="-122"/>
              </a:rPr>
              <a:t> 2 </a:t>
            </a:r>
          </a:p>
          <a:p>
            <a:pPr algn="l" defTabSz="784225">
              <a:lnSpc>
                <a:spcPct val="140000"/>
              </a:lnSpc>
              <a:defRPr/>
            </a:pPr>
            <a:r>
              <a:rPr lang="en-US" altLang="zh-CN" sz="1800" dirty="0">
                <a:latin typeface="Courier New" pitchFamily="49" charset="0"/>
                <a:ea typeface="宋体" pitchFamily="2" charset="-122"/>
              </a:rPr>
              <a:t>[SWA-GigabitEthernet0/0/2]port link-type access</a:t>
            </a:r>
          </a:p>
          <a:p>
            <a:pPr algn="l" defTabSz="784225">
              <a:lnSpc>
                <a:spcPct val="140000"/>
              </a:lnSpc>
              <a:defRPr/>
            </a:pPr>
            <a:r>
              <a:rPr lang="en-US" altLang="zh-CN" sz="1800" dirty="0">
                <a:latin typeface="Courier New" pitchFamily="49" charset="0"/>
                <a:ea typeface="宋体" pitchFamily="2" charset="-122"/>
              </a:rPr>
              <a:t>[SWA-GigabitEthernet0/0/2]port default </a:t>
            </a:r>
            <a:r>
              <a:rPr lang="en-US" altLang="zh-CN" sz="1800" dirty="0" err="1">
                <a:latin typeface="Courier New" pitchFamily="49" charset="0"/>
                <a:ea typeface="宋体" pitchFamily="2" charset="-122"/>
              </a:rPr>
              <a:t>vlan</a:t>
            </a:r>
            <a:r>
              <a:rPr lang="en-US" altLang="zh-CN" sz="1800" dirty="0">
                <a:latin typeface="Courier New" pitchFamily="49" charset="0"/>
                <a:ea typeface="宋体" pitchFamily="2" charset="-122"/>
              </a:rPr>
              <a:t> 3</a:t>
            </a: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五、配置实例</a:t>
            </a:r>
          </a:p>
        </p:txBody>
      </p:sp>
      <p:sp>
        <p:nvSpPr>
          <p:cNvPr id="187" name="内容占位符 5"/>
          <p:cNvSpPr>
            <a:spLocks noGrp="1"/>
          </p:cNvSpPr>
          <p:nvPr>
            <p:ph idx="4294967295"/>
          </p:nvPr>
        </p:nvSpPr>
        <p:spPr>
          <a:xfrm>
            <a:off x="841375" y="984137"/>
            <a:ext cx="10747058" cy="464458"/>
          </a:xfrm>
          <a:prstGeom prst="rect">
            <a:avLst/>
          </a:prstGeom>
        </p:spPr>
        <p:txBody>
          <a:bodyPr>
            <a:normAutofit/>
          </a:bodyPr>
          <a:lstStyle/>
          <a:p>
            <a:pPr marL="0" indent="0">
              <a:buNone/>
            </a:pPr>
            <a:r>
              <a:rPr lang="zh-CN" altLang="en-US" dirty="0"/>
              <a:t>配置三层交换</a:t>
            </a:r>
            <a:endParaRPr lang="zh-CN" altLang="en-US" b="0" dirty="0"/>
          </a:p>
        </p:txBody>
      </p:sp>
      <p:grpSp>
        <p:nvGrpSpPr>
          <p:cNvPr id="9" name="组合 8"/>
          <p:cNvGrpSpPr/>
          <p:nvPr/>
        </p:nvGrpSpPr>
        <p:grpSpPr>
          <a:xfrm>
            <a:off x="841375" y="5487035"/>
            <a:ext cx="10633075" cy="1123950"/>
            <a:chOff x="1325" y="8641"/>
            <a:chExt cx="16745" cy="1770"/>
          </a:xfrm>
        </p:grpSpPr>
        <p:sp>
          <p:nvSpPr>
            <p:cNvPr id="10" name="矩形 9"/>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3" name="Group 20"/>
          <p:cNvGrpSpPr>
            <a:grpSpLocks/>
          </p:cNvGrpSpPr>
          <p:nvPr/>
        </p:nvGrpSpPr>
        <p:grpSpPr bwMode="auto">
          <a:xfrm>
            <a:off x="3803205" y="1372394"/>
            <a:ext cx="4676175" cy="2741623"/>
            <a:chOff x="1892523" y="1505086"/>
            <a:chExt cx="4911725" cy="2879943"/>
          </a:xfrm>
        </p:grpSpPr>
        <p:sp>
          <p:nvSpPr>
            <p:cNvPr id="14" name="Oval 5"/>
            <p:cNvSpPr>
              <a:spLocks noChangeArrowheads="1"/>
            </p:cNvSpPr>
            <p:nvPr/>
          </p:nvSpPr>
          <p:spPr bwMode="auto">
            <a:xfrm>
              <a:off x="1892523" y="2944948"/>
              <a:ext cx="2089150" cy="1368425"/>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sp>
          <p:nvSpPr>
            <p:cNvPr id="16" name="Oval 5"/>
            <p:cNvSpPr>
              <a:spLocks noChangeArrowheads="1"/>
            </p:cNvSpPr>
            <p:nvPr/>
          </p:nvSpPr>
          <p:spPr bwMode="auto">
            <a:xfrm>
              <a:off x="4715098" y="2944948"/>
              <a:ext cx="2089150" cy="1368425"/>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endParaRPr lang="zh-CN" altLang="en-US">
                <a:ea typeface="宋体" charset="-122"/>
              </a:endParaRPr>
            </a:p>
          </p:txBody>
        </p:sp>
        <p:cxnSp>
          <p:nvCxnSpPr>
            <p:cNvPr id="17" name="直接连接符 15"/>
            <p:cNvCxnSpPr>
              <a:cxnSpLocks noChangeShapeType="1"/>
            </p:cNvCxnSpPr>
            <p:nvPr/>
          </p:nvCxnSpPr>
          <p:spPr bwMode="auto">
            <a:xfrm flipH="1">
              <a:off x="2868836" y="2368686"/>
              <a:ext cx="1152525"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 name="直接连接符 15"/>
            <p:cNvCxnSpPr>
              <a:cxnSpLocks noChangeShapeType="1"/>
            </p:cNvCxnSpPr>
            <p:nvPr/>
          </p:nvCxnSpPr>
          <p:spPr bwMode="auto">
            <a:xfrm>
              <a:off x="4453161" y="2297248"/>
              <a:ext cx="1368425" cy="1009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9" name="Picture 1950" descr="图片69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0061" y="2946536"/>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73" y="170669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9"/>
            <p:cNvSpPr txBox="1">
              <a:spLocks noChangeArrowheads="1"/>
            </p:cNvSpPr>
            <p:nvPr/>
          </p:nvSpPr>
          <p:spPr bwMode="auto">
            <a:xfrm>
              <a:off x="2603068" y="3738698"/>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A</a:t>
              </a:r>
            </a:p>
            <a:p>
              <a:pPr eaLnBrk="1" hangingPunct="1"/>
              <a:endParaRPr kumimoji="1" lang="en-US" altLang="zh-CN" sz="1200">
                <a:ea typeface="宋体" charset="-122"/>
                <a:cs typeface="Arial" charset="0"/>
              </a:endParaRPr>
            </a:p>
          </p:txBody>
        </p:sp>
        <p:sp>
          <p:nvSpPr>
            <p:cNvPr id="22" name="Text Box 39"/>
            <p:cNvSpPr txBox="1">
              <a:spLocks noChangeArrowheads="1"/>
            </p:cNvSpPr>
            <p:nvPr/>
          </p:nvSpPr>
          <p:spPr bwMode="auto">
            <a:xfrm>
              <a:off x="3986436" y="1505086"/>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SWA</a:t>
              </a:r>
            </a:p>
          </p:txBody>
        </p:sp>
        <p:sp>
          <p:nvSpPr>
            <p:cNvPr id="23" name="Text Box 39"/>
            <p:cNvSpPr txBox="1">
              <a:spLocks noChangeArrowheads="1"/>
            </p:cNvSpPr>
            <p:nvPr/>
          </p:nvSpPr>
          <p:spPr bwMode="auto">
            <a:xfrm>
              <a:off x="5501049" y="3738698"/>
              <a:ext cx="595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zh-CN" altLang="en-US" sz="1200">
                  <a:latin typeface="华文细黑" pitchFamily="2" charset="-122"/>
                  <a:ea typeface="华文细黑" pitchFamily="2" charset="-122"/>
                  <a:cs typeface="Arial" charset="0"/>
                </a:rPr>
                <a:t>主机</a:t>
              </a:r>
              <a:r>
                <a:rPr kumimoji="1" lang="en-US" altLang="zh-CN" sz="1200">
                  <a:ea typeface="宋体" charset="-122"/>
                  <a:cs typeface="Arial" charset="0"/>
                </a:rPr>
                <a:t>B</a:t>
              </a:r>
            </a:p>
            <a:p>
              <a:pPr eaLnBrk="1" hangingPunct="1"/>
              <a:endParaRPr kumimoji="1" lang="en-US" altLang="zh-CN" sz="1200">
                <a:ea typeface="宋体" charset="-122"/>
                <a:cs typeface="Arial" charset="0"/>
              </a:endParaRPr>
            </a:p>
            <a:p>
              <a:pPr eaLnBrk="1" hangingPunct="1"/>
              <a:endParaRPr kumimoji="1" lang="en-US" altLang="zh-CN" sz="1200">
                <a:ea typeface="宋体" charset="-122"/>
                <a:cs typeface="Arial" charset="0"/>
              </a:endParaRPr>
            </a:p>
          </p:txBody>
        </p:sp>
        <p:pic>
          <p:nvPicPr>
            <p:cNvPr id="24" name="Picture 1950" descr="图片69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18348" y="2946536"/>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6"/>
            <p:cNvSpPr txBox="1">
              <a:spLocks noChangeArrowheads="1"/>
            </p:cNvSpPr>
            <p:nvPr/>
          </p:nvSpPr>
          <p:spPr bwMode="auto">
            <a:xfrm>
              <a:off x="2430686" y="2513148"/>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2</a:t>
              </a:r>
            </a:p>
          </p:txBody>
        </p:sp>
        <p:sp>
          <p:nvSpPr>
            <p:cNvPr id="26" name="Text Box 6"/>
            <p:cNvSpPr txBox="1">
              <a:spLocks noChangeArrowheads="1"/>
            </p:cNvSpPr>
            <p:nvPr/>
          </p:nvSpPr>
          <p:spPr bwMode="auto">
            <a:xfrm>
              <a:off x="5310411" y="2513148"/>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800">
                  <a:solidFill>
                    <a:srgbClr val="990000"/>
                  </a:solidFill>
                  <a:ea typeface="宋体" charset="-122"/>
                </a:rPr>
                <a:t>VLAN 3</a:t>
              </a:r>
            </a:p>
          </p:txBody>
        </p:sp>
        <p:sp>
          <p:nvSpPr>
            <p:cNvPr id="27" name="矩形 24"/>
            <p:cNvSpPr>
              <a:spLocks noChangeArrowheads="1"/>
            </p:cNvSpPr>
            <p:nvPr/>
          </p:nvSpPr>
          <p:spPr bwMode="auto">
            <a:xfrm>
              <a:off x="2327498" y="3954598"/>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192.168.2.2/24</a:t>
              </a:r>
              <a:endParaRPr lang="zh-CN" altLang="en-US" sz="1200">
                <a:ea typeface="宋体" charset="-122"/>
              </a:endParaRPr>
            </a:p>
          </p:txBody>
        </p:sp>
        <p:sp>
          <p:nvSpPr>
            <p:cNvPr id="28" name="矩形 25"/>
            <p:cNvSpPr>
              <a:spLocks noChangeArrowheads="1"/>
            </p:cNvSpPr>
            <p:nvPr/>
          </p:nvSpPr>
          <p:spPr bwMode="auto">
            <a:xfrm>
              <a:off x="5135786" y="3954598"/>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r>
                <a:rPr kumimoji="1" lang="en-US" altLang="zh-CN" sz="1200">
                  <a:ea typeface="宋体" charset="-122"/>
                </a:rPr>
                <a:t>192.168.3.2/24</a:t>
              </a:r>
              <a:endParaRPr lang="zh-CN" altLang="en-US" sz="1200">
                <a:ea typeface="宋体" charset="-122"/>
              </a:endParaRPr>
            </a:p>
          </p:txBody>
        </p:sp>
        <p:sp>
          <p:nvSpPr>
            <p:cNvPr id="29" name="Text Box 39"/>
            <p:cNvSpPr txBox="1">
              <a:spLocks noChangeArrowheads="1"/>
            </p:cNvSpPr>
            <p:nvPr/>
          </p:nvSpPr>
          <p:spPr bwMode="auto">
            <a:xfrm>
              <a:off x="3265711" y="2297248"/>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G0/0/1</a:t>
              </a:r>
            </a:p>
          </p:txBody>
        </p:sp>
        <p:sp>
          <p:nvSpPr>
            <p:cNvPr id="30" name="Text Box 39"/>
            <p:cNvSpPr txBox="1">
              <a:spLocks noChangeArrowheads="1"/>
            </p:cNvSpPr>
            <p:nvPr/>
          </p:nvSpPr>
          <p:spPr bwMode="auto">
            <a:xfrm>
              <a:off x="4634136" y="2297248"/>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charset="0"/>
                  <a:ea typeface="MS PGothic" pitchFamily="34" charset="-128"/>
                </a:defRPr>
              </a:lvl1pPr>
              <a:lvl2pPr marL="742950" indent="-285750">
                <a:defRPr sz="2100">
                  <a:solidFill>
                    <a:schemeClr val="tx1"/>
                  </a:solidFill>
                  <a:latin typeface="Arial" charset="0"/>
                  <a:ea typeface="MS PGothic" pitchFamily="34" charset="-128"/>
                </a:defRPr>
              </a:lvl2pPr>
              <a:lvl3pPr marL="1143000" indent="-228600">
                <a:defRPr sz="2100">
                  <a:solidFill>
                    <a:schemeClr val="tx1"/>
                  </a:solidFill>
                  <a:latin typeface="Arial" charset="0"/>
                  <a:ea typeface="MS PGothic" pitchFamily="34" charset="-128"/>
                </a:defRPr>
              </a:lvl3pPr>
              <a:lvl4pPr marL="1600200" indent="-228600">
                <a:defRPr sz="2100">
                  <a:solidFill>
                    <a:schemeClr val="tx1"/>
                  </a:solidFill>
                  <a:latin typeface="Arial" charset="0"/>
                  <a:ea typeface="MS PGothic" pitchFamily="34" charset="-128"/>
                </a:defRPr>
              </a:lvl4pPr>
              <a:lvl5pPr marL="2057400" indent="-228600">
                <a:defRPr sz="2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charset="0"/>
                  <a:ea typeface="MS PGothic" pitchFamily="34" charset="-128"/>
                </a:defRPr>
              </a:lvl9pPr>
            </a:lstStyle>
            <a:p>
              <a:pPr eaLnBrk="1" hangingPunct="1"/>
              <a:r>
                <a:rPr kumimoji="1" lang="en-US" altLang="zh-CN" sz="1200">
                  <a:ea typeface="宋体" charset="-122"/>
                  <a:cs typeface="Arial" charset="0"/>
                </a:rPr>
                <a:t>G0/0/2</a:t>
              </a:r>
            </a:p>
          </p:txBody>
        </p:sp>
      </p:grpSp>
      <p:sp>
        <p:nvSpPr>
          <p:cNvPr id="31" name="Rectangle 4"/>
          <p:cNvSpPr>
            <a:spLocks noChangeArrowheads="1"/>
          </p:cNvSpPr>
          <p:nvPr/>
        </p:nvSpPr>
        <p:spPr bwMode="auto">
          <a:xfrm>
            <a:off x="2607385" y="4294149"/>
            <a:ext cx="7388225" cy="1980542"/>
          </a:xfrm>
          <a:prstGeom prst="rect">
            <a:avLst/>
          </a:prstGeom>
          <a:solidFill>
            <a:schemeClr val="bg1"/>
          </a:solidFill>
          <a:ln w="9525" algn="ctr">
            <a:solidFill>
              <a:srgbClr val="777777"/>
            </a:solidFill>
            <a:miter lim="800000"/>
            <a:headEnd/>
            <a:tailEnd/>
          </a:ln>
          <a:effectLst>
            <a:outerShdw dist="71842" dir="2700000" algn="ctr" rotWithShape="0">
              <a:srgbClr val="808080"/>
            </a:outerShdw>
          </a:effectLst>
        </p:spPr>
        <p:txBody>
          <a:bodyPr lIns="0" tIns="0" rIns="0" bIns="0">
            <a:spAutoFit/>
          </a:bodyPr>
          <a:lstStyle/>
          <a:p>
            <a:pPr defTabSz="784225">
              <a:lnSpc>
                <a:spcPct val="120000"/>
              </a:lnSpc>
              <a:defRPr/>
            </a:pPr>
            <a:r>
              <a:rPr lang="en-US" altLang="zh-CN" sz="1800" dirty="0">
                <a:latin typeface="Courier New" pitchFamily="49" charset="0"/>
                <a:ea typeface="宋体" pitchFamily="2" charset="-122"/>
              </a:rPr>
              <a:t>[SWA]</a:t>
            </a:r>
            <a:r>
              <a:rPr lang="en-US" altLang="zh-CN" sz="1800" b="1" dirty="0">
                <a:solidFill>
                  <a:srgbClr val="0000FF"/>
                </a:solidFill>
                <a:latin typeface="Courier New" pitchFamily="49" charset="0"/>
                <a:ea typeface="宋体" pitchFamily="2" charset="-122"/>
              </a:rPr>
              <a:t>interface </a:t>
            </a:r>
            <a:r>
              <a:rPr lang="en-US" altLang="zh-CN" sz="1800" b="1" dirty="0" err="1">
                <a:solidFill>
                  <a:srgbClr val="0000FF"/>
                </a:solidFill>
                <a:latin typeface="Courier New" pitchFamily="49" charset="0"/>
                <a:ea typeface="宋体" pitchFamily="2" charset="-122"/>
              </a:rPr>
              <a:t>vlanif</a:t>
            </a:r>
            <a:r>
              <a:rPr lang="en-US" altLang="zh-CN" sz="1800" b="1" dirty="0">
                <a:solidFill>
                  <a:srgbClr val="0000FF"/>
                </a:solidFill>
                <a:latin typeface="Courier New" pitchFamily="49" charset="0"/>
                <a:ea typeface="宋体" pitchFamily="2" charset="-122"/>
              </a:rPr>
              <a:t> 2</a:t>
            </a:r>
          </a:p>
          <a:p>
            <a:pPr defTabSz="784225">
              <a:lnSpc>
                <a:spcPct val="120000"/>
              </a:lnSpc>
              <a:defRPr/>
            </a:pPr>
            <a:r>
              <a:rPr lang="en-US" altLang="zh-CN" sz="1800" dirty="0">
                <a:latin typeface="Courier New" pitchFamily="49" charset="0"/>
                <a:ea typeface="宋体" pitchFamily="2" charset="-122"/>
              </a:rPr>
              <a:t>[SWA-Vlanif2]</a:t>
            </a:r>
            <a:r>
              <a:rPr lang="en-US" altLang="zh-CN" sz="1800" dirty="0" err="1">
                <a:latin typeface="Courier New" pitchFamily="49" charset="0"/>
                <a:ea typeface="宋体" pitchFamily="2" charset="-122"/>
              </a:rPr>
              <a:t>ip</a:t>
            </a:r>
            <a:r>
              <a:rPr lang="en-US" altLang="zh-CN" sz="1800" dirty="0">
                <a:latin typeface="Courier New" pitchFamily="49" charset="0"/>
                <a:ea typeface="宋体" pitchFamily="2" charset="-122"/>
              </a:rPr>
              <a:t> address 192.168.2.254 24 </a:t>
            </a:r>
          </a:p>
          <a:p>
            <a:pPr defTabSz="784225">
              <a:lnSpc>
                <a:spcPct val="120000"/>
              </a:lnSpc>
              <a:defRPr/>
            </a:pPr>
            <a:r>
              <a:rPr lang="en-US" altLang="zh-CN" sz="1800" dirty="0">
                <a:latin typeface="Courier New" pitchFamily="49" charset="0"/>
                <a:ea typeface="宋体" pitchFamily="2" charset="-122"/>
              </a:rPr>
              <a:t>[SWA-Vlanif2]quit</a:t>
            </a:r>
          </a:p>
          <a:p>
            <a:pPr defTabSz="784225">
              <a:lnSpc>
                <a:spcPct val="120000"/>
              </a:lnSpc>
              <a:defRPr/>
            </a:pPr>
            <a:r>
              <a:rPr lang="en-US" altLang="zh-CN" sz="1800" dirty="0">
                <a:latin typeface="Courier New" pitchFamily="49" charset="0"/>
                <a:ea typeface="宋体" pitchFamily="2" charset="-122"/>
              </a:rPr>
              <a:t>[SWA]interface </a:t>
            </a:r>
            <a:r>
              <a:rPr lang="en-US" altLang="zh-CN" sz="1800" dirty="0" err="1">
                <a:latin typeface="Courier New" pitchFamily="49" charset="0"/>
                <a:ea typeface="宋体" pitchFamily="2" charset="-122"/>
              </a:rPr>
              <a:t>vlanif</a:t>
            </a:r>
            <a:r>
              <a:rPr lang="en-US" altLang="zh-CN" sz="1800" dirty="0">
                <a:latin typeface="Courier New" pitchFamily="49" charset="0"/>
                <a:ea typeface="宋体" pitchFamily="2" charset="-122"/>
              </a:rPr>
              <a:t> 3 </a:t>
            </a:r>
          </a:p>
          <a:p>
            <a:pPr defTabSz="784225">
              <a:lnSpc>
                <a:spcPct val="120000"/>
              </a:lnSpc>
              <a:defRPr/>
            </a:pPr>
            <a:r>
              <a:rPr lang="en-US" altLang="zh-CN" sz="1800" dirty="0">
                <a:latin typeface="Courier New" pitchFamily="49" charset="0"/>
                <a:ea typeface="宋体" pitchFamily="2" charset="-122"/>
              </a:rPr>
              <a:t>[SWA-Vlanif3]</a:t>
            </a:r>
            <a:r>
              <a:rPr lang="en-US" altLang="zh-CN" sz="1800" dirty="0" err="1">
                <a:latin typeface="Courier New" pitchFamily="49" charset="0"/>
                <a:ea typeface="宋体" pitchFamily="2" charset="-122"/>
              </a:rPr>
              <a:t>ip</a:t>
            </a:r>
            <a:r>
              <a:rPr lang="en-US" altLang="zh-CN" sz="1800" dirty="0">
                <a:latin typeface="Courier New" pitchFamily="49" charset="0"/>
                <a:ea typeface="宋体" pitchFamily="2" charset="-122"/>
              </a:rPr>
              <a:t> address 192.168.3.254 24 </a:t>
            </a:r>
          </a:p>
          <a:p>
            <a:pPr defTabSz="784225">
              <a:lnSpc>
                <a:spcPct val="120000"/>
              </a:lnSpc>
              <a:defRPr/>
            </a:pPr>
            <a:r>
              <a:rPr lang="en-US" altLang="zh-CN" sz="1800" dirty="0">
                <a:latin typeface="Courier New" pitchFamily="49" charset="0"/>
                <a:ea typeface="宋体" pitchFamily="2" charset="-122"/>
              </a:rPr>
              <a:t>[SWA-Vlanif3]quit</a:t>
            </a:r>
            <a:endParaRPr lang="en-US" altLang="zh-CN" sz="1800" dirty="0">
              <a:latin typeface="Courier New" pitchFamily="49" charset="0"/>
              <a:ea typeface="宋体" pitchFamily="2" charset="-122"/>
            </a:endParaRPr>
          </a:p>
        </p:txBody>
      </p:sp>
    </p:spTree>
    <p:extLst>
      <p:ext uri="{BB962C8B-B14F-4D97-AF65-F5344CB8AC3E}">
        <p14:creationId xmlns:p14="http://schemas.microsoft.com/office/powerpoint/2010/main" val="922847485"/>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六、项目小结</a:t>
            </a:r>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矩形 3"/>
          <p:cNvSpPr/>
          <p:nvPr/>
        </p:nvSpPr>
        <p:spPr>
          <a:xfrm>
            <a:off x="1069975" y="1219994"/>
            <a:ext cx="9888772" cy="4111062"/>
          </a:xfrm>
          <a:prstGeom prst="rect">
            <a:avLst/>
          </a:prstGeom>
        </p:spPr>
        <p:txBody>
          <a:bodyPr wrap="square">
            <a:spAutoFit/>
          </a:bodyPr>
          <a:lstStyle/>
          <a:p>
            <a:pPr>
              <a:lnSpc>
                <a:spcPct val="150000"/>
              </a:lnSpc>
            </a:pPr>
            <a:r>
              <a:rPr lang="zh-CN" altLang="en-US" sz="1600" dirty="0">
                <a:solidFill>
                  <a:srgbClr val="656D8D"/>
                </a:solidFill>
              </a:rPr>
              <a:t>      本项目主要介绍了</a:t>
            </a:r>
            <a:r>
              <a:rPr lang="en-US" altLang="zh-CN" sz="1600" dirty="0">
                <a:solidFill>
                  <a:srgbClr val="656D8D"/>
                </a:solidFill>
              </a:rPr>
              <a:t>VLAN</a:t>
            </a:r>
            <a:r>
              <a:rPr lang="zh-CN" altLang="en-US" sz="1600" dirty="0">
                <a:solidFill>
                  <a:srgbClr val="656D8D"/>
                </a:solidFill>
              </a:rPr>
              <a:t>的基本理论和相关操作。通过在交换机上划分</a:t>
            </a:r>
            <a:r>
              <a:rPr lang="en-US" altLang="zh-CN" sz="1600" dirty="0">
                <a:solidFill>
                  <a:srgbClr val="656D8D"/>
                </a:solidFill>
              </a:rPr>
              <a:t>VLAN</a:t>
            </a:r>
            <a:r>
              <a:rPr lang="zh-CN" altLang="en-US" sz="1600" dirty="0">
                <a:solidFill>
                  <a:srgbClr val="656D8D"/>
                </a:solidFill>
              </a:rPr>
              <a:t>，可以将一个大的局域网划分成若干个网段，每个网段内所有主机间的通信和广播仅限于该</a:t>
            </a:r>
            <a:r>
              <a:rPr lang="en-US" altLang="zh-CN" sz="1600" dirty="0">
                <a:solidFill>
                  <a:srgbClr val="656D8D"/>
                </a:solidFill>
              </a:rPr>
              <a:t>VLAN</a:t>
            </a:r>
            <a:r>
              <a:rPr lang="zh-CN" altLang="en-US" sz="1600" dirty="0">
                <a:solidFill>
                  <a:srgbClr val="656D8D"/>
                </a:solidFill>
              </a:rPr>
              <a:t>内，广播帧不会被转发到其他网段。</a:t>
            </a:r>
            <a:r>
              <a:rPr lang="en-US" altLang="zh-CN" sz="1600" dirty="0">
                <a:solidFill>
                  <a:srgbClr val="656D8D"/>
                </a:solidFill>
              </a:rPr>
              <a:t>VLAN</a:t>
            </a:r>
            <a:r>
              <a:rPr lang="zh-CN" altLang="en-US" sz="1600" dirty="0">
                <a:solidFill>
                  <a:srgbClr val="656D8D"/>
                </a:solidFill>
              </a:rPr>
              <a:t>间是不能进行直接通信的，这就实现了对广播域的分割和隔离。</a:t>
            </a:r>
          </a:p>
          <a:p>
            <a:pPr>
              <a:lnSpc>
                <a:spcPct val="150000"/>
              </a:lnSpc>
            </a:pPr>
            <a:r>
              <a:rPr lang="zh-CN" altLang="en-US" sz="1600" dirty="0">
                <a:solidFill>
                  <a:srgbClr val="656D8D"/>
                </a:solidFill>
              </a:rPr>
              <a:t>      通过对本项目的学习，要求了解</a:t>
            </a:r>
            <a:r>
              <a:rPr lang="en-US" altLang="zh-CN" sz="1600" dirty="0">
                <a:solidFill>
                  <a:srgbClr val="656D8D"/>
                </a:solidFill>
              </a:rPr>
              <a:t>VLAN</a:t>
            </a:r>
            <a:r>
              <a:rPr lang="zh-CN" altLang="en-US" sz="1600" dirty="0">
                <a:solidFill>
                  <a:srgbClr val="656D8D"/>
                </a:solidFill>
              </a:rPr>
              <a:t>产生的原因，理解</a:t>
            </a:r>
            <a:r>
              <a:rPr lang="en-US" altLang="zh-CN" sz="1600" dirty="0">
                <a:solidFill>
                  <a:srgbClr val="656D8D"/>
                </a:solidFill>
              </a:rPr>
              <a:t>VLAN</a:t>
            </a:r>
            <a:r>
              <a:rPr lang="zh-CN" altLang="en-US" sz="1600" dirty="0">
                <a:solidFill>
                  <a:srgbClr val="656D8D"/>
                </a:solidFill>
              </a:rPr>
              <a:t>的功能和工作原理，掌握向</a:t>
            </a:r>
            <a:r>
              <a:rPr lang="en-US" altLang="zh-CN" sz="1600" dirty="0">
                <a:solidFill>
                  <a:srgbClr val="656D8D"/>
                </a:solidFill>
              </a:rPr>
              <a:t>VLAN</a:t>
            </a:r>
            <a:r>
              <a:rPr lang="zh-CN" altLang="en-US" sz="1600" dirty="0">
                <a:solidFill>
                  <a:srgbClr val="656D8D"/>
                </a:solidFill>
              </a:rPr>
              <a:t>中添加接口的方法，能完成连通性测试并能明白其中的道理。</a:t>
            </a:r>
            <a:endParaRPr lang="en-US" altLang="zh-CN" sz="1600" dirty="0">
              <a:solidFill>
                <a:srgbClr val="656D8D"/>
              </a:solidFill>
            </a:endParaRPr>
          </a:p>
          <a:p>
            <a:pPr>
              <a:lnSpc>
                <a:spcPct val="150000"/>
              </a:lnSpc>
            </a:pPr>
            <a:r>
              <a:rPr lang="zh-CN" altLang="en-US" sz="1600" dirty="0">
                <a:solidFill>
                  <a:srgbClr val="656D8D"/>
                </a:solidFill>
              </a:rPr>
              <a:t>      本项目还介绍了三层交换机的工作原理和相关配置。三层交换机可以通过虚拟交换接口来进行</a:t>
            </a:r>
            <a:r>
              <a:rPr lang="en-US" altLang="zh-CN" sz="1600" dirty="0">
                <a:solidFill>
                  <a:srgbClr val="656D8D"/>
                </a:solidFill>
              </a:rPr>
              <a:t>VLAN</a:t>
            </a:r>
            <a:r>
              <a:rPr lang="zh-CN" altLang="en-US" sz="1600" dirty="0">
                <a:solidFill>
                  <a:srgbClr val="656D8D"/>
                </a:solidFill>
              </a:rPr>
              <a:t>之间的</a:t>
            </a:r>
            <a:r>
              <a:rPr lang="en-US" altLang="zh-CN" sz="1600" dirty="0">
                <a:solidFill>
                  <a:srgbClr val="656D8D"/>
                </a:solidFill>
              </a:rPr>
              <a:t>IP</a:t>
            </a:r>
            <a:r>
              <a:rPr lang="zh-CN" altLang="en-US" sz="1600" dirty="0">
                <a:solidFill>
                  <a:srgbClr val="656D8D"/>
                </a:solidFill>
              </a:rPr>
              <a:t>路由。一个端口所连接的主机想要和它不在同一个</a:t>
            </a:r>
            <a:r>
              <a:rPr lang="en-US" altLang="zh-CN" sz="1600" dirty="0">
                <a:solidFill>
                  <a:srgbClr val="656D8D"/>
                </a:solidFill>
              </a:rPr>
              <a:t>VLAN</a:t>
            </a:r>
            <a:r>
              <a:rPr lang="zh-CN" altLang="en-US" sz="1600" dirty="0">
                <a:solidFill>
                  <a:srgbClr val="656D8D"/>
                </a:solidFill>
              </a:rPr>
              <a:t>的主机通信时，则必须通过一个三层设备（路由器或者三层交换机）。</a:t>
            </a:r>
          </a:p>
          <a:p>
            <a:pPr>
              <a:lnSpc>
                <a:spcPct val="150000"/>
              </a:lnSpc>
            </a:pPr>
            <a:r>
              <a:rPr lang="zh-CN" altLang="en-US" sz="1600" dirty="0">
                <a:solidFill>
                  <a:srgbClr val="656D8D"/>
                </a:solidFill>
              </a:rPr>
              <a:t>      通过本任务学习，要求理解三层交换机的工作原理，了解三层交换机与二层交换机和路由器的区别，熟练掌握三层路由器实现路由通信的关键操作，即：开启路由功能、为各</a:t>
            </a:r>
            <a:r>
              <a:rPr lang="en-US" altLang="zh-CN" sz="1600" dirty="0">
                <a:solidFill>
                  <a:srgbClr val="656D8D"/>
                </a:solidFill>
              </a:rPr>
              <a:t>VLAN</a:t>
            </a:r>
            <a:r>
              <a:rPr lang="zh-CN" altLang="en-US" sz="1600" dirty="0">
                <a:solidFill>
                  <a:srgbClr val="656D8D"/>
                </a:solidFill>
              </a:rPr>
              <a:t>添加虚接口</a:t>
            </a:r>
            <a:r>
              <a:rPr lang="en-US" altLang="zh-CN" sz="1600" dirty="0">
                <a:solidFill>
                  <a:srgbClr val="656D8D"/>
                </a:solidFill>
              </a:rPr>
              <a:t>IP</a:t>
            </a:r>
            <a:r>
              <a:rPr lang="zh-CN" altLang="en-US" sz="1600" dirty="0">
                <a:solidFill>
                  <a:srgbClr val="656D8D"/>
                </a:solidFill>
              </a:rPr>
              <a:t>（或将接口转换为三层接口，并为其配置</a:t>
            </a:r>
            <a:r>
              <a:rPr lang="en-US" altLang="zh-CN" sz="1600" dirty="0">
                <a:solidFill>
                  <a:srgbClr val="656D8D"/>
                </a:solidFill>
              </a:rPr>
              <a:t>IP</a:t>
            </a:r>
            <a:r>
              <a:rPr lang="zh-CN" altLang="en-US" sz="1600" dirty="0">
                <a:solidFill>
                  <a:srgbClr val="656D8D"/>
                </a:solidFill>
              </a:rPr>
              <a:t>），并为各</a:t>
            </a:r>
            <a:r>
              <a:rPr lang="en-US" altLang="zh-CN" sz="1600" dirty="0">
                <a:solidFill>
                  <a:srgbClr val="656D8D"/>
                </a:solidFill>
              </a:rPr>
              <a:t>PC</a:t>
            </a:r>
            <a:r>
              <a:rPr lang="zh-CN" altLang="en-US" sz="1600" dirty="0">
                <a:solidFill>
                  <a:srgbClr val="656D8D"/>
                </a:solidFill>
              </a:rPr>
              <a:t>机添加网关。操作中一定不要忘记为</a:t>
            </a:r>
            <a:r>
              <a:rPr lang="en-US" altLang="zh-CN" sz="1600" dirty="0">
                <a:solidFill>
                  <a:srgbClr val="656D8D"/>
                </a:solidFill>
              </a:rPr>
              <a:t>PC</a:t>
            </a:r>
            <a:r>
              <a:rPr lang="zh-CN" altLang="en-US" sz="1600" dirty="0">
                <a:solidFill>
                  <a:srgbClr val="656D8D"/>
                </a:solidFill>
              </a:rPr>
              <a:t>机添加网关。</a:t>
            </a: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p>
        </p:txBody>
      </p:sp>
      <p:sp>
        <p:nvSpPr>
          <p:cNvPr id="3" name="矩形 2"/>
          <p:cNvSpPr/>
          <p:nvPr/>
        </p:nvSpPr>
        <p:spPr>
          <a:xfrm>
            <a:off x="612775" y="1103836"/>
            <a:ext cx="10972800" cy="4651915"/>
          </a:xfrm>
          <a:prstGeom prst="rect">
            <a:avLst/>
          </a:prstGeom>
        </p:spPr>
        <p:txBody>
          <a:bodyPr wrap="square" numCol="1" spcCol="180000">
            <a:spAutoFit/>
          </a:bodyPr>
          <a:lstStyle/>
          <a:p>
            <a:pPr algn="just">
              <a:lnSpc>
                <a:spcPct val="150000"/>
              </a:lnSpc>
            </a:pPr>
            <a:r>
              <a:rPr lang="en-US" altLang="zh-CN" sz="2000" dirty="0">
                <a:solidFill>
                  <a:srgbClr val="656D8D"/>
                </a:solidFill>
              </a:rPr>
              <a:t>2.</a:t>
            </a:r>
            <a:r>
              <a:rPr lang="zh-CN" altLang="en-US" sz="2000" dirty="0">
                <a:solidFill>
                  <a:srgbClr val="656D8D"/>
                </a:solidFill>
              </a:rPr>
              <a:t>端口聚合</a:t>
            </a:r>
            <a:endParaRPr lang="en-US" altLang="zh-CN" sz="2000" dirty="0">
              <a:solidFill>
                <a:srgbClr val="656D8D"/>
              </a:solidFill>
            </a:endParaRPr>
          </a:p>
          <a:p>
            <a:pPr algn="just">
              <a:lnSpc>
                <a:spcPct val="150000"/>
              </a:lnSpc>
            </a:pPr>
            <a:r>
              <a:rPr lang="zh-CN" altLang="en-US" sz="1600" dirty="0">
                <a:solidFill>
                  <a:srgbClr val="656D8D"/>
                </a:solidFill>
              </a:rPr>
              <a:t>      交换机允许将多个端口聚合成一个逻辑端口或者称为</a:t>
            </a:r>
            <a:r>
              <a:rPr lang="en-GB" altLang="zh-CN" sz="1600" dirty="0">
                <a:solidFill>
                  <a:srgbClr val="656D8D"/>
                </a:solidFill>
              </a:rPr>
              <a:t>Eth-trunk</a:t>
            </a:r>
            <a:r>
              <a:rPr lang="zh-CN" altLang="en-GB" sz="1600" dirty="0">
                <a:solidFill>
                  <a:srgbClr val="656D8D"/>
                </a:solidFill>
              </a:rPr>
              <a:t>。</a:t>
            </a:r>
            <a:r>
              <a:rPr lang="zh-CN" altLang="en-US" sz="1600" dirty="0">
                <a:solidFill>
                  <a:srgbClr val="656D8D"/>
                </a:solidFill>
              </a:rPr>
              <a:t>通过端口聚合，可大大提高端口间的通信速度。当用</a:t>
            </a:r>
            <a:r>
              <a:rPr lang="en-US" altLang="zh-CN" sz="1600" dirty="0">
                <a:solidFill>
                  <a:srgbClr val="656D8D"/>
                </a:solidFill>
              </a:rPr>
              <a:t>2</a:t>
            </a:r>
            <a:r>
              <a:rPr lang="zh-CN" altLang="en-US" sz="1600" dirty="0">
                <a:solidFill>
                  <a:srgbClr val="656D8D"/>
                </a:solidFill>
              </a:rPr>
              <a:t>个</a:t>
            </a:r>
            <a:r>
              <a:rPr lang="en-US" altLang="zh-CN" sz="1600" dirty="0">
                <a:solidFill>
                  <a:srgbClr val="656D8D"/>
                </a:solidFill>
              </a:rPr>
              <a:t>100</a:t>
            </a:r>
            <a:r>
              <a:rPr lang="en-GB" altLang="zh-CN" sz="1600" dirty="0">
                <a:solidFill>
                  <a:srgbClr val="656D8D"/>
                </a:solidFill>
              </a:rPr>
              <a:t>Mbps</a:t>
            </a:r>
            <a:r>
              <a:rPr lang="zh-CN" altLang="en-US" sz="1600" dirty="0">
                <a:solidFill>
                  <a:srgbClr val="656D8D"/>
                </a:solidFill>
              </a:rPr>
              <a:t>的端口聚合时，所形成的逻辑端口的通信速度为</a:t>
            </a:r>
            <a:r>
              <a:rPr lang="en-US" altLang="zh-CN" sz="1600" dirty="0">
                <a:solidFill>
                  <a:srgbClr val="656D8D"/>
                </a:solidFill>
              </a:rPr>
              <a:t>200</a:t>
            </a:r>
            <a:r>
              <a:rPr lang="en-GB" altLang="zh-CN" sz="1600" dirty="0">
                <a:solidFill>
                  <a:srgbClr val="656D8D"/>
                </a:solidFill>
              </a:rPr>
              <a:t>Mbps</a:t>
            </a:r>
            <a:r>
              <a:rPr lang="zh-CN" altLang="en-GB" sz="1600" dirty="0">
                <a:solidFill>
                  <a:srgbClr val="656D8D"/>
                </a:solidFill>
              </a:rPr>
              <a:t>；</a:t>
            </a:r>
            <a:r>
              <a:rPr lang="zh-CN" altLang="en-US" sz="1600" dirty="0">
                <a:solidFill>
                  <a:srgbClr val="656D8D"/>
                </a:solidFill>
              </a:rPr>
              <a:t>若用</a:t>
            </a:r>
            <a:r>
              <a:rPr lang="en-US" altLang="zh-CN" sz="1600" dirty="0">
                <a:solidFill>
                  <a:srgbClr val="656D8D"/>
                </a:solidFill>
              </a:rPr>
              <a:t>4</a:t>
            </a:r>
            <a:r>
              <a:rPr lang="zh-CN" altLang="en-US" sz="1600" dirty="0">
                <a:solidFill>
                  <a:srgbClr val="656D8D"/>
                </a:solidFill>
              </a:rPr>
              <a:t>个，则为</a:t>
            </a:r>
            <a:r>
              <a:rPr lang="en-US" altLang="zh-CN" sz="1600" dirty="0">
                <a:solidFill>
                  <a:srgbClr val="656D8D"/>
                </a:solidFill>
              </a:rPr>
              <a:t>400</a:t>
            </a:r>
            <a:r>
              <a:rPr lang="en-GB" altLang="zh-CN" sz="1600" dirty="0">
                <a:solidFill>
                  <a:srgbClr val="656D8D"/>
                </a:solidFill>
              </a:rPr>
              <a:t>Mbps</a:t>
            </a:r>
            <a:r>
              <a:rPr lang="zh-CN" altLang="en-GB" sz="1600" dirty="0">
                <a:solidFill>
                  <a:srgbClr val="656D8D"/>
                </a:solidFill>
              </a:rPr>
              <a:t>。</a:t>
            </a:r>
            <a:r>
              <a:rPr lang="zh-CN" altLang="en-US" sz="1600" dirty="0">
                <a:solidFill>
                  <a:srgbClr val="656D8D"/>
                </a:solidFill>
              </a:rPr>
              <a:t>当</a:t>
            </a:r>
            <a:r>
              <a:rPr lang="en-GB" altLang="zh-CN" sz="1600" dirty="0">
                <a:solidFill>
                  <a:srgbClr val="656D8D"/>
                </a:solidFill>
              </a:rPr>
              <a:t>Eth-trunk</a:t>
            </a:r>
            <a:r>
              <a:rPr lang="zh-CN" altLang="en-US" sz="1600" dirty="0">
                <a:solidFill>
                  <a:srgbClr val="656D8D"/>
                </a:solidFill>
              </a:rPr>
              <a:t>内的某条链路出现故障时，该链路的流量将自动转移到其余链路上。</a:t>
            </a:r>
          </a:p>
          <a:p>
            <a:pPr algn="just">
              <a:lnSpc>
                <a:spcPct val="150000"/>
              </a:lnSpc>
            </a:pPr>
            <a:r>
              <a:rPr lang="zh-CN" altLang="en-US" sz="1600" dirty="0">
                <a:solidFill>
                  <a:srgbClr val="656D8D"/>
                </a:solidFill>
              </a:rPr>
              <a:t>      </a:t>
            </a:r>
            <a:r>
              <a:rPr lang="en-GB" altLang="zh-CN" sz="1600" dirty="0">
                <a:solidFill>
                  <a:srgbClr val="656D8D"/>
                </a:solidFill>
              </a:rPr>
              <a:t>Eth-Trunk</a:t>
            </a:r>
            <a:r>
              <a:rPr lang="zh-CN" altLang="en-US" sz="1600" dirty="0">
                <a:solidFill>
                  <a:srgbClr val="656D8D"/>
                </a:solidFill>
              </a:rPr>
              <a:t>端口的工作模式分为手工负载分担模式和</a:t>
            </a:r>
            <a:r>
              <a:rPr lang="en-GB" altLang="zh-CN" sz="1600" dirty="0">
                <a:solidFill>
                  <a:srgbClr val="656D8D"/>
                </a:solidFill>
              </a:rPr>
              <a:t>LACP</a:t>
            </a:r>
            <a:r>
              <a:rPr lang="zh-CN" altLang="en-US" sz="1600" dirty="0">
                <a:solidFill>
                  <a:srgbClr val="656D8D"/>
                </a:solidFill>
              </a:rPr>
              <a:t>模式两种，可以使用命令</a:t>
            </a:r>
            <a:r>
              <a:rPr lang="en-GB" altLang="zh-CN" sz="1600" dirty="0">
                <a:solidFill>
                  <a:srgbClr val="656D8D"/>
                </a:solidFill>
              </a:rPr>
              <a:t>mode</a:t>
            </a:r>
            <a:r>
              <a:rPr lang="zh-CN" altLang="en-US" sz="1600" dirty="0">
                <a:solidFill>
                  <a:srgbClr val="656D8D"/>
                </a:solidFill>
              </a:rPr>
              <a:t>来进行配置，默认是</a:t>
            </a:r>
            <a:r>
              <a:rPr lang="en-GB" altLang="zh-CN" sz="1600" dirty="0">
                <a:solidFill>
                  <a:srgbClr val="656D8D"/>
                </a:solidFill>
              </a:rPr>
              <a:t>load-balance</a:t>
            </a:r>
            <a:r>
              <a:rPr lang="zh-CN" altLang="en-US" sz="1600" dirty="0">
                <a:solidFill>
                  <a:srgbClr val="656D8D"/>
                </a:solidFill>
              </a:rPr>
              <a:t>模式。值得注意的是，</a:t>
            </a:r>
            <a:r>
              <a:rPr lang="en-GB" altLang="zh-CN" sz="1600" dirty="0">
                <a:solidFill>
                  <a:srgbClr val="656D8D"/>
                </a:solidFill>
              </a:rPr>
              <a:t>Eth-Trunk</a:t>
            </a:r>
            <a:r>
              <a:rPr lang="zh-CN" altLang="en-US" sz="1600" dirty="0">
                <a:solidFill>
                  <a:srgbClr val="656D8D"/>
                </a:solidFill>
              </a:rPr>
              <a:t>端口的工作模式在两端的设备上必须保持一致。</a:t>
            </a:r>
          </a:p>
          <a:p>
            <a:pPr algn="just">
              <a:lnSpc>
                <a:spcPct val="150000"/>
              </a:lnSpc>
            </a:pPr>
            <a:r>
              <a:rPr lang="zh-CN" altLang="en-US" sz="1600" dirty="0">
                <a:solidFill>
                  <a:srgbClr val="656D8D"/>
                </a:solidFill>
              </a:rPr>
              <a:t>      配置命令为：</a:t>
            </a:r>
          </a:p>
          <a:p>
            <a:pPr algn="just">
              <a:lnSpc>
                <a:spcPct val="150000"/>
              </a:lnSpc>
            </a:pPr>
            <a:r>
              <a:rPr lang="zh-CN" altLang="en-US" sz="1600" dirty="0">
                <a:solidFill>
                  <a:srgbClr val="656D8D"/>
                </a:solidFill>
              </a:rPr>
              <a:t>      </a:t>
            </a:r>
            <a:r>
              <a:rPr lang="en-US" altLang="zh-CN" sz="1600" dirty="0">
                <a:solidFill>
                  <a:srgbClr val="656D8D"/>
                </a:solidFill>
              </a:rPr>
              <a:t>[</a:t>
            </a:r>
            <a:r>
              <a:rPr lang="en-GB" altLang="zh-CN" sz="1600" dirty="0">
                <a:solidFill>
                  <a:srgbClr val="656D8D"/>
                </a:solidFill>
              </a:rPr>
              <a:t>Huawei]interface Eth-Trunk 1</a:t>
            </a:r>
          </a:p>
          <a:p>
            <a:pPr algn="just">
              <a:lnSpc>
                <a:spcPct val="150000"/>
              </a:lnSpc>
            </a:pPr>
            <a:r>
              <a:rPr lang="zh-CN" altLang="en-US" sz="1600" dirty="0">
                <a:solidFill>
                  <a:srgbClr val="656D8D"/>
                </a:solidFill>
              </a:rPr>
              <a:t>      </a:t>
            </a:r>
            <a:r>
              <a:rPr lang="en-GB" altLang="zh-CN" sz="1600" dirty="0">
                <a:solidFill>
                  <a:srgbClr val="656D8D"/>
                </a:solidFill>
              </a:rPr>
              <a:t>[Huawei-Eth-Trunk1]mode manual load-balance</a:t>
            </a:r>
          </a:p>
          <a:p>
            <a:pPr algn="just">
              <a:lnSpc>
                <a:spcPct val="150000"/>
              </a:lnSpc>
            </a:pPr>
            <a:r>
              <a:rPr lang="zh-CN" altLang="en-US" sz="1600" dirty="0">
                <a:solidFill>
                  <a:srgbClr val="656D8D"/>
                </a:solidFill>
              </a:rPr>
              <a:t> 说明：</a:t>
            </a:r>
          </a:p>
          <a:p>
            <a:pPr algn="just">
              <a:lnSpc>
                <a:spcPct val="150000"/>
              </a:lnSpc>
            </a:pPr>
            <a:r>
              <a:rPr lang="zh-CN" altLang="en-US" sz="1600" dirty="0">
                <a:solidFill>
                  <a:srgbClr val="656D8D"/>
                </a:solidFill>
              </a:rPr>
              <a:t>      在交换机上配置链路聚合，创建</a:t>
            </a:r>
            <a:r>
              <a:rPr lang="en-GB" altLang="zh-CN" sz="1600" dirty="0">
                <a:solidFill>
                  <a:srgbClr val="656D8D"/>
                </a:solidFill>
              </a:rPr>
              <a:t>Eth-Trunk 1</a:t>
            </a:r>
            <a:r>
              <a:rPr lang="zh-CN" altLang="en-US" sz="1600" dirty="0">
                <a:solidFill>
                  <a:srgbClr val="656D8D"/>
                </a:solidFill>
              </a:rPr>
              <a:t>接口，并指定为手工负载分担模式。</a:t>
            </a:r>
          </a:p>
          <a:p>
            <a:pPr algn="just">
              <a:lnSpc>
                <a:spcPct val="150000"/>
              </a:lnSpc>
            </a:pPr>
            <a:endParaRPr lang="zh-CN" altLang="en-US" sz="2000" dirty="0">
              <a:solidFill>
                <a:srgbClr val="656D8D"/>
              </a:solidFill>
            </a:endParaRPr>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p>
        </p:txBody>
      </p:sp>
      <p:sp>
        <p:nvSpPr>
          <p:cNvPr id="3" name="矩形 2"/>
          <p:cNvSpPr/>
          <p:nvPr/>
        </p:nvSpPr>
        <p:spPr>
          <a:xfrm>
            <a:off x="826135" y="1224237"/>
            <a:ext cx="10744200" cy="4940327"/>
          </a:xfrm>
          <a:prstGeom prst="rect">
            <a:avLst/>
          </a:prstGeom>
        </p:spPr>
        <p:txBody>
          <a:bodyPr wrap="square" numCol="1" spcCol="180000">
            <a:spAutoFit/>
          </a:bodyPr>
          <a:lstStyle/>
          <a:p>
            <a:pPr>
              <a:lnSpc>
                <a:spcPct val="150000"/>
              </a:lnSpc>
            </a:pPr>
            <a:r>
              <a:rPr lang="en-US" altLang="zh-CN" sz="2000" dirty="0">
                <a:solidFill>
                  <a:srgbClr val="656D8D"/>
                </a:solidFill>
              </a:rPr>
              <a:t>3.VLAN</a:t>
            </a:r>
            <a:r>
              <a:rPr lang="zh-CN" altLang="en-US" sz="2000" dirty="0">
                <a:solidFill>
                  <a:srgbClr val="656D8D"/>
                </a:solidFill>
              </a:rPr>
              <a:t>同步（</a:t>
            </a:r>
            <a:r>
              <a:rPr lang="en-US" altLang="zh-CN" sz="2000" dirty="0">
                <a:solidFill>
                  <a:srgbClr val="656D8D"/>
                </a:solidFill>
              </a:rPr>
              <a:t>GVRP</a:t>
            </a:r>
            <a:r>
              <a:rPr lang="zh-CN" altLang="en-US" sz="2000" dirty="0">
                <a:solidFill>
                  <a:srgbClr val="656D8D"/>
                </a:solidFill>
              </a:rPr>
              <a:t>）</a:t>
            </a:r>
            <a:endParaRPr lang="en-US" altLang="zh-CN" sz="2000" dirty="0">
              <a:solidFill>
                <a:srgbClr val="656D8D"/>
              </a:solidFill>
            </a:endParaRPr>
          </a:p>
          <a:p>
            <a:pPr>
              <a:lnSpc>
                <a:spcPct val="150000"/>
              </a:lnSpc>
            </a:pPr>
            <a:r>
              <a:rPr lang="zh-CN" altLang="en-US" sz="1600" dirty="0">
                <a:solidFill>
                  <a:srgbClr val="656D8D"/>
                </a:solidFill>
              </a:rPr>
              <a:t>      在当网络中交换机数量很多时，需要分别在每台交换机上创建很多重复的</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工作量很大、过程很繁琐，并且容易出错。我们常采用</a:t>
            </a:r>
            <a:r>
              <a:rPr lang="en-GB" altLang="zh-CN" sz="1600" dirty="0">
                <a:solidFill>
                  <a:srgbClr val="656D8D"/>
                </a:solidFill>
              </a:rPr>
              <a:t>GVRP</a:t>
            </a:r>
            <a:r>
              <a:rPr lang="zh-CN" altLang="en-US" sz="1600" dirty="0">
                <a:solidFill>
                  <a:srgbClr val="656D8D"/>
                </a:solidFill>
              </a:rPr>
              <a:t>来解决这个问题。</a:t>
            </a:r>
          </a:p>
          <a:p>
            <a:pPr lvl="0">
              <a:lnSpc>
                <a:spcPct val="150000"/>
              </a:lnSpc>
            </a:pPr>
            <a:r>
              <a:rPr lang="zh-CN" altLang="en-US" sz="1600" dirty="0"/>
              <a:t>      </a:t>
            </a:r>
            <a:r>
              <a:rPr lang="zh-CN" altLang="en-US" sz="1600" dirty="0">
                <a:solidFill>
                  <a:srgbClr val="656D8D"/>
                </a:solidFill>
              </a:rPr>
              <a:t>（</a:t>
            </a:r>
            <a:r>
              <a:rPr lang="en-US" altLang="zh-CN" sz="1600" dirty="0">
                <a:solidFill>
                  <a:srgbClr val="656D8D"/>
                </a:solidFill>
              </a:rPr>
              <a:t>1</a:t>
            </a:r>
            <a:r>
              <a:rPr lang="zh-CN" altLang="en-US" sz="1600" dirty="0">
                <a:solidFill>
                  <a:srgbClr val="656D8D"/>
                </a:solidFill>
              </a:rPr>
              <a:t>）</a:t>
            </a:r>
            <a:r>
              <a:rPr lang="en-GB" altLang="zh-CN" sz="1600" dirty="0">
                <a:solidFill>
                  <a:srgbClr val="656D8D"/>
                </a:solidFill>
              </a:rPr>
              <a:t>GVRP</a:t>
            </a:r>
            <a:r>
              <a:rPr lang="zh-CN" altLang="en-US" sz="1600" dirty="0">
                <a:solidFill>
                  <a:srgbClr val="656D8D"/>
                </a:solidFill>
              </a:rPr>
              <a:t>的概念</a:t>
            </a:r>
          </a:p>
          <a:p>
            <a:pPr lvl="0">
              <a:lnSpc>
                <a:spcPct val="150000"/>
              </a:lnSpc>
            </a:pPr>
            <a:r>
              <a:rPr lang="zh-CN" altLang="en-US" sz="1600" dirty="0">
                <a:solidFill>
                  <a:srgbClr val="656D8D"/>
                </a:solidFill>
              </a:rPr>
              <a:t>      </a:t>
            </a:r>
            <a:r>
              <a:rPr lang="en-GB" altLang="zh-CN" sz="1600" dirty="0">
                <a:solidFill>
                  <a:srgbClr val="656D8D"/>
                </a:solidFill>
              </a:rPr>
              <a:t>GVRP(GARP VLAN registration protocol )</a:t>
            </a:r>
            <a:r>
              <a:rPr lang="zh-CN" altLang="en-GB" sz="1600" dirty="0">
                <a:solidFill>
                  <a:srgbClr val="656D8D"/>
                </a:solidFill>
              </a:rPr>
              <a:t>：</a:t>
            </a:r>
            <a:r>
              <a:rPr lang="zh-CN" altLang="en-US" sz="1600" dirty="0">
                <a:solidFill>
                  <a:srgbClr val="656D8D"/>
                </a:solidFill>
              </a:rPr>
              <a:t>通用</a:t>
            </a:r>
            <a:r>
              <a:rPr lang="en-GB" altLang="zh-CN" sz="1600" dirty="0">
                <a:solidFill>
                  <a:srgbClr val="656D8D"/>
                </a:solidFill>
              </a:rPr>
              <a:t>VLAN</a:t>
            </a:r>
            <a:r>
              <a:rPr lang="zh-CN" altLang="en-US" sz="1600" dirty="0">
                <a:solidFill>
                  <a:srgbClr val="656D8D"/>
                </a:solidFill>
              </a:rPr>
              <a:t>注册协议。通用属性注册协议（</a:t>
            </a:r>
            <a:r>
              <a:rPr lang="en-GB" altLang="zh-CN" sz="1600" dirty="0">
                <a:solidFill>
                  <a:srgbClr val="656D8D"/>
                </a:solidFill>
              </a:rPr>
              <a:t>GARP</a:t>
            </a:r>
            <a:r>
              <a:rPr lang="zh-CN" altLang="en-GB" sz="1600" dirty="0">
                <a:solidFill>
                  <a:srgbClr val="656D8D"/>
                </a:solidFill>
              </a:rPr>
              <a:t>）</a:t>
            </a:r>
            <a:r>
              <a:rPr lang="zh-CN" altLang="en-US" sz="1600" dirty="0">
                <a:solidFill>
                  <a:srgbClr val="656D8D"/>
                </a:solidFill>
              </a:rPr>
              <a:t>提供了一种通用机制供桥接局域网设备相互之间（如终端站和交换机等）注册或注销属性值，如 </a:t>
            </a:r>
            <a:r>
              <a:rPr lang="en-GB" altLang="zh-CN" sz="1600" dirty="0">
                <a:solidFill>
                  <a:srgbClr val="656D8D"/>
                </a:solidFill>
              </a:rPr>
              <a:t>VLAN </a:t>
            </a:r>
            <a:r>
              <a:rPr lang="zh-CN" altLang="en-US" sz="1600" dirty="0">
                <a:solidFill>
                  <a:srgbClr val="656D8D"/>
                </a:solidFill>
              </a:rPr>
              <a:t>标识符。</a:t>
            </a:r>
            <a:r>
              <a:rPr lang="en-GB" altLang="zh-CN" sz="1600" dirty="0">
                <a:solidFill>
                  <a:srgbClr val="656D8D"/>
                </a:solidFill>
              </a:rPr>
              <a:t>GVRP</a:t>
            </a:r>
            <a:r>
              <a:rPr lang="zh-CN" altLang="en-US" sz="1600" dirty="0">
                <a:solidFill>
                  <a:srgbClr val="656D8D"/>
                </a:solidFill>
              </a:rPr>
              <a:t>是</a:t>
            </a:r>
            <a:r>
              <a:rPr lang="en-GB" altLang="zh-CN" sz="1600" dirty="0">
                <a:solidFill>
                  <a:srgbClr val="656D8D"/>
                </a:solidFill>
              </a:rPr>
              <a:t>GARP</a:t>
            </a:r>
            <a:r>
              <a:rPr lang="zh-CN" altLang="en-US" sz="1600" dirty="0">
                <a:solidFill>
                  <a:srgbClr val="656D8D"/>
                </a:solidFill>
              </a:rPr>
              <a:t>的一种应用，它基于</a:t>
            </a:r>
            <a:r>
              <a:rPr lang="en-GB" altLang="zh-CN" sz="1600" dirty="0">
                <a:solidFill>
                  <a:srgbClr val="656D8D"/>
                </a:solidFill>
              </a:rPr>
              <a:t>GARP</a:t>
            </a:r>
            <a:r>
              <a:rPr lang="zh-CN" altLang="en-US" sz="1600" dirty="0">
                <a:solidFill>
                  <a:srgbClr val="656D8D"/>
                </a:solidFill>
              </a:rPr>
              <a:t>的工作机制，维护交换机中的</a:t>
            </a:r>
            <a:r>
              <a:rPr lang="en-GB" altLang="zh-CN" sz="1600" dirty="0">
                <a:solidFill>
                  <a:srgbClr val="656D8D"/>
                </a:solidFill>
              </a:rPr>
              <a:t>VLSN</a:t>
            </a:r>
            <a:r>
              <a:rPr lang="zh-CN" altLang="en-US" sz="1600" dirty="0">
                <a:solidFill>
                  <a:srgbClr val="656D8D"/>
                </a:solidFill>
              </a:rPr>
              <a:t>动态注册信息，并传播该信息到其它的交换机中。所有支持</a:t>
            </a:r>
            <a:r>
              <a:rPr lang="en-GB" altLang="zh-CN" sz="1600" dirty="0">
                <a:solidFill>
                  <a:srgbClr val="656D8D"/>
                </a:solidFill>
              </a:rPr>
              <a:t>GVRP</a:t>
            </a:r>
            <a:r>
              <a:rPr lang="zh-CN" altLang="en-US" sz="1600" dirty="0">
                <a:solidFill>
                  <a:srgbClr val="656D8D"/>
                </a:solidFill>
              </a:rPr>
              <a:t>特性的交换机能够接收来自其它交换机</a:t>
            </a:r>
            <a:r>
              <a:rPr lang="en-GB" altLang="zh-CN" sz="1600" dirty="0">
                <a:solidFill>
                  <a:srgbClr val="656D8D"/>
                </a:solidFill>
              </a:rPr>
              <a:t>VLAN</a:t>
            </a:r>
            <a:r>
              <a:rPr lang="zh-CN" altLang="en-US" sz="1600" dirty="0">
                <a:solidFill>
                  <a:srgbClr val="656D8D"/>
                </a:solidFill>
              </a:rPr>
              <a:t>注册信息，并动态更新本地的</a:t>
            </a:r>
            <a:r>
              <a:rPr lang="en-GB" altLang="zh-CN" sz="1600" dirty="0">
                <a:solidFill>
                  <a:srgbClr val="656D8D"/>
                </a:solidFill>
              </a:rPr>
              <a:t>VLAN</a:t>
            </a:r>
            <a:r>
              <a:rPr lang="zh-CN" altLang="en-US" sz="1600" dirty="0">
                <a:solidFill>
                  <a:srgbClr val="656D8D"/>
                </a:solidFill>
              </a:rPr>
              <a:t>注册信息。包括当前的</a:t>
            </a:r>
            <a:r>
              <a:rPr lang="en-GB" altLang="zh-CN" sz="1600" dirty="0">
                <a:solidFill>
                  <a:srgbClr val="656D8D"/>
                </a:solidFill>
              </a:rPr>
              <a:t>VLAN</a:t>
            </a:r>
            <a:r>
              <a:rPr lang="zh-CN" altLang="en-US" sz="1600" dirty="0">
                <a:solidFill>
                  <a:srgbClr val="656D8D"/>
                </a:solidFill>
              </a:rPr>
              <a:t>成员、这些</a:t>
            </a:r>
            <a:r>
              <a:rPr lang="en-GB" altLang="zh-CN" sz="1600" dirty="0">
                <a:solidFill>
                  <a:srgbClr val="656D8D"/>
                </a:solidFill>
              </a:rPr>
              <a:t>VLAN</a:t>
            </a:r>
            <a:r>
              <a:rPr lang="zh-CN" altLang="en-US" sz="1600" dirty="0">
                <a:solidFill>
                  <a:srgbClr val="656D8D"/>
                </a:solidFill>
              </a:rPr>
              <a:t>成员可以通过哪个端口到达等。而且所支持</a:t>
            </a:r>
            <a:r>
              <a:rPr lang="en-GB" altLang="zh-CN" sz="1600" dirty="0">
                <a:solidFill>
                  <a:srgbClr val="656D8D"/>
                </a:solidFill>
              </a:rPr>
              <a:t>GVRP</a:t>
            </a:r>
            <a:r>
              <a:rPr lang="zh-CN" altLang="en-US" sz="1600" dirty="0">
                <a:solidFill>
                  <a:srgbClr val="656D8D"/>
                </a:solidFill>
              </a:rPr>
              <a:t>特性的交换机能够将本地的</a:t>
            </a:r>
            <a:r>
              <a:rPr lang="en-GB" altLang="zh-CN" sz="1600" dirty="0">
                <a:solidFill>
                  <a:srgbClr val="656D8D"/>
                </a:solidFill>
              </a:rPr>
              <a:t>VLAN</a:t>
            </a:r>
            <a:r>
              <a:rPr lang="zh-CN" altLang="en-US" sz="1600" dirty="0">
                <a:solidFill>
                  <a:srgbClr val="656D8D"/>
                </a:solidFill>
              </a:rPr>
              <a:t>注册注册信息向其它交换机传播，以使同一交换网内所有支持</a:t>
            </a:r>
            <a:r>
              <a:rPr lang="en-GB" altLang="zh-CN" sz="1600" dirty="0">
                <a:solidFill>
                  <a:srgbClr val="656D8D"/>
                </a:solidFill>
              </a:rPr>
              <a:t>GVRP</a:t>
            </a:r>
            <a:r>
              <a:rPr lang="zh-CN" altLang="en-US" sz="1600" dirty="0">
                <a:solidFill>
                  <a:srgbClr val="656D8D"/>
                </a:solidFill>
              </a:rPr>
              <a:t>特性的设备的</a:t>
            </a:r>
            <a:r>
              <a:rPr lang="en-GB" altLang="zh-CN" sz="1600" dirty="0">
                <a:solidFill>
                  <a:srgbClr val="656D8D"/>
                </a:solidFill>
              </a:rPr>
              <a:t>VLAN</a:t>
            </a:r>
            <a:r>
              <a:rPr lang="zh-CN" altLang="en-US" sz="1600" dirty="0">
                <a:solidFill>
                  <a:srgbClr val="656D8D"/>
                </a:solidFill>
              </a:rPr>
              <a:t>信息达成一致。</a:t>
            </a:r>
            <a:r>
              <a:rPr lang="en-GB" altLang="zh-CN" sz="1600" dirty="0">
                <a:solidFill>
                  <a:srgbClr val="656D8D"/>
                </a:solidFill>
              </a:rPr>
              <a:t>GVRP</a:t>
            </a:r>
            <a:r>
              <a:rPr lang="zh-CN" altLang="en-US" sz="1600" dirty="0">
                <a:solidFill>
                  <a:srgbClr val="656D8D"/>
                </a:solidFill>
              </a:rPr>
              <a:t>传播的</a:t>
            </a:r>
            <a:r>
              <a:rPr lang="en-GB" altLang="zh-CN" sz="1600" dirty="0">
                <a:solidFill>
                  <a:srgbClr val="656D8D"/>
                </a:solidFill>
              </a:rPr>
              <a:t>VLAN</a:t>
            </a:r>
            <a:r>
              <a:rPr lang="zh-CN" altLang="en-US" sz="1600" dirty="0">
                <a:solidFill>
                  <a:srgbClr val="656D8D"/>
                </a:solidFill>
              </a:rPr>
              <a:t>注册信息既包括本地手工配置的静态注册信息，也包括来自其它交换机的动态注册信息。这样的话，根据</a:t>
            </a:r>
            <a:r>
              <a:rPr lang="en-GB" altLang="zh-CN" sz="1600" dirty="0">
                <a:solidFill>
                  <a:srgbClr val="656D8D"/>
                </a:solidFill>
              </a:rPr>
              <a:t>VLAN</a:t>
            </a:r>
            <a:r>
              <a:rPr lang="zh-CN" altLang="en-US" sz="1600" dirty="0">
                <a:solidFill>
                  <a:srgbClr val="656D8D"/>
                </a:solidFill>
              </a:rPr>
              <a:t>注册信息，各个交换机可以了解到干道链路对端有哪些</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从而自动配置干道链路，只允许对端交换机需要的</a:t>
            </a:r>
            <a:r>
              <a:rPr lang="en-GB" altLang="zh-CN" sz="1600" dirty="0">
                <a:solidFill>
                  <a:srgbClr val="656D8D"/>
                </a:solidFill>
              </a:rPr>
              <a:t>VLAN</a:t>
            </a:r>
            <a:r>
              <a:rPr lang="zh-CN" altLang="en-US" sz="1600" dirty="0">
                <a:solidFill>
                  <a:srgbClr val="656D8D"/>
                </a:solidFill>
              </a:rPr>
              <a:t>在干道链路上传输。</a:t>
            </a:r>
          </a:p>
          <a:p>
            <a:pPr lvl="0">
              <a:lnSpc>
                <a:spcPct val="150000"/>
              </a:lnSpc>
            </a:pPr>
            <a:endParaRPr lang="zh-CN" altLang="zh-CN" sz="1600" dirty="0"/>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p>
        </p:txBody>
      </p:sp>
      <p:sp>
        <p:nvSpPr>
          <p:cNvPr id="3" name="矩形 2"/>
          <p:cNvSpPr/>
          <p:nvPr/>
        </p:nvSpPr>
        <p:spPr>
          <a:xfrm>
            <a:off x="612775" y="991394"/>
            <a:ext cx="11125200" cy="4282583"/>
          </a:xfrm>
          <a:prstGeom prst="rect">
            <a:avLst/>
          </a:prstGeom>
        </p:spPr>
        <p:txBody>
          <a:bodyPr wrap="square" numCol="1" spcCol="180000">
            <a:spAutoFit/>
          </a:bodyPr>
          <a:lstStyle/>
          <a:p>
            <a:pPr algn="just">
              <a:lnSpc>
                <a:spcPct val="150000"/>
              </a:lnSpc>
            </a:pPr>
            <a:r>
              <a:rPr lang="zh-CN" altLang="en-US" sz="2000" dirty="0">
                <a:solidFill>
                  <a:srgbClr val="656D8D"/>
                </a:solidFill>
              </a:rPr>
              <a:t>（</a:t>
            </a:r>
            <a:r>
              <a:rPr lang="en-US" altLang="zh-CN" sz="2000" dirty="0">
                <a:solidFill>
                  <a:srgbClr val="656D8D"/>
                </a:solidFill>
              </a:rPr>
              <a:t>2</a:t>
            </a:r>
            <a:r>
              <a:rPr lang="zh-CN" altLang="en-US" sz="2000" dirty="0">
                <a:solidFill>
                  <a:srgbClr val="656D8D"/>
                </a:solidFill>
              </a:rPr>
              <a:t>）</a:t>
            </a:r>
            <a:r>
              <a:rPr lang="en-US" altLang="zh-CN" sz="2000" dirty="0">
                <a:solidFill>
                  <a:srgbClr val="656D8D"/>
                </a:solidFill>
              </a:rPr>
              <a:t>GVRP</a:t>
            </a:r>
            <a:r>
              <a:rPr lang="zh-CN" altLang="en-US" sz="2000" dirty="0">
                <a:solidFill>
                  <a:srgbClr val="656D8D"/>
                </a:solidFill>
              </a:rPr>
              <a:t>的三种注册模式</a:t>
            </a:r>
            <a:endParaRPr lang="en-US" altLang="zh-CN" sz="2000" dirty="0">
              <a:solidFill>
                <a:srgbClr val="656D8D"/>
              </a:solidFill>
            </a:endParaRPr>
          </a:p>
          <a:p>
            <a:pPr algn="just">
              <a:lnSpc>
                <a:spcPct val="150000"/>
              </a:lnSpc>
            </a:pPr>
            <a:r>
              <a:rPr lang="zh-CN" altLang="en-US" sz="1600" dirty="0">
                <a:solidFill>
                  <a:srgbClr val="656D8D"/>
                </a:solidFill>
              </a:rPr>
              <a:t>      </a:t>
            </a:r>
            <a:r>
              <a:rPr lang="en-GB" altLang="zh-CN" sz="1600" dirty="0">
                <a:solidFill>
                  <a:srgbClr val="656D8D"/>
                </a:solidFill>
              </a:rPr>
              <a:t>GVRP</a:t>
            </a:r>
            <a:r>
              <a:rPr lang="zh-CN" altLang="en-US" sz="1600" dirty="0">
                <a:solidFill>
                  <a:srgbClr val="656D8D"/>
                </a:solidFill>
              </a:rPr>
              <a:t>有三种注册模式：</a:t>
            </a:r>
            <a:r>
              <a:rPr lang="en-GB" altLang="zh-CN" sz="1600" dirty="0">
                <a:solidFill>
                  <a:srgbClr val="656D8D"/>
                </a:solidFill>
              </a:rPr>
              <a:t>Normal</a:t>
            </a:r>
            <a:r>
              <a:rPr lang="zh-CN" altLang="en-US" sz="1600" dirty="0">
                <a:solidFill>
                  <a:srgbClr val="656D8D"/>
                </a:solidFill>
              </a:rPr>
              <a:t>模式、</a:t>
            </a:r>
            <a:r>
              <a:rPr lang="en-GB" altLang="zh-CN" sz="1600" dirty="0">
                <a:solidFill>
                  <a:srgbClr val="656D8D"/>
                </a:solidFill>
              </a:rPr>
              <a:t>Fixed</a:t>
            </a:r>
            <a:r>
              <a:rPr lang="zh-CN" altLang="en-US" sz="1600" dirty="0">
                <a:solidFill>
                  <a:srgbClr val="656D8D"/>
                </a:solidFill>
              </a:rPr>
              <a:t>模式和</a:t>
            </a:r>
            <a:r>
              <a:rPr lang="en-GB" altLang="zh-CN" sz="1600" dirty="0">
                <a:solidFill>
                  <a:srgbClr val="656D8D"/>
                </a:solidFill>
              </a:rPr>
              <a:t>Forbidden</a:t>
            </a:r>
            <a:r>
              <a:rPr lang="zh-CN" altLang="en-US" sz="1600" dirty="0">
                <a:solidFill>
                  <a:srgbClr val="656D8D"/>
                </a:solidFill>
              </a:rPr>
              <a:t>模式。</a:t>
            </a:r>
          </a:p>
          <a:p>
            <a:pPr algn="just">
              <a:lnSpc>
                <a:spcPct val="150000"/>
              </a:lnSpc>
            </a:pPr>
            <a:r>
              <a:rPr lang="zh-CN" altLang="en-US" sz="1600" dirty="0">
                <a:solidFill>
                  <a:srgbClr val="656D8D"/>
                </a:solidFill>
              </a:rPr>
              <a:t>    （</a:t>
            </a:r>
            <a:r>
              <a:rPr lang="en-US" altLang="zh-CN" sz="1600" dirty="0">
                <a:solidFill>
                  <a:srgbClr val="656D8D"/>
                </a:solidFill>
              </a:rPr>
              <a:t>a</a:t>
            </a:r>
            <a:r>
              <a:rPr lang="zh-CN" altLang="en-US" sz="1600" dirty="0">
                <a:solidFill>
                  <a:srgbClr val="656D8D"/>
                </a:solidFill>
              </a:rPr>
              <a:t>）</a:t>
            </a:r>
            <a:r>
              <a:rPr lang="en-GB" altLang="zh-CN" sz="1600" dirty="0">
                <a:solidFill>
                  <a:srgbClr val="656D8D"/>
                </a:solidFill>
              </a:rPr>
              <a:t>Normal</a:t>
            </a:r>
            <a:r>
              <a:rPr lang="zh-CN" altLang="en-US" sz="1600" dirty="0">
                <a:solidFill>
                  <a:srgbClr val="656D8D"/>
                </a:solidFill>
              </a:rPr>
              <a:t>模式</a:t>
            </a:r>
          </a:p>
          <a:p>
            <a:pPr algn="just">
              <a:lnSpc>
                <a:spcPct val="150000"/>
              </a:lnSpc>
            </a:pPr>
            <a:r>
              <a:rPr lang="zh-CN" altLang="en-US" sz="1600" dirty="0">
                <a:solidFill>
                  <a:srgbClr val="656D8D"/>
                </a:solidFill>
              </a:rPr>
              <a:t>    允许该端口动态注册或注销</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传播动态</a:t>
            </a:r>
            <a:r>
              <a:rPr lang="en-GB" altLang="zh-CN" sz="1600" dirty="0">
                <a:solidFill>
                  <a:srgbClr val="656D8D"/>
                </a:solidFill>
              </a:rPr>
              <a:t>VLAN</a:t>
            </a:r>
            <a:r>
              <a:rPr lang="zh-CN" altLang="en-US" sz="1600" dirty="0">
                <a:solidFill>
                  <a:srgbClr val="656D8D"/>
                </a:solidFill>
              </a:rPr>
              <a:t>和静态</a:t>
            </a:r>
            <a:r>
              <a:rPr lang="en-GB" altLang="zh-CN" sz="1600" dirty="0">
                <a:solidFill>
                  <a:srgbClr val="656D8D"/>
                </a:solidFill>
              </a:rPr>
              <a:t>VLAN</a:t>
            </a:r>
            <a:r>
              <a:rPr lang="zh-CN" altLang="en-US" sz="1600" dirty="0">
                <a:solidFill>
                  <a:srgbClr val="656D8D"/>
                </a:solidFill>
              </a:rPr>
              <a:t>信息。</a:t>
            </a:r>
          </a:p>
          <a:p>
            <a:pPr algn="just">
              <a:lnSpc>
                <a:spcPct val="150000"/>
              </a:lnSpc>
            </a:pPr>
            <a:r>
              <a:rPr lang="zh-CN" altLang="en-US" sz="1600" dirty="0">
                <a:solidFill>
                  <a:srgbClr val="656D8D"/>
                </a:solidFill>
              </a:rPr>
              <a:t>    （</a:t>
            </a:r>
            <a:r>
              <a:rPr lang="en-US" altLang="zh-CN" sz="1600" dirty="0">
                <a:solidFill>
                  <a:srgbClr val="656D8D"/>
                </a:solidFill>
              </a:rPr>
              <a:t>b</a:t>
            </a:r>
            <a:r>
              <a:rPr lang="zh-CN" altLang="en-US" sz="1600" dirty="0">
                <a:solidFill>
                  <a:srgbClr val="656D8D"/>
                </a:solidFill>
              </a:rPr>
              <a:t>）</a:t>
            </a:r>
            <a:r>
              <a:rPr lang="en-GB" altLang="zh-CN" sz="1600" dirty="0">
                <a:solidFill>
                  <a:srgbClr val="656D8D"/>
                </a:solidFill>
              </a:rPr>
              <a:t>Fixed</a:t>
            </a:r>
            <a:r>
              <a:rPr lang="zh-CN" altLang="en-US" sz="1600" dirty="0">
                <a:solidFill>
                  <a:srgbClr val="656D8D"/>
                </a:solidFill>
              </a:rPr>
              <a:t>模式</a:t>
            </a:r>
          </a:p>
          <a:p>
            <a:pPr algn="just">
              <a:lnSpc>
                <a:spcPct val="150000"/>
              </a:lnSpc>
            </a:pPr>
            <a:r>
              <a:rPr lang="zh-CN" altLang="en-US" sz="1600" dirty="0">
                <a:solidFill>
                  <a:srgbClr val="656D8D"/>
                </a:solidFill>
              </a:rPr>
              <a:t>    禁止该端口动态注册或注销</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只传播静态</a:t>
            </a:r>
            <a:r>
              <a:rPr lang="en-GB" altLang="zh-CN" sz="1600" dirty="0">
                <a:solidFill>
                  <a:srgbClr val="656D8D"/>
                </a:solidFill>
              </a:rPr>
              <a:t>VLAN</a:t>
            </a:r>
            <a:r>
              <a:rPr lang="zh-CN" altLang="en-US" sz="1600" dirty="0">
                <a:solidFill>
                  <a:srgbClr val="656D8D"/>
                </a:solidFill>
              </a:rPr>
              <a:t>信息，不传播动态</a:t>
            </a:r>
            <a:r>
              <a:rPr lang="en-GB" altLang="zh-CN" sz="1600" dirty="0">
                <a:solidFill>
                  <a:srgbClr val="656D8D"/>
                </a:solidFill>
              </a:rPr>
              <a:t>VLAN</a:t>
            </a:r>
            <a:r>
              <a:rPr lang="zh-CN" altLang="en-US" sz="1600" dirty="0">
                <a:solidFill>
                  <a:srgbClr val="656D8D"/>
                </a:solidFill>
              </a:rPr>
              <a:t>信息。也就是说被设置为</a:t>
            </a:r>
            <a:r>
              <a:rPr lang="en-GB" altLang="zh-CN" sz="1600" dirty="0">
                <a:solidFill>
                  <a:srgbClr val="656D8D"/>
                </a:solidFill>
              </a:rPr>
              <a:t>Fixed</a:t>
            </a:r>
            <a:r>
              <a:rPr lang="zh-CN" altLang="en-US" sz="1600" dirty="0">
                <a:solidFill>
                  <a:srgbClr val="656D8D"/>
                </a:solidFill>
              </a:rPr>
              <a:t>模式的</a:t>
            </a:r>
            <a:r>
              <a:rPr lang="en-GB" altLang="zh-CN" sz="1600" dirty="0">
                <a:solidFill>
                  <a:srgbClr val="656D8D"/>
                </a:solidFill>
              </a:rPr>
              <a:t>Trunk</a:t>
            </a:r>
            <a:r>
              <a:rPr lang="zh-CN" altLang="en-US" sz="1600" dirty="0">
                <a:solidFill>
                  <a:srgbClr val="656D8D"/>
                </a:solidFill>
              </a:rPr>
              <a:t>口，即使允许所有</a:t>
            </a:r>
            <a:r>
              <a:rPr lang="en-GB" altLang="zh-CN" sz="1600" dirty="0">
                <a:solidFill>
                  <a:srgbClr val="656D8D"/>
                </a:solidFill>
              </a:rPr>
              <a:t>VLAN</a:t>
            </a:r>
            <a:r>
              <a:rPr lang="zh-CN" altLang="en-US" sz="1600" dirty="0">
                <a:solidFill>
                  <a:srgbClr val="656D8D"/>
                </a:solidFill>
              </a:rPr>
              <a:t>通过，实际能通过的</a:t>
            </a:r>
            <a:r>
              <a:rPr lang="en-GB" altLang="zh-CN" sz="1600" dirty="0">
                <a:solidFill>
                  <a:srgbClr val="656D8D"/>
                </a:solidFill>
              </a:rPr>
              <a:t>VLAN</a:t>
            </a:r>
            <a:r>
              <a:rPr lang="zh-CN" altLang="en-US" sz="1600" dirty="0">
                <a:solidFill>
                  <a:srgbClr val="656D8D"/>
                </a:solidFill>
              </a:rPr>
              <a:t>也只是手动配置的静态</a:t>
            </a:r>
            <a:r>
              <a:rPr lang="en-GB" altLang="zh-CN" sz="1600" dirty="0">
                <a:solidFill>
                  <a:srgbClr val="656D8D"/>
                </a:solidFill>
              </a:rPr>
              <a:t>VLAN</a:t>
            </a:r>
            <a:r>
              <a:rPr lang="zh-CN" altLang="en-GB" sz="1600" dirty="0">
                <a:solidFill>
                  <a:srgbClr val="656D8D"/>
                </a:solidFill>
              </a:rPr>
              <a:t>。</a:t>
            </a:r>
          </a:p>
          <a:p>
            <a:pPr algn="just">
              <a:lnSpc>
                <a:spcPct val="150000"/>
              </a:lnSpc>
            </a:pPr>
            <a:r>
              <a:rPr lang="zh-CN" altLang="en-US" sz="1600" dirty="0">
                <a:solidFill>
                  <a:srgbClr val="656D8D"/>
                </a:solidFill>
              </a:rPr>
              <a:t>    </a:t>
            </a:r>
            <a:r>
              <a:rPr lang="zh-CN" altLang="en-GB" sz="1600" dirty="0">
                <a:solidFill>
                  <a:srgbClr val="656D8D"/>
                </a:solidFill>
              </a:rPr>
              <a:t>（</a:t>
            </a:r>
            <a:r>
              <a:rPr lang="en-US" altLang="zh-CN" sz="1600" dirty="0">
                <a:solidFill>
                  <a:srgbClr val="656D8D"/>
                </a:solidFill>
              </a:rPr>
              <a:t>c</a:t>
            </a:r>
            <a:r>
              <a:rPr lang="zh-CN" altLang="en-GB" sz="1600" dirty="0">
                <a:solidFill>
                  <a:srgbClr val="656D8D"/>
                </a:solidFill>
              </a:rPr>
              <a:t>）</a:t>
            </a:r>
            <a:r>
              <a:rPr lang="en-GB" altLang="zh-CN" sz="1600" dirty="0">
                <a:solidFill>
                  <a:srgbClr val="656D8D"/>
                </a:solidFill>
              </a:rPr>
              <a:t>Forbidden</a:t>
            </a:r>
            <a:r>
              <a:rPr lang="zh-CN" altLang="en-US" sz="1600" dirty="0">
                <a:solidFill>
                  <a:srgbClr val="656D8D"/>
                </a:solidFill>
              </a:rPr>
              <a:t>模式</a:t>
            </a:r>
            <a:endParaRPr lang="en-US" altLang="zh-CN" sz="1600" dirty="0">
              <a:solidFill>
                <a:srgbClr val="656D8D"/>
              </a:solidFill>
            </a:endParaRPr>
          </a:p>
          <a:p>
            <a:pPr algn="just">
              <a:lnSpc>
                <a:spcPct val="150000"/>
              </a:lnSpc>
            </a:pPr>
            <a:r>
              <a:rPr lang="zh-CN" altLang="en-US" sz="1600" dirty="0">
                <a:solidFill>
                  <a:srgbClr val="656D8D"/>
                </a:solidFill>
              </a:rPr>
              <a:t>    禁止该端口动态注册或注销</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不传播除</a:t>
            </a:r>
            <a:r>
              <a:rPr lang="en-GB" altLang="zh-CN" sz="1600" dirty="0">
                <a:solidFill>
                  <a:srgbClr val="656D8D"/>
                </a:solidFill>
              </a:rPr>
              <a:t>VLAN</a:t>
            </a:r>
            <a:r>
              <a:rPr lang="zh-CN" altLang="en-GB" sz="1600" dirty="0">
                <a:solidFill>
                  <a:srgbClr val="656D8D"/>
                </a:solidFill>
              </a:rPr>
              <a:t>１</a:t>
            </a:r>
            <a:r>
              <a:rPr lang="zh-CN" altLang="en-US" sz="1600" dirty="0">
                <a:solidFill>
                  <a:srgbClr val="656D8D"/>
                </a:solidFill>
              </a:rPr>
              <a:t>之外的任何</a:t>
            </a:r>
            <a:r>
              <a:rPr lang="en-GB" altLang="zh-CN" sz="1600" dirty="0">
                <a:solidFill>
                  <a:srgbClr val="656D8D"/>
                </a:solidFill>
              </a:rPr>
              <a:t>VLAN</a:t>
            </a:r>
            <a:r>
              <a:rPr lang="zh-CN" altLang="en-US" sz="1600" dirty="0">
                <a:solidFill>
                  <a:srgbClr val="656D8D"/>
                </a:solidFill>
              </a:rPr>
              <a:t>信息。也就是说被设置为</a:t>
            </a:r>
            <a:r>
              <a:rPr lang="en-GB" altLang="zh-CN" sz="1600" dirty="0">
                <a:solidFill>
                  <a:srgbClr val="656D8D"/>
                </a:solidFill>
              </a:rPr>
              <a:t>Forbidden</a:t>
            </a:r>
            <a:r>
              <a:rPr lang="zh-CN" altLang="en-US" sz="1600" dirty="0">
                <a:solidFill>
                  <a:srgbClr val="656D8D"/>
                </a:solidFill>
              </a:rPr>
              <a:t>模式的</a:t>
            </a:r>
            <a:r>
              <a:rPr lang="en-GB" altLang="zh-CN" sz="1600" dirty="0">
                <a:solidFill>
                  <a:srgbClr val="656D8D"/>
                </a:solidFill>
              </a:rPr>
              <a:t>Trunk</a:t>
            </a:r>
            <a:r>
              <a:rPr lang="zh-CN" altLang="en-US" sz="1600" dirty="0">
                <a:solidFill>
                  <a:srgbClr val="656D8D"/>
                </a:solidFill>
              </a:rPr>
              <a:t>口，即使允许所有</a:t>
            </a:r>
            <a:r>
              <a:rPr lang="en-GB" altLang="zh-CN" sz="1600" dirty="0">
                <a:solidFill>
                  <a:srgbClr val="656D8D"/>
                </a:solidFill>
              </a:rPr>
              <a:t>VLAN</a:t>
            </a:r>
            <a:r>
              <a:rPr lang="zh-CN" altLang="en-US" sz="1600" dirty="0">
                <a:solidFill>
                  <a:srgbClr val="656D8D"/>
                </a:solidFill>
              </a:rPr>
              <a:t>通过，实际能通过的</a:t>
            </a:r>
            <a:r>
              <a:rPr lang="en-GB" altLang="zh-CN" sz="1600" dirty="0">
                <a:solidFill>
                  <a:srgbClr val="656D8D"/>
                </a:solidFill>
              </a:rPr>
              <a:t>VLAN</a:t>
            </a:r>
            <a:r>
              <a:rPr lang="zh-CN" altLang="en-US" sz="1600" dirty="0">
                <a:solidFill>
                  <a:srgbClr val="656D8D"/>
                </a:solidFill>
              </a:rPr>
              <a:t>也只是</a:t>
            </a:r>
            <a:r>
              <a:rPr lang="en-GB" altLang="zh-CN" sz="1600" dirty="0">
                <a:solidFill>
                  <a:srgbClr val="656D8D"/>
                </a:solidFill>
              </a:rPr>
              <a:t>VLAN1</a:t>
            </a:r>
            <a:r>
              <a:rPr lang="zh-CN" altLang="en-US" sz="1600" dirty="0">
                <a:solidFill>
                  <a:srgbClr val="656D8D"/>
                </a:solidFill>
              </a:rPr>
              <a:t>。</a:t>
            </a:r>
          </a:p>
          <a:p>
            <a:pPr algn="just">
              <a:lnSpc>
                <a:spcPct val="150000"/>
              </a:lnSpc>
            </a:pPr>
            <a:endParaRPr lang="zh-CN" altLang="en-US" sz="2000" dirty="0">
              <a:solidFill>
                <a:srgbClr val="656D8D"/>
              </a:solidFill>
            </a:endParaRPr>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Rectangle 2"/>
          <p:cNvSpPr>
            <a:spLocks noChangeArrowheads="1"/>
          </p:cNvSpPr>
          <p:nvPr/>
        </p:nvSpPr>
        <p:spPr bwMode="auto">
          <a:xfrm>
            <a:off x="0" y="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二、职业能力目标和要求</a:t>
            </a:r>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7" name="文本框 6"/>
          <p:cNvSpPr txBox="1"/>
          <p:nvPr/>
        </p:nvSpPr>
        <p:spPr>
          <a:xfrm>
            <a:off x="1443989" y="2110205"/>
            <a:ext cx="8465185" cy="2461636"/>
          </a:xfrm>
          <a:prstGeom prst="rect">
            <a:avLst/>
          </a:prstGeom>
          <a:noFill/>
        </p:spPr>
        <p:txBody>
          <a:bodyPr wrap="square" rtlCol="0">
            <a:spAutoFit/>
          </a:bodyPr>
          <a:lstStyle/>
          <a:p>
            <a:pPr lvl="0">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能够根据业务需求规划</a:t>
            </a: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VLAN</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，并进行相应的设置</a:t>
            </a:r>
            <a:endParaRPr lang="zh-CN" altLang="zh-CN" sz="20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endParaRPr>
          </a:p>
          <a:p>
            <a:pPr lvl="0">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2.</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掌握三层交换机的工作原理</a:t>
            </a:r>
            <a:endParaRPr lang="zh-CN" altLang="zh-CN" sz="20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endParaRPr>
          </a:p>
          <a:p>
            <a:pPr lvl="0">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3.</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能够配置</a:t>
            </a: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GVRP</a:t>
            </a:r>
            <a:endParaRPr lang="en-US" altLang="zh-CN" sz="2000" dirty="0">
              <a:solidFill>
                <a:srgbClr val="656D8D"/>
              </a:solidFill>
              <a:latin typeface="微软雅黑" panose="020B0503020204020204" pitchFamily="34" charset="-122"/>
              <a:ea typeface="微软雅黑" panose="020B0503020204020204" pitchFamily="34" charset="-122"/>
              <a:cs typeface="宋体" panose="02010600030101010101" pitchFamily="2" charset="-122"/>
            </a:endParaRPr>
          </a:p>
          <a:p>
            <a:pPr lvl="0">
              <a:lnSpc>
                <a:spcPct val="200000"/>
              </a:lnSpc>
            </a:pPr>
            <a:r>
              <a:rPr lang="en-US" altLang="zh-CN" sz="2000" kern="1600" dirty="0">
                <a:solidFill>
                  <a:srgbClr val="656D8D"/>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能够根据业务需要配置三层交换机实现不同</a:t>
            </a: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VLAN</a:t>
            </a:r>
            <a:r>
              <a:rPr lang="zh-CN"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间的主机通信</a:t>
            </a:r>
            <a:r>
              <a:rPr lang="zh-CN" altLang="zh-CN" sz="2000" dirty="0">
                <a:solidFill>
                  <a:srgbClr val="656D8D"/>
                </a:solidFill>
                <a:effectLst/>
                <a:latin typeface="微软雅黑" panose="020B0503020204020204" pitchFamily="34" charset="-122"/>
                <a:ea typeface="微软雅黑" panose="020B0503020204020204" pitchFamily="34" charset="-122"/>
              </a:rPr>
              <a:t> </a:t>
            </a:r>
            <a:endParaRPr kumimoji="1" lang="zh-CN" altLang="en-US" sz="2000" dirty="0">
              <a:solidFill>
                <a:srgbClr val="656D8D"/>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p>
        </p:txBody>
      </p:sp>
      <p:sp>
        <p:nvSpPr>
          <p:cNvPr id="3" name="矩形 2"/>
          <p:cNvSpPr/>
          <p:nvPr/>
        </p:nvSpPr>
        <p:spPr>
          <a:xfrm>
            <a:off x="384175" y="1134266"/>
            <a:ext cx="11277600" cy="4570995"/>
          </a:xfrm>
          <a:prstGeom prst="rect">
            <a:avLst/>
          </a:prstGeom>
        </p:spPr>
        <p:txBody>
          <a:bodyPr wrap="square" numCol="1" spcCol="180000">
            <a:spAutoFit/>
          </a:bodyPr>
          <a:lstStyle/>
          <a:p>
            <a:pPr algn="just">
              <a:lnSpc>
                <a:spcPct val="150000"/>
              </a:lnSpc>
            </a:pPr>
            <a:r>
              <a:rPr lang="zh-CN" altLang="en-US" sz="2000" dirty="0">
                <a:solidFill>
                  <a:srgbClr val="656D8D"/>
                </a:solidFill>
              </a:rPr>
              <a:t>（</a:t>
            </a:r>
            <a:r>
              <a:rPr lang="en-US" altLang="zh-CN" sz="2000" dirty="0">
                <a:solidFill>
                  <a:srgbClr val="656D8D"/>
                </a:solidFill>
              </a:rPr>
              <a:t>3</a:t>
            </a:r>
            <a:r>
              <a:rPr lang="zh-CN" altLang="en-US" sz="2000" dirty="0">
                <a:solidFill>
                  <a:srgbClr val="656D8D"/>
                </a:solidFill>
              </a:rPr>
              <a:t>）</a:t>
            </a:r>
            <a:r>
              <a:rPr lang="en-GB" altLang="zh-CN" sz="2000" dirty="0">
                <a:solidFill>
                  <a:srgbClr val="656D8D"/>
                </a:solidFill>
              </a:rPr>
              <a:t>GVRP</a:t>
            </a:r>
            <a:r>
              <a:rPr lang="zh-CN" altLang="en-US" sz="2000" dirty="0">
                <a:solidFill>
                  <a:srgbClr val="656D8D"/>
                </a:solidFill>
              </a:rPr>
              <a:t>的基本配置</a:t>
            </a:r>
          </a:p>
          <a:p>
            <a:pPr algn="just">
              <a:lnSpc>
                <a:spcPct val="150000"/>
              </a:lnSpc>
            </a:pPr>
            <a:r>
              <a:rPr lang="zh-CN" altLang="en-US" sz="1600" dirty="0">
                <a:solidFill>
                  <a:srgbClr val="656D8D"/>
                </a:solidFill>
              </a:rPr>
              <a:t>      在华为交换机上和端口开启了</a:t>
            </a:r>
            <a:r>
              <a:rPr lang="en-GB" altLang="zh-CN" sz="1600" dirty="0">
                <a:solidFill>
                  <a:srgbClr val="656D8D"/>
                </a:solidFill>
              </a:rPr>
              <a:t>GVRP</a:t>
            </a:r>
            <a:r>
              <a:rPr lang="zh-CN" altLang="en-US" sz="1600" dirty="0">
                <a:solidFill>
                  <a:srgbClr val="656D8D"/>
                </a:solidFill>
              </a:rPr>
              <a:t>协议，本端交换机会根据对端</a:t>
            </a:r>
            <a:r>
              <a:rPr lang="en-GB" altLang="zh-CN" sz="1600" dirty="0">
                <a:solidFill>
                  <a:srgbClr val="656D8D"/>
                </a:solidFill>
              </a:rPr>
              <a:t>VLAN</a:t>
            </a:r>
            <a:r>
              <a:rPr lang="zh-CN" altLang="en-US" sz="1600" dirty="0">
                <a:solidFill>
                  <a:srgbClr val="656D8D"/>
                </a:solidFill>
              </a:rPr>
              <a:t>情况决定是否透传某个</a:t>
            </a:r>
            <a:r>
              <a:rPr lang="en-GB" altLang="zh-CN" sz="1600" dirty="0">
                <a:solidFill>
                  <a:srgbClr val="656D8D"/>
                </a:solidFill>
              </a:rPr>
              <a:t>VLAN</a:t>
            </a:r>
            <a:r>
              <a:rPr lang="zh-CN" altLang="en-US" sz="1600" dirty="0">
                <a:solidFill>
                  <a:srgbClr val="656D8D"/>
                </a:solidFill>
              </a:rPr>
              <a:t>的报文。这样，保证被</a:t>
            </a:r>
            <a:r>
              <a:rPr lang="en-GB" altLang="zh-CN" sz="1600" dirty="0">
                <a:solidFill>
                  <a:srgbClr val="656D8D"/>
                </a:solidFill>
              </a:rPr>
              <a:t>Trunk</a:t>
            </a:r>
            <a:r>
              <a:rPr lang="zh-CN" altLang="en-US" sz="1600" dirty="0">
                <a:solidFill>
                  <a:srgbClr val="656D8D"/>
                </a:solidFill>
              </a:rPr>
              <a:t>链路传送的广播报文在对端交换机上肯定需要发送这个报文的端口。例如：交换机</a:t>
            </a:r>
            <a:r>
              <a:rPr lang="en-GB" altLang="zh-CN" sz="1600" dirty="0">
                <a:solidFill>
                  <a:srgbClr val="656D8D"/>
                </a:solidFill>
              </a:rPr>
              <a:t>A</a:t>
            </a:r>
            <a:r>
              <a:rPr lang="zh-CN" altLang="en-US" sz="1600" dirty="0">
                <a:solidFill>
                  <a:srgbClr val="656D8D"/>
                </a:solidFill>
              </a:rPr>
              <a:t>与交换机</a:t>
            </a:r>
            <a:r>
              <a:rPr lang="en-GB" altLang="zh-CN" sz="1600" dirty="0">
                <a:solidFill>
                  <a:srgbClr val="656D8D"/>
                </a:solidFill>
              </a:rPr>
              <a:t>B</a:t>
            </a:r>
            <a:r>
              <a:rPr lang="zh-CN" altLang="en-US" sz="1600" dirty="0">
                <a:solidFill>
                  <a:srgbClr val="656D8D"/>
                </a:solidFill>
              </a:rPr>
              <a:t>通过</a:t>
            </a:r>
            <a:r>
              <a:rPr lang="en-GB" altLang="zh-CN" sz="1600" dirty="0">
                <a:solidFill>
                  <a:srgbClr val="656D8D"/>
                </a:solidFill>
              </a:rPr>
              <a:t>Trunk</a:t>
            </a:r>
            <a:r>
              <a:rPr lang="zh-CN" altLang="en-US" sz="1600" dirty="0">
                <a:solidFill>
                  <a:srgbClr val="656D8D"/>
                </a:solidFill>
              </a:rPr>
              <a:t>链路相连。交换机</a:t>
            </a:r>
            <a:r>
              <a:rPr lang="zh-CN" altLang="en-GB" sz="1600" dirty="0">
                <a:solidFill>
                  <a:srgbClr val="656D8D"/>
                </a:solidFill>
              </a:rPr>
              <a:t>Ａ</a:t>
            </a:r>
            <a:r>
              <a:rPr lang="zh-CN" altLang="en-US" sz="1600" dirty="0">
                <a:solidFill>
                  <a:srgbClr val="656D8D"/>
                </a:solidFill>
              </a:rPr>
              <a:t>配置了两个</a:t>
            </a:r>
            <a:r>
              <a:rPr lang="en-GB" altLang="zh-CN" sz="1600" dirty="0">
                <a:solidFill>
                  <a:srgbClr val="656D8D"/>
                </a:solidFill>
              </a:rPr>
              <a:t>VLAN</a:t>
            </a:r>
            <a:r>
              <a:rPr lang="zh-CN" altLang="en-GB" sz="1600" dirty="0">
                <a:solidFill>
                  <a:srgbClr val="656D8D"/>
                </a:solidFill>
              </a:rPr>
              <a:t>：</a:t>
            </a:r>
            <a:r>
              <a:rPr lang="en-GB" altLang="zh-CN" sz="1600" dirty="0">
                <a:solidFill>
                  <a:srgbClr val="656D8D"/>
                </a:solidFill>
              </a:rPr>
              <a:t>VLAN1</a:t>
            </a:r>
            <a:r>
              <a:rPr lang="zh-CN" altLang="en-US" sz="1600" dirty="0">
                <a:solidFill>
                  <a:srgbClr val="656D8D"/>
                </a:solidFill>
              </a:rPr>
              <a:t>和</a:t>
            </a:r>
            <a:r>
              <a:rPr lang="en-GB" altLang="zh-CN" sz="1600" dirty="0">
                <a:solidFill>
                  <a:srgbClr val="656D8D"/>
                </a:solidFill>
              </a:rPr>
              <a:t>VLAN2</a:t>
            </a:r>
            <a:r>
              <a:rPr lang="zh-CN" altLang="en-GB" sz="1600" dirty="0">
                <a:solidFill>
                  <a:srgbClr val="656D8D"/>
                </a:solidFill>
              </a:rPr>
              <a:t>。</a:t>
            </a:r>
            <a:r>
              <a:rPr lang="zh-CN" altLang="en-US" sz="1600" dirty="0">
                <a:solidFill>
                  <a:srgbClr val="656D8D"/>
                </a:solidFill>
              </a:rPr>
              <a:t>由于交换机</a:t>
            </a:r>
            <a:r>
              <a:rPr lang="zh-CN" altLang="en-GB" sz="1600" dirty="0">
                <a:solidFill>
                  <a:srgbClr val="656D8D"/>
                </a:solidFill>
              </a:rPr>
              <a:t>Ｂ</a:t>
            </a:r>
            <a:r>
              <a:rPr lang="zh-CN" altLang="en-US" sz="1600" dirty="0">
                <a:solidFill>
                  <a:srgbClr val="656D8D"/>
                </a:solidFill>
              </a:rPr>
              <a:t>上只有</a:t>
            </a:r>
            <a:r>
              <a:rPr lang="en-GB" altLang="zh-CN" sz="1600" dirty="0">
                <a:solidFill>
                  <a:srgbClr val="656D8D"/>
                </a:solidFill>
              </a:rPr>
              <a:t>VLAN1</a:t>
            </a:r>
            <a:r>
              <a:rPr lang="zh-CN" altLang="en-GB" sz="1600" dirty="0">
                <a:solidFill>
                  <a:srgbClr val="656D8D"/>
                </a:solidFill>
              </a:rPr>
              <a:t>，</a:t>
            </a:r>
            <a:r>
              <a:rPr lang="en-GB" altLang="zh-CN" sz="1600" dirty="0">
                <a:solidFill>
                  <a:srgbClr val="656D8D"/>
                </a:solidFill>
              </a:rPr>
              <a:t>GVRP</a:t>
            </a:r>
            <a:r>
              <a:rPr lang="zh-CN" altLang="en-US" sz="1600" dirty="0">
                <a:solidFill>
                  <a:srgbClr val="656D8D"/>
                </a:solidFill>
              </a:rPr>
              <a:t>协议根据</a:t>
            </a:r>
            <a:r>
              <a:rPr lang="en-GB" altLang="zh-CN" sz="1600" dirty="0">
                <a:solidFill>
                  <a:srgbClr val="656D8D"/>
                </a:solidFill>
              </a:rPr>
              <a:t>VLAN</a:t>
            </a:r>
            <a:r>
              <a:rPr lang="zh-CN" altLang="en-US" sz="1600" dirty="0">
                <a:solidFill>
                  <a:srgbClr val="656D8D"/>
                </a:solidFill>
              </a:rPr>
              <a:t>注册情况，决定</a:t>
            </a:r>
            <a:r>
              <a:rPr lang="en-GB" altLang="zh-CN" sz="1600" dirty="0">
                <a:solidFill>
                  <a:srgbClr val="656D8D"/>
                </a:solidFill>
              </a:rPr>
              <a:t>TRUNK</a:t>
            </a:r>
            <a:r>
              <a:rPr lang="zh-CN" altLang="en-US" sz="1600" dirty="0">
                <a:solidFill>
                  <a:srgbClr val="656D8D"/>
                </a:solidFill>
              </a:rPr>
              <a:t>链路上只能透传</a:t>
            </a:r>
            <a:r>
              <a:rPr lang="en-GB" altLang="zh-CN" sz="1600" dirty="0">
                <a:solidFill>
                  <a:srgbClr val="656D8D"/>
                </a:solidFill>
              </a:rPr>
              <a:t>VLAN1</a:t>
            </a:r>
            <a:r>
              <a:rPr lang="zh-CN" altLang="en-US" sz="1600" dirty="0">
                <a:solidFill>
                  <a:srgbClr val="656D8D"/>
                </a:solidFill>
              </a:rPr>
              <a:t>的报文。运行在两个交换机上的</a:t>
            </a:r>
            <a:r>
              <a:rPr lang="en-GB" altLang="zh-CN" sz="1600" dirty="0">
                <a:solidFill>
                  <a:srgbClr val="656D8D"/>
                </a:solidFill>
              </a:rPr>
              <a:t>GVRP</a:t>
            </a:r>
            <a:r>
              <a:rPr lang="zh-CN" altLang="en-US" sz="1600" dirty="0">
                <a:solidFill>
                  <a:srgbClr val="656D8D"/>
                </a:solidFill>
              </a:rPr>
              <a:t>协议会自动对</a:t>
            </a:r>
            <a:r>
              <a:rPr lang="en-GB" altLang="zh-CN" sz="1600" dirty="0">
                <a:solidFill>
                  <a:srgbClr val="656D8D"/>
                </a:solidFill>
              </a:rPr>
              <a:t>VLAN</a:t>
            </a:r>
            <a:r>
              <a:rPr lang="zh-CN" altLang="en-US" sz="1600" dirty="0">
                <a:solidFill>
                  <a:srgbClr val="656D8D"/>
                </a:solidFill>
              </a:rPr>
              <a:t>注册状态进行更新，同时配置</a:t>
            </a:r>
            <a:r>
              <a:rPr lang="en-GB" altLang="zh-CN" sz="1600" dirty="0">
                <a:solidFill>
                  <a:srgbClr val="656D8D"/>
                </a:solidFill>
              </a:rPr>
              <a:t>Trunk </a:t>
            </a:r>
            <a:r>
              <a:rPr lang="zh-CN" altLang="en-US" sz="1600" dirty="0">
                <a:solidFill>
                  <a:srgbClr val="656D8D"/>
                </a:solidFill>
              </a:rPr>
              <a:t>链路，允许</a:t>
            </a:r>
            <a:r>
              <a:rPr lang="en-GB" altLang="zh-CN" sz="1600" dirty="0">
                <a:solidFill>
                  <a:srgbClr val="656D8D"/>
                </a:solidFill>
              </a:rPr>
              <a:t>VLAN2</a:t>
            </a:r>
            <a:r>
              <a:rPr lang="zh-CN" altLang="en-US" sz="1600" dirty="0">
                <a:solidFill>
                  <a:srgbClr val="656D8D"/>
                </a:solidFill>
              </a:rPr>
              <a:t>的报文在</a:t>
            </a:r>
            <a:r>
              <a:rPr lang="en-GB" altLang="zh-CN" sz="1600" dirty="0">
                <a:solidFill>
                  <a:srgbClr val="656D8D"/>
                </a:solidFill>
              </a:rPr>
              <a:t>TRUNK </a:t>
            </a:r>
            <a:r>
              <a:rPr lang="zh-CN" altLang="en-US" sz="1600" dirty="0">
                <a:solidFill>
                  <a:srgbClr val="656D8D"/>
                </a:solidFill>
              </a:rPr>
              <a:t>链路上传输。将来如果某个交换机删除了一个</a:t>
            </a:r>
            <a:r>
              <a:rPr lang="en-GB" altLang="zh-CN" sz="1600" dirty="0">
                <a:solidFill>
                  <a:srgbClr val="656D8D"/>
                </a:solidFill>
              </a:rPr>
              <a:t>VLAN</a:t>
            </a:r>
            <a:r>
              <a:rPr lang="zh-CN" altLang="en-GB" sz="1600" dirty="0">
                <a:solidFill>
                  <a:srgbClr val="656D8D"/>
                </a:solidFill>
              </a:rPr>
              <a:t>，</a:t>
            </a:r>
            <a:r>
              <a:rPr lang="zh-CN" altLang="en-US" sz="1600" dirty="0">
                <a:solidFill>
                  <a:srgbClr val="656D8D"/>
                </a:solidFill>
              </a:rPr>
              <a:t>那么</a:t>
            </a:r>
            <a:r>
              <a:rPr lang="en-GB" altLang="zh-CN" sz="1600" dirty="0">
                <a:solidFill>
                  <a:srgbClr val="656D8D"/>
                </a:solidFill>
              </a:rPr>
              <a:t>GVRP</a:t>
            </a:r>
            <a:r>
              <a:rPr lang="zh-CN" altLang="en-US" sz="1600" dirty="0">
                <a:solidFill>
                  <a:srgbClr val="656D8D"/>
                </a:solidFill>
              </a:rPr>
              <a:t>同样会更新</a:t>
            </a:r>
            <a:r>
              <a:rPr lang="en-GB" altLang="zh-CN" sz="1600" dirty="0">
                <a:solidFill>
                  <a:srgbClr val="656D8D"/>
                </a:solidFill>
              </a:rPr>
              <a:t>VLAN</a:t>
            </a:r>
            <a:r>
              <a:rPr lang="zh-CN" altLang="en-US" sz="1600" dirty="0">
                <a:solidFill>
                  <a:srgbClr val="656D8D"/>
                </a:solidFill>
              </a:rPr>
              <a:t>注册信息，配置</a:t>
            </a:r>
            <a:r>
              <a:rPr lang="en-GB" altLang="zh-CN" sz="1600" dirty="0">
                <a:solidFill>
                  <a:srgbClr val="656D8D"/>
                </a:solidFill>
              </a:rPr>
              <a:t>Trunk </a:t>
            </a:r>
            <a:r>
              <a:rPr lang="zh-CN" altLang="en-US" sz="1600" dirty="0">
                <a:solidFill>
                  <a:srgbClr val="656D8D"/>
                </a:solidFill>
              </a:rPr>
              <a:t>链路，禁止不必要的</a:t>
            </a:r>
            <a:r>
              <a:rPr lang="en-GB" altLang="zh-CN" sz="1600" dirty="0">
                <a:solidFill>
                  <a:srgbClr val="656D8D"/>
                </a:solidFill>
              </a:rPr>
              <a:t>VLAN</a:t>
            </a:r>
            <a:r>
              <a:rPr lang="zh-CN" altLang="en-US" sz="1600" dirty="0">
                <a:solidFill>
                  <a:srgbClr val="656D8D"/>
                </a:solidFill>
              </a:rPr>
              <a:t>报文在</a:t>
            </a:r>
            <a:r>
              <a:rPr lang="en-GB" altLang="zh-CN" sz="1600" dirty="0">
                <a:solidFill>
                  <a:srgbClr val="656D8D"/>
                </a:solidFill>
              </a:rPr>
              <a:t>Trunk</a:t>
            </a:r>
            <a:r>
              <a:rPr lang="zh-CN" altLang="en-US" sz="1600" dirty="0">
                <a:solidFill>
                  <a:srgbClr val="656D8D"/>
                </a:solidFill>
              </a:rPr>
              <a:t>链路上发送 </a:t>
            </a:r>
            <a:endParaRPr lang="en-US" altLang="zh-CN" sz="1600" dirty="0">
              <a:solidFill>
                <a:srgbClr val="656D8D"/>
              </a:solidFill>
            </a:endParaRPr>
          </a:p>
          <a:p>
            <a:pPr algn="just">
              <a:lnSpc>
                <a:spcPct val="150000"/>
              </a:lnSpc>
            </a:pPr>
            <a:r>
              <a:rPr lang="zh-CN" altLang="en-US" sz="1600" dirty="0">
                <a:solidFill>
                  <a:srgbClr val="656D8D"/>
                </a:solidFill>
              </a:rPr>
              <a:t>    （</a:t>
            </a:r>
            <a:r>
              <a:rPr lang="en-US" altLang="zh-CN" sz="1600" dirty="0">
                <a:solidFill>
                  <a:srgbClr val="656D8D"/>
                </a:solidFill>
              </a:rPr>
              <a:t>a</a:t>
            </a:r>
            <a:r>
              <a:rPr lang="zh-CN" altLang="en-US" sz="1600" dirty="0">
                <a:solidFill>
                  <a:srgbClr val="656D8D"/>
                </a:solidFill>
              </a:rPr>
              <a:t>）启动交换机</a:t>
            </a:r>
            <a:r>
              <a:rPr lang="en-GB" altLang="zh-CN" sz="1600" dirty="0">
                <a:solidFill>
                  <a:srgbClr val="656D8D"/>
                </a:solidFill>
              </a:rPr>
              <a:t>GVRP</a:t>
            </a:r>
            <a:r>
              <a:rPr lang="zh-CN" altLang="en-US" sz="1600" dirty="0">
                <a:solidFill>
                  <a:srgbClr val="656D8D"/>
                </a:solidFill>
              </a:rPr>
              <a:t>功能</a:t>
            </a:r>
          </a:p>
          <a:p>
            <a:pPr algn="just">
              <a:lnSpc>
                <a:spcPct val="150000"/>
              </a:lnSpc>
            </a:pPr>
            <a:r>
              <a:rPr lang="zh-CN" altLang="en-US" sz="1600" dirty="0">
                <a:solidFill>
                  <a:srgbClr val="656D8D"/>
                </a:solidFill>
              </a:rPr>
              <a:t>      命令：</a:t>
            </a:r>
            <a:r>
              <a:rPr lang="en-US" altLang="zh-CN" sz="1600" dirty="0">
                <a:solidFill>
                  <a:srgbClr val="656D8D"/>
                </a:solidFill>
              </a:rPr>
              <a:t>&lt;</a:t>
            </a:r>
            <a:r>
              <a:rPr lang="en-GB" altLang="zh-CN" sz="1600" dirty="0">
                <a:solidFill>
                  <a:srgbClr val="656D8D"/>
                </a:solidFill>
              </a:rPr>
              <a:t>Huawei&gt;system-view </a:t>
            </a:r>
          </a:p>
          <a:p>
            <a:pPr algn="just">
              <a:lnSpc>
                <a:spcPct val="150000"/>
              </a:lnSpc>
            </a:pPr>
            <a:r>
              <a:rPr lang="zh-CN" altLang="en-US" sz="1600" dirty="0">
                <a:solidFill>
                  <a:srgbClr val="656D8D"/>
                </a:solidFill>
              </a:rPr>
              <a:t>                 </a:t>
            </a:r>
            <a:r>
              <a:rPr lang="en-GB" altLang="zh-CN" sz="1600" dirty="0">
                <a:solidFill>
                  <a:srgbClr val="656D8D"/>
                </a:solidFill>
              </a:rPr>
              <a:t>[Huawei]</a:t>
            </a:r>
            <a:r>
              <a:rPr lang="en-GB" altLang="zh-CN" sz="1600" dirty="0" err="1">
                <a:solidFill>
                  <a:srgbClr val="656D8D"/>
                </a:solidFill>
              </a:rPr>
              <a:t>gvrp</a:t>
            </a:r>
            <a:endParaRPr lang="en-GB" altLang="zh-CN" sz="1600" dirty="0">
              <a:solidFill>
                <a:srgbClr val="656D8D"/>
              </a:solidFill>
            </a:endParaRPr>
          </a:p>
          <a:p>
            <a:pPr algn="just">
              <a:lnSpc>
                <a:spcPct val="150000"/>
              </a:lnSpc>
            </a:pPr>
            <a:r>
              <a:rPr lang="zh-CN" altLang="en-US" sz="1600" dirty="0">
                <a:solidFill>
                  <a:srgbClr val="656D8D"/>
                </a:solidFill>
              </a:rPr>
              <a:t>   其中，</a:t>
            </a:r>
            <a:r>
              <a:rPr lang="en-GB" altLang="zh-CN" sz="1600" dirty="0" err="1">
                <a:solidFill>
                  <a:srgbClr val="656D8D"/>
                </a:solidFill>
              </a:rPr>
              <a:t>gvrp</a:t>
            </a:r>
            <a:r>
              <a:rPr lang="zh-CN" altLang="en-US" sz="1600" dirty="0">
                <a:solidFill>
                  <a:srgbClr val="656D8D"/>
                </a:solidFill>
              </a:rPr>
              <a:t>是系统视图下使用的命令，该命令的作用是在交换机中启动</a:t>
            </a:r>
            <a:r>
              <a:rPr lang="en-GB" altLang="zh-CN" sz="1600" dirty="0">
                <a:solidFill>
                  <a:srgbClr val="656D8D"/>
                </a:solidFill>
              </a:rPr>
              <a:t>GVRP</a:t>
            </a:r>
            <a:r>
              <a:rPr lang="zh-CN" altLang="en-US" sz="1600" dirty="0">
                <a:solidFill>
                  <a:srgbClr val="656D8D"/>
                </a:solidFill>
              </a:rPr>
              <a:t>功能。</a:t>
            </a:r>
          </a:p>
          <a:p>
            <a:pPr algn="just">
              <a:lnSpc>
                <a:spcPct val="150000"/>
              </a:lnSpc>
            </a:pPr>
            <a:endParaRPr lang="zh-CN" altLang="en-US" sz="1600" dirty="0">
              <a:solidFill>
                <a:srgbClr val="656D8D"/>
              </a:solidFill>
            </a:endParaRPr>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Rectangle 2"/>
          <p:cNvSpPr>
            <a:spLocks noChangeArrowheads="1"/>
          </p:cNvSpPr>
          <p:nvPr/>
        </p:nvSpPr>
        <p:spPr bwMode="auto">
          <a:xfrm>
            <a:off x="0" y="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p>
        </p:txBody>
      </p:sp>
      <p:sp>
        <p:nvSpPr>
          <p:cNvPr id="5" name="矩形 4"/>
          <p:cNvSpPr/>
          <p:nvPr/>
        </p:nvSpPr>
        <p:spPr>
          <a:xfrm>
            <a:off x="841375" y="1085738"/>
            <a:ext cx="9888772" cy="5217326"/>
          </a:xfrm>
          <a:prstGeom prst="rect">
            <a:avLst/>
          </a:prstGeom>
        </p:spPr>
        <p:txBody>
          <a:bodyPr wrap="square">
            <a:spAutoFit/>
          </a:bodyPr>
          <a:lstStyle/>
          <a:p>
            <a:pPr>
              <a:lnSpc>
                <a:spcPct val="150000"/>
              </a:lnSpc>
            </a:pPr>
            <a:r>
              <a:rPr lang="zh-CN" altLang="en-US" sz="1600" dirty="0">
                <a:solidFill>
                  <a:srgbClr val="656D8D"/>
                </a:solidFill>
              </a:rPr>
              <a:t>    （</a:t>
            </a:r>
            <a:r>
              <a:rPr lang="en-US" altLang="zh-CN" sz="1600" dirty="0">
                <a:solidFill>
                  <a:srgbClr val="656D8D"/>
                </a:solidFill>
              </a:rPr>
              <a:t>b</a:t>
            </a:r>
            <a:r>
              <a:rPr lang="zh-CN" altLang="en-US" sz="1600" dirty="0">
                <a:solidFill>
                  <a:srgbClr val="656D8D"/>
                </a:solidFill>
              </a:rPr>
              <a:t>）启动接口</a:t>
            </a:r>
            <a:r>
              <a:rPr lang="en-GB" altLang="zh-CN" sz="1600" dirty="0">
                <a:solidFill>
                  <a:srgbClr val="656D8D"/>
                </a:solidFill>
              </a:rPr>
              <a:t>GVRP</a:t>
            </a:r>
            <a:r>
              <a:rPr lang="zh-CN" altLang="en-US" sz="1600" dirty="0">
                <a:solidFill>
                  <a:srgbClr val="656D8D"/>
                </a:solidFill>
              </a:rPr>
              <a:t>功能</a:t>
            </a:r>
          </a:p>
          <a:p>
            <a:pPr>
              <a:lnSpc>
                <a:spcPct val="150000"/>
              </a:lnSpc>
            </a:pPr>
            <a:r>
              <a:rPr lang="zh-CN" altLang="en-US" sz="1600" dirty="0">
                <a:solidFill>
                  <a:srgbClr val="656D8D"/>
                </a:solidFill>
              </a:rPr>
              <a:t>          </a:t>
            </a:r>
            <a:r>
              <a:rPr lang="en-US" altLang="zh-CN" sz="1600" dirty="0">
                <a:solidFill>
                  <a:srgbClr val="656D8D"/>
                </a:solidFill>
              </a:rPr>
              <a:t>[</a:t>
            </a:r>
            <a:r>
              <a:rPr lang="en-GB" altLang="zh-CN" sz="1600" dirty="0">
                <a:solidFill>
                  <a:srgbClr val="656D8D"/>
                </a:solidFill>
              </a:rPr>
              <a:t>Huawei]interface Ethernet0/0/1</a:t>
            </a:r>
          </a:p>
          <a:p>
            <a:pPr>
              <a:lnSpc>
                <a:spcPct val="150000"/>
              </a:lnSpc>
            </a:pPr>
            <a:r>
              <a:rPr lang="zh-CN" altLang="en-US" sz="1600" dirty="0">
                <a:solidFill>
                  <a:srgbClr val="656D8D"/>
                </a:solidFill>
              </a:rPr>
              <a:t>          </a:t>
            </a:r>
            <a:r>
              <a:rPr lang="en-GB" altLang="zh-CN" sz="1600" dirty="0">
                <a:solidFill>
                  <a:srgbClr val="656D8D"/>
                </a:solidFill>
              </a:rPr>
              <a:t>[Huawei-Ethernet0/0/1]</a:t>
            </a:r>
            <a:r>
              <a:rPr lang="en-GB" altLang="zh-CN" sz="1600" dirty="0" err="1">
                <a:solidFill>
                  <a:srgbClr val="656D8D"/>
                </a:solidFill>
              </a:rPr>
              <a:t>gvrp</a:t>
            </a:r>
            <a:endParaRPr lang="en-GB" altLang="zh-CN" sz="1600" dirty="0">
              <a:solidFill>
                <a:srgbClr val="656D8D"/>
              </a:solidFill>
            </a:endParaRPr>
          </a:p>
          <a:p>
            <a:pPr>
              <a:lnSpc>
                <a:spcPct val="150000"/>
              </a:lnSpc>
            </a:pPr>
            <a:r>
              <a:rPr lang="zh-CN" altLang="en-US" sz="1600" dirty="0">
                <a:solidFill>
                  <a:srgbClr val="656D8D"/>
                </a:solidFill>
              </a:rPr>
              <a:t>          </a:t>
            </a:r>
            <a:r>
              <a:rPr lang="en-GB" altLang="zh-CN" sz="1600" dirty="0">
                <a:solidFill>
                  <a:srgbClr val="656D8D"/>
                </a:solidFill>
              </a:rPr>
              <a:t>[Huawei-Ethernet0/0/1]</a:t>
            </a:r>
            <a:r>
              <a:rPr lang="en-GB" altLang="zh-CN" sz="1600" dirty="0" err="1">
                <a:solidFill>
                  <a:srgbClr val="656D8D"/>
                </a:solidFill>
              </a:rPr>
              <a:t>gvrp</a:t>
            </a:r>
            <a:r>
              <a:rPr lang="en-GB" altLang="zh-CN" sz="1600" dirty="0">
                <a:solidFill>
                  <a:srgbClr val="656D8D"/>
                </a:solidFill>
              </a:rPr>
              <a:t> registration normal/fixed/forbidden</a:t>
            </a:r>
          </a:p>
          <a:p>
            <a:pPr>
              <a:lnSpc>
                <a:spcPct val="150000"/>
              </a:lnSpc>
            </a:pPr>
            <a:r>
              <a:rPr lang="zh-CN" altLang="en-US" sz="1600" dirty="0">
                <a:solidFill>
                  <a:srgbClr val="656D8D"/>
                </a:solidFill>
              </a:rPr>
              <a:t>          </a:t>
            </a:r>
            <a:r>
              <a:rPr lang="en-GB" altLang="zh-CN" sz="1600" dirty="0">
                <a:solidFill>
                  <a:srgbClr val="656D8D"/>
                </a:solidFill>
              </a:rPr>
              <a:t>[Huawei-Ethernet0/0/1]quit</a:t>
            </a:r>
          </a:p>
          <a:p>
            <a:pPr>
              <a:lnSpc>
                <a:spcPct val="150000"/>
              </a:lnSpc>
            </a:pPr>
            <a:r>
              <a:rPr lang="zh-CN" altLang="en-US" sz="1600" dirty="0">
                <a:solidFill>
                  <a:srgbClr val="656D8D"/>
                </a:solidFill>
              </a:rPr>
              <a:t>      </a:t>
            </a:r>
            <a:r>
              <a:rPr lang="en-GB" altLang="zh-CN" sz="1600" dirty="0" err="1">
                <a:solidFill>
                  <a:srgbClr val="656D8D"/>
                </a:solidFill>
              </a:rPr>
              <a:t>gvrp</a:t>
            </a:r>
            <a:r>
              <a:rPr lang="zh-CN" altLang="en-US" sz="1600" dirty="0">
                <a:solidFill>
                  <a:srgbClr val="656D8D"/>
                </a:solidFill>
              </a:rPr>
              <a:t>是接口视图下使用的命令，该命令的作用是在指定交换机端口（这里是端口</a:t>
            </a:r>
            <a:r>
              <a:rPr lang="en-GB" altLang="zh-CN" sz="1600" dirty="0">
                <a:solidFill>
                  <a:srgbClr val="656D8D"/>
                </a:solidFill>
              </a:rPr>
              <a:t>Ethernet0/0/1</a:t>
            </a:r>
            <a:r>
              <a:rPr lang="zh-CN" altLang="en-GB" sz="1600" dirty="0">
                <a:solidFill>
                  <a:srgbClr val="656D8D"/>
                </a:solidFill>
              </a:rPr>
              <a:t>）</a:t>
            </a:r>
            <a:r>
              <a:rPr lang="zh-CN" altLang="en-US" sz="1600" dirty="0">
                <a:solidFill>
                  <a:srgbClr val="656D8D"/>
                </a:solidFill>
              </a:rPr>
              <a:t>中启动</a:t>
            </a:r>
            <a:r>
              <a:rPr lang="en-GB" altLang="zh-CN" sz="1600" dirty="0">
                <a:solidFill>
                  <a:srgbClr val="656D8D"/>
                </a:solidFill>
              </a:rPr>
              <a:t>GVRP</a:t>
            </a:r>
            <a:r>
              <a:rPr lang="zh-CN" altLang="en-US" sz="1600" dirty="0">
                <a:solidFill>
                  <a:srgbClr val="656D8D"/>
                </a:solidFill>
              </a:rPr>
              <a:t>功能。</a:t>
            </a:r>
          </a:p>
          <a:p>
            <a:pPr>
              <a:lnSpc>
                <a:spcPct val="150000"/>
              </a:lnSpc>
            </a:pPr>
            <a:r>
              <a:rPr lang="zh-CN" altLang="en-US" sz="1600" dirty="0">
                <a:solidFill>
                  <a:srgbClr val="656D8D"/>
                </a:solidFill>
              </a:rPr>
              <a:t>    （</a:t>
            </a:r>
            <a:r>
              <a:rPr lang="en-US" altLang="zh-CN" sz="1600" dirty="0">
                <a:solidFill>
                  <a:srgbClr val="656D8D"/>
                </a:solidFill>
              </a:rPr>
              <a:t>c</a:t>
            </a:r>
            <a:r>
              <a:rPr lang="zh-CN" altLang="en-US" sz="1600" dirty="0">
                <a:solidFill>
                  <a:srgbClr val="656D8D"/>
                </a:solidFill>
              </a:rPr>
              <a:t>）配置接口注册模式</a:t>
            </a:r>
          </a:p>
          <a:p>
            <a:pPr>
              <a:lnSpc>
                <a:spcPct val="150000"/>
              </a:lnSpc>
            </a:pPr>
            <a:r>
              <a:rPr lang="zh-CN" altLang="en-US" sz="1600" dirty="0">
                <a:solidFill>
                  <a:srgbClr val="656D8D"/>
                </a:solidFill>
              </a:rPr>
              <a:t>          </a:t>
            </a:r>
            <a:r>
              <a:rPr lang="en-US" altLang="zh-CN" sz="1600" dirty="0">
                <a:solidFill>
                  <a:srgbClr val="656D8D"/>
                </a:solidFill>
              </a:rPr>
              <a:t>[</a:t>
            </a:r>
            <a:r>
              <a:rPr lang="en-GB" altLang="zh-CN" sz="1600" dirty="0">
                <a:solidFill>
                  <a:srgbClr val="656D8D"/>
                </a:solidFill>
              </a:rPr>
              <a:t>Huawei]interface Ethernet0/0/2</a:t>
            </a:r>
          </a:p>
          <a:p>
            <a:pPr>
              <a:lnSpc>
                <a:spcPct val="150000"/>
              </a:lnSpc>
            </a:pPr>
            <a:r>
              <a:rPr lang="zh-CN" altLang="en-US" sz="1600" dirty="0">
                <a:solidFill>
                  <a:srgbClr val="656D8D"/>
                </a:solidFill>
              </a:rPr>
              <a:t>          </a:t>
            </a:r>
            <a:r>
              <a:rPr lang="en-GB" altLang="zh-CN" sz="1600" dirty="0">
                <a:solidFill>
                  <a:srgbClr val="656D8D"/>
                </a:solidFill>
              </a:rPr>
              <a:t>[Huawei-Ethernet0/0/2]</a:t>
            </a:r>
            <a:r>
              <a:rPr lang="en-GB" altLang="zh-CN" sz="1600" dirty="0" err="1">
                <a:solidFill>
                  <a:srgbClr val="656D8D"/>
                </a:solidFill>
              </a:rPr>
              <a:t>gvrp</a:t>
            </a:r>
            <a:r>
              <a:rPr lang="en-GB" altLang="zh-CN" sz="1600" dirty="0">
                <a:solidFill>
                  <a:srgbClr val="656D8D"/>
                </a:solidFill>
              </a:rPr>
              <a:t> registration fixed</a:t>
            </a:r>
          </a:p>
          <a:p>
            <a:pPr>
              <a:lnSpc>
                <a:spcPct val="150000"/>
              </a:lnSpc>
            </a:pPr>
            <a:r>
              <a:rPr lang="zh-CN" altLang="en-US" sz="1600" dirty="0">
                <a:solidFill>
                  <a:srgbClr val="656D8D"/>
                </a:solidFill>
              </a:rPr>
              <a:t>          </a:t>
            </a:r>
            <a:r>
              <a:rPr lang="en-GB" altLang="zh-CN" sz="1600" dirty="0">
                <a:solidFill>
                  <a:srgbClr val="656D8D"/>
                </a:solidFill>
              </a:rPr>
              <a:t>[Huawei-Ethernet0/0/2]quit</a:t>
            </a:r>
          </a:p>
          <a:p>
            <a:pPr>
              <a:lnSpc>
                <a:spcPct val="150000"/>
              </a:lnSpc>
            </a:pPr>
            <a:r>
              <a:rPr lang="zh-CN" altLang="en-US" sz="1600" dirty="0">
                <a:solidFill>
                  <a:srgbClr val="656D8D"/>
                </a:solidFill>
              </a:rPr>
              <a:t>      </a:t>
            </a:r>
            <a:r>
              <a:rPr lang="en-GB" altLang="zh-CN" sz="1600" dirty="0" err="1">
                <a:solidFill>
                  <a:srgbClr val="656D8D"/>
                </a:solidFill>
              </a:rPr>
              <a:t>gvrp</a:t>
            </a:r>
            <a:r>
              <a:rPr lang="en-GB" altLang="zh-CN" sz="1600" dirty="0">
                <a:solidFill>
                  <a:srgbClr val="656D8D"/>
                </a:solidFill>
              </a:rPr>
              <a:t> registration fixed</a:t>
            </a:r>
            <a:r>
              <a:rPr lang="zh-CN" altLang="en-US" sz="1600" dirty="0">
                <a:solidFill>
                  <a:srgbClr val="656D8D"/>
                </a:solidFill>
              </a:rPr>
              <a:t>是接口视图下使用的命令，该命令的作用是将指定端口（这里是端口</a:t>
            </a:r>
            <a:r>
              <a:rPr lang="en-GB" altLang="zh-CN" sz="1600" dirty="0">
                <a:solidFill>
                  <a:srgbClr val="656D8D"/>
                </a:solidFill>
              </a:rPr>
              <a:t>Ethernet0/0/2</a:t>
            </a:r>
            <a:r>
              <a:rPr lang="zh-CN" altLang="en-GB" sz="1600" dirty="0">
                <a:solidFill>
                  <a:srgbClr val="656D8D"/>
                </a:solidFill>
              </a:rPr>
              <a:t>）</a:t>
            </a:r>
            <a:r>
              <a:rPr lang="zh-CN" altLang="en-US" sz="1600" dirty="0">
                <a:solidFill>
                  <a:srgbClr val="656D8D"/>
                </a:solidFill>
              </a:rPr>
              <a:t>的注册模式确定为</a:t>
            </a:r>
            <a:r>
              <a:rPr lang="en-GB" altLang="zh-CN" sz="1600" dirty="0">
                <a:solidFill>
                  <a:srgbClr val="656D8D"/>
                </a:solidFill>
              </a:rPr>
              <a:t>fixed</a:t>
            </a:r>
            <a:r>
              <a:rPr lang="zh-CN" altLang="en-GB" sz="1600" dirty="0">
                <a:solidFill>
                  <a:srgbClr val="656D8D"/>
                </a:solidFill>
              </a:rPr>
              <a:t>。</a:t>
            </a:r>
            <a:r>
              <a:rPr lang="zh-CN" altLang="en-US" sz="1600" dirty="0">
                <a:solidFill>
                  <a:srgbClr val="656D8D"/>
                </a:solidFill>
              </a:rPr>
              <a:t>端口的注册模式可以是</a:t>
            </a:r>
            <a:r>
              <a:rPr lang="en-GB" altLang="zh-CN" sz="1600" dirty="0">
                <a:solidFill>
                  <a:srgbClr val="656D8D"/>
                </a:solidFill>
              </a:rPr>
              <a:t>fixed</a:t>
            </a:r>
            <a:r>
              <a:rPr lang="zh-CN" altLang="en-GB" sz="1600" dirty="0">
                <a:solidFill>
                  <a:srgbClr val="656D8D"/>
                </a:solidFill>
              </a:rPr>
              <a:t>、</a:t>
            </a:r>
            <a:r>
              <a:rPr lang="en-GB" altLang="zh-CN" sz="1600" dirty="0">
                <a:solidFill>
                  <a:srgbClr val="656D8D"/>
                </a:solidFill>
              </a:rPr>
              <a:t>forbidden</a:t>
            </a:r>
            <a:r>
              <a:rPr lang="zh-CN" altLang="en-US" sz="1600" dirty="0">
                <a:solidFill>
                  <a:srgbClr val="656D8D"/>
                </a:solidFill>
              </a:rPr>
              <a:t>和</a:t>
            </a:r>
            <a:r>
              <a:rPr lang="en-GB" altLang="zh-CN" sz="1600" dirty="0">
                <a:solidFill>
                  <a:srgbClr val="656D8D"/>
                </a:solidFill>
              </a:rPr>
              <a:t>normal</a:t>
            </a:r>
            <a:r>
              <a:rPr lang="zh-CN" altLang="en-US" sz="1600" dirty="0">
                <a:solidFill>
                  <a:srgbClr val="656D8D"/>
                </a:solidFill>
              </a:rPr>
              <a:t>中的一种。</a:t>
            </a:r>
          </a:p>
          <a:p>
            <a:pPr>
              <a:lnSpc>
                <a:spcPct val="150000"/>
              </a:lnSpc>
            </a:pPr>
            <a:endParaRPr lang="zh-CN" altLang="en-US" sz="1600" dirty="0">
              <a:solidFill>
                <a:srgbClr val="656D8D"/>
              </a:solidFill>
            </a:endParaRPr>
          </a:p>
        </p:txBody>
      </p:sp>
      <p:grpSp>
        <p:nvGrpSpPr>
          <p:cNvPr id="3" name="组合 2"/>
          <p:cNvGrpSpPr/>
          <p:nvPr/>
        </p:nvGrpSpPr>
        <p:grpSpPr>
          <a:xfrm flipH="1">
            <a:off x="769854" y="5383214"/>
            <a:ext cx="10937875" cy="1123950"/>
            <a:chOff x="1325" y="8641"/>
            <a:chExt cx="17225" cy="1770"/>
          </a:xfrm>
        </p:grpSpPr>
        <p:sp>
          <p:nvSpPr>
            <p:cNvPr id="4" name="矩形 3"/>
            <p:cNvSpPr/>
            <p:nvPr/>
          </p:nvSpPr>
          <p:spPr>
            <a:xfrm flipV="1">
              <a:off x="2093" y="10339"/>
              <a:ext cx="16457"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570756" cy="1037143"/>
          </a:xfrm>
          <a:prstGeom prst="rect">
            <a:avLst/>
          </a:prstGeom>
          <a:noFill/>
        </p:spPr>
        <p:txBody>
          <a:bodyPr wrap="none" rtlCol="0" anchor="t">
            <a:spAutoFit/>
          </a:bodyPr>
          <a:lstStyle/>
          <a:p>
            <a:pPr fontAlgn="auto">
              <a:lnSpc>
                <a:spcPct val="110000"/>
              </a:lnSpc>
            </a:pPr>
            <a:r>
              <a:rPr lang="zh-CN" altLang="en-US" sz="6000" dirty="0">
                <a:cs typeface="+mn-ea"/>
                <a:sym typeface="+mn-lt"/>
              </a:rPr>
              <a:t>感谢您的观看！</a:t>
            </a: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Thanks</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for</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watching</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三、思政提示</a:t>
            </a:r>
          </a:p>
        </p:txBody>
      </p:sp>
      <p:sp>
        <p:nvSpPr>
          <p:cNvPr id="6" name="内容占位符 5"/>
          <p:cNvSpPr>
            <a:spLocks noGrp="1"/>
          </p:cNvSpPr>
          <p:nvPr>
            <p:ph idx="13"/>
          </p:nvPr>
        </p:nvSpPr>
        <p:spPr>
          <a:xfrm>
            <a:off x="849828" y="1355246"/>
            <a:ext cx="10747058" cy="464458"/>
          </a:xfrm>
        </p:spPr>
        <p:txBody>
          <a:bodyPr>
            <a:noAutofit/>
          </a:bodyPr>
          <a:lstStyle/>
          <a:p>
            <a:r>
              <a:rPr lang="zh-CN" altLang="en-US" sz="2400" b="0" dirty="0">
                <a:solidFill>
                  <a:srgbClr val="656D8D"/>
                </a:solidFill>
                <a:latin typeface="+mj-ea"/>
                <a:ea typeface="+mj-ea"/>
              </a:rPr>
              <a:t>思政提示</a:t>
            </a:r>
          </a:p>
        </p:txBody>
      </p:sp>
      <p:sp>
        <p:nvSpPr>
          <p:cNvPr id="2" name="文本框 1"/>
          <p:cNvSpPr txBox="1"/>
          <p:nvPr/>
        </p:nvSpPr>
        <p:spPr>
          <a:xfrm>
            <a:off x="1059656" y="2460298"/>
            <a:ext cx="10310495" cy="1938992"/>
          </a:xfrm>
          <a:prstGeom prst="rect">
            <a:avLst/>
          </a:prstGeom>
          <a:noFill/>
        </p:spPr>
        <p:txBody>
          <a:bodyPr wrap="square" rtlCol="0" anchor="t">
            <a:spAutoFit/>
          </a:bodyPr>
          <a:lstStyle/>
          <a:p>
            <a:pPr lvl="0"/>
            <a:r>
              <a:rPr lang="zh-CN" altLang="en-US" sz="2000" kern="1600" dirty="0">
                <a:solidFill>
                  <a:srgbClr val="656D8D"/>
                </a:solidFill>
                <a:effectLst/>
                <a:latin typeface="+mn-ea"/>
                <a:cs typeface="宋体" panose="02010600030101010101" pitchFamily="2" charset="-122"/>
              </a:rPr>
              <a:t>   </a:t>
            </a:r>
            <a:r>
              <a:rPr lang="zh-CN" altLang="zh-CN" sz="2000" kern="1600" dirty="0">
                <a:solidFill>
                  <a:srgbClr val="656D8D"/>
                </a:solidFill>
                <a:effectLst/>
                <a:latin typeface="+mn-ea"/>
                <a:cs typeface="宋体" panose="02010600030101010101" pitchFamily="2" charset="-122"/>
              </a:rPr>
              <a:t>“天下兴亡，匹夫有责”，了解交换机的工作原理以及</a:t>
            </a:r>
            <a:r>
              <a:rPr lang="en-US" altLang="zh-CN" sz="2000" kern="1600" dirty="0">
                <a:solidFill>
                  <a:srgbClr val="656D8D"/>
                </a:solidFill>
                <a:effectLst/>
                <a:latin typeface="+mn-ea"/>
                <a:cs typeface="宋体" panose="02010600030101010101" pitchFamily="2" charset="-122"/>
              </a:rPr>
              <a:t>VLAN</a:t>
            </a:r>
            <a:r>
              <a:rPr lang="zh-CN" altLang="zh-CN" sz="2000" kern="1600" dirty="0">
                <a:solidFill>
                  <a:srgbClr val="656D8D"/>
                </a:solidFill>
                <a:effectLst/>
                <a:latin typeface="+mn-ea"/>
                <a:cs typeface="宋体" panose="02010600030101010101" pitchFamily="2" charset="-122"/>
              </a:rPr>
              <a:t>的相关操作，使用华为的设备模拟器，激发学生的爱国情怀和学习动力。</a:t>
            </a:r>
            <a:endParaRPr lang="en-US" altLang="zh-CN" sz="2000" kern="1600" dirty="0">
              <a:solidFill>
                <a:srgbClr val="656D8D"/>
              </a:solidFill>
              <a:effectLst/>
              <a:latin typeface="+mn-ea"/>
              <a:cs typeface="宋体" panose="02010600030101010101" pitchFamily="2" charset="-122"/>
            </a:endParaRPr>
          </a:p>
          <a:p>
            <a:pPr lvl="0"/>
            <a:endParaRPr lang="en-US" altLang="zh-CN" sz="2000" kern="1600" dirty="0">
              <a:solidFill>
                <a:srgbClr val="656D8D"/>
              </a:solidFill>
              <a:latin typeface="+mn-ea"/>
              <a:cs typeface="宋体" panose="02010600030101010101" pitchFamily="2" charset="-122"/>
            </a:endParaRPr>
          </a:p>
          <a:p>
            <a:pPr lvl="0"/>
            <a:endParaRPr lang="zh-CN" altLang="zh-CN" sz="2000" dirty="0">
              <a:solidFill>
                <a:srgbClr val="656D8D"/>
              </a:solidFill>
              <a:effectLst/>
              <a:latin typeface="+mn-ea"/>
              <a:cs typeface="宋体" panose="02010600030101010101" pitchFamily="2" charset="-122"/>
            </a:endParaRPr>
          </a:p>
          <a:p>
            <a:r>
              <a:rPr lang="zh-CN" altLang="en-US" sz="2000" kern="1600" dirty="0">
                <a:solidFill>
                  <a:srgbClr val="656D8D"/>
                </a:solidFill>
                <a:effectLst/>
                <a:latin typeface="+mn-ea"/>
                <a:cs typeface="宋体" panose="02010600030101010101" pitchFamily="2" charset="-122"/>
              </a:rPr>
              <a:t>        </a:t>
            </a:r>
            <a:r>
              <a:rPr lang="zh-CN" altLang="zh-CN" sz="2000" kern="1600" dirty="0">
                <a:solidFill>
                  <a:srgbClr val="656D8D"/>
                </a:solidFill>
                <a:effectLst/>
                <a:latin typeface="+mn-ea"/>
                <a:cs typeface="宋体" panose="02010600030101010101" pitchFamily="2" charset="-122"/>
              </a:rPr>
              <a:t>明确使用自己国家的软件在信息技术中的重要性，激发学生的科技报国的家国情怀和使命担当。</a:t>
            </a:r>
            <a:r>
              <a:rPr lang="zh-CN" altLang="zh-CN" sz="2000" dirty="0">
                <a:solidFill>
                  <a:srgbClr val="656D8D"/>
                </a:solidFill>
                <a:effectLst/>
                <a:latin typeface="+mn-ea"/>
              </a:rPr>
              <a:t> </a:t>
            </a:r>
            <a:endParaRPr lang="en-US" altLang="zh-CN" sz="2000" dirty="0">
              <a:solidFill>
                <a:srgbClr val="656D8D"/>
              </a:solidFill>
              <a:latin typeface="+mn-ea"/>
              <a:sym typeface="+mn-ea"/>
            </a:endParaRPr>
          </a:p>
        </p:txBody>
      </p:sp>
      <p:sp>
        <p:nvSpPr>
          <p:cNvPr id="36" name="Freeform 3"/>
          <p:cNvSpPr/>
          <p:nvPr/>
        </p:nvSpPr>
        <p:spPr>
          <a:xfrm rot="10800000">
            <a:off x="1154789" y="1895904"/>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p:cNvGrpSpPr/>
          <p:nvPr/>
        </p:nvGrpSpPr>
        <p:grpSpPr>
          <a:xfrm>
            <a:off x="841375" y="5487035"/>
            <a:ext cx="10226040" cy="1123950"/>
            <a:chOff x="1325" y="8641"/>
            <a:chExt cx="16104" cy="1770"/>
          </a:xfrm>
        </p:grpSpPr>
        <p:sp>
          <p:nvSpPr>
            <p:cNvPr id="5" name="矩形 4"/>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grpSp>
        <p:nvGrpSpPr>
          <p:cNvPr id="9" name="组合 8"/>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0244" name="Group 38"/>
          <p:cNvGrpSpPr/>
          <p:nvPr/>
        </p:nvGrpSpPr>
        <p:grpSpPr bwMode="auto">
          <a:xfrm>
            <a:off x="2546350" y="1078230"/>
            <a:ext cx="6513661" cy="4135438"/>
            <a:chOff x="1083092" y="1431925"/>
            <a:chExt cx="5758236" cy="4134717"/>
          </a:xfrm>
        </p:grpSpPr>
        <p:cxnSp>
          <p:nvCxnSpPr>
            <p:cNvPr id="10249" name="直接连接符 17"/>
            <p:cNvCxnSpPr>
              <a:cxnSpLocks noChangeShapeType="1"/>
            </p:cNvCxnSpPr>
            <p:nvPr/>
          </p:nvCxnSpPr>
          <p:spPr bwMode="auto">
            <a:xfrm flipH="1">
              <a:off x="2043236" y="2439987"/>
              <a:ext cx="1727200" cy="18002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0250" name="直接连接符 20"/>
            <p:cNvCxnSpPr>
              <a:cxnSpLocks noChangeShapeType="1"/>
            </p:cNvCxnSpPr>
            <p:nvPr/>
          </p:nvCxnSpPr>
          <p:spPr bwMode="auto">
            <a:xfrm flipH="1">
              <a:off x="3914899" y="2152650"/>
              <a:ext cx="1587" cy="215900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0251" name="直接连接符 22"/>
            <p:cNvCxnSpPr>
              <a:cxnSpLocks noChangeShapeType="1"/>
            </p:cNvCxnSpPr>
            <p:nvPr/>
          </p:nvCxnSpPr>
          <p:spPr bwMode="auto">
            <a:xfrm>
              <a:off x="4202236" y="2582862"/>
              <a:ext cx="1441450" cy="15843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0252" name="Picture 1950" descr="图片6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761" y="3951287"/>
              <a:ext cx="9318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950" descr="图片6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099" y="3951287"/>
              <a:ext cx="9318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950" descr="图片6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11" y="3979862"/>
              <a:ext cx="9318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099" y="1725612"/>
              <a:ext cx="9588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Box 17"/>
            <p:cNvSpPr txBox="1">
              <a:spLocks noChangeArrowheads="1"/>
            </p:cNvSpPr>
            <p:nvPr/>
          </p:nvSpPr>
          <p:spPr bwMode="auto">
            <a:xfrm>
              <a:off x="3676861" y="1431925"/>
              <a:ext cx="530051"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0257" name="TextBox 32"/>
            <p:cNvSpPr txBox="1">
              <a:spLocks noChangeArrowheads="1"/>
            </p:cNvSpPr>
            <p:nvPr/>
          </p:nvSpPr>
          <p:spPr bwMode="auto">
            <a:xfrm>
              <a:off x="1720539" y="4878819"/>
              <a:ext cx="606295"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latin typeface="华文细黑" panose="02010600040101010101" pitchFamily="2" charset="-122"/>
                  <a:ea typeface="华文细黑" panose="02010600040101010101" pitchFamily="2" charset="-122"/>
                </a:rPr>
                <a:t>A</a:t>
              </a:r>
              <a:endParaRPr lang="zh-CN" altLang="en-US" sz="1200">
                <a:latin typeface="华文细黑" panose="02010600040101010101" pitchFamily="2" charset="-122"/>
                <a:ea typeface="华文细黑" panose="02010600040101010101" pitchFamily="2" charset="-122"/>
              </a:endParaRPr>
            </a:p>
          </p:txBody>
        </p:sp>
        <p:sp>
          <p:nvSpPr>
            <p:cNvPr id="10258" name="TextBox 35"/>
            <p:cNvSpPr txBox="1">
              <a:spLocks noChangeArrowheads="1"/>
            </p:cNvSpPr>
            <p:nvPr/>
          </p:nvSpPr>
          <p:spPr bwMode="auto">
            <a:xfrm>
              <a:off x="5591253" y="4878819"/>
              <a:ext cx="603089"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ea typeface="华文细黑" panose="02010600040101010101" pitchFamily="2" charset="-122"/>
                </a:rPr>
                <a:t>C</a:t>
              </a:r>
              <a:endParaRPr lang="zh-CN" altLang="en-US" sz="1200">
                <a:ea typeface="华文细黑" panose="02010600040101010101" pitchFamily="2" charset="-122"/>
              </a:endParaRPr>
            </a:p>
          </p:txBody>
        </p:sp>
        <p:sp>
          <p:nvSpPr>
            <p:cNvPr id="10259" name="TextBox 36"/>
            <p:cNvSpPr txBox="1">
              <a:spLocks noChangeArrowheads="1"/>
            </p:cNvSpPr>
            <p:nvPr/>
          </p:nvSpPr>
          <p:spPr bwMode="auto">
            <a:xfrm>
              <a:off x="3674783" y="4878819"/>
              <a:ext cx="595075"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latin typeface="华文细黑" panose="02010600040101010101" pitchFamily="2" charset="-122"/>
                  <a:ea typeface="华文细黑" panose="02010600040101010101" pitchFamily="2" charset="-122"/>
                </a:rPr>
                <a:t>B</a:t>
              </a:r>
              <a:endParaRPr lang="zh-CN" altLang="en-US" sz="1200">
                <a:latin typeface="华文细黑" panose="02010600040101010101" pitchFamily="2" charset="-122"/>
                <a:ea typeface="华文细黑" panose="02010600040101010101" pitchFamily="2" charset="-122"/>
              </a:endParaRPr>
            </a:p>
          </p:txBody>
        </p:sp>
        <p:sp>
          <p:nvSpPr>
            <p:cNvPr id="10260" name="TextBox 37"/>
            <p:cNvSpPr txBox="1">
              <a:spLocks noChangeArrowheads="1"/>
            </p:cNvSpPr>
            <p:nvPr/>
          </p:nvSpPr>
          <p:spPr bwMode="auto">
            <a:xfrm>
              <a:off x="1083092" y="5104680"/>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r>
                <a:rPr lang="en-US" altLang="zh-CN" sz="1200">
                  <a:ea typeface="宋体" panose="02010600030101010101" pitchFamily="2" charset="-122"/>
                </a:rPr>
                <a:t>IP:    10.1.1.1/24</a:t>
              </a:r>
            </a:p>
            <a:p>
              <a:pPr algn="l"/>
              <a:r>
                <a:rPr lang="en-US" altLang="zh-CN" sz="1200">
                  <a:ea typeface="宋体" panose="02010600030101010101" pitchFamily="2" charset="-122"/>
                </a:rPr>
                <a:t>MAC:00-01-02-03-04-AA</a:t>
              </a:r>
              <a:endParaRPr lang="zh-CN" altLang="en-US" sz="1200">
                <a:ea typeface="宋体" panose="02010600030101010101" pitchFamily="2" charset="-122"/>
              </a:endParaRPr>
            </a:p>
          </p:txBody>
        </p:sp>
        <p:sp>
          <p:nvSpPr>
            <p:cNvPr id="10261" name="TextBox 38"/>
            <p:cNvSpPr txBox="1">
              <a:spLocks noChangeArrowheads="1"/>
            </p:cNvSpPr>
            <p:nvPr/>
          </p:nvSpPr>
          <p:spPr bwMode="auto">
            <a:xfrm>
              <a:off x="3031726" y="5104680"/>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r>
                <a:rPr lang="en-US" altLang="zh-CN" sz="1200">
                  <a:ea typeface="宋体" panose="02010600030101010101" pitchFamily="2" charset="-122"/>
                </a:rPr>
                <a:t>IP:    10.1.1.2/24</a:t>
              </a:r>
            </a:p>
            <a:p>
              <a:pPr algn="l"/>
              <a:r>
                <a:rPr lang="en-US" altLang="zh-CN" sz="1200">
                  <a:ea typeface="宋体" panose="02010600030101010101" pitchFamily="2" charset="-122"/>
                </a:rPr>
                <a:t>MAC:00-01-02-03-04-BB</a:t>
              </a:r>
              <a:endParaRPr lang="zh-CN" altLang="en-US" sz="1200">
                <a:ea typeface="宋体" panose="02010600030101010101" pitchFamily="2" charset="-122"/>
              </a:endParaRPr>
            </a:p>
          </p:txBody>
        </p:sp>
        <p:sp>
          <p:nvSpPr>
            <p:cNvPr id="10262" name="TextBox 39"/>
            <p:cNvSpPr txBox="1">
              <a:spLocks noChangeArrowheads="1"/>
            </p:cNvSpPr>
            <p:nvPr/>
          </p:nvSpPr>
          <p:spPr bwMode="auto">
            <a:xfrm>
              <a:off x="4944266" y="5104680"/>
              <a:ext cx="189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r>
                <a:rPr lang="en-US" altLang="zh-CN" sz="1200">
                  <a:ea typeface="宋体" panose="02010600030101010101" pitchFamily="2" charset="-122"/>
                </a:rPr>
                <a:t>IP:    10.1.1.3/24</a:t>
              </a:r>
            </a:p>
            <a:p>
              <a:pPr algn="l"/>
              <a:r>
                <a:rPr lang="en-US" altLang="zh-CN" sz="1200">
                  <a:ea typeface="宋体" panose="02010600030101010101" pitchFamily="2" charset="-122"/>
                </a:rPr>
                <a:t>MAC:00-01-02-03-04-CC</a:t>
              </a:r>
              <a:endParaRPr lang="zh-CN" altLang="en-US" sz="1200">
                <a:ea typeface="宋体" panose="02010600030101010101" pitchFamily="2" charset="-122"/>
              </a:endParaRPr>
            </a:p>
          </p:txBody>
        </p:sp>
      </p:grpSp>
      <p:sp>
        <p:nvSpPr>
          <p:cNvPr id="22" name="Rectangle 3"/>
          <p:cNvSpPr txBox="1">
            <a:spLocks noChangeArrowheads="1"/>
          </p:cNvSpPr>
          <p:nvPr/>
        </p:nvSpPr>
        <p:spPr bwMode="auto">
          <a:xfrm>
            <a:off x="2224088" y="5307330"/>
            <a:ext cx="7627937" cy="576263"/>
          </a:xfrm>
          <a:prstGeom prst="rect">
            <a:avLst/>
          </a:prstGeom>
          <a:noFill/>
          <a:ln>
            <a:miter lim="800000"/>
          </a:ln>
        </p:spPr>
        <p:txBody>
          <a:bodyPr/>
          <a:lstStyle/>
          <a:p>
            <a:pPr marL="196850" indent="-252730" algn="l" defTabSz="802005" eaLnBrk="1" hangingPunct="1">
              <a:lnSpc>
                <a:spcPct val="140000"/>
              </a:lnSpc>
              <a:spcBef>
                <a:spcPct val="30000"/>
              </a:spcBef>
              <a:buSzPct val="80000"/>
              <a:buFont typeface="Wingdings" panose="05000000000000000000" pitchFamily="2" charset="2"/>
              <a:buChar char="l"/>
              <a:defRPr/>
            </a:pPr>
            <a:r>
              <a:rPr lang="zh-CN" altLang="en-US" sz="2000" kern="0" dirty="0">
                <a:ea typeface="+mn-ea"/>
                <a:cs typeface="Arial" panose="020B0604020202020204" pitchFamily="34" charset="0"/>
              </a:rPr>
              <a:t>交换机工作在数据链路层，转发数据帧。</a:t>
            </a:r>
            <a:endParaRPr lang="en-US" altLang="zh-CN" sz="2000" kern="0" dirty="0">
              <a:ea typeface="+mn-ea"/>
              <a:cs typeface="Arial" panose="020B0604020202020204" pitchFamily="34" charset="0"/>
            </a:endParaRPr>
          </a:p>
        </p:txBody>
      </p:sp>
      <p:sp>
        <p:nvSpPr>
          <p:cNvPr id="10246" name="TextBox 37"/>
          <p:cNvSpPr txBox="1">
            <a:spLocks noChangeArrowheads="1"/>
          </p:cNvSpPr>
          <p:nvPr/>
        </p:nvSpPr>
        <p:spPr bwMode="auto">
          <a:xfrm>
            <a:off x="4165601" y="2235937"/>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ea typeface="宋体" panose="02010600030101010101" pitchFamily="2" charset="-122"/>
              </a:rPr>
              <a:t>G0/0/1</a:t>
            </a:r>
            <a:endParaRPr lang="zh-CN" altLang="en-US" sz="1200" dirty="0">
              <a:ea typeface="宋体" panose="02010600030101010101" pitchFamily="2" charset="-122"/>
            </a:endParaRPr>
          </a:p>
        </p:txBody>
      </p:sp>
      <p:sp>
        <p:nvSpPr>
          <p:cNvPr id="10247" name="TextBox 38"/>
          <p:cNvSpPr txBox="1">
            <a:spLocks noChangeArrowheads="1"/>
          </p:cNvSpPr>
          <p:nvPr/>
        </p:nvSpPr>
        <p:spPr bwMode="auto">
          <a:xfrm>
            <a:off x="5314950" y="2499043"/>
            <a:ext cx="665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G0/0/2</a:t>
            </a:r>
            <a:endParaRPr lang="zh-CN" altLang="en-US" sz="1200">
              <a:ea typeface="宋体" panose="02010600030101010101" pitchFamily="2" charset="-122"/>
            </a:endParaRPr>
          </a:p>
        </p:txBody>
      </p:sp>
      <p:sp>
        <p:nvSpPr>
          <p:cNvPr id="10248" name="TextBox 39"/>
          <p:cNvSpPr txBox="1">
            <a:spLocks noChangeArrowheads="1"/>
          </p:cNvSpPr>
          <p:nvPr/>
        </p:nvSpPr>
        <p:spPr bwMode="auto">
          <a:xfrm>
            <a:off x="5748338" y="2211705"/>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G0/0/3</a:t>
            </a:r>
            <a:endParaRPr lang="zh-CN" altLang="en-US" sz="1200">
              <a:ea typeface="宋体" panose="02010600030101010101" pitchFamily="2" charset="-122"/>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grpSp>
        <p:nvGrpSpPr>
          <p:cNvPr id="9" name="组合 8"/>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7" name="Rectangle 3"/>
          <p:cNvSpPr txBox="1">
            <a:spLocks noChangeArrowheads="1"/>
          </p:cNvSpPr>
          <p:nvPr/>
        </p:nvSpPr>
        <p:spPr bwMode="auto">
          <a:xfrm>
            <a:off x="2080260" y="4989829"/>
            <a:ext cx="7627938" cy="1152227"/>
          </a:xfrm>
          <a:prstGeom prst="rect">
            <a:avLst/>
          </a:prstGeom>
          <a:noFill/>
          <a:ln>
            <a:miter lim="800000"/>
          </a:ln>
        </p:spPr>
        <p:txBody>
          <a:bodyPr/>
          <a:lstStyle/>
          <a:p>
            <a:pPr marL="196850" indent="-252730" algn="l" defTabSz="802005" eaLnBrk="1" hangingPunct="1">
              <a:lnSpc>
                <a:spcPct val="140000"/>
              </a:lnSpc>
              <a:spcBef>
                <a:spcPct val="30000"/>
              </a:spcBef>
              <a:buSzPct val="80000"/>
              <a:buFont typeface="Wingdings" panose="05000000000000000000" pitchFamily="2" charset="2"/>
              <a:buChar char="l"/>
              <a:defRPr/>
            </a:pPr>
            <a:r>
              <a:rPr lang="zh-CN" altLang="en-US" sz="2400" kern="0" dirty="0">
                <a:ea typeface="华文细黑" panose="02010600040101010101" pitchFamily="2" charset="-122"/>
                <a:cs typeface="Arial" panose="020B0604020202020204" pitchFamily="34" charset="0"/>
              </a:rPr>
              <a:t>随着主机数量的增加</a:t>
            </a:r>
            <a:r>
              <a:rPr lang="zh-CN" altLang="en-US" sz="2400" kern="0" dirty="0" smtClean="0">
                <a:ea typeface="华文细黑" panose="02010600040101010101" pitchFamily="2" charset="-122"/>
                <a:cs typeface="Arial" panose="020B0604020202020204" pitchFamily="34" charset="0"/>
              </a:rPr>
              <a:t>，交换网络</a:t>
            </a:r>
            <a:r>
              <a:rPr lang="zh-CN" altLang="en-US" sz="2400" kern="0" dirty="0">
                <a:ea typeface="华文细黑" panose="02010600040101010101" pitchFamily="2" charset="-122"/>
                <a:cs typeface="Arial" panose="020B0604020202020204" pitchFamily="34" charset="0"/>
              </a:rPr>
              <a:t>中的广播也会越来越</a:t>
            </a:r>
            <a:r>
              <a:rPr lang="zh-CN" altLang="en-US" sz="2400" kern="0" dirty="0" smtClean="0">
                <a:ea typeface="华文细黑" panose="02010600040101010101" pitchFamily="2" charset="-122"/>
                <a:cs typeface="Arial" panose="020B0604020202020204" pitchFamily="34" charset="0"/>
              </a:rPr>
              <a:t>多</a:t>
            </a:r>
            <a:r>
              <a:rPr lang="en-US" altLang="zh-CN" sz="2400" kern="0" dirty="0" smtClean="0">
                <a:ea typeface="华文细黑" panose="02010600040101010101" pitchFamily="2" charset="-122"/>
                <a:cs typeface="Arial" panose="020B0604020202020204" pitchFamily="34" charset="0"/>
                <a:sym typeface="Wingdings" panose="05000000000000000000" pitchFamily="2" charset="2"/>
              </a:rPr>
              <a:t></a:t>
            </a:r>
            <a:r>
              <a:rPr lang="zh-CN" altLang="en-US" sz="2400" b="1" kern="0" dirty="0" smtClean="0">
                <a:solidFill>
                  <a:srgbClr val="FF0000"/>
                </a:solidFill>
                <a:ea typeface="华文细黑" panose="02010600040101010101" pitchFamily="2" charset="-122"/>
                <a:cs typeface="Arial" panose="020B0604020202020204" pitchFamily="34" charset="0"/>
                <a:sym typeface="Wingdings" panose="05000000000000000000" pitchFamily="2" charset="2"/>
              </a:rPr>
              <a:t>广播风暴</a:t>
            </a:r>
            <a:r>
              <a:rPr lang="en-US" altLang="zh-CN" sz="2400" kern="0" dirty="0" smtClean="0">
                <a:ea typeface="华文细黑" panose="02010600040101010101" pitchFamily="2" charset="-122"/>
                <a:cs typeface="Arial" panose="020B0604020202020204" pitchFamily="34" charset="0"/>
                <a:sym typeface="Wingdings" panose="05000000000000000000" pitchFamily="2" charset="2"/>
              </a:rPr>
              <a:t>!</a:t>
            </a:r>
            <a:endParaRPr lang="en-US" altLang="zh-CN" sz="2400" kern="0" dirty="0">
              <a:ea typeface="华文细黑" panose="02010600040101010101" pitchFamily="2" charset="-122"/>
              <a:cs typeface="Arial" panose="020B0604020202020204" pitchFamily="34" charset="0"/>
            </a:endParaRPr>
          </a:p>
          <a:p>
            <a:pPr marL="196850" indent="-252730" algn="l" defTabSz="802005" eaLnBrk="1" hangingPunct="1">
              <a:lnSpc>
                <a:spcPct val="140000"/>
              </a:lnSpc>
              <a:spcBef>
                <a:spcPct val="30000"/>
              </a:spcBef>
              <a:buSzPct val="80000"/>
              <a:buFont typeface="Wingdings" panose="05000000000000000000" pitchFamily="2" charset="2"/>
              <a:buChar char="l"/>
              <a:defRPr/>
            </a:pPr>
            <a:endParaRPr lang="en-US" altLang="zh-CN" sz="2400" kern="0" dirty="0">
              <a:ea typeface="华文细黑" panose="02010600040101010101" pitchFamily="2" charset="-122"/>
              <a:cs typeface="Arial" panose="020B0604020202020204" pitchFamily="34" charset="0"/>
            </a:endParaRPr>
          </a:p>
        </p:txBody>
      </p:sp>
      <p:grpSp>
        <p:nvGrpSpPr>
          <p:cNvPr id="3" name="组合 2"/>
          <p:cNvGrpSpPr/>
          <p:nvPr/>
        </p:nvGrpSpPr>
        <p:grpSpPr>
          <a:xfrm>
            <a:off x="3567128" y="1079872"/>
            <a:ext cx="4273698" cy="3550017"/>
            <a:chOff x="2242518" y="1535167"/>
            <a:chExt cx="3095625" cy="2789237"/>
          </a:xfrm>
        </p:grpSpPr>
        <p:cxnSp>
          <p:nvCxnSpPr>
            <p:cNvPr id="10245" name="直接连接符 15"/>
            <p:cNvCxnSpPr>
              <a:cxnSpLocks noChangeShapeType="1"/>
            </p:cNvCxnSpPr>
            <p:nvPr/>
          </p:nvCxnSpPr>
          <p:spPr bwMode="auto">
            <a:xfrm flipH="1">
              <a:off x="3250580" y="1976492"/>
              <a:ext cx="584200" cy="63976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0246" name="直接连接符 15"/>
            <p:cNvCxnSpPr>
              <a:cxnSpLocks noChangeShapeType="1"/>
            </p:cNvCxnSpPr>
            <p:nvPr/>
          </p:nvCxnSpPr>
          <p:spPr bwMode="auto">
            <a:xfrm>
              <a:off x="3834780" y="1966967"/>
              <a:ext cx="495300" cy="57785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0247" name="直接连接符 15"/>
            <p:cNvCxnSpPr>
              <a:cxnSpLocks noChangeShapeType="1"/>
            </p:cNvCxnSpPr>
            <p:nvPr/>
          </p:nvCxnSpPr>
          <p:spPr bwMode="auto">
            <a:xfrm>
              <a:off x="4476130" y="3048054"/>
              <a:ext cx="395288" cy="107950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024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205" y="2543229"/>
              <a:ext cx="6492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535167"/>
              <a:ext cx="661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45980" y="3552879"/>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1" name="直接连接符 15"/>
            <p:cNvCxnSpPr>
              <a:cxnSpLocks noChangeShapeType="1"/>
            </p:cNvCxnSpPr>
            <p:nvPr/>
          </p:nvCxnSpPr>
          <p:spPr bwMode="auto">
            <a:xfrm flipH="1" flipV="1">
              <a:off x="3322018" y="3048054"/>
              <a:ext cx="431800" cy="865188"/>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025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95043" y="3552879"/>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3" name="直接连接符 15"/>
            <p:cNvCxnSpPr>
              <a:cxnSpLocks noChangeShapeType="1"/>
            </p:cNvCxnSpPr>
            <p:nvPr/>
          </p:nvCxnSpPr>
          <p:spPr bwMode="auto">
            <a:xfrm flipV="1">
              <a:off x="2745755" y="3046467"/>
              <a:ext cx="225425" cy="65087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0254"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42518" y="3552879"/>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768" y="2471792"/>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6" name="直接箭头连接符 50"/>
            <p:cNvCxnSpPr>
              <a:cxnSpLocks noChangeShapeType="1"/>
            </p:cNvCxnSpPr>
            <p:nvPr/>
          </p:nvCxnSpPr>
          <p:spPr bwMode="auto">
            <a:xfrm flipH="1">
              <a:off x="3250580" y="2146354"/>
              <a:ext cx="274638" cy="325438"/>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0257" name="直接箭头连接符 50"/>
            <p:cNvCxnSpPr>
              <a:cxnSpLocks noChangeShapeType="1"/>
            </p:cNvCxnSpPr>
            <p:nvPr/>
          </p:nvCxnSpPr>
          <p:spPr bwMode="auto">
            <a:xfrm>
              <a:off x="4245943" y="2230492"/>
              <a:ext cx="300037" cy="314325"/>
            </a:xfrm>
            <a:prstGeom prst="straightConnector1">
              <a:avLst/>
            </a:prstGeom>
            <a:noFill/>
            <a:ln w="28575" algn="ctr">
              <a:solidFill>
                <a:srgbClr val="C00000"/>
              </a:solidFill>
              <a:round/>
              <a:headEnd type="arrow" w="med" len="med"/>
            </a:ln>
            <a:extLst>
              <a:ext uri="{909E8E84-426E-40DD-AFC4-6F175D3DCCD1}">
                <a14:hiddenFill xmlns:a14="http://schemas.microsoft.com/office/drawing/2010/main">
                  <a:noFill/>
                </a14:hiddenFill>
              </a:ext>
            </a:extLst>
          </p:spPr>
        </p:cxnSp>
        <p:cxnSp>
          <p:nvCxnSpPr>
            <p:cNvPr id="10258" name="直接箭头连接符 50"/>
            <p:cNvCxnSpPr>
              <a:cxnSpLocks noChangeShapeType="1"/>
            </p:cNvCxnSpPr>
            <p:nvPr/>
          </p:nvCxnSpPr>
          <p:spPr bwMode="auto">
            <a:xfrm>
              <a:off x="4690443" y="3244904"/>
              <a:ext cx="100012" cy="236538"/>
            </a:xfrm>
            <a:prstGeom prst="straightConnector1">
              <a:avLst/>
            </a:prstGeom>
            <a:noFill/>
            <a:ln w="28575" algn="ctr">
              <a:solidFill>
                <a:srgbClr val="C00000"/>
              </a:solidFill>
              <a:round/>
              <a:headEnd type="arrow" w="med" len="med"/>
            </a:ln>
            <a:extLst>
              <a:ext uri="{909E8E84-426E-40DD-AFC4-6F175D3DCCD1}">
                <a14:hiddenFill xmlns:a14="http://schemas.microsoft.com/office/drawing/2010/main">
                  <a:noFill/>
                </a14:hiddenFill>
              </a:ext>
            </a:extLst>
          </p:spPr>
        </p:cxnSp>
        <p:cxnSp>
          <p:nvCxnSpPr>
            <p:cNvPr id="10259" name="直接箭头连接符 50"/>
            <p:cNvCxnSpPr>
              <a:cxnSpLocks noChangeShapeType="1"/>
            </p:cNvCxnSpPr>
            <p:nvPr/>
          </p:nvCxnSpPr>
          <p:spPr bwMode="auto">
            <a:xfrm flipH="1">
              <a:off x="2674318" y="3119492"/>
              <a:ext cx="144462" cy="36195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0260" name="直接箭头连接符 50"/>
            <p:cNvCxnSpPr>
              <a:cxnSpLocks noChangeShapeType="1"/>
            </p:cNvCxnSpPr>
            <p:nvPr/>
          </p:nvCxnSpPr>
          <p:spPr bwMode="auto">
            <a:xfrm>
              <a:off x="3250580" y="3192517"/>
              <a:ext cx="215900" cy="360362"/>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665480" y="1143794"/>
            <a:ext cx="10310495" cy="2574487"/>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1800" dirty="0">
                <a:solidFill>
                  <a:srgbClr val="656D8D"/>
                </a:solidFill>
                <a:sym typeface="+mn-ea"/>
              </a:rPr>
              <a:t>VLAN</a:t>
            </a:r>
            <a:r>
              <a:rPr lang="zh-CN" altLang="en-US" sz="1800" dirty="0">
                <a:solidFill>
                  <a:srgbClr val="656D8D"/>
                </a:solidFill>
                <a:sym typeface="+mn-ea"/>
              </a:rPr>
              <a:t>概念：虚拟局域网通常简称为</a:t>
            </a:r>
            <a:r>
              <a:rPr lang="en-GB" altLang="zh-CN" sz="1800" dirty="0">
                <a:solidFill>
                  <a:srgbClr val="656D8D"/>
                </a:solidFill>
                <a:sym typeface="+mn-ea"/>
              </a:rPr>
              <a:t>VLAN</a:t>
            </a:r>
            <a:r>
              <a:rPr lang="zh-CN" altLang="en-GB" sz="1800" dirty="0">
                <a:solidFill>
                  <a:srgbClr val="656D8D"/>
                </a:solidFill>
                <a:sym typeface="+mn-ea"/>
              </a:rPr>
              <a:t>，</a:t>
            </a:r>
            <a:r>
              <a:rPr lang="zh-CN" altLang="en-US" sz="1800" dirty="0">
                <a:solidFill>
                  <a:srgbClr val="656D8D"/>
                </a:solidFill>
                <a:sym typeface="+mn-ea"/>
              </a:rPr>
              <a:t>是指在一个物理网络上划分出来的逻辑网络。一个虚拟局域网就是一个网段，通过在交换机上划分</a:t>
            </a:r>
            <a:r>
              <a:rPr lang="en-GB" altLang="zh-CN" sz="1800" dirty="0">
                <a:solidFill>
                  <a:srgbClr val="656D8D"/>
                </a:solidFill>
                <a:sym typeface="+mn-ea"/>
              </a:rPr>
              <a:t>VLAN</a:t>
            </a:r>
            <a:r>
              <a:rPr lang="zh-CN" altLang="en-GB" sz="1800" dirty="0">
                <a:solidFill>
                  <a:srgbClr val="656D8D"/>
                </a:solidFill>
                <a:sym typeface="+mn-ea"/>
              </a:rPr>
              <a:t>，</a:t>
            </a:r>
            <a:r>
              <a:rPr lang="zh-CN" altLang="en-US" sz="1800" dirty="0">
                <a:solidFill>
                  <a:srgbClr val="656D8D"/>
                </a:solidFill>
                <a:sym typeface="+mn-ea"/>
              </a:rPr>
              <a:t>可以将一个大的局域网划分成若干个网段，每个网段内所有主机间的通信和广播仅限于该</a:t>
            </a:r>
            <a:r>
              <a:rPr lang="en-GB" altLang="zh-CN" sz="1800" dirty="0">
                <a:solidFill>
                  <a:srgbClr val="656D8D"/>
                </a:solidFill>
                <a:sym typeface="+mn-ea"/>
              </a:rPr>
              <a:t>VLAN</a:t>
            </a:r>
            <a:r>
              <a:rPr lang="zh-CN" altLang="en-GB" sz="1800" dirty="0">
                <a:solidFill>
                  <a:srgbClr val="656D8D"/>
                </a:solidFill>
                <a:sym typeface="+mn-ea"/>
              </a:rPr>
              <a:t>，</a:t>
            </a:r>
            <a:r>
              <a:rPr lang="zh-CN" altLang="en-US" sz="1800" dirty="0">
                <a:solidFill>
                  <a:srgbClr val="656D8D"/>
                </a:solidFill>
                <a:sym typeface="+mn-ea"/>
              </a:rPr>
              <a:t>广播帧不会被转发到其他网段，即一个</a:t>
            </a:r>
            <a:r>
              <a:rPr lang="en-GB" altLang="zh-CN" sz="1800" dirty="0">
                <a:solidFill>
                  <a:srgbClr val="656D8D"/>
                </a:solidFill>
                <a:sym typeface="+mn-ea"/>
              </a:rPr>
              <a:t>VLAN</a:t>
            </a:r>
            <a:r>
              <a:rPr lang="zh-CN" altLang="en-US" sz="1800" dirty="0">
                <a:solidFill>
                  <a:srgbClr val="656D8D"/>
                </a:solidFill>
                <a:sym typeface="+mn-ea"/>
              </a:rPr>
              <a:t>就是一个广播域。</a:t>
            </a:r>
            <a:r>
              <a:rPr lang="en-GB" altLang="zh-CN" sz="1800" dirty="0">
                <a:solidFill>
                  <a:srgbClr val="656D8D"/>
                </a:solidFill>
                <a:sym typeface="+mn-ea"/>
              </a:rPr>
              <a:t>VLAN</a:t>
            </a:r>
            <a:r>
              <a:rPr lang="zh-CN" altLang="en-US" sz="1800" dirty="0">
                <a:solidFill>
                  <a:srgbClr val="656D8D"/>
                </a:solidFill>
                <a:sym typeface="+mn-ea"/>
              </a:rPr>
              <a:t>间是不能进行直接通信的，这就实现了对广播域的分割和隔离。</a:t>
            </a:r>
            <a:r>
              <a:rPr lang="en-GB" altLang="zh-CN" sz="1800" dirty="0">
                <a:solidFill>
                  <a:srgbClr val="656D8D"/>
                </a:solidFill>
                <a:sym typeface="+mn-ea"/>
              </a:rPr>
              <a:t>VLAN</a:t>
            </a:r>
            <a:r>
              <a:rPr lang="zh-CN" altLang="en-US" sz="1800" dirty="0">
                <a:solidFill>
                  <a:srgbClr val="656D8D"/>
                </a:solidFill>
                <a:sym typeface="+mn-ea"/>
              </a:rPr>
              <a:t>的划分不受网络端口的实际物理位置的限制，可以覆盖多个网络设备。</a:t>
            </a:r>
          </a:p>
          <a:p>
            <a:pPr marL="342900" indent="-342900">
              <a:lnSpc>
                <a:spcPct val="150000"/>
              </a:lnSpc>
              <a:buFont typeface="Arial" panose="020B0604020202020204" pitchFamily="34" charset="0"/>
              <a:buChar char="•"/>
            </a:pPr>
            <a:endParaRPr lang="zh-CN" altLang="en-US" sz="2000" dirty="0">
              <a:solidFill>
                <a:srgbClr val="656D8D"/>
              </a:solidFill>
              <a:sym typeface="+mn-ea"/>
            </a:endParaRPr>
          </a:p>
        </p:txBody>
      </p:sp>
      <p:pic>
        <p:nvPicPr>
          <p:cNvPr id="15370" name="Picture 10"/>
          <p:cNvPicPr>
            <a:picLocks noGrp="1" noChangeAspect="1" noChangeArrowheads="1"/>
          </p:cNvPicPr>
          <p:nvPr>
            <p:ph sz="quarter" idx="2"/>
          </p:nvPr>
        </p:nvPicPr>
        <p:blipFill>
          <a:blip r:embed="rId2" cstate="print"/>
          <a:srcRect l="47292" b="8958"/>
          <a:stretch>
            <a:fillRect/>
          </a:stretch>
        </p:blipFill>
        <p:spPr>
          <a:xfrm>
            <a:off x="6099175" y="3429635"/>
            <a:ext cx="4423410" cy="2679065"/>
          </a:xfrm>
          <a:noFill/>
        </p:spPr>
      </p:pic>
      <p:pic>
        <p:nvPicPr>
          <p:cNvPr id="15379" name="Picture 19"/>
          <p:cNvPicPr>
            <a:picLocks noGrp="1" noChangeAspect="1" noChangeArrowheads="1"/>
          </p:cNvPicPr>
          <p:nvPr>
            <p:ph sz="quarter" idx="3"/>
          </p:nvPr>
        </p:nvPicPr>
        <p:blipFill>
          <a:blip r:embed="rId2" cstate="print"/>
          <a:srcRect r="56065" b="7814"/>
          <a:stretch>
            <a:fillRect/>
          </a:stretch>
        </p:blipFill>
        <p:spPr>
          <a:xfrm>
            <a:off x="1222375" y="3429635"/>
            <a:ext cx="4194810" cy="2734310"/>
          </a:xfrm>
          <a:noFill/>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175" y="3505994"/>
            <a:ext cx="4637405" cy="2274570"/>
          </a:xfrm>
          <a:prstGeom prst="rect">
            <a:avLst/>
          </a:prstGeom>
        </p:spPr>
      </p:pic>
      <p:sp>
        <p:nvSpPr>
          <p:cNvPr id="8" name="文本框 7"/>
          <p:cNvSpPr txBox="1"/>
          <p:nvPr/>
        </p:nvSpPr>
        <p:spPr>
          <a:xfrm>
            <a:off x="4036678" y="5846505"/>
            <a:ext cx="3124200" cy="338554"/>
          </a:xfrm>
          <a:prstGeom prst="rect">
            <a:avLst/>
          </a:prstGeom>
          <a:noFill/>
        </p:spPr>
        <p:txBody>
          <a:bodyPr wrap="square" rtlCol="0">
            <a:spAutoFit/>
          </a:bodyPr>
          <a:lstStyle/>
          <a:p>
            <a:r>
              <a:rPr lang="zh-CN" altLang="zh-CN" sz="1600" kern="0" dirty="0">
                <a:effectLst/>
                <a:ea typeface="宋体" panose="02010600030101010101" pitchFamily="2" charset="-122"/>
                <a:cs typeface="宋体" panose="02010600030101010101" pitchFamily="2" charset="-122"/>
              </a:rPr>
              <a:t>一个</a:t>
            </a:r>
            <a:r>
              <a:rPr lang="en-US" altLang="zh-CN" sz="1600" kern="0" dirty="0">
                <a:effectLst/>
                <a:ea typeface="宋体" panose="02010600030101010101" pitchFamily="2" charset="-122"/>
                <a:cs typeface="宋体" panose="02010600030101010101" pitchFamily="2" charset="-122"/>
              </a:rPr>
              <a:t>VLAN</a:t>
            </a:r>
            <a:r>
              <a:rPr lang="zh-CN" altLang="zh-CN" sz="1600" kern="0" dirty="0">
                <a:effectLst/>
                <a:ea typeface="宋体" panose="02010600030101010101" pitchFamily="2" charset="-122"/>
                <a:cs typeface="宋体" panose="02010600030101010101" pitchFamily="2" charset="-122"/>
              </a:rPr>
              <a:t>只有一个广播域</a:t>
            </a:r>
            <a:r>
              <a:rPr lang="zh-CN" altLang="zh-CN" sz="1600" dirty="0">
                <a:effectLst/>
              </a:rPr>
              <a:t> </a:t>
            </a:r>
            <a:endParaRPr kumimoji="1" lang="zh-CN" altLang="en-US" sz="1600" dirty="0"/>
          </a:p>
        </p:txBody>
      </p:sp>
      <p:grpSp>
        <p:nvGrpSpPr>
          <p:cNvPr id="9" name="组合 8"/>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7746</Words>
  <Application>Microsoft Office PowerPoint</Application>
  <PresentationFormat>自定义</PresentationFormat>
  <Paragraphs>710</Paragraphs>
  <Slides>52</Slides>
  <Notes>19</Notes>
  <HiddenSlides>0</HiddenSlides>
  <MMClips>0</MMClips>
  <ScaleCrop>false</ScaleCrop>
  <HeadingPairs>
    <vt:vector size="4" baseType="variant">
      <vt:variant>
        <vt:lpstr>主题</vt:lpstr>
      </vt:variant>
      <vt:variant>
        <vt:i4>2</vt:i4>
      </vt:variant>
      <vt:variant>
        <vt:lpstr>幻灯片标题</vt:lpstr>
      </vt:variant>
      <vt:variant>
        <vt:i4>52</vt:i4>
      </vt:variant>
    </vt:vector>
  </HeadingPairs>
  <TitlesOfParts>
    <vt:vector size="54" baseType="lpstr">
      <vt:lpstr>Office Theme</vt:lpstr>
      <vt:lpstr>第一PPT，www.1ppt.com</vt:lpstr>
      <vt:lpstr>PowerPoint 演示文稿</vt:lpstr>
      <vt:lpstr>PowerPoint 演示文稿</vt:lpstr>
      <vt:lpstr>PowerPoint 演示文稿</vt:lpstr>
      <vt:lpstr>一、项目导入</vt:lpstr>
      <vt:lpstr>二、职业能力目标和要求</vt:lpstr>
      <vt:lpstr>三、思政提示</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四、相关知识</vt:lpstr>
      <vt:lpstr>五、配置实例</vt:lpstr>
      <vt:lpstr>五、配置实例</vt:lpstr>
      <vt:lpstr>五、配置实例</vt:lpstr>
      <vt:lpstr>六、项目小结</vt:lpstr>
      <vt:lpstr>拓展知识</vt:lpstr>
      <vt:lpstr>拓展知识</vt:lpstr>
      <vt:lpstr>拓展知识</vt:lpstr>
      <vt:lpstr>拓展知识</vt:lpstr>
      <vt:lpstr>拓展知识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cp:lastModifiedBy>
  <cp:revision>173</cp:revision>
  <dcterms:created xsi:type="dcterms:W3CDTF">2006-08-16T00:00:00Z</dcterms:created>
  <dcterms:modified xsi:type="dcterms:W3CDTF">2024-03-24T04:35:50Z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2052-11.8.2.11739</vt:lpwstr>
  </property>
  <property fmtid="{D5CDD505-2E9C-101B-9397-08002B2CF9AE}" pid="3" name="ICV">
    <vt:lpwstr>1144813F66C7436A9194C3F3314D1754</vt:lpwstr>
  </property>
</Properties>
</file>