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3"/>
  </p:notesMasterIdLst>
  <p:sldIdLst>
    <p:sldId id="358" r:id="rId4"/>
    <p:sldId id="313" r:id="rId5"/>
    <p:sldId id="359" r:id="rId6"/>
    <p:sldId id="280" r:id="rId7"/>
    <p:sldId id="281" r:id="rId8"/>
    <p:sldId id="282" r:id="rId9"/>
    <p:sldId id="284" r:id="rId10"/>
    <p:sldId id="340" r:id="rId11"/>
    <p:sldId id="381" r:id="rId12"/>
    <p:sldId id="382" r:id="rId14"/>
    <p:sldId id="341" r:id="rId15"/>
    <p:sldId id="383" r:id="rId16"/>
    <p:sldId id="286" r:id="rId17"/>
    <p:sldId id="287" r:id="rId18"/>
    <p:sldId id="288" r:id="rId19"/>
    <p:sldId id="384" r:id="rId20"/>
    <p:sldId id="385" r:id="rId21"/>
    <p:sldId id="386" r:id="rId22"/>
    <p:sldId id="387" r:id="rId23"/>
    <p:sldId id="388" r:id="rId24"/>
    <p:sldId id="289" r:id="rId25"/>
    <p:sldId id="260" r:id="rId26"/>
    <p:sldId id="391" r:id="rId27"/>
    <p:sldId id="291" r:id="rId28"/>
    <p:sldId id="292" r:id="rId29"/>
    <p:sldId id="293" r:id="rId30"/>
    <p:sldId id="294" r:id="rId31"/>
    <p:sldId id="296" r:id="rId32"/>
    <p:sldId id="348" r:id="rId33"/>
    <p:sldId id="347" r:id="rId34"/>
    <p:sldId id="346" r:id="rId35"/>
    <p:sldId id="360" r:id="rId36"/>
  </p:sldIdLst>
  <p:sldSz cx="12198350" cy="6859270"/>
  <p:notesSz cx="6858000" cy="9144000"/>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D8D"/>
    <a:srgbClr val="3C96CF"/>
    <a:srgbClr val="127EC3"/>
    <a:srgbClr val="4080DC"/>
    <a:srgbClr val="1F2D2D"/>
    <a:srgbClr val="2B3E40"/>
    <a:srgbClr val="FFFFFF"/>
    <a:srgbClr val="3E5CCC"/>
    <a:srgbClr val="92D050"/>
    <a:srgbClr val="3A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2" autoAdjust="0"/>
    <p:restoredTop sz="94660"/>
  </p:normalViewPr>
  <p:slideViewPr>
    <p:cSldViewPr>
      <p:cViewPr varScale="1">
        <p:scale>
          <a:sx n="161" d="100"/>
          <a:sy n="161" d="100"/>
        </p:scale>
        <p:origin x="232" y="344"/>
      </p:cViewPr>
      <p:guideLst>
        <p:guide orient="horz" pos="2161"/>
        <p:guide orient="horz" pos="2929"/>
        <p:guide pos="866"/>
        <p:guide pos="37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4879" y="1143000"/>
            <a:ext cx="548824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根据交换机的转发原则，如果交换机从一个端口上接收到的是一个广播帧，或者是一个目的</a:t>
            </a:r>
            <a:r>
              <a:rPr lang="en-US" altLang="zh-CN" dirty="0" smtClean="0"/>
              <a:t>MAC</a:t>
            </a:r>
            <a:r>
              <a:rPr lang="zh-CN" altLang="en-US" dirty="0" smtClean="0"/>
              <a:t>地址未知的单播帧，则会将这个帧向除源端口之外的所有其他端口转发。如果交换网络中有环路，则这个帧会被无限转发，此时便会形成广播风暴，网络中也会充斥着重复的数据帧。</a:t>
            </a:r>
            <a:endParaRPr lang="en-US" altLang="zh-CN" dirty="0" smtClean="0"/>
          </a:p>
          <a:p>
            <a:r>
              <a:rPr lang="zh-CN" altLang="en-US" dirty="0" smtClean="0"/>
              <a:t>本例中，主机</a:t>
            </a:r>
            <a:r>
              <a:rPr lang="en-US" altLang="zh-CN" dirty="0" smtClean="0"/>
              <a:t>A</a:t>
            </a:r>
            <a:r>
              <a:rPr lang="zh-CN" altLang="en-US" dirty="0" smtClean="0"/>
              <a:t>向外发送了一个单播帧，假设此单播帧的目的</a:t>
            </a:r>
            <a:r>
              <a:rPr lang="en-US" altLang="zh-CN" dirty="0" smtClean="0"/>
              <a:t>MAC</a:t>
            </a:r>
            <a:r>
              <a:rPr lang="zh-CN" altLang="en-US" dirty="0" smtClean="0"/>
              <a:t>地址在网络中所有交换机的</a:t>
            </a:r>
            <a:r>
              <a:rPr lang="en-US" altLang="zh-CN" dirty="0" smtClean="0"/>
              <a:t>MAC</a:t>
            </a:r>
            <a:r>
              <a:rPr lang="zh-CN" altLang="en-US" dirty="0" smtClean="0"/>
              <a:t>地址表中都暂时不存在。</a:t>
            </a:r>
            <a:r>
              <a:rPr lang="en-US" altLang="zh-CN" dirty="0" smtClean="0"/>
              <a:t>SWB</a:t>
            </a:r>
            <a:r>
              <a:rPr lang="zh-CN" altLang="en-US" dirty="0" smtClean="0"/>
              <a:t>接收到此帧后，将其转发到</a:t>
            </a:r>
            <a:r>
              <a:rPr lang="en-US" altLang="zh-CN" dirty="0" smtClean="0"/>
              <a:t>SWA</a:t>
            </a:r>
            <a:r>
              <a:rPr lang="zh-CN" altLang="en-US" dirty="0" smtClean="0"/>
              <a:t>和</a:t>
            </a:r>
            <a:r>
              <a:rPr lang="en-US" altLang="zh-CN" dirty="0" smtClean="0"/>
              <a:t>SWC</a:t>
            </a:r>
            <a:r>
              <a:rPr lang="zh-CN" altLang="en-US" dirty="0" smtClean="0"/>
              <a:t>，</a:t>
            </a:r>
            <a:r>
              <a:rPr lang="en-US" altLang="zh-CN" dirty="0" smtClean="0"/>
              <a:t>SWA</a:t>
            </a:r>
            <a:r>
              <a:rPr lang="zh-CN" altLang="en-US" dirty="0" smtClean="0"/>
              <a:t>和</a:t>
            </a:r>
            <a:r>
              <a:rPr lang="en-US" altLang="zh-CN" dirty="0" smtClean="0"/>
              <a:t>SWC</a:t>
            </a:r>
            <a:r>
              <a:rPr lang="zh-CN" altLang="en-US" dirty="0" smtClean="0"/>
              <a:t>也会将此帧转发到除了接收此帧的其他所有端口，结果此帧又会被再次转发给</a:t>
            </a:r>
            <a:r>
              <a:rPr lang="en-US" altLang="zh-CN" dirty="0" smtClean="0"/>
              <a:t>SWB</a:t>
            </a:r>
            <a:r>
              <a:rPr lang="zh-CN" altLang="en-US" dirty="0" smtClean="0"/>
              <a:t>，</a:t>
            </a:r>
            <a:r>
              <a:rPr lang="zh-CN" altLang="zh-CN" dirty="0" smtClean="0"/>
              <a:t>这种循环</a:t>
            </a:r>
            <a:r>
              <a:rPr lang="zh-CN" altLang="en-US" dirty="0" smtClean="0"/>
              <a:t>会</a:t>
            </a:r>
            <a:r>
              <a:rPr lang="zh-CN" altLang="zh-CN" dirty="0" smtClean="0"/>
              <a:t>一直持续</a:t>
            </a:r>
            <a:r>
              <a:rPr lang="zh-CN" altLang="en-US" dirty="0" smtClean="0"/>
              <a:t>，于是便产生了广播风暴。交换机性能会因此急速下降，并会导致业务中断。</a:t>
            </a:r>
            <a:endParaRPr lang="zh-CN"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交换机是根据所接收到的数据帧的源地址和接收端口生成</a:t>
            </a:r>
            <a:r>
              <a:rPr lang="en-US" altLang="zh-CN" smtClean="0"/>
              <a:t>MAC</a:t>
            </a:r>
            <a:r>
              <a:rPr lang="zh-CN" altLang="en-US" smtClean="0"/>
              <a:t>地址表项的。</a:t>
            </a:r>
            <a:endParaRPr lang="zh-CN" altLang="en-US" smtClean="0"/>
          </a:p>
          <a:p>
            <a:r>
              <a:rPr lang="zh-CN" altLang="en-US" smtClean="0"/>
              <a:t>主机</a:t>
            </a:r>
            <a:r>
              <a:rPr lang="en-US" altLang="zh-CN" smtClean="0"/>
              <a:t>A</a:t>
            </a:r>
            <a:r>
              <a:rPr lang="zh-CN" altLang="en-US" smtClean="0"/>
              <a:t>向外发送一个单播帧，假设此单播帧的目的</a:t>
            </a:r>
            <a:r>
              <a:rPr lang="en-US" altLang="zh-CN" smtClean="0"/>
              <a:t>MAC</a:t>
            </a:r>
            <a:r>
              <a:rPr lang="zh-CN" altLang="en-US" smtClean="0"/>
              <a:t>地址在网络中所有交换机的</a:t>
            </a:r>
            <a:r>
              <a:rPr lang="en-US" altLang="zh-CN" smtClean="0"/>
              <a:t>MAC</a:t>
            </a:r>
            <a:r>
              <a:rPr lang="zh-CN" altLang="en-US" smtClean="0"/>
              <a:t>地址表中都暂时不存在。</a:t>
            </a:r>
            <a:r>
              <a:rPr lang="en-US" altLang="zh-CN" smtClean="0"/>
              <a:t>SWB</a:t>
            </a:r>
            <a:r>
              <a:rPr lang="zh-CN" altLang="en-US" smtClean="0"/>
              <a:t>收到此数据帧之后，在</a:t>
            </a:r>
            <a:r>
              <a:rPr lang="en-US" altLang="zh-CN" smtClean="0"/>
              <a:t>MAC</a:t>
            </a:r>
            <a:r>
              <a:rPr lang="zh-CN" altLang="en-US" smtClean="0"/>
              <a:t>地址表中生成一个</a:t>
            </a:r>
            <a:r>
              <a:rPr lang="en-US" altLang="zh-CN" smtClean="0"/>
              <a:t>MAC</a:t>
            </a:r>
            <a:r>
              <a:rPr lang="zh-CN" altLang="en-US" smtClean="0"/>
              <a:t>地址表项，</a:t>
            </a:r>
            <a:r>
              <a:rPr lang="en-US" altLang="zh-CN" smtClean="0"/>
              <a:t>00-01-02-03-04-AA</a:t>
            </a:r>
            <a:r>
              <a:rPr lang="zh-CN" altLang="en-US" smtClean="0"/>
              <a:t>，对应端口为</a:t>
            </a:r>
            <a:r>
              <a:rPr lang="en-US" altLang="zh-CN" smtClean="0"/>
              <a:t>G0/0/3</a:t>
            </a:r>
            <a:r>
              <a:rPr lang="zh-CN" altLang="en-US" smtClean="0"/>
              <a:t>，并将其从</a:t>
            </a:r>
            <a:r>
              <a:rPr lang="en-US" altLang="zh-CN" smtClean="0"/>
              <a:t>G0/0/1</a:t>
            </a:r>
            <a:r>
              <a:rPr lang="zh-CN" altLang="en-US" smtClean="0"/>
              <a:t>和</a:t>
            </a:r>
            <a:r>
              <a:rPr lang="en-US" altLang="zh-CN" smtClean="0"/>
              <a:t>G0/0/2</a:t>
            </a:r>
            <a:r>
              <a:rPr lang="zh-CN" altLang="en-US" smtClean="0"/>
              <a:t>端口转发。此例仅以</a:t>
            </a:r>
            <a:r>
              <a:rPr lang="en-US" altLang="zh-CN" smtClean="0"/>
              <a:t>SWB</a:t>
            </a:r>
            <a:r>
              <a:rPr lang="zh-CN" altLang="en-US" smtClean="0"/>
              <a:t>从</a:t>
            </a:r>
            <a:r>
              <a:rPr lang="en-US" altLang="zh-CN" smtClean="0"/>
              <a:t>G0/0/1</a:t>
            </a:r>
            <a:r>
              <a:rPr lang="zh-CN" altLang="en-US" smtClean="0"/>
              <a:t>端口转发此帧为例进行说明。</a:t>
            </a:r>
            <a:endParaRPr lang="zh-CN" altLang="en-US" smtClean="0"/>
          </a:p>
          <a:p>
            <a:r>
              <a:rPr lang="en-US" altLang="zh-CN" smtClean="0"/>
              <a:t>SWA</a:t>
            </a:r>
            <a:r>
              <a:rPr lang="zh-CN" altLang="en-US" smtClean="0"/>
              <a:t>接收到此帧后，由于</a:t>
            </a:r>
            <a:r>
              <a:rPr lang="en-US" altLang="zh-CN" smtClean="0"/>
              <a:t>MAC</a:t>
            </a:r>
            <a:r>
              <a:rPr lang="zh-CN" altLang="en-US" smtClean="0"/>
              <a:t>地址表中没有对应此帧目的</a:t>
            </a:r>
            <a:r>
              <a:rPr lang="en-US" altLang="zh-CN" smtClean="0"/>
              <a:t>MAC</a:t>
            </a:r>
            <a:r>
              <a:rPr lang="zh-CN" altLang="en-US" smtClean="0"/>
              <a:t>地址的表项，所以</a:t>
            </a:r>
            <a:r>
              <a:rPr lang="en-US" altLang="zh-CN" smtClean="0"/>
              <a:t>SWA</a:t>
            </a:r>
            <a:r>
              <a:rPr lang="zh-CN" altLang="en-US" smtClean="0"/>
              <a:t>会将此帧从</a:t>
            </a:r>
            <a:r>
              <a:rPr lang="en-US" altLang="zh-CN" smtClean="0"/>
              <a:t>G0/0/2</a:t>
            </a:r>
            <a:r>
              <a:rPr lang="zh-CN" altLang="en-US" smtClean="0"/>
              <a:t>转发出去。</a:t>
            </a:r>
            <a:endParaRPr lang="zh-CN" altLang="en-US" smtClean="0"/>
          </a:p>
          <a:p>
            <a:r>
              <a:rPr lang="en-US" altLang="zh-CN" smtClean="0"/>
              <a:t>SWC</a:t>
            </a:r>
            <a:r>
              <a:rPr lang="zh-CN" altLang="en-US" smtClean="0"/>
              <a:t>接收到此帧后，由于</a:t>
            </a:r>
            <a:r>
              <a:rPr lang="en-US" altLang="zh-CN" smtClean="0"/>
              <a:t>MAC</a:t>
            </a:r>
            <a:r>
              <a:rPr lang="zh-CN" altLang="en-US" smtClean="0"/>
              <a:t>地址表中也没有对应此帧目的</a:t>
            </a:r>
            <a:r>
              <a:rPr lang="en-US" altLang="zh-CN" smtClean="0"/>
              <a:t>MAC</a:t>
            </a:r>
            <a:r>
              <a:rPr lang="zh-CN" altLang="en-US" smtClean="0"/>
              <a:t>地址的表项，所以</a:t>
            </a:r>
            <a:r>
              <a:rPr lang="en-US" altLang="zh-CN" smtClean="0"/>
              <a:t>SWC</a:t>
            </a:r>
            <a:r>
              <a:rPr lang="zh-CN" altLang="en-US" smtClean="0"/>
              <a:t>会将此帧从</a:t>
            </a:r>
            <a:r>
              <a:rPr lang="en-US" altLang="zh-CN" smtClean="0"/>
              <a:t>G0/0/2</a:t>
            </a:r>
            <a:r>
              <a:rPr lang="zh-CN" altLang="en-US" smtClean="0"/>
              <a:t>端口发送回</a:t>
            </a:r>
            <a:r>
              <a:rPr lang="en-US" altLang="zh-CN" smtClean="0"/>
              <a:t>SWB</a:t>
            </a:r>
            <a:r>
              <a:rPr lang="zh-CN" altLang="en-US" smtClean="0"/>
              <a:t>，也会发给主机</a:t>
            </a:r>
            <a:r>
              <a:rPr lang="en-US" altLang="zh-CN" smtClean="0"/>
              <a:t>B</a:t>
            </a:r>
            <a:r>
              <a:rPr lang="zh-CN" altLang="en-US" smtClean="0"/>
              <a:t>。</a:t>
            </a:r>
            <a:endParaRPr lang="zh-CN" altLang="en-US" smtClean="0"/>
          </a:p>
          <a:p>
            <a:r>
              <a:rPr lang="en-US" altLang="zh-CN" smtClean="0"/>
              <a:t>SWB</a:t>
            </a:r>
            <a:r>
              <a:rPr lang="zh-CN" altLang="en-US" smtClean="0"/>
              <a:t>从</a:t>
            </a:r>
            <a:r>
              <a:rPr lang="en-US" altLang="zh-CN" smtClean="0"/>
              <a:t>G0/0/2</a:t>
            </a:r>
            <a:r>
              <a:rPr lang="zh-CN" altLang="en-US" smtClean="0"/>
              <a:t>接口接收到此数据帧之后，会在</a:t>
            </a:r>
            <a:r>
              <a:rPr lang="en-US" altLang="zh-CN" smtClean="0"/>
              <a:t>MAC</a:t>
            </a:r>
            <a:r>
              <a:rPr lang="zh-CN" altLang="en-US" smtClean="0"/>
              <a:t>地址表中删除原有的相关表项，生成一个新的表项，</a:t>
            </a:r>
            <a:r>
              <a:rPr lang="en-US" altLang="zh-CN" smtClean="0"/>
              <a:t>00-01-02-03-04-AA</a:t>
            </a:r>
            <a:r>
              <a:rPr lang="zh-CN" altLang="en-US" smtClean="0"/>
              <a:t>，对应端口为</a:t>
            </a:r>
            <a:r>
              <a:rPr lang="en-US" altLang="zh-CN" smtClean="0"/>
              <a:t>G0/0/2</a:t>
            </a:r>
            <a:r>
              <a:rPr lang="zh-CN" altLang="en-US" smtClean="0"/>
              <a:t>。此过程会不断重复，从而导致</a:t>
            </a:r>
            <a:r>
              <a:rPr lang="en-US" altLang="zh-CN" smtClean="0"/>
              <a:t>MAC</a:t>
            </a:r>
            <a:r>
              <a:rPr lang="zh-CN" altLang="en-US" smtClean="0"/>
              <a:t>地址表震荡。</a:t>
            </a: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3011" name="备注占位符 2"/>
          <p:cNvSpPr>
            <a:spLocks noGrp="1"/>
          </p:cNvSpPr>
          <p:nvPr>
            <p:ph type="body" idx="1"/>
          </p:nvPr>
        </p:nvSpPr>
        <p:spPr/>
        <p:txBody>
          <a:bodyPr/>
          <a:lstStyle/>
          <a:p>
            <a:pPr>
              <a:defRPr/>
            </a:pPr>
            <a:r>
              <a:rPr lang="zh-CN" altLang="en-US" dirty="0" smtClean="0"/>
              <a:t>在以太网中，二层网络的环路会带来广播风暴，</a:t>
            </a:r>
            <a:r>
              <a:rPr lang="en-US" altLang="zh-CN" dirty="0" smtClean="0"/>
              <a:t>MAC</a:t>
            </a:r>
            <a:r>
              <a:rPr lang="zh-CN" altLang="en-US" dirty="0" smtClean="0"/>
              <a:t>地址表震荡，重复数据帧等问题，为解决交换网络中的环路问题，提出了</a:t>
            </a:r>
            <a:r>
              <a:rPr lang="en-US" altLang="zh-CN" dirty="0" smtClean="0"/>
              <a:t>STP</a:t>
            </a:r>
            <a:r>
              <a:rPr lang="zh-CN" altLang="en-US" dirty="0" smtClean="0"/>
              <a:t>。</a:t>
            </a:r>
            <a:endParaRPr lang="en-US" altLang="zh-CN" dirty="0" smtClean="0"/>
          </a:p>
          <a:p>
            <a:pPr>
              <a:defRPr/>
            </a:pPr>
            <a:r>
              <a:rPr lang="en-US" altLang="zh-CN" dirty="0" smtClean="0"/>
              <a:t>STP</a:t>
            </a:r>
            <a:r>
              <a:rPr lang="zh-CN" altLang="en-US" dirty="0" smtClean="0"/>
              <a:t>的主要作用：</a:t>
            </a:r>
            <a:endParaRPr lang="en-US" altLang="zh-CN" dirty="0" smtClean="0"/>
          </a:p>
          <a:p>
            <a:pPr marL="228600" indent="-228600">
              <a:buFont typeface="+mj-lt"/>
              <a:buAutoNum type="arabicPeriod"/>
              <a:defRPr/>
            </a:pPr>
            <a:r>
              <a:rPr lang="zh-CN" altLang="en-US" dirty="0" smtClean="0"/>
              <a:t>消除环路：通过阻断冗余链路来消除网络中可能存在的环路。</a:t>
            </a:r>
            <a:endParaRPr lang="en-US" altLang="zh-CN" dirty="0" smtClean="0"/>
          </a:p>
          <a:p>
            <a:pPr marL="228600" indent="-228600">
              <a:buFont typeface="+mj-lt"/>
              <a:buAutoNum type="arabicPeriod"/>
              <a:defRPr/>
            </a:pPr>
            <a:r>
              <a:rPr lang="zh-CN" altLang="en-US" dirty="0" smtClean="0"/>
              <a:t>链路备份：当活动路径发生故障时，激活备份链路，及时恢复网络连通性。</a:t>
            </a:r>
            <a:endParaRPr lang="zh-CN"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STP</a:t>
            </a:r>
            <a:r>
              <a:rPr lang="zh-CN" altLang="en-US" dirty="0" smtClean="0"/>
              <a:t>通过构造一棵树来消除交换网络中的环路。</a:t>
            </a:r>
            <a:endParaRPr lang="en-US" altLang="zh-CN" dirty="0" smtClean="0"/>
          </a:p>
          <a:p>
            <a:r>
              <a:rPr lang="zh-CN" altLang="en-US" dirty="0" smtClean="0"/>
              <a:t>每个</a:t>
            </a:r>
            <a:r>
              <a:rPr lang="en-US" altLang="zh-CN" dirty="0" smtClean="0"/>
              <a:t>STP</a:t>
            </a:r>
            <a:r>
              <a:rPr lang="zh-CN" altLang="en-US" dirty="0" smtClean="0"/>
              <a:t>网络中，都会存在一个根桥，其他交换机为非根桥。根桥或者根交换机位于整个逻辑树的根部，是</a:t>
            </a:r>
            <a:r>
              <a:rPr lang="en-US" altLang="zh-CN" dirty="0" smtClean="0"/>
              <a:t>STP</a:t>
            </a:r>
            <a:r>
              <a:rPr lang="zh-CN" altLang="en-US" dirty="0" smtClean="0"/>
              <a:t>网络的逻辑中心，非根桥是根桥的下游设备。当现有根桥产生故障时，非根桥之间会交互信息并重新选举根桥，交互的这种信息被称为</a:t>
            </a:r>
            <a:r>
              <a:rPr lang="en-US" altLang="zh-CN" dirty="0" smtClean="0"/>
              <a:t>BPDU</a:t>
            </a:r>
            <a:r>
              <a:rPr lang="zh-CN" altLang="en-US" dirty="0" smtClean="0"/>
              <a:t>。</a:t>
            </a:r>
            <a:r>
              <a:rPr lang="en-US" altLang="zh-CN" dirty="0" smtClean="0"/>
              <a:t>BPDU</a:t>
            </a:r>
            <a:r>
              <a:rPr lang="zh-CN" altLang="en-US" dirty="0" smtClean="0"/>
              <a:t>中包含交换机在参加生成树计算时的各种参数信息，后面会有详细介绍。</a:t>
            </a:r>
            <a:endParaRPr lang="en-US" altLang="zh-CN" dirty="0" smtClean="0"/>
          </a:p>
          <a:p>
            <a:r>
              <a:rPr lang="en-US" altLang="zh-CN" dirty="0" smtClean="0"/>
              <a:t>STP</a:t>
            </a:r>
            <a:r>
              <a:rPr lang="zh-CN" altLang="en-US" dirty="0" smtClean="0"/>
              <a:t>中定义了三种端口角色：指定端口，根端口和预备端口。</a:t>
            </a:r>
            <a:endParaRPr lang="en-US" altLang="zh-CN" dirty="0" smtClean="0"/>
          </a:p>
          <a:p>
            <a:r>
              <a:rPr lang="zh-CN" altLang="en-US" dirty="0" smtClean="0"/>
              <a:t>指定端口是交换机向所连网段转发配置</a:t>
            </a:r>
            <a:r>
              <a:rPr lang="en-US" altLang="zh-CN" dirty="0" smtClean="0"/>
              <a:t>BPDU</a:t>
            </a:r>
            <a:r>
              <a:rPr lang="zh-CN" altLang="en-US" dirty="0" smtClean="0"/>
              <a:t>的端口，每个网段有且只能有一个指定端口。一般情况下，根桥的每个端口总是指定端口。</a:t>
            </a:r>
            <a:endParaRPr lang="en-US" altLang="zh-CN" dirty="0" smtClean="0"/>
          </a:p>
          <a:p>
            <a:r>
              <a:rPr lang="zh-CN" altLang="en-US" dirty="0" smtClean="0"/>
              <a:t>根端口是非根交换机去往根桥路径最优的端口。在一个运行</a:t>
            </a:r>
            <a:r>
              <a:rPr lang="en-US" altLang="zh-CN" dirty="0" smtClean="0"/>
              <a:t>STP</a:t>
            </a:r>
            <a:r>
              <a:rPr lang="zh-CN" altLang="en-US" dirty="0" smtClean="0"/>
              <a:t>协议的交换机上最多只有一个根端口，但根桥上没有根端口。</a:t>
            </a:r>
            <a:endParaRPr lang="en-US" altLang="zh-CN" dirty="0" smtClean="0"/>
          </a:p>
          <a:p>
            <a:r>
              <a:rPr lang="zh-CN" altLang="en-US" dirty="0" smtClean="0"/>
              <a:t>如果一个端口既不是指定端口也不是根端口，则此端口为预备端口。预备端口将被阻塞。</a:t>
            </a:r>
            <a:endParaRPr lang="en-US" altLang="zh-CN" dirty="0" smtClean="0"/>
          </a:p>
          <a:p>
            <a:endParaRPr lang="zh-CN"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altLang="zh-CN" dirty="0" smtClean="0"/>
              <a:t>STP</a:t>
            </a:r>
            <a:r>
              <a:rPr lang="zh-CN" altLang="en-US" dirty="0" smtClean="0"/>
              <a:t>中根桥的选举依据的是桥</a:t>
            </a:r>
            <a:r>
              <a:rPr lang="en-US" altLang="zh-CN" dirty="0" smtClean="0"/>
              <a:t>ID</a:t>
            </a:r>
            <a:r>
              <a:rPr lang="zh-CN" altLang="en-US" dirty="0" smtClean="0"/>
              <a:t>，</a:t>
            </a:r>
            <a:r>
              <a:rPr lang="en-US" altLang="zh-CN" dirty="0" smtClean="0"/>
              <a:t>STP</a:t>
            </a:r>
            <a:r>
              <a:rPr lang="zh-CN" altLang="en-US" dirty="0" smtClean="0"/>
              <a:t>中的每个交换机都会有一个桥</a:t>
            </a:r>
            <a:r>
              <a:rPr lang="en-US" altLang="zh-CN" dirty="0" smtClean="0"/>
              <a:t>ID(Bridge ID)</a:t>
            </a:r>
            <a:r>
              <a:rPr lang="zh-CN" altLang="en-US" dirty="0" smtClean="0"/>
              <a:t> 。桥</a:t>
            </a:r>
            <a:r>
              <a:rPr lang="en-US" altLang="zh-CN" dirty="0" smtClean="0"/>
              <a:t>ID</a:t>
            </a:r>
            <a:r>
              <a:rPr lang="zh-CN" altLang="en-US" dirty="0" smtClean="0"/>
              <a:t>由</a:t>
            </a:r>
            <a:r>
              <a:rPr lang="en-US" altLang="zh-CN" dirty="0" smtClean="0"/>
              <a:t>16</a:t>
            </a:r>
            <a:r>
              <a:rPr lang="zh-CN" altLang="en-US" dirty="0" smtClean="0"/>
              <a:t>位的桥优先级（</a:t>
            </a:r>
            <a:r>
              <a:rPr lang="en-US" altLang="zh-CN" dirty="0" smtClean="0"/>
              <a:t>Bridge Priority</a:t>
            </a:r>
            <a:r>
              <a:rPr lang="zh-CN" altLang="en-US" dirty="0" smtClean="0"/>
              <a:t>）和</a:t>
            </a:r>
            <a:r>
              <a:rPr lang="en-US" altLang="zh-CN" dirty="0" smtClean="0"/>
              <a:t>48</a:t>
            </a:r>
            <a:r>
              <a:rPr lang="zh-CN" altLang="en-US" dirty="0" smtClean="0"/>
              <a:t>位的</a:t>
            </a:r>
            <a:r>
              <a:rPr lang="en-US" altLang="zh-CN" dirty="0" smtClean="0"/>
              <a:t>MAC</a:t>
            </a:r>
            <a:r>
              <a:rPr lang="zh-CN" altLang="en-US" dirty="0" smtClean="0"/>
              <a:t>地址构成。在</a:t>
            </a:r>
            <a:r>
              <a:rPr lang="en-US" altLang="zh-CN" dirty="0" smtClean="0"/>
              <a:t>STP</a:t>
            </a:r>
            <a:r>
              <a:rPr lang="zh-CN" altLang="en-US" dirty="0" smtClean="0"/>
              <a:t>网络中，桥优先级是可以配置的，取值范围是</a:t>
            </a:r>
            <a:r>
              <a:rPr lang="en-US" altLang="zh-CN" dirty="0" smtClean="0"/>
              <a:t>0</a:t>
            </a:r>
            <a:r>
              <a:rPr lang="zh-CN" altLang="en-US" dirty="0" smtClean="0"/>
              <a:t>～</a:t>
            </a:r>
            <a:r>
              <a:rPr lang="en-US" altLang="zh-CN" dirty="0" smtClean="0"/>
              <a:t>65535</a:t>
            </a:r>
            <a:r>
              <a:rPr lang="zh-CN" altLang="en-US" dirty="0" smtClean="0"/>
              <a:t>，默认值为</a:t>
            </a:r>
            <a:r>
              <a:rPr lang="en-US" altLang="zh-CN" dirty="0" smtClean="0"/>
              <a:t>32768</a:t>
            </a:r>
            <a:r>
              <a:rPr lang="zh-CN" altLang="en-US" dirty="0" smtClean="0"/>
              <a:t>。优先级最高的设备（桥</a:t>
            </a:r>
            <a:r>
              <a:rPr lang="en-US" altLang="zh-CN" dirty="0" smtClean="0"/>
              <a:t>ID</a:t>
            </a:r>
            <a:r>
              <a:rPr lang="zh-CN" altLang="en-US" dirty="0" smtClean="0"/>
              <a:t>最小）会被选举为根桥。如果优先级相同，则会比较</a:t>
            </a:r>
            <a:r>
              <a:rPr lang="en-US" altLang="zh-CN" dirty="0" smtClean="0"/>
              <a:t>MAC</a:t>
            </a:r>
            <a:r>
              <a:rPr lang="zh-CN" altLang="en-US" dirty="0" smtClean="0"/>
              <a:t>地址，</a:t>
            </a:r>
            <a:r>
              <a:rPr lang="en-US" altLang="zh-CN" dirty="0" smtClean="0"/>
              <a:t>MAC</a:t>
            </a:r>
            <a:r>
              <a:rPr lang="zh-CN" altLang="en-US" dirty="0" smtClean="0"/>
              <a:t>地址越小则越优先。</a:t>
            </a:r>
            <a:endParaRPr lang="zh-CN" altLang="en-US" dirty="0" smtClean="0"/>
          </a:p>
          <a:p>
            <a:pPr eaLnBrk="1" hangingPunct="1"/>
            <a:r>
              <a:rPr lang="zh-CN" altLang="en-US" dirty="0" smtClean="0"/>
              <a:t>交换机启动后就自动开始进行生成树收敛计算。默认情况下，所有交换机启动时都认为自己是根桥，自己的所有端口都为指定端口，这样</a:t>
            </a:r>
            <a:r>
              <a:rPr lang="en-US" altLang="zh-CN" dirty="0" smtClean="0"/>
              <a:t>BPDU</a:t>
            </a:r>
            <a:r>
              <a:rPr lang="zh-CN" altLang="en-US" dirty="0" smtClean="0"/>
              <a:t>报文就可以通过所有端口转发。对端交换机收到</a:t>
            </a:r>
            <a:r>
              <a:rPr lang="en-US" altLang="zh-CN" dirty="0" smtClean="0"/>
              <a:t>BPDU</a:t>
            </a:r>
            <a:r>
              <a:rPr lang="zh-CN" altLang="en-US" dirty="0" smtClean="0"/>
              <a:t>报文后，会比较</a:t>
            </a:r>
            <a:r>
              <a:rPr lang="en-US" altLang="zh-CN" dirty="0" smtClean="0"/>
              <a:t>BPDU</a:t>
            </a:r>
            <a:r>
              <a:rPr lang="zh-CN" altLang="en-US" dirty="0" smtClean="0"/>
              <a:t>中的根桥</a:t>
            </a:r>
            <a:r>
              <a:rPr lang="en-US" altLang="zh-CN" dirty="0" smtClean="0"/>
              <a:t>ID</a:t>
            </a:r>
            <a:r>
              <a:rPr lang="zh-CN" altLang="en-US" dirty="0" smtClean="0"/>
              <a:t>和自己的桥</a:t>
            </a:r>
            <a:r>
              <a:rPr lang="en-US" altLang="zh-CN" dirty="0" smtClean="0"/>
              <a:t>ID</a:t>
            </a:r>
            <a:r>
              <a:rPr lang="zh-CN" altLang="en-US" dirty="0" smtClean="0"/>
              <a:t>。如果收到的</a:t>
            </a:r>
            <a:r>
              <a:rPr lang="en-US" altLang="zh-CN" dirty="0" smtClean="0"/>
              <a:t>BPDU</a:t>
            </a:r>
            <a:r>
              <a:rPr lang="zh-CN" altLang="en-US" dirty="0" smtClean="0"/>
              <a:t>报文中的桥</a:t>
            </a:r>
            <a:r>
              <a:rPr lang="en-US" altLang="zh-CN" dirty="0" smtClean="0"/>
              <a:t>ID</a:t>
            </a:r>
            <a:r>
              <a:rPr lang="zh-CN" altLang="en-US" dirty="0" smtClean="0"/>
              <a:t>优先级低，接收交换机会继续通告自己的配置</a:t>
            </a:r>
            <a:r>
              <a:rPr lang="en-US" altLang="zh-CN" dirty="0" smtClean="0"/>
              <a:t>BPDU</a:t>
            </a:r>
            <a:r>
              <a:rPr lang="zh-CN" altLang="en-US" dirty="0" smtClean="0"/>
              <a:t>报文给邻居交换机。如果收到的</a:t>
            </a:r>
            <a:r>
              <a:rPr lang="en-US" altLang="zh-CN" dirty="0" smtClean="0"/>
              <a:t>BPDU</a:t>
            </a:r>
            <a:r>
              <a:rPr lang="zh-CN" altLang="en-US" dirty="0" smtClean="0"/>
              <a:t>报文中的桥</a:t>
            </a:r>
            <a:r>
              <a:rPr lang="en-US" altLang="zh-CN" dirty="0" smtClean="0"/>
              <a:t>ID</a:t>
            </a:r>
            <a:r>
              <a:rPr lang="zh-CN" altLang="en-US" dirty="0" smtClean="0"/>
              <a:t>优先级高，则交换机会修改自己的</a:t>
            </a:r>
            <a:r>
              <a:rPr lang="en-US" altLang="zh-CN" dirty="0" smtClean="0"/>
              <a:t>BPDU</a:t>
            </a:r>
            <a:r>
              <a:rPr lang="zh-CN" altLang="en-US" dirty="0" smtClean="0"/>
              <a:t>报文的根桥</a:t>
            </a:r>
            <a:r>
              <a:rPr lang="en-US" altLang="zh-CN" dirty="0" smtClean="0"/>
              <a:t>ID</a:t>
            </a:r>
            <a:r>
              <a:rPr lang="zh-CN" altLang="en-US" dirty="0" smtClean="0"/>
              <a:t>字段，宣告新的根桥。</a:t>
            </a:r>
            <a:endParaRPr lang="zh-CN"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t>非根交换机在选举根端口时分别依据该端口的根路径开销、对端</a:t>
            </a:r>
            <a:r>
              <a:rPr lang="en-US" altLang="zh-CN" dirty="0" smtClean="0"/>
              <a:t>BID</a:t>
            </a:r>
            <a:r>
              <a:rPr lang="zh-CN" altLang="en-US" dirty="0" smtClean="0"/>
              <a:t>（</a:t>
            </a:r>
            <a:r>
              <a:rPr lang="en-US" altLang="zh-CN" dirty="0" smtClean="0"/>
              <a:t>Bridge ID</a:t>
            </a:r>
            <a:r>
              <a:rPr lang="zh-CN" altLang="en-US" dirty="0" smtClean="0"/>
              <a:t>）、对端</a:t>
            </a:r>
            <a:r>
              <a:rPr lang="en-US" altLang="zh-CN" dirty="0" smtClean="0"/>
              <a:t>PID</a:t>
            </a:r>
            <a:r>
              <a:rPr lang="zh-CN" altLang="en-US" dirty="0" smtClean="0"/>
              <a:t>（</a:t>
            </a:r>
            <a:r>
              <a:rPr lang="en-US" altLang="zh-CN" dirty="0" smtClean="0"/>
              <a:t>Port ID</a:t>
            </a:r>
            <a:r>
              <a:rPr lang="zh-CN" altLang="en-US" dirty="0" smtClean="0"/>
              <a:t>）和本端</a:t>
            </a:r>
            <a:r>
              <a:rPr lang="en-US" altLang="zh-CN" dirty="0" smtClean="0"/>
              <a:t>PID</a:t>
            </a:r>
            <a:r>
              <a:rPr lang="zh-CN" altLang="en-US" dirty="0" smtClean="0"/>
              <a:t>。</a:t>
            </a:r>
            <a:endParaRPr lang="en-US" altLang="zh-CN" dirty="0" smtClean="0"/>
          </a:p>
          <a:p>
            <a:pPr eaLnBrk="1" hangingPunct="1"/>
            <a:r>
              <a:rPr lang="zh-CN" altLang="en-US" dirty="0" smtClean="0"/>
              <a:t>交换机的每个端口都有一个端口开销（</a:t>
            </a:r>
            <a:r>
              <a:rPr lang="en-US" altLang="zh-CN" dirty="0" smtClean="0"/>
              <a:t>Port Cost</a:t>
            </a:r>
            <a:r>
              <a:rPr lang="zh-CN" altLang="en-US" dirty="0" smtClean="0"/>
              <a:t>）参数，此参数表示该端口发送数据时的开销值，即出端口的开销。</a:t>
            </a:r>
            <a:r>
              <a:rPr lang="en-US" altLang="zh-CN" dirty="0" smtClean="0"/>
              <a:t>STP</a:t>
            </a:r>
            <a:r>
              <a:rPr lang="zh-CN" altLang="en-US" dirty="0" smtClean="0"/>
              <a:t>认为从一个端口接收数据是没有开销的。端口的开销和端口的带宽有关，带宽越高，开销越小。从一个非根桥到达根桥的路径可能有多条，每一条路径都有一个总的开销值，此开销值是该路径上所有出端口的端口开销总和，即根路径开销</a:t>
            </a:r>
            <a:r>
              <a:rPr lang="en-US" altLang="zh-CN" dirty="0" smtClean="0"/>
              <a:t>RPC</a:t>
            </a:r>
            <a:r>
              <a:rPr lang="zh-CN" altLang="en-US" dirty="0" smtClean="0"/>
              <a:t>（</a:t>
            </a:r>
            <a:r>
              <a:rPr lang="en-US" altLang="zh-CN" dirty="0" smtClean="0"/>
              <a:t>Root Path Cost</a:t>
            </a:r>
            <a:r>
              <a:rPr lang="zh-CN" altLang="en-US" dirty="0" smtClean="0"/>
              <a:t>）。非根桥根据根路径开销来确定到达根桥的最短路径，并生成无环树状网络。根桥的根路径开销是</a:t>
            </a:r>
            <a:r>
              <a:rPr lang="en-US" altLang="zh-CN" dirty="0" smtClean="0"/>
              <a:t>0。</a:t>
            </a:r>
            <a:endParaRPr lang="en-US" altLang="zh-CN" dirty="0" smtClean="0"/>
          </a:p>
          <a:p>
            <a:pPr eaLnBrk="1" hangingPunct="1"/>
            <a:r>
              <a:rPr lang="zh-CN" altLang="en-US" dirty="0" smtClean="0"/>
              <a:t>一般情况下，企业网络中会存在多厂商的交换设备，华为</a:t>
            </a:r>
            <a:r>
              <a:rPr lang="en-US" altLang="zh-CN" dirty="0" smtClean="0"/>
              <a:t>X7</a:t>
            </a:r>
            <a:r>
              <a:rPr lang="zh-CN" altLang="en-US" dirty="0" smtClean="0"/>
              <a:t>系列交换机支持多种</a:t>
            </a:r>
            <a:r>
              <a:rPr lang="en-US" altLang="zh-CN" dirty="0" smtClean="0"/>
              <a:t>STP</a:t>
            </a:r>
            <a:r>
              <a:rPr lang="zh-CN" altLang="en-US" dirty="0" smtClean="0"/>
              <a:t>的路径开销计算标准，提供最大程度的兼容性。缺省情况下，华为</a:t>
            </a:r>
            <a:r>
              <a:rPr lang="en-US" altLang="zh-CN" dirty="0" smtClean="0"/>
              <a:t>X7</a:t>
            </a:r>
            <a:r>
              <a:rPr lang="zh-CN" altLang="en-US" dirty="0" smtClean="0"/>
              <a:t>系列交换机使用</a:t>
            </a:r>
            <a:r>
              <a:rPr lang="en-US" altLang="zh-CN" dirty="0" smtClean="0"/>
              <a:t>IEEE 802.1t</a:t>
            </a:r>
            <a:r>
              <a:rPr lang="zh-CN" altLang="en-US" dirty="0" smtClean="0"/>
              <a:t>标准来计算路径开销。</a:t>
            </a:r>
            <a:endParaRPr lang="zh-CN" altLang="en-US" dirty="0" smtClean="0"/>
          </a:p>
          <a:p>
            <a:pPr eaLnBrk="1" hangingPunct="1"/>
            <a:r>
              <a:rPr lang="zh-CN" altLang="en-US" dirty="0" smtClean="0"/>
              <a:t>运行</a:t>
            </a:r>
            <a:r>
              <a:rPr lang="en-US" altLang="zh-CN" dirty="0" smtClean="0"/>
              <a:t>STP</a:t>
            </a:r>
            <a:r>
              <a:rPr lang="zh-CN" altLang="en-US" dirty="0" smtClean="0"/>
              <a:t>交换机的每个端口都有一个端口</a:t>
            </a:r>
            <a:r>
              <a:rPr lang="en-US" altLang="zh-CN" dirty="0" smtClean="0"/>
              <a:t>ID</a:t>
            </a:r>
            <a:r>
              <a:rPr lang="zh-CN" altLang="en-US" dirty="0" smtClean="0"/>
              <a:t>，端口</a:t>
            </a:r>
            <a:r>
              <a:rPr lang="en-US" altLang="zh-CN" dirty="0" smtClean="0"/>
              <a:t>ID</a:t>
            </a:r>
            <a:r>
              <a:rPr lang="zh-CN" altLang="en-US" dirty="0" smtClean="0"/>
              <a:t>由端口优先级和端口号构成。端口优先级取值范围是</a:t>
            </a:r>
            <a:r>
              <a:rPr lang="en-US" altLang="zh-CN" dirty="0" smtClean="0"/>
              <a:t>0</a:t>
            </a:r>
            <a:r>
              <a:rPr lang="zh-CN" altLang="en-US" dirty="0" smtClean="0"/>
              <a:t>到</a:t>
            </a:r>
            <a:r>
              <a:rPr lang="en-US" altLang="zh-CN" dirty="0" smtClean="0"/>
              <a:t>240</a:t>
            </a:r>
            <a:r>
              <a:rPr lang="zh-CN" altLang="en-US" dirty="0" smtClean="0"/>
              <a:t>，步长为</a:t>
            </a:r>
            <a:r>
              <a:rPr lang="en-US" altLang="zh-CN" dirty="0" smtClean="0"/>
              <a:t>16</a:t>
            </a:r>
            <a:r>
              <a:rPr lang="zh-CN" altLang="en-US" dirty="0" smtClean="0"/>
              <a:t>，即取值必须为</a:t>
            </a:r>
            <a:r>
              <a:rPr lang="en-US" altLang="zh-CN" dirty="0" smtClean="0"/>
              <a:t>16</a:t>
            </a:r>
            <a:r>
              <a:rPr lang="zh-CN" altLang="en-US" dirty="0" smtClean="0"/>
              <a:t>的整数倍。缺省情况下，端口优先级是</a:t>
            </a:r>
            <a:r>
              <a:rPr lang="en-US" altLang="zh-CN" dirty="0" smtClean="0"/>
              <a:t>128。</a:t>
            </a:r>
            <a:r>
              <a:rPr lang="zh-CN" altLang="en-US" dirty="0" smtClean="0"/>
              <a:t>端口</a:t>
            </a:r>
            <a:r>
              <a:rPr lang="en-US" altLang="zh-CN" dirty="0" smtClean="0"/>
              <a:t>ID</a:t>
            </a:r>
            <a:r>
              <a:rPr lang="zh-CN" altLang="en-US" dirty="0" smtClean="0"/>
              <a:t>（</a:t>
            </a:r>
            <a:r>
              <a:rPr lang="en-US" altLang="zh-CN" dirty="0" smtClean="0"/>
              <a:t>port ID)</a:t>
            </a:r>
            <a:r>
              <a:rPr lang="zh-CN" altLang="en-US" dirty="0" smtClean="0"/>
              <a:t>可以用来确定端口角色。</a:t>
            </a:r>
            <a:endParaRPr lang="en-US" altLang="zh-CN" dirty="0" smtClean="0"/>
          </a:p>
          <a:p>
            <a:pPr eaLnBrk="1" hangingPunct="1"/>
            <a:r>
              <a:rPr lang="zh-CN" altLang="en-US" dirty="0" smtClean="0"/>
              <a:t>每个非根桥都要选举一个根端口。根端口是距离根桥最近的端口，这个最近的衡量标准是靠累计根路径开销来判定的，即累计根路径开销最小的端口就是根端口。端口收到一个</a:t>
            </a:r>
            <a:r>
              <a:rPr lang="en-US" altLang="zh-CN" dirty="0" smtClean="0"/>
              <a:t>BPDU</a:t>
            </a:r>
            <a:r>
              <a:rPr lang="zh-CN" altLang="en-US" dirty="0" smtClean="0"/>
              <a:t>报文后，抽取该</a:t>
            </a:r>
            <a:r>
              <a:rPr lang="en-US" altLang="zh-CN" dirty="0" smtClean="0"/>
              <a:t>BPDU</a:t>
            </a:r>
            <a:r>
              <a:rPr lang="zh-CN" altLang="en-US" dirty="0" smtClean="0"/>
              <a:t>报文中累计根路径开销字段的值，加上该端口本身的路径开销即为累计根路径开销。如果有两个或两个以上的端口计算得到的累计根路径开销相同，那么选择收到发送者</a:t>
            </a:r>
            <a:r>
              <a:rPr lang="en-US" altLang="zh-CN" dirty="0" smtClean="0"/>
              <a:t>BID</a:t>
            </a:r>
            <a:r>
              <a:rPr lang="zh-CN" altLang="en-US" dirty="0" smtClean="0"/>
              <a:t>最小的那个端口作为根端口。</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defRPr/>
            </a:pPr>
            <a:r>
              <a:rPr lang="zh-CN" altLang="en-US" dirty="0" smtClean="0">
                <a:solidFill>
                  <a:srgbClr val="000000"/>
                </a:solidFill>
              </a:rPr>
              <a:t>如果两个或两个以上的端口连接到同一台交换机上，则选择发送者</a:t>
            </a:r>
            <a:r>
              <a:rPr lang="en-US" altLang="zh-CN" dirty="0" smtClean="0">
                <a:solidFill>
                  <a:srgbClr val="000000"/>
                </a:solidFill>
              </a:rPr>
              <a:t>PID</a:t>
            </a:r>
            <a:r>
              <a:rPr lang="zh-CN" altLang="en-US" dirty="0" smtClean="0">
                <a:solidFill>
                  <a:srgbClr val="000000"/>
                </a:solidFill>
              </a:rPr>
              <a:t>最小的那个端口作为根端口。如果两个或两个以上的端口通过</a:t>
            </a:r>
            <a:r>
              <a:rPr lang="en-US" altLang="zh-CN" dirty="0" smtClean="0">
                <a:solidFill>
                  <a:srgbClr val="000000"/>
                </a:solidFill>
              </a:rPr>
              <a:t>Hub</a:t>
            </a:r>
            <a:r>
              <a:rPr lang="zh-CN" altLang="en-US" dirty="0" smtClean="0">
                <a:solidFill>
                  <a:srgbClr val="000000"/>
                </a:solidFill>
              </a:rPr>
              <a:t>连接到同一台交换机的同一个接口上，则选择本交换机的这些端口中的</a:t>
            </a:r>
            <a:r>
              <a:rPr lang="en-US" altLang="zh-CN" dirty="0" smtClean="0">
                <a:solidFill>
                  <a:srgbClr val="000000"/>
                </a:solidFill>
              </a:rPr>
              <a:t>PID</a:t>
            </a:r>
            <a:r>
              <a:rPr lang="zh-CN" altLang="en-US" dirty="0" smtClean="0">
                <a:solidFill>
                  <a:srgbClr val="000000"/>
                </a:solidFill>
              </a:rPr>
              <a:t>最小的作为根端口。</a:t>
            </a:r>
            <a:endParaRPr lang="en-US" altLang="zh-CN"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在网段上抑制其他端口（无论是自己的还是其他设备的）发送</a:t>
            </a:r>
            <a:r>
              <a:rPr lang="en-US" altLang="zh-CN" dirty="0" smtClean="0"/>
              <a:t>BPDU</a:t>
            </a:r>
            <a:r>
              <a:rPr lang="zh-CN" altLang="en-US" dirty="0" smtClean="0"/>
              <a:t>报文的端口，就是该网段的指定端口。每个网段都应该有一个指定端口，根桥的所有端口都是指定端口（除非根桥在物理上存在环路）。</a:t>
            </a:r>
            <a:endParaRPr lang="en-US" altLang="zh-CN" dirty="0" smtClean="0"/>
          </a:p>
          <a:p>
            <a:r>
              <a:rPr lang="zh-CN" altLang="en-US" dirty="0" smtClean="0"/>
              <a:t>指定端口的选举也是首先比较累计根路径开销，累计根路径开销最小的端口就是指定端口。如果累计根路径开销相同，则比较端口所在交换机的桥</a:t>
            </a:r>
            <a:r>
              <a:rPr lang="en-US" altLang="zh-CN" dirty="0" smtClean="0"/>
              <a:t>ID</a:t>
            </a:r>
            <a:r>
              <a:rPr lang="zh-CN" altLang="en-US" dirty="0" smtClean="0"/>
              <a:t>，所在桥</a:t>
            </a:r>
            <a:r>
              <a:rPr lang="en-US" altLang="zh-CN" dirty="0" smtClean="0"/>
              <a:t>ID</a:t>
            </a:r>
            <a:r>
              <a:rPr lang="zh-CN" altLang="en-US" dirty="0" smtClean="0"/>
              <a:t>最小的端口被选举为指定端口。如果通过累计根路径开销和所在桥</a:t>
            </a:r>
            <a:r>
              <a:rPr lang="en-US" altLang="zh-CN" dirty="0" smtClean="0"/>
              <a:t>ID</a:t>
            </a:r>
            <a:r>
              <a:rPr lang="zh-CN" altLang="en-US" dirty="0" smtClean="0"/>
              <a:t>选举不出来，则比较端口</a:t>
            </a:r>
            <a:r>
              <a:rPr lang="en-US" altLang="zh-CN" dirty="0" smtClean="0"/>
              <a:t>ID</a:t>
            </a:r>
            <a:r>
              <a:rPr lang="zh-CN" altLang="en-US" dirty="0" smtClean="0"/>
              <a:t>，端口</a:t>
            </a:r>
            <a:r>
              <a:rPr lang="en-US" altLang="zh-CN" dirty="0" smtClean="0"/>
              <a:t>ID</a:t>
            </a:r>
            <a:r>
              <a:rPr lang="zh-CN" altLang="en-US" dirty="0" smtClean="0"/>
              <a:t>最小的被选举为指定端口。</a:t>
            </a:r>
            <a:endParaRPr lang="en-US" altLang="zh-CN" dirty="0" smtClean="0"/>
          </a:p>
          <a:p>
            <a:r>
              <a:rPr lang="zh-CN" altLang="en-US" dirty="0" smtClean="0"/>
              <a:t>网络收敛后，只有指定端口和根端口可以转发数据。其他端口为预备端口，被阻塞，不能转发数据，只能够从所连网段的指定交换机接收到</a:t>
            </a:r>
            <a:r>
              <a:rPr lang="en-US" altLang="zh-CN" dirty="0" smtClean="0"/>
              <a:t>BPDU</a:t>
            </a:r>
            <a:r>
              <a:rPr lang="zh-CN" altLang="en-US" dirty="0" smtClean="0"/>
              <a:t>报文，并以此来监视链路的状态。</a:t>
            </a:r>
            <a:endParaRPr lang="en-US" altLang="zh-CN" dirty="0" smtClean="0"/>
          </a:p>
          <a:p>
            <a:endParaRPr lang="zh-CN" altLang="en-US" dirty="0" smtClean="0"/>
          </a:p>
          <a:p>
            <a:pPr eaLnBrk="1" hangingPunct="1"/>
            <a:endParaRPr lang="zh-CN"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在稳定的</a:t>
            </a:r>
            <a:r>
              <a:rPr lang="en-US" altLang="zh-CN" dirty="0" smtClean="0"/>
              <a:t>STP</a:t>
            </a:r>
            <a:r>
              <a:rPr lang="zh-CN" altLang="en-US" dirty="0" smtClean="0"/>
              <a:t>拓扑里，非根桥会定期收到来自根桥的</a:t>
            </a:r>
            <a:r>
              <a:rPr lang="en-US" altLang="zh-CN" dirty="0" smtClean="0"/>
              <a:t>BPDU</a:t>
            </a:r>
            <a:r>
              <a:rPr lang="zh-CN" altLang="en-US" dirty="0" smtClean="0"/>
              <a:t>报文。如果根桥发生了故障，停止发送</a:t>
            </a:r>
            <a:r>
              <a:rPr lang="en-US" altLang="zh-CN" dirty="0" smtClean="0"/>
              <a:t>BPDU</a:t>
            </a:r>
            <a:r>
              <a:rPr lang="zh-CN" altLang="en-US" dirty="0" smtClean="0"/>
              <a:t>报文，下游交换机就无法收到来自根桥的</a:t>
            </a:r>
            <a:r>
              <a:rPr lang="en-US" altLang="zh-CN" dirty="0" smtClean="0"/>
              <a:t>BPDU</a:t>
            </a:r>
            <a:r>
              <a:rPr lang="zh-CN" altLang="en-US" dirty="0" smtClean="0"/>
              <a:t>报文。如果下游交换机一直收不到</a:t>
            </a:r>
            <a:r>
              <a:rPr lang="en-US" altLang="zh-CN" dirty="0" smtClean="0"/>
              <a:t>BPDU</a:t>
            </a:r>
            <a:r>
              <a:rPr lang="zh-CN" altLang="en-US" dirty="0" smtClean="0"/>
              <a:t>报文，</a:t>
            </a:r>
            <a:r>
              <a:rPr lang="en-US" altLang="zh-CN" dirty="0" smtClean="0"/>
              <a:t>Max Age</a:t>
            </a:r>
            <a:r>
              <a:rPr lang="zh-CN" altLang="en-US" dirty="0" smtClean="0"/>
              <a:t>定时器就会超时（</a:t>
            </a:r>
            <a:r>
              <a:rPr lang="en-US" altLang="zh-CN" dirty="0" smtClean="0"/>
              <a:t>Max Age</a:t>
            </a:r>
            <a:r>
              <a:rPr lang="zh-CN" altLang="en-US" dirty="0" smtClean="0"/>
              <a:t>的默认值为</a:t>
            </a:r>
            <a:r>
              <a:rPr lang="en-US" altLang="zh-CN" dirty="0" smtClean="0"/>
              <a:t>20</a:t>
            </a:r>
            <a:r>
              <a:rPr lang="zh-CN" altLang="en-US" dirty="0" smtClean="0"/>
              <a:t>秒），从而导致已经收到的</a:t>
            </a:r>
            <a:r>
              <a:rPr lang="en-US" altLang="zh-CN" dirty="0" smtClean="0"/>
              <a:t>BPDU</a:t>
            </a:r>
            <a:r>
              <a:rPr lang="zh-CN" altLang="en-US" dirty="0" smtClean="0"/>
              <a:t>报文失效，此时，非根交换机会互相发送配置</a:t>
            </a:r>
            <a:r>
              <a:rPr lang="en-US" altLang="zh-CN" dirty="0" smtClean="0"/>
              <a:t>BPDU</a:t>
            </a:r>
            <a:r>
              <a:rPr lang="zh-CN" altLang="en-US" dirty="0" smtClean="0"/>
              <a:t>报文，重新选举新的根桥。根桥故障会导致</a:t>
            </a:r>
            <a:r>
              <a:rPr lang="en-US" altLang="zh-CN" dirty="0" smtClean="0"/>
              <a:t>50</a:t>
            </a:r>
            <a:r>
              <a:rPr lang="zh-CN" altLang="en-US" dirty="0" smtClean="0"/>
              <a:t>秒左右的恢复时间，恢复时间约等于</a:t>
            </a:r>
            <a:r>
              <a:rPr lang="en-US" altLang="zh-CN" dirty="0" smtClean="0"/>
              <a:t>Max Age</a:t>
            </a:r>
            <a:r>
              <a:rPr lang="zh-CN" altLang="en-US" dirty="0" smtClean="0"/>
              <a:t>加上两倍的</a:t>
            </a:r>
            <a:r>
              <a:rPr lang="en-US" altLang="zh-CN" dirty="0" smtClean="0"/>
              <a:t>Forward Delay</a:t>
            </a:r>
            <a:r>
              <a:rPr lang="zh-CN" altLang="en-US" dirty="0" smtClean="0"/>
              <a:t>收敛时间。</a:t>
            </a:r>
            <a:endParaRPr lang="zh-CN"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endParaRPr lang="en-US" dirty="0"/>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623"/>
            <a:ext cx="9148763"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794" y="3602872"/>
            <a:ext cx="9148763"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10134"/>
            <a:ext cx="10521077"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2283" y="4590526"/>
            <a:ext cx="10521077"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636" y="1826048"/>
            <a:ext cx="5184299" cy="435234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5415" y="1826048"/>
            <a:ext cx="5184299" cy="435234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fld>
            <a:endParaRPr lang="zh-CN" altLang="en-US"/>
          </a:p>
        </p:txBody>
      </p:sp>
      <p:sp>
        <p:nvSpPr>
          <p:cNvPr id="11" name="TextBox 10"/>
          <p:cNvSpPr txBox="1"/>
          <p:nvPr userDrawn="1"/>
        </p:nvSpPr>
        <p:spPr>
          <a:xfrm>
            <a:off x="1734436" y="6741131"/>
            <a:ext cx="1224774" cy="118457"/>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5887" y="987654"/>
            <a:ext cx="6175415"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5887" y="987654"/>
            <a:ext cx="6175415"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209"/>
            <a:ext cx="2630269"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637" y="365209"/>
            <a:ext cx="7738328" cy="5813184"/>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C02D343-BBAA-4974-B89F-198DA37C0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fld>
            <a:endParaRPr lang="zh-CN"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endParaRPr lang="en-US" dirty="0"/>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anose="05000000000000000000"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anose="05000000000000000000" pitchFamily="2" charset="2"/>
              <a:buNone/>
              <a:defRPr b="0">
                <a:solidFill>
                  <a:schemeClr val="tx1">
                    <a:lumMod val="95000"/>
                    <a:lumOff val="5000"/>
                  </a:schemeClr>
                </a:solidFill>
              </a:defRPr>
            </a:lvl1pPr>
          </a:lstStyle>
          <a:p>
            <a:pPr lvl="0"/>
            <a:r>
              <a:rPr lang="en-US" dirty="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anose="020B0503020204020204" pitchFamily="18" charset="-122"/>
                <a:cs typeface="Microsoft YaHei UI" panose="020B0503020204020204" pitchFamily="18" charset="-122"/>
              </a:rPr>
              <a:t>内容</a:t>
            </a:r>
            <a:endParaRPr lang="en-US" altLang="zh-CN" sz="5300" dirty="0">
              <a:solidFill>
                <a:srgbClr val="4197DF"/>
              </a:solidFill>
              <a:latin typeface="Microsoft YaHei UI" panose="020B0503020204020204" pitchFamily="18" charset="-122"/>
              <a:cs typeface="Microsoft YaHei UI" panose="020B0503020204020204" pitchFamily="18" charset="-122"/>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anose="02020603050405020304" pitchFamily="18" charset="0"/>
                <a:cs typeface="Times New Roman" panose="02020603050405020304" pitchFamily="18" charset="0"/>
              </a:rPr>
              <a:t>CONTENTS</a:t>
            </a:r>
            <a:endParaRPr lang="en-US" altLang="zh-CN" sz="1900" dirty="0">
              <a:solidFill>
                <a:srgbClr val="4197DF"/>
              </a:solidFill>
              <a:latin typeface="Times New Roman" panose="02020603050405020304" pitchFamily="18" charset="0"/>
              <a:cs typeface="Times New Roman" panose="02020603050405020304" pitchFamily="18" charset="0"/>
            </a:endParaRP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anose="020B0503020204020204" pitchFamily="18" charset="-122"/>
                <a:cs typeface="Microsoft YaHei UI" panose="020B0503020204020204" pitchFamily="18" charset="-122"/>
              </a:rPr>
              <a:t>导航</a:t>
            </a:r>
            <a:endParaRPr lang="en-US" altLang="zh-CN" sz="2800" dirty="0">
              <a:solidFill>
                <a:srgbClr val="4197DF"/>
              </a:solidFill>
              <a:latin typeface="Microsoft YaHei UI" panose="020B0503020204020204" pitchFamily="18" charset="-122"/>
              <a:cs typeface="Microsoft YaHei UI" panose="020B0503020204020204" pitchFamily="18" charset="-122"/>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endParaRPr lang="en-US"/>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itchFamily="34" charset="-122"/>
                <a:ea typeface="Arial Unicode MS" pitchFamily="34" charset="-122"/>
                <a:cs typeface="Arial Unicode MS" pitchFamily="34" charset="-122"/>
              </a:rPr>
            </a:fld>
            <a:r>
              <a:rPr lang="zh-CN" altLang="en-US" sz="1600" dirty="0">
                <a:solidFill>
                  <a:schemeClr val="tx1"/>
                </a:solidFill>
                <a:latin typeface="Arial Unicode MS" pitchFamily="34" charset="-122"/>
                <a:ea typeface="Arial Unicode MS" pitchFamily="34" charset="-122"/>
                <a:cs typeface="Arial Unicode MS" pitchFamily="34" charset="-122"/>
              </a:rPr>
              <a:t> </a:t>
            </a:r>
            <a:endParaRPr lang="zh-CN" altLang="en-US" sz="1600" b="0" dirty="0">
              <a:solidFill>
                <a:schemeClr val="tx1"/>
              </a:solidFill>
              <a:latin typeface="Arial Unicode MS" pitchFamily="34" charset="-122"/>
              <a:ea typeface="Arial Unicode MS" pitchFamily="34" charset="-122"/>
              <a:cs typeface="Arial Unicode MS" pitchFamily="34" charset="-122"/>
            </a:endParaRPr>
          </a:p>
        </p:txBody>
      </p:sp>
      <p:sp>
        <p:nvSpPr>
          <p:cNvPr id="29" name="矩形 28"/>
          <p:cNvSpPr/>
          <p:nvPr/>
        </p:nvSpPr>
        <p:spPr>
          <a:xfrm>
            <a:off x="7897014" y="330746"/>
            <a:ext cx="2971800"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0" dirty="0">
                <a:solidFill>
                  <a:schemeClr val="bg1"/>
                </a:solidFill>
                <a:latin typeface="微软雅黑" panose="020B0503020204020204" pitchFamily="34" charset="-122"/>
                <a:ea typeface="微软雅黑" panose="020B0503020204020204" pitchFamily="34" charset="-122"/>
              </a:rPr>
              <a:t>项目</a:t>
            </a:r>
            <a:r>
              <a:rPr lang="en-US" altLang="zh-CN" sz="1800" b="0" dirty="0">
                <a:solidFill>
                  <a:schemeClr val="bg1"/>
                </a:solidFill>
                <a:latin typeface="微软雅黑" panose="020B0503020204020204" pitchFamily="34" charset="-122"/>
                <a:ea typeface="微软雅黑" panose="020B0503020204020204" pitchFamily="34" charset="-122"/>
              </a:rPr>
              <a:t>3</a:t>
            </a:r>
            <a:r>
              <a:rPr lang="zh-CN" altLang="en-US" sz="1800" b="0" dirty="0">
                <a:solidFill>
                  <a:schemeClr val="bg1"/>
                </a:solidFill>
                <a:latin typeface="微软雅黑" panose="020B0503020204020204" pitchFamily="34" charset="-122"/>
                <a:ea typeface="微软雅黑" panose="020B0503020204020204" pitchFamily="34" charset="-122"/>
              </a:rPr>
              <a:t>  防止二层环路</a:t>
            </a:r>
            <a:endParaRPr lang="zh-CN" altLang="en-US" sz="1800" b="0" dirty="0">
              <a:solidFill>
                <a:schemeClr val="bg1"/>
              </a:solidFill>
              <a:latin typeface="微软雅黑" panose="020B0503020204020204" pitchFamily="34" charset="-122"/>
              <a:ea typeface="微软雅黑" panose="020B0503020204020204" pitchFamily="34" charset="-122"/>
            </a:endParaRP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endParaRPr lang="en-US" dirty="0"/>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anose="05000000000000000000"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210"/>
            <a:ext cx="10521077" cy="132587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637" y="1826048"/>
            <a:ext cx="10521077" cy="435234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636" y="6357822"/>
            <a:ext cx="2744629"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C02D343-BBAA-4974-B89F-198DA37C01B5}" type="datetimeFigureOut">
              <a:rPr lang="zh-CN" altLang="en-US" smtClean="0"/>
            </a:fld>
            <a:endParaRPr lang="zh-CN" altLang="en-US"/>
          </a:p>
        </p:txBody>
      </p:sp>
      <p:sp>
        <p:nvSpPr>
          <p:cNvPr id="5" name="页脚占位符 4"/>
          <p:cNvSpPr>
            <a:spLocks noGrp="1"/>
          </p:cNvSpPr>
          <p:nvPr>
            <p:ph type="ftr" sz="quarter" idx="3"/>
          </p:nvPr>
        </p:nvSpPr>
        <p:spPr>
          <a:xfrm>
            <a:off x="4040704" y="6357822"/>
            <a:ext cx="411694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085" y="6357822"/>
            <a:ext cx="2744629"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8ACD689D-6400-4EAA-B7EF-FE9F0AB6517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889375" y="1219994"/>
            <a:ext cx="7772400" cy="1841081"/>
          </a:xfrm>
          <a:prstGeom prst="rect">
            <a:avLst/>
          </a:prstGeom>
          <a:noFill/>
        </p:spPr>
        <p:txBody>
          <a:bodyPr wrap="square" rtlCol="0" anchor="t">
            <a:spAutoFit/>
          </a:bodyPr>
          <a:lstStyle/>
          <a:p>
            <a:pPr algn="ctr" defTabSz="914400">
              <a:lnSpc>
                <a:spcPct val="150000"/>
              </a:lnSpc>
            </a:pPr>
            <a:r>
              <a:rPr lang="zh-CN" altLang="en-US" sz="4400" dirty="0">
                <a:solidFill>
                  <a:prstClr val="black"/>
                </a:solidFill>
                <a:cs typeface="+mn-ea"/>
                <a:sym typeface="+mn-lt"/>
              </a:rPr>
              <a:t>网络设备配置项目教程</a:t>
            </a:r>
            <a:r>
              <a:rPr lang="zh-CN" altLang="en-US" sz="3600" dirty="0">
                <a:solidFill>
                  <a:prstClr val="black"/>
                </a:solidFill>
                <a:cs typeface="+mn-ea"/>
                <a:sym typeface="+mn-lt"/>
              </a:rPr>
              <a:t>（微课版）           （第</a:t>
            </a:r>
            <a:r>
              <a:rPr lang="en-US" altLang="zh-CN" sz="3600" dirty="0">
                <a:solidFill>
                  <a:prstClr val="black"/>
                </a:solidFill>
                <a:cs typeface="+mn-ea"/>
                <a:sym typeface="+mn-lt"/>
              </a:rPr>
              <a:t>3</a:t>
            </a:r>
            <a:r>
              <a:rPr lang="zh-CN" altLang="en-US" sz="3600" dirty="0">
                <a:solidFill>
                  <a:prstClr val="black"/>
                </a:solidFill>
                <a:cs typeface="+mn-ea"/>
                <a:sym typeface="+mn-lt"/>
              </a:rPr>
              <a:t>版）</a:t>
            </a:r>
            <a:endParaRPr lang="zh-CN" altLang="en-US" sz="36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6" name="图片 5" descr="51miz-E841183-64778546"/>
          <p:cNvPicPr>
            <a:picLocks noChangeAspect="1"/>
          </p:cNvPicPr>
          <p:nvPr/>
        </p:nvPicPr>
        <p:blipFill>
          <a:blip r:embed="rId2" cstate="screen"/>
          <a:stretch>
            <a:fillRect/>
          </a:stretch>
        </p:blipFill>
        <p:spPr>
          <a:xfrm>
            <a:off x="10823575" y="4141292"/>
            <a:ext cx="1145805" cy="114580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9"/>
          <p:cNvSpPr>
            <a:spLocks noGrp="1"/>
          </p:cNvSpPr>
          <p:nvPr>
            <p:ph type="title"/>
          </p:nvPr>
        </p:nvSpPr>
        <p:spPr/>
        <p:txBody>
          <a:bodyPr/>
          <a:lstStyle/>
          <a:p>
            <a:r>
              <a:rPr lang="en-US" altLang="zh-CN" dirty="0" smtClean="0">
                <a:latin typeface="Arial" panose="020B0604020202020204" pitchFamily="34" charset="0"/>
                <a:cs typeface="Arial" panose="020B0604020202020204" pitchFamily="34" charset="0"/>
              </a:rPr>
              <a:t>MAC</a:t>
            </a:r>
            <a:r>
              <a:rPr lang="zh-CN" altLang="en-US" dirty="0" smtClean="0">
                <a:latin typeface="Arial" panose="020B0604020202020204" pitchFamily="34" charset="0"/>
                <a:cs typeface="Arial" panose="020B0604020202020204" pitchFamily="34" charset="0"/>
              </a:rPr>
              <a:t>地址表震荡</a:t>
            </a:r>
            <a:endParaRPr lang="zh-CN" altLang="en-US" dirty="0" smtClean="0">
              <a:latin typeface="Arial" panose="020B0604020202020204" pitchFamily="34" charset="0"/>
              <a:cs typeface="Arial" panose="020B0604020202020204" pitchFamily="34" charset="0"/>
            </a:endParaRPr>
          </a:p>
        </p:txBody>
      </p:sp>
      <p:graphicFrame>
        <p:nvGraphicFramePr>
          <p:cNvPr id="35" name="表格 34"/>
          <p:cNvGraphicFramePr>
            <a:graphicFrameLocks noGrp="1"/>
          </p:cNvGraphicFramePr>
          <p:nvPr/>
        </p:nvGraphicFramePr>
        <p:xfrm>
          <a:off x="2282118" y="2060957"/>
          <a:ext cx="3384550" cy="944245"/>
        </p:xfrm>
        <a:graphic>
          <a:graphicData uri="http://schemas.openxmlformats.org/drawingml/2006/table">
            <a:tbl>
              <a:tblPr firstRow="1" bandRow="1">
                <a:tableStyleId>{5C22544A-7EE6-4342-B048-85BDC9FD1C3A}</a:tableStyleId>
              </a:tblPr>
              <a:tblGrid>
                <a:gridCol w="1944370"/>
                <a:gridCol w="1440180"/>
              </a:tblGrid>
              <a:tr h="274320">
                <a:tc>
                  <a:txBody>
                    <a:bodyPr/>
                    <a:lstStyle/>
                    <a:p>
                      <a:pPr algn="ctr"/>
                      <a:r>
                        <a:rPr lang="en-US" altLang="zh-CN" sz="1200" b="0" dirty="0" smtClean="0">
                          <a:latin typeface="Arial" panose="020B0604020202020204" pitchFamily="34" charset="0"/>
                          <a:cs typeface="Arial" panose="020B0604020202020204" pitchFamily="34" charset="0"/>
                        </a:rPr>
                        <a:t>MAC</a:t>
                      </a:r>
                      <a:endParaRPr lang="zh-CN" altLang="en-US" sz="1200" b="0" dirty="0">
                        <a:latin typeface="Arial" panose="020B0604020202020204" pitchFamily="34" charset="0"/>
                        <a:cs typeface="Arial" panose="020B0604020202020204" pitchFamily="34" charset="0"/>
                      </a:endParaRPr>
                    </a:p>
                  </a:txBody>
                  <a:tcPr marL="91461" marR="91461" marT="45707" marB="45707">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0099CC"/>
                    </a:solidFill>
                  </a:tcPr>
                </a:tc>
                <a:tc>
                  <a:txBody>
                    <a:bodyPr/>
                    <a:lstStyle/>
                    <a:p>
                      <a:pPr algn="ctr"/>
                      <a:r>
                        <a:rPr lang="zh-CN" altLang="en-US" sz="1200" b="0" dirty="0" smtClean="0">
                          <a:latin typeface="Arial" panose="020B0604020202020204" pitchFamily="34" charset="0"/>
                          <a:cs typeface="Arial" panose="020B0604020202020204" pitchFamily="34" charset="0"/>
                        </a:rPr>
                        <a:t>端口</a:t>
                      </a:r>
                      <a:endParaRPr lang="zh-CN" altLang="en-US" sz="1200" b="0" dirty="0">
                        <a:latin typeface="Arial" panose="020B0604020202020204" pitchFamily="34" charset="0"/>
                        <a:cs typeface="Arial" panose="020B0604020202020204" pitchFamily="34" charset="0"/>
                      </a:endParaRPr>
                    </a:p>
                  </a:txBody>
                  <a:tcPr marL="91461" marR="91461" marT="45707" marB="45707">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0099CC"/>
                    </a:solidFill>
                  </a:tcPr>
                </a:tc>
              </a:tr>
              <a:tr h="365125">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dk1"/>
                          </a:solidFill>
                          <a:latin typeface="Arial" panose="020B0604020202020204" pitchFamily="34" charset="0"/>
                          <a:ea typeface="+mn-ea"/>
                          <a:cs typeface="Arial" panose="020B0604020202020204" pitchFamily="34" charset="0"/>
                        </a:rPr>
                        <a:t>00-05-06-07-08-AA</a:t>
                      </a:r>
                      <a:endParaRPr lang="zh-CN" altLang="en-US" sz="1400" kern="1200" dirty="0" smtClean="0">
                        <a:solidFill>
                          <a:schemeClr val="dk1"/>
                        </a:solidFill>
                        <a:latin typeface="Arial" panose="020B0604020202020204" pitchFamily="34" charset="0"/>
                        <a:ea typeface="+mn-ea"/>
                        <a:cs typeface="Arial" panose="020B0604020202020204" pitchFamily="34" charset="0"/>
                      </a:endParaRPr>
                    </a:p>
                  </a:txBody>
                  <a:tcPr marL="91461" marR="91461" marT="45707" marB="4570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400" dirty="0" smtClean="0">
                          <a:latin typeface="Arial" panose="020B0604020202020204" pitchFamily="34" charset="0"/>
                          <a:cs typeface="Arial" panose="020B0604020202020204" pitchFamily="34" charset="0"/>
                        </a:rPr>
                        <a:t>G0/0/3</a:t>
                      </a:r>
                      <a:endParaRPr lang="zh-CN" altLang="en-US" sz="1400" dirty="0">
                        <a:latin typeface="Arial" panose="020B0604020202020204" pitchFamily="34" charset="0"/>
                        <a:cs typeface="Arial" panose="020B0604020202020204" pitchFamily="34" charset="0"/>
                      </a:endParaRPr>
                    </a:p>
                  </a:txBody>
                  <a:tcPr marL="91461" marR="91461" marT="45707" marB="4570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r>
              <a:tr h="3048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kern="1200" dirty="0" smtClean="0">
                          <a:solidFill>
                            <a:schemeClr val="dk1"/>
                          </a:solidFill>
                          <a:latin typeface="Arial" panose="020B0604020202020204" pitchFamily="34" charset="0"/>
                          <a:ea typeface="+mn-ea"/>
                          <a:cs typeface="Arial" panose="020B0604020202020204" pitchFamily="34" charset="0"/>
                        </a:rPr>
                        <a:t>00-05-06-07-08-AA</a:t>
                      </a:r>
                      <a:endParaRPr lang="zh-CN" altLang="en-US" sz="1400" kern="1200" dirty="0" smtClean="0">
                        <a:solidFill>
                          <a:schemeClr val="dk1"/>
                        </a:solidFill>
                        <a:latin typeface="Arial" panose="020B0604020202020204" pitchFamily="34" charset="0"/>
                        <a:ea typeface="+mn-ea"/>
                        <a:cs typeface="Arial" panose="020B0604020202020204" pitchFamily="34" charset="0"/>
                      </a:endParaRPr>
                    </a:p>
                  </a:txBody>
                  <a:tcPr marL="91461" marR="91461" marT="45707" marB="45707">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CN" sz="1400" kern="1200" dirty="0" smtClean="0">
                          <a:solidFill>
                            <a:schemeClr val="dk1"/>
                          </a:solidFill>
                          <a:latin typeface="Arial" panose="020B0604020202020204" pitchFamily="34" charset="0"/>
                          <a:ea typeface="+mn-ea"/>
                          <a:cs typeface="Arial" panose="020B0604020202020204" pitchFamily="34" charset="0"/>
                        </a:rPr>
                        <a:t>G0/0/2</a:t>
                      </a:r>
                      <a:endParaRPr lang="zh-CN" altLang="en-US" sz="1400" kern="1200" dirty="0">
                        <a:solidFill>
                          <a:schemeClr val="dk1"/>
                        </a:solidFill>
                        <a:latin typeface="Arial" panose="020B0604020202020204" pitchFamily="34" charset="0"/>
                        <a:ea typeface="+mn-ea"/>
                        <a:cs typeface="Arial" panose="020B0604020202020204" pitchFamily="34" charset="0"/>
                      </a:endParaRPr>
                    </a:p>
                  </a:txBody>
                  <a:tcPr marL="91461" marR="91461" marT="45707" marB="45707"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sp>
        <p:nvSpPr>
          <p:cNvPr id="38" name="Rectangle 3"/>
          <p:cNvSpPr txBox="1">
            <a:spLocks noChangeArrowheads="1"/>
          </p:cNvSpPr>
          <p:nvPr/>
        </p:nvSpPr>
        <p:spPr bwMode="auto">
          <a:xfrm>
            <a:off x="2286882" y="5806563"/>
            <a:ext cx="7629350" cy="503330"/>
          </a:xfrm>
          <a:prstGeom prst="rect">
            <a:avLst/>
          </a:prstGeom>
          <a:noFill/>
          <a:ln>
            <a:miter lim="800000"/>
          </a:ln>
        </p:spPr>
        <p:txBody>
          <a:bodyPr/>
          <a:lstStyle/>
          <a:p>
            <a:pPr marL="196850" indent="-252730" algn="l" defTabSz="802005" eaLnBrk="1" hangingPunct="1">
              <a:lnSpc>
                <a:spcPct val="140000"/>
              </a:lnSpc>
              <a:spcBef>
                <a:spcPct val="30000"/>
              </a:spcBef>
              <a:buSzPct val="80000"/>
              <a:buFont typeface="Wingdings" panose="05000000000000000000" pitchFamily="2" charset="2"/>
              <a:buChar char="l"/>
              <a:defRPr/>
            </a:pPr>
            <a:r>
              <a:rPr lang="zh-CN" altLang="en-US" sz="1800" dirty="0">
                <a:latin typeface="+mn-ea"/>
                <a:ea typeface="+mn-ea"/>
              </a:rPr>
              <a:t>环路会引起</a:t>
            </a:r>
            <a:r>
              <a:rPr lang="en-US" altLang="zh-CN" sz="1800" dirty="0">
                <a:latin typeface="+mn-ea"/>
                <a:ea typeface="+mn-ea"/>
              </a:rPr>
              <a:t>MAC</a:t>
            </a:r>
            <a:r>
              <a:rPr lang="zh-CN" altLang="en-US" sz="1800" dirty="0">
                <a:latin typeface="+mn-ea"/>
                <a:ea typeface="+mn-ea"/>
              </a:rPr>
              <a:t>地址表震荡。</a:t>
            </a:r>
            <a:endParaRPr lang="en-US" altLang="zh-CN" sz="1800" kern="0" dirty="0">
              <a:latin typeface="+mn-ea"/>
              <a:ea typeface="+mn-ea"/>
              <a:cs typeface="Arial" panose="020B0604020202020204" pitchFamily="34" charset="0"/>
            </a:endParaRPr>
          </a:p>
        </p:txBody>
      </p:sp>
      <p:cxnSp>
        <p:nvCxnSpPr>
          <p:cNvPr id="12307" name="直接连接符 43"/>
          <p:cNvCxnSpPr>
            <a:cxnSpLocks noChangeShapeType="1"/>
          </p:cNvCxnSpPr>
          <p:nvPr/>
        </p:nvCxnSpPr>
        <p:spPr bwMode="auto">
          <a:xfrm>
            <a:off x="2328165" y="2492837"/>
            <a:ext cx="2953297" cy="0"/>
          </a:xfrm>
          <a:prstGeom prst="line">
            <a:avLst/>
          </a:prstGeom>
          <a:noFill/>
          <a:ln w="28575" algn="ctr">
            <a:solidFill>
              <a:srgbClr val="C00000"/>
            </a:solidFill>
            <a:round/>
          </a:ln>
          <a:extLst>
            <a:ext uri="{909E8E84-426E-40DD-AFC4-6F175D3DCCD1}">
              <a14:hiddenFill xmlns:a14="http://schemas.microsoft.com/office/drawing/2010/main">
                <a:noFill/>
              </a14:hiddenFill>
            </a:ext>
          </a:extLst>
        </p:spPr>
      </p:cxnSp>
      <p:grpSp>
        <p:nvGrpSpPr>
          <p:cNvPr id="2" name="组合 1"/>
          <p:cNvGrpSpPr/>
          <p:nvPr/>
        </p:nvGrpSpPr>
        <p:grpSpPr>
          <a:xfrm>
            <a:off x="4443106" y="1557626"/>
            <a:ext cx="5270161" cy="3876707"/>
            <a:chOff x="2916238" y="1557338"/>
            <a:chExt cx="5269185" cy="3875989"/>
          </a:xfrm>
        </p:grpSpPr>
        <p:grpSp>
          <p:nvGrpSpPr>
            <p:cNvPr id="12308" name="组合 68"/>
            <p:cNvGrpSpPr/>
            <p:nvPr/>
          </p:nvGrpSpPr>
          <p:grpSpPr bwMode="auto">
            <a:xfrm>
              <a:off x="2916238" y="1557338"/>
              <a:ext cx="5269185" cy="3525837"/>
              <a:chOff x="2915816" y="1556792"/>
              <a:chExt cx="5269755" cy="3527114"/>
            </a:xfrm>
          </p:grpSpPr>
          <p:cxnSp>
            <p:nvCxnSpPr>
              <p:cNvPr id="12312" name="直接连接符 22"/>
              <p:cNvCxnSpPr>
                <a:cxnSpLocks noChangeShapeType="1"/>
              </p:cNvCxnSpPr>
              <p:nvPr/>
            </p:nvCxnSpPr>
            <p:spPr bwMode="auto">
              <a:xfrm flipV="1">
                <a:off x="3923928" y="3789040"/>
                <a:ext cx="0" cy="910908"/>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2313" name="直接连接符 22"/>
              <p:cNvCxnSpPr>
                <a:cxnSpLocks noChangeShapeType="1"/>
              </p:cNvCxnSpPr>
              <p:nvPr/>
            </p:nvCxnSpPr>
            <p:spPr bwMode="auto">
              <a:xfrm flipV="1">
                <a:off x="7164288" y="3861048"/>
                <a:ext cx="0" cy="910908"/>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2314" name="Picture 1950" descr="图片69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32240" y="4221088"/>
                <a:ext cx="885980" cy="86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1950" descr="图片69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91880" y="4221088"/>
                <a:ext cx="885980" cy="86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6" name="TextBox 94"/>
              <p:cNvSpPr txBox="1">
                <a:spLocks noChangeArrowheads="1"/>
              </p:cNvSpPr>
              <p:nvPr/>
            </p:nvSpPr>
            <p:spPr bwMode="auto">
              <a:xfrm>
                <a:off x="2915816" y="4221088"/>
                <a:ext cx="589235" cy="27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200">
                    <a:latin typeface="华文细黑" panose="02010600040101010101" pitchFamily="2" charset="-122"/>
                    <a:ea typeface="华文细黑" panose="02010600040101010101" pitchFamily="2" charset="-122"/>
                  </a:rPr>
                  <a:t>主机</a:t>
                </a:r>
                <a:r>
                  <a:rPr lang="en-US" altLang="zh-CN" sz="1200">
                    <a:ea typeface="华文细黑" panose="02010600040101010101" pitchFamily="2" charset="-122"/>
                  </a:rPr>
                  <a:t>A</a:t>
                </a:r>
                <a:endParaRPr lang="zh-CN" altLang="en-US" sz="1200">
                  <a:ea typeface="华文细黑" panose="02010600040101010101" pitchFamily="2" charset="-122"/>
                </a:endParaRPr>
              </a:p>
            </p:txBody>
          </p:sp>
          <p:sp>
            <p:nvSpPr>
              <p:cNvPr id="12317" name="TextBox 95"/>
              <p:cNvSpPr txBox="1">
                <a:spLocks noChangeArrowheads="1"/>
              </p:cNvSpPr>
              <p:nvPr/>
            </p:nvSpPr>
            <p:spPr bwMode="auto">
              <a:xfrm>
                <a:off x="7596336" y="4221088"/>
                <a:ext cx="589235" cy="27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200">
                    <a:latin typeface="华文细黑" panose="02010600040101010101" pitchFamily="2" charset="-122"/>
                    <a:ea typeface="华文细黑" panose="02010600040101010101" pitchFamily="2" charset="-122"/>
                  </a:rPr>
                  <a:t>主机</a:t>
                </a:r>
                <a:r>
                  <a:rPr lang="en-US" altLang="zh-CN" sz="1200">
                    <a:ea typeface="华文细黑" panose="02010600040101010101" pitchFamily="2" charset="-122"/>
                  </a:rPr>
                  <a:t>B</a:t>
                </a:r>
                <a:endParaRPr lang="zh-CN" altLang="en-US" sz="1200">
                  <a:ea typeface="华文细黑" panose="02010600040101010101" pitchFamily="2" charset="-122"/>
                </a:endParaRPr>
              </a:p>
            </p:txBody>
          </p:sp>
          <p:cxnSp>
            <p:nvCxnSpPr>
              <p:cNvPr id="12318" name="直接连接符 22"/>
              <p:cNvCxnSpPr>
                <a:cxnSpLocks noChangeShapeType="1"/>
              </p:cNvCxnSpPr>
              <p:nvPr/>
            </p:nvCxnSpPr>
            <p:spPr bwMode="auto">
              <a:xfrm flipV="1">
                <a:off x="3966670" y="1772816"/>
                <a:ext cx="1569600" cy="2135044"/>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2319" name="直接连接符 22"/>
              <p:cNvCxnSpPr>
                <a:cxnSpLocks noChangeShapeType="1"/>
              </p:cNvCxnSpPr>
              <p:nvPr/>
            </p:nvCxnSpPr>
            <p:spPr bwMode="auto">
              <a:xfrm>
                <a:off x="3851622" y="3596081"/>
                <a:ext cx="3052800" cy="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2320" name="Picture 461" descr="图片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223" y="3212976"/>
                <a:ext cx="763920" cy="79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21" name="直接连接符 22"/>
              <p:cNvCxnSpPr>
                <a:cxnSpLocks noChangeShapeType="1"/>
              </p:cNvCxnSpPr>
              <p:nvPr/>
            </p:nvCxnSpPr>
            <p:spPr bwMode="auto">
              <a:xfrm>
                <a:off x="5739051" y="1975731"/>
                <a:ext cx="1652378" cy="1858672"/>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2322" name="Picture 461" descr="图片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246" y="1556792"/>
                <a:ext cx="763921" cy="79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461" descr="图片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407" y="3182725"/>
                <a:ext cx="763921" cy="79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4" name="TextBox 19"/>
              <p:cNvSpPr txBox="1">
                <a:spLocks noChangeArrowheads="1"/>
              </p:cNvSpPr>
              <p:nvPr/>
            </p:nvSpPr>
            <p:spPr bwMode="auto">
              <a:xfrm>
                <a:off x="5896312" y="1732012"/>
                <a:ext cx="524470" cy="27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SWA</a:t>
                </a:r>
                <a:endParaRPr lang="zh-CN" altLang="en-US" sz="1200">
                  <a:ea typeface="宋体" panose="02010600030101010101" pitchFamily="2" charset="-122"/>
                </a:endParaRPr>
              </a:p>
            </p:txBody>
          </p:sp>
          <p:sp>
            <p:nvSpPr>
              <p:cNvPr id="12325" name="TextBox 34"/>
              <p:cNvSpPr txBox="1">
                <a:spLocks noChangeArrowheads="1"/>
              </p:cNvSpPr>
              <p:nvPr/>
            </p:nvSpPr>
            <p:spPr bwMode="auto">
              <a:xfrm>
                <a:off x="6847656" y="2924944"/>
                <a:ext cx="538438" cy="27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SWC</a:t>
                </a:r>
                <a:endParaRPr lang="zh-CN" altLang="en-US" sz="1200">
                  <a:ea typeface="宋体" panose="02010600030101010101" pitchFamily="2" charset="-122"/>
                </a:endParaRPr>
              </a:p>
            </p:txBody>
          </p:sp>
          <p:sp>
            <p:nvSpPr>
              <p:cNvPr id="12326" name="TextBox 35"/>
              <p:cNvSpPr txBox="1">
                <a:spLocks noChangeArrowheads="1"/>
              </p:cNvSpPr>
              <p:nvPr/>
            </p:nvSpPr>
            <p:spPr bwMode="auto">
              <a:xfrm>
                <a:off x="3843460" y="2993733"/>
                <a:ext cx="530184" cy="27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SWB</a:t>
                </a:r>
                <a:endParaRPr lang="zh-CN" altLang="en-US" sz="1200">
                  <a:ea typeface="宋体" panose="02010600030101010101" pitchFamily="2" charset="-122"/>
                </a:endParaRPr>
              </a:p>
            </p:txBody>
          </p:sp>
          <p:cxnSp>
            <p:nvCxnSpPr>
              <p:cNvPr id="12327" name="直接连接符 22"/>
              <p:cNvCxnSpPr>
                <a:cxnSpLocks noChangeShapeType="1"/>
              </p:cNvCxnSpPr>
              <p:nvPr/>
            </p:nvCxnSpPr>
            <p:spPr bwMode="auto">
              <a:xfrm flipV="1">
                <a:off x="3707904" y="3933056"/>
                <a:ext cx="0" cy="262836"/>
              </a:xfrm>
              <a:prstGeom prst="line">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2328" name="直接连接符 22"/>
              <p:cNvCxnSpPr>
                <a:cxnSpLocks noChangeShapeType="1"/>
              </p:cNvCxnSpPr>
              <p:nvPr/>
            </p:nvCxnSpPr>
            <p:spPr bwMode="auto">
              <a:xfrm flipV="1">
                <a:off x="4788024" y="2636912"/>
                <a:ext cx="360040" cy="478860"/>
              </a:xfrm>
              <a:prstGeom prst="line">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2329" name="直接连接符 22"/>
              <p:cNvCxnSpPr>
                <a:cxnSpLocks noChangeShapeType="1"/>
              </p:cNvCxnSpPr>
              <p:nvPr/>
            </p:nvCxnSpPr>
            <p:spPr bwMode="auto">
              <a:xfrm>
                <a:off x="6084168" y="2636912"/>
                <a:ext cx="432048" cy="457244"/>
              </a:xfrm>
              <a:prstGeom prst="line">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2330" name="直接连接符 22"/>
              <p:cNvCxnSpPr>
                <a:cxnSpLocks noChangeShapeType="1"/>
              </p:cNvCxnSpPr>
              <p:nvPr/>
            </p:nvCxnSpPr>
            <p:spPr bwMode="auto">
              <a:xfrm flipH="1">
                <a:off x="5292080" y="3429000"/>
                <a:ext cx="720080" cy="0"/>
              </a:xfrm>
              <a:prstGeom prst="line">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sp>
            <p:nvSpPr>
              <p:cNvPr id="12331" name="矩形 61"/>
              <p:cNvSpPr>
                <a:spLocks noChangeArrowheads="1"/>
              </p:cNvSpPr>
              <p:nvPr/>
            </p:nvSpPr>
            <p:spPr bwMode="auto">
              <a:xfrm>
                <a:off x="4355976" y="3645024"/>
                <a:ext cx="564471" cy="24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cs typeface="Arial" panose="020B0604020202020204" pitchFamily="34" charset="0"/>
                  </a:rPr>
                  <a:t>G0/0/2</a:t>
                </a:r>
                <a:endParaRPr lang="zh-CN" altLang="en-US" sz="1000">
                  <a:ea typeface="宋体" panose="02010600030101010101" pitchFamily="2" charset="-122"/>
                </a:endParaRPr>
              </a:p>
            </p:txBody>
          </p:sp>
          <p:sp>
            <p:nvSpPr>
              <p:cNvPr id="12332" name="矩形 62"/>
              <p:cNvSpPr>
                <a:spLocks noChangeArrowheads="1"/>
              </p:cNvSpPr>
              <p:nvPr/>
            </p:nvSpPr>
            <p:spPr bwMode="auto">
              <a:xfrm>
                <a:off x="4355976" y="3212976"/>
                <a:ext cx="564471" cy="24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dirty="0">
                    <a:cs typeface="Arial" panose="020B0604020202020204" pitchFamily="34" charset="0"/>
                  </a:rPr>
                  <a:t>G0/0/1</a:t>
                </a:r>
                <a:endParaRPr lang="zh-CN" altLang="en-US" sz="1000" dirty="0">
                  <a:ea typeface="宋体" panose="02010600030101010101" pitchFamily="2" charset="-122"/>
                </a:endParaRPr>
              </a:p>
            </p:txBody>
          </p:sp>
          <p:sp>
            <p:nvSpPr>
              <p:cNvPr id="12333" name="矩形 63"/>
              <p:cNvSpPr>
                <a:spLocks noChangeArrowheads="1"/>
              </p:cNvSpPr>
              <p:nvPr/>
            </p:nvSpPr>
            <p:spPr bwMode="auto">
              <a:xfrm>
                <a:off x="3995936" y="4005064"/>
                <a:ext cx="564471" cy="24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cs typeface="Arial" panose="020B0604020202020204" pitchFamily="34" charset="0"/>
                  </a:rPr>
                  <a:t>G0/0/3</a:t>
                </a:r>
                <a:endParaRPr lang="zh-CN" altLang="en-US" sz="1000">
                  <a:ea typeface="宋体" panose="02010600030101010101" pitchFamily="2" charset="-122"/>
                </a:endParaRPr>
              </a:p>
            </p:txBody>
          </p:sp>
          <p:sp>
            <p:nvSpPr>
              <p:cNvPr id="12334" name="矩形 64"/>
              <p:cNvSpPr>
                <a:spLocks noChangeArrowheads="1"/>
              </p:cNvSpPr>
              <p:nvPr/>
            </p:nvSpPr>
            <p:spPr bwMode="auto">
              <a:xfrm>
                <a:off x="4572000" y="2060848"/>
                <a:ext cx="564471" cy="24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cs typeface="Arial" panose="020B0604020202020204" pitchFamily="34" charset="0"/>
                  </a:rPr>
                  <a:t>G0/0/1</a:t>
                </a:r>
                <a:endParaRPr lang="zh-CN" altLang="en-US" sz="1000">
                  <a:ea typeface="宋体" panose="02010600030101010101" pitchFamily="2" charset="-122"/>
                </a:endParaRPr>
              </a:p>
            </p:txBody>
          </p:sp>
          <p:sp>
            <p:nvSpPr>
              <p:cNvPr id="12335" name="矩形 65"/>
              <p:cNvSpPr>
                <a:spLocks noChangeArrowheads="1"/>
              </p:cNvSpPr>
              <p:nvPr/>
            </p:nvSpPr>
            <p:spPr bwMode="auto">
              <a:xfrm>
                <a:off x="6012160" y="2060848"/>
                <a:ext cx="564471" cy="24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cs typeface="Arial" panose="020B0604020202020204" pitchFamily="34" charset="0"/>
                  </a:rPr>
                  <a:t>G0/0/2</a:t>
                </a:r>
                <a:endParaRPr lang="zh-CN" altLang="en-US" sz="1000">
                  <a:ea typeface="宋体" panose="02010600030101010101" pitchFamily="2" charset="-122"/>
                </a:endParaRPr>
              </a:p>
            </p:txBody>
          </p:sp>
          <p:sp>
            <p:nvSpPr>
              <p:cNvPr id="12336" name="矩形 66"/>
              <p:cNvSpPr>
                <a:spLocks noChangeArrowheads="1"/>
              </p:cNvSpPr>
              <p:nvPr/>
            </p:nvSpPr>
            <p:spPr bwMode="auto">
              <a:xfrm>
                <a:off x="6228184" y="3140968"/>
                <a:ext cx="564471" cy="24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cs typeface="Arial" panose="020B0604020202020204" pitchFamily="34" charset="0"/>
                  </a:rPr>
                  <a:t>G0/0/1</a:t>
                </a:r>
                <a:endParaRPr lang="zh-CN" altLang="en-US" sz="1000">
                  <a:ea typeface="宋体" panose="02010600030101010101" pitchFamily="2" charset="-122"/>
                </a:endParaRPr>
              </a:p>
            </p:txBody>
          </p:sp>
          <p:sp>
            <p:nvSpPr>
              <p:cNvPr id="12337" name="矩形 67"/>
              <p:cNvSpPr>
                <a:spLocks noChangeArrowheads="1"/>
              </p:cNvSpPr>
              <p:nvPr/>
            </p:nvSpPr>
            <p:spPr bwMode="auto">
              <a:xfrm>
                <a:off x="6228184" y="3645024"/>
                <a:ext cx="564471" cy="24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cs typeface="Arial" panose="020B0604020202020204" pitchFamily="34" charset="0"/>
                  </a:rPr>
                  <a:t>G0/0/2</a:t>
                </a:r>
                <a:endParaRPr lang="zh-CN" altLang="en-US" sz="1000">
                  <a:ea typeface="宋体" panose="02010600030101010101" pitchFamily="2" charset="-122"/>
                </a:endParaRPr>
              </a:p>
            </p:txBody>
          </p:sp>
          <p:sp>
            <p:nvSpPr>
              <p:cNvPr id="12338" name="矩形 63"/>
              <p:cNvSpPr>
                <a:spLocks noChangeArrowheads="1"/>
              </p:cNvSpPr>
              <p:nvPr/>
            </p:nvSpPr>
            <p:spPr bwMode="auto">
              <a:xfrm>
                <a:off x="7164325" y="3933370"/>
                <a:ext cx="564471" cy="24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cs typeface="Arial" panose="020B0604020202020204" pitchFamily="34" charset="0"/>
                  </a:rPr>
                  <a:t>G0/0/3</a:t>
                </a:r>
                <a:endParaRPr lang="zh-CN" altLang="en-US" sz="1000">
                  <a:ea typeface="宋体" panose="02010600030101010101" pitchFamily="2" charset="-122"/>
                </a:endParaRPr>
              </a:p>
            </p:txBody>
          </p:sp>
        </p:grpSp>
        <p:sp>
          <p:nvSpPr>
            <p:cNvPr id="12309" name="TextBox 89"/>
            <p:cNvSpPr txBox="1">
              <a:spLocks noChangeArrowheads="1"/>
            </p:cNvSpPr>
            <p:nvPr/>
          </p:nvSpPr>
          <p:spPr bwMode="auto">
            <a:xfrm>
              <a:off x="3148013" y="5102225"/>
              <a:ext cx="1484355" cy="27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00-05-06-07-08-AA</a:t>
              </a:r>
              <a:endParaRPr lang="zh-CN" altLang="en-US" sz="1200">
                <a:ea typeface="宋体" panose="02010600030101010101" pitchFamily="2" charset="-122"/>
              </a:endParaRPr>
            </a:p>
          </p:txBody>
        </p:sp>
        <p:sp>
          <p:nvSpPr>
            <p:cNvPr id="12310" name="TextBox 90"/>
            <p:cNvSpPr txBox="1">
              <a:spLocks noChangeArrowheads="1"/>
            </p:cNvSpPr>
            <p:nvPr/>
          </p:nvSpPr>
          <p:spPr bwMode="auto">
            <a:xfrm>
              <a:off x="6615113" y="5157788"/>
              <a:ext cx="1484355" cy="27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dirty="0">
                  <a:ea typeface="宋体" panose="02010600030101010101" pitchFamily="2" charset="-122"/>
                </a:rPr>
                <a:t>00-05-06-07-08-BB</a:t>
              </a:r>
              <a:endParaRPr lang="zh-CN" altLang="en-US" sz="1200" dirty="0">
                <a:ea typeface="宋体" panose="02010600030101010101" pitchFamily="2" charset="-122"/>
              </a:endParaRPr>
            </a:p>
          </p:txBody>
        </p:sp>
      </p:grpSp>
      <p:sp>
        <p:nvSpPr>
          <p:cNvPr id="12311" name="TextBox 94"/>
          <p:cNvSpPr txBox="1">
            <a:spLocks noChangeArrowheads="1"/>
          </p:cNvSpPr>
          <p:nvPr/>
        </p:nvSpPr>
        <p:spPr bwMode="auto">
          <a:xfrm>
            <a:off x="3361818" y="1773566"/>
            <a:ext cx="97853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华文细黑" panose="02010600040101010101" pitchFamily="2" charset="-122"/>
                <a:cs typeface="Arial" panose="020B0604020202020204" pitchFamily="34" charset="0"/>
              </a:rPr>
              <a:t>MAC</a:t>
            </a:r>
            <a:r>
              <a:rPr lang="zh-CN" altLang="en-US" sz="1200">
                <a:latin typeface="华文细黑" panose="02010600040101010101" pitchFamily="2" charset="-122"/>
                <a:ea typeface="华文细黑" panose="02010600040101010101" pitchFamily="2" charset="-122"/>
              </a:rPr>
              <a:t>地址表</a:t>
            </a:r>
            <a:endParaRPr lang="zh-CN" altLang="en-US" sz="1200">
              <a:ea typeface="华文细黑" panose="0201060004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sp>
        <p:nvSpPr>
          <p:cNvPr id="2" name="文本框 1"/>
          <p:cNvSpPr txBox="1"/>
          <p:nvPr/>
        </p:nvSpPr>
        <p:spPr>
          <a:xfrm>
            <a:off x="774700" y="1600994"/>
            <a:ext cx="10310495" cy="3543919"/>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zh-CN" altLang="en-US" sz="1800" dirty="0">
                <a:solidFill>
                  <a:srgbClr val="656D8D"/>
                </a:solidFill>
                <a:sym typeface="+mn-ea"/>
              </a:rPr>
              <a:t>生成树协议的基本概念 ：</a:t>
            </a:r>
            <a:endParaRPr lang="en-US" altLang="zh-CN" sz="1800" dirty="0">
              <a:solidFill>
                <a:srgbClr val="656D8D"/>
              </a:solidFill>
              <a:sym typeface="+mn-ea"/>
            </a:endParaRPr>
          </a:p>
          <a:p>
            <a:pPr>
              <a:lnSpc>
                <a:spcPct val="150000"/>
              </a:lnSpc>
            </a:pPr>
            <a:r>
              <a:rPr lang="zh-CN" altLang="en-US" sz="1600" dirty="0">
                <a:solidFill>
                  <a:srgbClr val="656D8D"/>
                </a:solidFill>
                <a:latin typeface="+mn-ea"/>
                <a:sym typeface="+mn-ea"/>
              </a:rPr>
              <a:t>     为了解决冗余链路引起的问题，</a:t>
            </a:r>
            <a:r>
              <a:rPr lang="en-GB" altLang="zh-CN" sz="1600" dirty="0">
                <a:solidFill>
                  <a:srgbClr val="656D8D"/>
                </a:solidFill>
                <a:latin typeface="+mn-ea"/>
                <a:sym typeface="+mn-ea"/>
              </a:rPr>
              <a:t>IEEE</a:t>
            </a:r>
            <a:r>
              <a:rPr lang="zh-CN" altLang="en-US" sz="1600" dirty="0">
                <a:solidFill>
                  <a:srgbClr val="656D8D"/>
                </a:solidFill>
                <a:latin typeface="+mn-ea"/>
                <a:sym typeface="+mn-ea"/>
              </a:rPr>
              <a:t>通过了</a:t>
            </a:r>
            <a:r>
              <a:rPr lang="en-GB" altLang="zh-CN" sz="1600" dirty="0">
                <a:solidFill>
                  <a:srgbClr val="656D8D"/>
                </a:solidFill>
                <a:latin typeface="+mn-ea"/>
                <a:sym typeface="+mn-ea"/>
              </a:rPr>
              <a:t>IEEE802.1d</a:t>
            </a:r>
            <a:r>
              <a:rPr lang="zh-CN" altLang="en-US" sz="1600" dirty="0">
                <a:solidFill>
                  <a:srgbClr val="656D8D"/>
                </a:solidFill>
                <a:latin typeface="+mn-ea"/>
                <a:sym typeface="+mn-ea"/>
              </a:rPr>
              <a:t>协议，即生成树协议。</a:t>
            </a:r>
            <a:r>
              <a:rPr lang="en-GB" altLang="zh-CN" sz="1600" dirty="0">
                <a:solidFill>
                  <a:srgbClr val="656D8D"/>
                </a:solidFill>
                <a:latin typeface="+mn-ea"/>
                <a:sym typeface="+mn-ea"/>
              </a:rPr>
              <a:t>IEEE802.1d</a:t>
            </a:r>
            <a:r>
              <a:rPr lang="zh-CN" altLang="en-US" sz="1600" dirty="0">
                <a:solidFill>
                  <a:srgbClr val="656D8D"/>
                </a:solidFill>
                <a:latin typeface="+mn-ea"/>
                <a:sym typeface="+mn-ea"/>
              </a:rPr>
              <a:t>协议在交换机上运行一套复杂的算法，使冗余端口置于“阻塞状态”，使得网络中的计算机在通信时，只有一条主链路生效，当主链路出现故障时，生成树协议将会重新计算出网络的最优链路，将处于“阻塞状态”的端口重新打开。生成树协议在华为模拟器中分为三个模式：</a:t>
            </a:r>
            <a:r>
              <a:rPr lang="en-GB" altLang="zh-CN" sz="1600" dirty="0">
                <a:solidFill>
                  <a:srgbClr val="656D8D"/>
                </a:solidFill>
                <a:latin typeface="+mn-ea"/>
                <a:sym typeface="+mn-ea"/>
              </a:rPr>
              <a:t>STP</a:t>
            </a:r>
            <a:r>
              <a:rPr lang="zh-CN" altLang="en-GB" sz="1600" dirty="0">
                <a:solidFill>
                  <a:srgbClr val="656D8D"/>
                </a:solidFill>
                <a:latin typeface="+mn-ea"/>
                <a:sym typeface="+mn-ea"/>
              </a:rPr>
              <a:t>（</a:t>
            </a:r>
            <a:r>
              <a:rPr lang="zh-CN" altLang="en-US" sz="1600" dirty="0">
                <a:solidFill>
                  <a:srgbClr val="656D8D"/>
                </a:solidFill>
                <a:latin typeface="+mn-ea"/>
                <a:sym typeface="+mn-ea"/>
              </a:rPr>
              <a:t>生成树协议）、</a:t>
            </a:r>
            <a:r>
              <a:rPr lang="en-GB" altLang="zh-CN" sz="1600" dirty="0">
                <a:solidFill>
                  <a:srgbClr val="656D8D"/>
                </a:solidFill>
                <a:latin typeface="+mn-ea"/>
                <a:sym typeface="+mn-ea"/>
              </a:rPr>
              <a:t>RSTP</a:t>
            </a:r>
            <a:r>
              <a:rPr lang="zh-CN" altLang="en-GB" sz="1600" dirty="0">
                <a:solidFill>
                  <a:srgbClr val="656D8D"/>
                </a:solidFill>
                <a:latin typeface="+mn-ea"/>
                <a:sym typeface="+mn-ea"/>
              </a:rPr>
              <a:t>（</a:t>
            </a:r>
            <a:r>
              <a:rPr lang="zh-CN" altLang="en-US" sz="1600" dirty="0">
                <a:solidFill>
                  <a:srgbClr val="656D8D"/>
                </a:solidFill>
                <a:latin typeface="+mn-ea"/>
                <a:sym typeface="+mn-ea"/>
              </a:rPr>
              <a:t>快速生成树协议）和</a:t>
            </a:r>
            <a:r>
              <a:rPr lang="en-GB" altLang="zh-CN" sz="1600" dirty="0">
                <a:solidFill>
                  <a:srgbClr val="656D8D"/>
                </a:solidFill>
                <a:latin typeface="+mn-ea"/>
                <a:sym typeface="+mn-ea"/>
              </a:rPr>
              <a:t>MSTP</a:t>
            </a:r>
            <a:r>
              <a:rPr lang="zh-CN" altLang="en-GB" sz="1600" dirty="0">
                <a:solidFill>
                  <a:srgbClr val="656D8D"/>
                </a:solidFill>
                <a:latin typeface="+mn-ea"/>
                <a:sym typeface="+mn-ea"/>
              </a:rPr>
              <a:t>（</a:t>
            </a:r>
            <a:r>
              <a:rPr lang="zh-CN" altLang="en-US" sz="1600" dirty="0">
                <a:solidFill>
                  <a:srgbClr val="656D8D"/>
                </a:solidFill>
                <a:latin typeface="+mn-ea"/>
                <a:sym typeface="+mn-ea"/>
              </a:rPr>
              <a:t>多实例生成树协议）。这里我们主要学习</a:t>
            </a:r>
            <a:r>
              <a:rPr lang="en-GB" altLang="zh-CN" sz="1600" dirty="0">
                <a:solidFill>
                  <a:srgbClr val="656D8D"/>
                </a:solidFill>
                <a:latin typeface="+mn-ea"/>
                <a:sym typeface="+mn-ea"/>
              </a:rPr>
              <a:t>STP</a:t>
            </a:r>
            <a:r>
              <a:rPr lang="zh-CN" altLang="en-US" sz="1600" dirty="0">
                <a:solidFill>
                  <a:srgbClr val="656D8D"/>
                </a:solidFill>
                <a:latin typeface="+mn-ea"/>
                <a:sym typeface="+mn-ea"/>
              </a:rPr>
              <a:t>协议。</a:t>
            </a:r>
            <a:endParaRPr lang="zh-CN" altLang="en-US" sz="1600" dirty="0">
              <a:solidFill>
                <a:srgbClr val="656D8D"/>
              </a:solidFill>
              <a:latin typeface="+mn-ea"/>
              <a:sym typeface="+mn-ea"/>
            </a:endParaRPr>
          </a:p>
          <a:p>
            <a:pPr>
              <a:lnSpc>
                <a:spcPct val="150000"/>
              </a:lnSpc>
            </a:pPr>
            <a:r>
              <a:rPr lang="zh-CN" altLang="en-US" sz="1600" dirty="0">
                <a:solidFill>
                  <a:srgbClr val="656D8D"/>
                </a:solidFill>
                <a:latin typeface="+mn-ea"/>
                <a:sym typeface="+mn-ea"/>
              </a:rPr>
              <a:t>      生成树协议</a:t>
            </a:r>
            <a:r>
              <a:rPr lang="en-GB" altLang="zh-CN" sz="1600" dirty="0">
                <a:solidFill>
                  <a:srgbClr val="656D8D"/>
                </a:solidFill>
                <a:latin typeface="+mn-ea"/>
                <a:sym typeface="+mn-ea"/>
              </a:rPr>
              <a:t>STP</a:t>
            </a:r>
            <a:r>
              <a:rPr lang="zh-CN" altLang="en-US" sz="1600" dirty="0">
                <a:solidFill>
                  <a:srgbClr val="656D8D"/>
                </a:solidFill>
                <a:latin typeface="+mn-ea"/>
                <a:sym typeface="+mn-ea"/>
              </a:rPr>
              <a:t>的工作原理就是当网络中存在备份链路时，只允许主链路激活，如果主链路因故障而被断开，备用链路才会被激活。</a:t>
            </a:r>
            <a:endParaRPr lang="zh-CN" altLang="en-US" sz="1600" dirty="0">
              <a:solidFill>
                <a:srgbClr val="656D8D"/>
              </a:solidFill>
              <a:latin typeface="+mn-ea"/>
              <a:sym typeface="+mn-ea"/>
            </a:endParaRPr>
          </a:p>
          <a:p>
            <a:pPr>
              <a:lnSpc>
                <a:spcPct val="150000"/>
              </a:lnSpc>
            </a:pPr>
            <a:endParaRPr lang="zh-CN" altLang="en-US" sz="2000" dirty="0">
              <a:solidFill>
                <a:srgbClr val="656D8D"/>
              </a:solidFill>
              <a:sym typeface="+mn-ea"/>
            </a:endParaRP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9"/>
          <p:cNvSpPr>
            <a:spLocks noGrp="1"/>
          </p:cNvSpPr>
          <p:nvPr>
            <p:ph type="title"/>
          </p:nvPr>
        </p:nvSpPr>
        <p:spPr/>
        <p:txBody>
          <a:bodyPr/>
          <a:lstStyle/>
          <a:p>
            <a:r>
              <a:rPr lang="en-US" altLang="zh-CN" dirty="0" smtClean="0">
                <a:latin typeface="Arial" panose="020B0604020202020204" pitchFamily="34" charset="0"/>
                <a:cs typeface="Arial" panose="020B0604020202020204" pitchFamily="34" charset="0"/>
              </a:rPr>
              <a:t>STP</a:t>
            </a:r>
            <a:r>
              <a:rPr lang="zh-CN" altLang="en-US" dirty="0" smtClean="0">
                <a:latin typeface="Arial" panose="020B0604020202020204" pitchFamily="34" charset="0"/>
                <a:cs typeface="Arial" panose="020B0604020202020204" pitchFamily="34" charset="0"/>
              </a:rPr>
              <a:t>的作用</a:t>
            </a:r>
            <a:endParaRPr lang="zh-CN" altLang="en-US" dirty="0" smtClean="0">
              <a:latin typeface="Arial" panose="020B0604020202020204" pitchFamily="34" charset="0"/>
              <a:cs typeface="Arial" panose="020B0604020202020204" pitchFamily="34" charset="0"/>
            </a:endParaRPr>
          </a:p>
        </p:txBody>
      </p:sp>
      <p:sp>
        <p:nvSpPr>
          <p:cNvPr id="25" name="Rectangle 3"/>
          <p:cNvSpPr txBox="1">
            <a:spLocks noChangeArrowheads="1"/>
          </p:cNvSpPr>
          <p:nvPr/>
        </p:nvSpPr>
        <p:spPr bwMode="auto">
          <a:xfrm>
            <a:off x="2286882" y="5806563"/>
            <a:ext cx="7629350" cy="503330"/>
          </a:xfrm>
          <a:prstGeom prst="rect">
            <a:avLst/>
          </a:prstGeom>
          <a:noFill/>
          <a:ln>
            <a:miter lim="800000"/>
          </a:ln>
        </p:spPr>
        <p:txBody>
          <a:bodyPr/>
          <a:lstStyle/>
          <a:p>
            <a:pPr marL="196850" indent="-252730" algn="l" defTabSz="802005" eaLnBrk="1" hangingPunct="1">
              <a:lnSpc>
                <a:spcPct val="140000"/>
              </a:lnSpc>
              <a:spcBef>
                <a:spcPct val="30000"/>
              </a:spcBef>
              <a:buSzPct val="80000"/>
              <a:buFont typeface="Wingdings" panose="05000000000000000000" pitchFamily="2" charset="2"/>
              <a:buChar char="l"/>
              <a:defRPr/>
            </a:pPr>
            <a:r>
              <a:rPr lang="en-US" altLang="zh-CN" sz="1800" dirty="0">
                <a:latin typeface="Arial" panose="020B0604020202020204" pitchFamily="34" charset="0"/>
                <a:ea typeface="+mn-ea"/>
                <a:cs typeface="Arial" panose="020B0604020202020204" pitchFamily="34" charset="0"/>
              </a:rPr>
              <a:t>STP</a:t>
            </a:r>
            <a:r>
              <a:rPr lang="zh-CN" altLang="en-US" sz="1800" dirty="0">
                <a:latin typeface="+mn-ea"/>
                <a:ea typeface="+mn-ea"/>
              </a:rPr>
              <a:t>通过阻塞端口来消除环路，并能够实现链路备份的目的。</a:t>
            </a:r>
            <a:endParaRPr lang="en-US" altLang="zh-CN" sz="1800" kern="0" dirty="0">
              <a:latin typeface="+mn-ea"/>
              <a:ea typeface="+mn-ea"/>
              <a:cs typeface="Arial" panose="020B0604020202020204" pitchFamily="34" charset="0"/>
            </a:endParaRPr>
          </a:p>
        </p:txBody>
      </p:sp>
      <p:grpSp>
        <p:nvGrpSpPr>
          <p:cNvPr id="14341" name="组合 25"/>
          <p:cNvGrpSpPr>
            <a:grpSpLocks noChangeAspect="1"/>
          </p:cNvGrpSpPr>
          <p:nvPr/>
        </p:nvGrpSpPr>
        <p:grpSpPr bwMode="auto">
          <a:xfrm>
            <a:off x="3546002" y="1557626"/>
            <a:ext cx="5104758" cy="3216871"/>
            <a:chOff x="1404803" y="1622286"/>
            <a:chExt cx="5334969" cy="3361657"/>
          </a:xfrm>
        </p:grpSpPr>
        <p:cxnSp>
          <p:nvCxnSpPr>
            <p:cNvPr id="14343" name="直接连接符 22"/>
            <p:cNvCxnSpPr>
              <a:cxnSpLocks noChangeShapeType="1"/>
            </p:cNvCxnSpPr>
            <p:nvPr/>
          </p:nvCxnSpPr>
          <p:spPr bwMode="auto">
            <a:xfrm flipV="1">
              <a:off x="1909078" y="2330295"/>
              <a:ext cx="2016005" cy="2231592"/>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4344" name="直接连接符 22"/>
            <p:cNvCxnSpPr>
              <a:cxnSpLocks noChangeShapeType="1"/>
            </p:cNvCxnSpPr>
            <p:nvPr/>
          </p:nvCxnSpPr>
          <p:spPr bwMode="auto">
            <a:xfrm>
              <a:off x="1764843" y="4581128"/>
              <a:ext cx="4320917" cy="0"/>
            </a:xfrm>
            <a:prstGeom prst="line">
              <a:avLst/>
            </a:prstGeom>
            <a:noFill/>
            <a:ln w="28575" algn="ctr">
              <a:solidFill>
                <a:schemeClr val="tx1"/>
              </a:solidFill>
              <a:prstDash val="dash"/>
              <a:round/>
            </a:ln>
            <a:extLst>
              <a:ext uri="{909E8E84-426E-40DD-AFC4-6F175D3DCCD1}">
                <a14:hiddenFill xmlns:a14="http://schemas.microsoft.com/office/drawing/2010/main">
                  <a:noFill/>
                </a14:hiddenFill>
              </a:ext>
            </a:extLst>
          </p:spPr>
        </p:cxnSp>
        <p:pic>
          <p:nvPicPr>
            <p:cNvPr id="14345"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04803" y="4149080"/>
              <a:ext cx="798464" cy="83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46" name="直接连接符 22"/>
            <p:cNvCxnSpPr>
              <a:cxnSpLocks noChangeShapeType="1"/>
            </p:cNvCxnSpPr>
            <p:nvPr/>
          </p:nvCxnSpPr>
          <p:spPr bwMode="auto">
            <a:xfrm>
              <a:off x="4285349" y="2403306"/>
              <a:ext cx="1727097" cy="194272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4347"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73055" y="1965422"/>
              <a:ext cx="798465" cy="83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41307" y="4149080"/>
              <a:ext cx="798465" cy="83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Box 19"/>
            <p:cNvSpPr txBox="1">
              <a:spLocks noChangeArrowheads="1"/>
            </p:cNvSpPr>
            <p:nvPr/>
          </p:nvSpPr>
          <p:spPr bwMode="auto">
            <a:xfrm>
              <a:off x="3771926" y="1622286"/>
              <a:ext cx="548164" cy="28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SWA</a:t>
              </a:r>
              <a:endParaRPr lang="zh-CN" altLang="en-US" sz="1200">
                <a:ea typeface="宋体" panose="02010600030101010101" pitchFamily="2" charset="-122"/>
              </a:endParaRPr>
            </a:p>
          </p:txBody>
        </p:sp>
        <p:sp>
          <p:nvSpPr>
            <p:cNvPr id="14350" name="TextBox 34"/>
            <p:cNvSpPr txBox="1">
              <a:spLocks noChangeArrowheads="1"/>
            </p:cNvSpPr>
            <p:nvPr/>
          </p:nvSpPr>
          <p:spPr bwMode="auto">
            <a:xfrm>
              <a:off x="6030269" y="3879642"/>
              <a:ext cx="562764" cy="28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SWC</a:t>
              </a:r>
              <a:endParaRPr lang="zh-CN" altLang="en-US" sz="1200">
                <a:ea typeface="宋体" panose="02010600030101010101" pitchFamily="2" charset="-122"/>
              </a:endParaRPr>
            </a:p>
          </p:txBody>
        </p:sp>
        <p:sp>
          <p:nvSpPr>
            <p:cNvPr id="14351" name="TextBox 35"/>
            <p:cNvSpPr txBox="1">
              <a:spLocks noChangeArrowheads="1"/>
            </p:cNvSpPr>
            <p:nvPr/>
          </p:nvSpPr>
          <p:spPr bwMode="auto">
            <a:xfrm>
              <a:off x="1439156" y="3879642"/>
              <a:ext cx="554137" cy="28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SWB</a:t>
              </a:r>
              <a:endParaRPr lang="zh-CN" altLang="en-US" sz="1200">
                <a:ea typeface="宋体" panose="02010600030101010101" pitchFamily="2" charset="-122"/>
              </a:endParaRPr>
            </a:p>
          </p:txBody>
        </p:sp>
      </p:grpSp>
      <p:sp>
        <p:nvSpPr>
          <p:cNvPr id="45" name="乘号 44"/>
          <p:cNvSpPr/>
          <p:nvPr/>
        </p:nvSpPr>
        <p:spPr bwMode="auto">
          <a:xfrm>
            <a:off x="7323365" y="4150493"/>
            <a:ext cx="647820" cy="504918"/>
          </a:xfrm>
          <a:prstGeom prst="mathMultiply">
            <a:avLst/>
          </a:prstGeom>
          <a:solidFill>
            <a:srgbClr val="74C2E1"/>
          </a:solidFill>
          <a:ln w="9525" cap="flat" cmpd="sng" algn="ctr">
            <a:noFill/>
            <a:prstDash val="solid"/>
            <a:round/>
            <a:headEnd type="none" w="med" len="med"/>
            <a:tailEnd type="none" w="med" len="med"/>
          </a:ln>
          <a:effectLst/>
        </p:spPr>
        <p:txBody>
          <a:bodyPr/>
          <a:lstStyle/>
          <a:p>
            <a:pPr defTabSz="784225">
              <a:defRPr/>
            </a:pP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10" name="矩形 9"/>
          <p:cNvSpPr/>
          <p:nvPr/>
        </p:nvSpPr>
        <p:spPr>
          <a:xfrm>
            <a:off x="1193800" y="1179430"/>
            <a:ext cx="9829800" cy="4197944"/>
          </a:xfrm>
          <a:prstGeom prst="rect">
            <a:avLst/>
          </a:prstGeom>
        </p:spPr>
        <p:txBody>
          <a:bodyPr wrap="square">
            <a:spAutoFit/>
          </a:bodyPr>
          <a:lstStyle/>
          <a:p>
            <a:pPr>
              <a:lnSpc>
                <a:spcPct val="150000"/>
              </a:lnSpc>
            </a:pPr>
            <a:r>
              <a:rPr lang="zh-CN" altLang="en-US" sz="1800" dirty="0">
                <a:solidFill>
                  <a:srgbClr val="656D8D"/>
                </a:solidFill>
                <a:latin typeface="+mn-ea"/>
              </a:rPr>
              <a:t>      </a:t>
            </a:r>
            <a:r>
              <a:rPr lang="en-GB" altLang="zh-CN" sz="1800" dirty="0">
                <a:solidFill>
                  <a:srgbClr val="656D8D"/>
                </a:solidFill>
                <a:latin typeface="+mn-ea"/>
              </a:rPr>
              <a:t>STP</a:t>
            </a:r>
            <a:r>
              <a:rPr lang="zh-CN" altLang="en-US" sz="1800" dirty="0">
                <a:solidFill>
                  <a:srgbClr val="656D8D"/>
                </a:solidFill>
                <a:latin typeface="+mn-ea"/>
              </a:rPr>
              <a:t>协议中定义了根桥（</a:t>
            </a:r>
            <a:r>
              <a:rPr lang="en-GB" altLang="zh-CN" sz="1800" dirty="0">
                <a:solidFill>
                  <a:srgbClr val="656D8D"/>
                </a:solidFill>
                <a:latin typeface="+mn-ea"/>
              </a:rPr>
              <a:t>Root Bridge</a:t>
            </a:r>
            <a:r>
              <a:rPr lang="zh-CN" altLang="en-GB" sz="1800" dirty="0">
                <a:solidFill>
                  <a:srgbClr val="656D8D"/>
                </a:solidFill>
                <a:latin typeface="+mn-ea"/>
              </a:rPr>
              <a:t>）、</a:t>
            </a:r>
            <a:r>
              <a:rPr lang="zh-CN" altLang="en-US" sz="1800" dirty="0">
                <a:solidFill>
                  <a:srgbClr val="656D8D"/>
                </a:solidFill>
                <a:latin typeface="+mn-ea"/>
              </a:rPr>
              <a:t>根端口（</a:t>
            </a:r>
            <a:r>
              <a:rPr lang="en-GB" altLang="zh-CN" sz="1800" dirty="0">
                <a:solidFill>
                  <a:srgbClr val="656D8D"/>
                </a:solidFill>
                <a:latin typeface="+mn-ea"/>
              </a:rPr>
              <a:t>Root Port</a:t>
            </a:r>
            <a:r>
              <a:rPr lang="zh-CN" altLang="en-GB" sz="1800" dirty="0">
                <a:solidFill>
                  <a:srgbClr val="656D8D"/>
                </a:solidFill>
                <a:latin typeface="+mn-ea"/>
              </a:rPr>
              <a:t>）、</a:t>
            </a:r>
            <a:r>
              <a:rPr lang="zh-CN" altLang="en-US" sz="1800" dirty="0">
                <a:solidFill>
                  <a:srgbClr val="656D8D"/>
                </a:solidFill>
                <a:latin typeface="+mn-ea"/>
              </a:rPr>
              <a:t>指定端口（</a:t>
            </a:r>
            <a:r>
              <a:rPr lang="en-GB" altLang="zh-CN" sz="1800" dirty="0">
                <a:solidFill>
                  <a:srgbClr val="656D8D"/>
                </a:solidFill>
                <a:latin typeface="+mn-ea"/>
              </a:rPr>
              <a:t>Designated Port</a:t>
            </a:r>
            <a:r>
              <a:rPr lang="zh-CN" altLang="en-GB" sz="1800" dirty="0">
                <a:solidFill>
                  <a:srgbClr val="656D8D"/>
                </a:solidFill>
                <a:latin typeface="+mn-ea"/>
              </a:rPr>
              <a:t>）、</a:t>
            </a:r>
            <a:r>
              <a:rPr lang="zh-CN" altLang="en-US" sz="1800" dirty="0">
                <a:solidFill>
                  <a:srgbClr val="656D8D"/>
                </a:solidFill>
                <a:latin typeface="+mn-ea"/>
              </a:rPr>
              <a:t>路径开销（</a:t>
            </a:r>
            <a:r>
              <a:rPr lang="en-GB" altLang="zh-CN" sz="1800" dirty="0">
                <a:solidFill>
                  <a:srgbClr val="656D8D"/>
                </a:solidFill>
                <a:latin typeface="+mn-ea"/>
              </a:rPr>
              <a:t>Path Cost</a:t>
            </a:r>
            <a:r>
              <a:rPr lang="zh-CN" altLang="en-GB" sz="1800" dirty="0">
                <a:solidFill>
                  <a:srgbClr val="656D8D"/>
                </a:solidFill>
                <a:latin typeface="+mn-ea"/>
              </a:rPr>
              <a:t>）</a:t>
            </a:r>
            <a:r>
              <a:rPr lang="zh-CN" altLang="en-US" sz="1800" dirty="0">
                <a:solidFill>
                  <a:srgbClr val="656D8D"/>
                </a:solidFill>
                <a:latin typeface="+mn-ea"/>
              </a:rPr>
              <a:t>等概念，目的就在于通过构造一棵自然树的方法达到裁剪冗余环路的目的，同时实现链路备份和路径最优化。用于构造这棵树的算法称为生成树算法</a:t>
            </a:r>
            <a:r>
              <a:rPr lang="en-GB" altLang="zh-CN" sz="1800" dirty="0">
                <a:solidFill>
                  <a:srgbClr val="656D8D"/>
                </a:solidFill>
                <a:latin typeface="+mn-ea"/>
              </a:rPr>
              <a:t>STA</a:t>
            </a:r>
            <a:r>
              <a:rPr lang="zh-CN" altLang="en-GB" sz="1800" dirty="0">
                <a:solidFill>
                  <a:srgbClr val="656D8D"/>
                </a:solidFill>
                <a:latin typeface="+mn-ea"/>
              </a:rPr>
              <a:t>（</a:t>
            </a:r>
            <a:r>
              <a:rPr lang="en-GB" altLang="zh-CN" sz="1800" dirty="0">
                <a:solidFill>
                  <a:srgbClr val="656D8D"/>
                </a:solidFill>
                <a:latin typeface="+mn-ea"/>
              </a:rPr>
              <a:t>Spanning Tree Algorithm</a:t>
            </a:r>
            <a:r>
              <a:rPr lang="zh-CN" altLang="en-GB" sz="1800" dirty="0">
                <a:solidFill>
                  <a:srgbClr val="656D8D"/>
                </a:solidFill>
                <a:latin typeface="+mn-ea"/>
              </a:rPr>
              <a:t>）。</a:t>
            </a:r>
            <a:endParaRPr lang="zh-CN" altLang="en-GB" sz="1800" dirty="0">
              <a:solidFill>
                <a:srgbClr val="656D8D"/>
              </a:solidFill>
              <a:latin typeface="+mn-ea"/>
            </a:endParaRPr>
          </a:p>
          <a:p>
            <a:pPr>
              <a:lnSpc>
                <a:spcPct val="150000"/>
              </a:lnSpc>
            </a:pPr>
            <a:r>
              <a:rPr lang="zh-CN" altLang="en-GB" sz="1800" dirty="0">
                <a:solidFill>
                  <a:srgbClr val="656D8D"/>
                </a:solidFill>
                <a:latin typeface="+mn-ea"/>
              </a:rPr>
              <a:t>　　</a:t>
            </a:r>
            <a:r>
              <a:rPr lang="zh-CN" altLang="en-US" sz="1800" dirty="0">
                <a:solidFill>
                  <a:srgbClr val="656D8D"/>
                </a:solidFill>
                <a:latin typeface="+mn-ea"/>
              </a:rPr>
              <a:t>要实现这些功能，网桥之间必须要进行一些信息的交流，这些信息交流单元就称为配置消息</a:t>
            </a:r>
            <a:r>
              <a:rPr lang="en-GB" altLang="zh-CN" sz="1800" dirty="0">
                <a:solidFill>
                  <a:srgbClr val="656D8D"/>
                </a:solidFill>
                <a:latin typeface="+mn-ea"/>
              </a:rPr>
              <a:t>BPDU</a:t>
            </a:r>
            <a:r>
              <a:rPr lang="zh-CN" altLang="en-GB" sz="1800" dirty="0">
                <a:solidFill>
                  <a:srgbClr val="656D8D"/>
                </a:solidFill>
                <a:latin typeface="+mn-ea"/>
              </a:rPr>
              <a:t>（</a:t>
            </a:r>
            <a:r>
              <a:rPr lang="en-GB" altLang="zh-CN" sz="1800" dirty="0">
                <a:solidFill>
                  <a:srgbClr val="656D8D"/>
                </a:solidFill>
                <a:latin typeface="+mn-ea"/>
              </a:rPr>
              <a:t>Bridge Protocol Data Unit</a:t>
            </a:r>
            <a:r>
              <a:rPr lang="zh-CN" altLang="en-GB" sz="1800" dirty="0">
                <a:solidFill>
                  <a:srgbClr val="656D8D"/>
                </a:solidFill>
                <a:latin typeface="+mn-ea"/>
              </a:rPr>
              <a:t>）。</a:t>
            </a:r>
            <a:r>
              <a:rPr lang="en-GB" altLang="zh-CN" sz="1800" dirty="0">
                <a:solidFill>
                  <a:srgbClr val="656D8D"/>
                </a:solidFill>
                <a:latin typeface="+mn-ea"/>
              </a:rPr>
              <a:t>STP  BPDU</a:t>
            </a:r>
            <a:r>
              <a:rPr lang="zh-CN" altLang="en-US" sz="1800" dirty="0">
                <a:solidFill>
                  <a:srgbClr val="656D8D"/>
                </a:solidFill>
                <a:latin typeface="+mn-ea"/>
              </a:rPr>
              <a:t>是一种二层报文，目的</a:t>
            </a:r>
            <a:r>
              <a:rPr lang="en-GB" altLang="zh-CN" sz="1800" dirty="0">
                <a:solidFill>
                  <a:srgbClr val="656D8D"/>
                </a:solidFill>
                <a:latin typeface="+mn-ea"/>
              </a:rPr>
              <a:t>MAC</a:t>
            </a:r>
            <a:r>
              <a:rPr lang="zh-CN" altLang="en-US" sz="1800" dirty="0">
                <a:solidFill>
                  <a:srgbClr val="656D8D"/>
                </a:solidFill>
                <a:latin typeface="+mn-ea"/>
              </a:rPr>
              <a:t>是多播地址</a:t>
            </a:r>
            <a:r>
              <a:rPr lang="en-US" altLang="zh-CN" sz="1800" dirty="0">
                <a:solidFill>
                  <a:srgbClr val="656D8D"/>
                </a:solidFill>
                <a:latin typeface="+mn-ea"/>
              </a:rPr>
              <a:t>01-80-</a:t>
            </a:r>
            <a:r>
              <a:rPr lang="en-GB" altLang="zh-CN" sz="1800" dirty="0">
                <a:solidFill>
                  <a:srgbClr val="656D8D"/>
                </a:solidFill>
                <a:latin typeface="+mn-ea"/>
              </a:rPr>
              <a:t>C2-00-00-00</a:t>
            </a:r>
            <a:r>
              <a:rPr lang="zh-CN" altLang="en-GB" sz="1800" dirty="0">
                <a:solidFill>
                  <a:srgbClr val="656D8D"/>
                </a:solidFill>
                <a:latin typeface="+mn-ea"/>
              </a:rPr>
              <a:t>，</a:t>
            </a:r>
            <a:r>
              <a:rPr lang="zh-CN" altLang="en-US" sz="1800" dirty="0">
                <a:solidFill>
                  <a:srgbClr val="656D8D"/>
                </a:solidFill>
                <a:latin typeface="+mn-ea"/>
              </a:rPr>
              <a:t>所有支持</a:t>
            </a:r>
            <a:r>
              <a:rPr lang="en-GB" altLang="zh-CN" sz="1800" dirty="0">
                <a:solidFill>
                  <a:srgbClr val="656D8D"/>
                </a:solidFill>
                <a:latin typeface="+mn-ea"/>
              </a:rPr>
              <a:t>STP</a:t>
            </a:r>
            <a:r>
              <a:rPr lang="zh-CN" altLang="en-US" sz="1800" dirty="0">
                <a:solidFill>
                  <a:srgbClr val="656D8D"/>
                </a:solidFill>
                <a:latin typeface="+mn-ea"/>
              </a:rPr>
              <a:t>协议的网桥都会接收并处理收到的</a:t>
            </a:r>
            <a:r>
              <a:rPr lang="en-GB" altLang="zh-CN" sz="1800" dirty="0">
                <a:solidFill>
                  <a:srgbClr val="656D8D"/>
                </a:solidFill>
                <a:latin typeface="+mn-ea"/>
              </a:rPr>
              <a:t>BPDU</a:t>
            </a:r>
            <a:r>
              <a:rPr lang="zh-CN" altLang="en-US" sz="1800" dirty="0">
                <a:solidFill>
                  <a:srgbClr val="656D8D"/>
                </a:solidFill>
                <a:latin typeface="+mn-ea"/>
              </a:rPr>
              <a:t>报文。该报文的数据区里携带了用于生成树计算的所有有用信息。</a:t>
            </a:r>
            <a:endParaRPr lang="zh-CN" altLang="en-US" sz="1800" dirty="0">
              <a:solidFill>
                <a:srgbClr val="656D8D"/>
              </a:solidFill>
              <a:latin typeface="+mn-ea"/>
            </a:endParaRPr>
          </a:p>
          <a:p>
            <a:pPr>
              <a:lnSpc>
                <a:spcPct val="150000"/>
              </a:lnSpc>
            </a:pPr>
            <a:r>
              <a:rPr lang="zh-CN" altLang="en-US" sz="1800" dirty="0">
                <a:solidFill>
                  <a:srgbClr val="656D8D"/>
                </a:solidFill>
                <a:latin typeface="+mn-ea"/>
              </a:rPr>
              <a:t>       生成树协议</a:t>
            </a:r>
            <a:r>
              <a:rPr lang="en-GB" altLang="zh-CN" sz="1800" dirty="0">
                <a:solidFill>
                  <a:srgbClr val="656D8D"/>
                </a:solidFill>
                <a:latin typeface="+mn-ea"/>
              </a:rPr>
              <a:t>STP</a:t>
            </a:r>
            <a:r>
              <a:rPr lang="zh-CN" altLang="en-US" sz="1800" dirty="0">
                <a:solidFill>
                  <a:srgbClr val="656D8D"/>
                </a:solidFill>
                <a:latin typeface="+mn-ea"/>
              </a:rPr>
              <a:t>的工作原理就是当网络中存在备份链路时，只允许主链路激活，如果主链路因故障而被断开，备用链路才会被激活。 </a:t>
            </a:r>
            <a:endParaRPr lang="zh-CN" altLang="zh-CN" sz="1800" dirty="0">
              <a:solidFill>
                <a:srgbClr val="656D8D"/>
              </a:solidFill>
              <a:latin typeface="+mn-ea"/>
            </a:endParaRPr>
          </a:p>
        </p:txBody>
      </p:sp>
      <p:grpSp>
        <p:nvGrpSpPr>
          <p:cNvPr id="3" name="组合 2"/>
          <p:cNvGrpSpPr/>
          <p:nvPr/>
        </p:nvGrpSpPr>
        <p:grpSpPr>
          <a:xfrm>
            <a:off x="536575" y="5367966"/>
            <a:ext cx="10226040" cy="1123950"/>
            <a:chOff x="1325" y="8641"/>
            <a:chExt cx="16104" cy="1770"/>
          </a:xfrm>
        </p:grpSpPr>
        <p:sp>
          <p:nvSpPr>
            <p:cNvPr id="6" name="矩形 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000" dirty="0"/>
              <a:t>相关知识</a:t>
            </a:r>
            <a:endParaRPr lang="zh-CN" altLang="en-US" dirty="0"/>
          </a:p>
        </p:txBody>
      </p:sp>
      <p:cxnSp>
        <p:nvCxnSpPr>
          <p:cNvPr id="47" name="直接连接符 46"/>
          <p:cNvCxnSpPr/>
          <p:nvPr/>
        </p:nvCxnSpPr>
        <p:spPr>
          <a:xfrm>
            <a:off x="4742124" y="-17285881"/>
            <a:ext cx="570045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841375" y="5487035"/>
            <a:ext cx="10226040" cy="1123950"/>
            <a:chOff x="1325" y="8641"/>
            <a:chExt cx="16104" cy="1770"/>
          </a:xfrm>
        </p:grpSpPr>
        <p:sp>
          <p:nvSpPr>
            <p:cNvPr id="48" name="矩形 4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3" name="矩形 2"/>
          <p:cNvSpPr/>
          <p:nvPr/>
        </p:nvSpPr>
        <p:spPr>
          <a:xfrm>
            <a:off x="688975" y="1296194"/>
            <a:ext cx="9888772" cy="4374916"/>
          </a:xfrm>
          <a:prstGeom prst="rect">
            <a:avLst/>
          </a:prstGeom>
        </p:spPr>
        <p:txBody>
          <a:bodyPr wrap="square">
            <a:spAutoFit/>
          </a:bodyPr>
          <a:lstStyle/>
          <a:p>
            <a:pPr>
              <a:lnSpc>
                <a:spcPct val="150000"/>
              </a:lnSpc>
            </a:pPr>
            <a:r>
              <a:rPr lang="zh-CN" altLang="en-US" sz="2000" dirty="0">
                <a:solidFill>
                  <a:srgbClr val="656D8D"/>
                </a:solidFill>
              </a:rPr>
              <a:t>生成树协议</a:t>
            </a:r>
            <a:r>
              <a:rPr lang="en-US" altLang="zh-CN" sz="2000" dirty="0">
                <a:solidFill>
                  <a:srgbClr val="656D8D"/>
                </a:solidFill>
              </a:rPr>
              <a:t>STP</a:t>
            </a:r>
            <a:r>
              <a:rPr lang="zh-CN" altLang="en-US" sz="2000" dirty="0">
                <a:solidFill>
                  <a:srgbClr val="656D8D"/>
                </a:solidFill>
              </a:rPr>
              <a:t>的工作过程 ：</a:t>
            </a:r>
            <a:endParaRPr lang="en-US" altLang="zh-CN" sz="2000" dirty="0">
              <a:solidFill>
                <a:srgbClr val="656D8D"/>
              </a:solidFill>
            </a:endParaRPr>
          </a:p>
          <a:p>
            <a:pPr>
              <a:lnSpc>
                <a:spcPct val="150000"/>
              </a:lnSpc>
            </a:pPr>
            <a:r>
              <a:rPr lang="zh-CN" altLang="en-US" sz="1600" dirty="0">
                <a:solidFill>
                  <a:srgbClr val="656D8D"/>
                </a:solidFill>
              </a:rPr>
              <a:t>生成树协议采用下面</a:t>
            </a:r>
            <a:r>
              <a:rPr lang="en-US" altLang="zh-CN" sz="1600" dirty="0">
                <a:solidFill>
                  <a:srgbClr val="656D8D"/>
                </a:solidFill>
              </a:rPr>
              <a:t>3</a:t>
            </a:r>
            <a:r>
              <a:rPr lang="zh-CN" altLang="en-US" sz="1600" dirty="0">
                <a:solidFill>
                  <a:srgbClr val="656D8D"/>
                </a:solidFill>
              </a:rPr>
              <a:t>个规则来使某个端口进入转发状态</a:t>
            </a:r>
            <a:endParaRPr lang="zh-CN" altLang="en-US" sz="1600" dirty="0">
              <a:solidFill>
                <a:srgbClr val="656D8D"/>
              </a:solidFill>
            </a:endParaRPr>
          </a:p>
          <a:p>
            <a:pPr>
              <a:lnSpc>
                <a:spcPct val="150000"/>
              </a:lnSpc>
            </a:pPr>
            <a:r>
              <a:rPr lang="zh-CN" altLang="en-US" sz="1600" dirty="0">
                <a:solidFill>
                  <a:srgbClr val="656D8D"/>
                </a:solidFill>
              </a:rPr>
              <a:t>   （</a:t>
            </a:r>
            <a:r>
              <a:rPr lang="en-US" altLang="zh-CN" sz="1600" dirty="0">
                <a:solidFill>
                  <a:srgbClr val="656D8D"/>
                </a:solidFill>
              </a:rPr>
              <a:t>1</a:t>
            </a:r>
            <a:r>
              <a:rPr lang="zh-CN" altLang="en-US" sz="1600" dirty="0">
                <a:solidFill>
                  <a:srgbClr val="656D8D"/>
                </a:solidFill>
              </a:rPr>
              <a:t>）生成树协议选择一个根交换机，并使其所有端口都处于转发状态。</a:t>
            </a:r>
            <a:endParaRPr lang="zh-CN" altLang="en-US" sz="1600" dirty="0">
              <a:solidFill>
                <a:srgbClr val="656D8D"/>
              </a:solidFill>
            </a:endParaRPr>
          </a:p>
          <a:p>
            <a:pPr>
              <a:lnSpc>
                <a:spcPct val="150000"/>
              </a:lnSpc>
            </a:pPr>
            <a:r>
              <a:rPr lang="zh-CN" altLang="en-US" sz="1600" dirty="0">
                <a:solidFill>
                  <a:srgbClr val="656D8D"/>
                </a:solidFill>
              </a:rPr>
              <a:t>   （</a:t>
            </a:r>
            <a:r>
              <a:rPr lang="en-US" altLang="zh-CN" sz="1600" dirty="0">
                <a:solidFill>
                  <a:srgbClr val="656D8D"/>
                </a:solidFill>
              </a:rPr>
              <a:t>2</a:t>
            </a:r>
            <a:r>
              <a:rPr lang="zh-CN" altLang="en-US" sz="1600" dirty="0">
                <a:solidFill>
                  <a:srgbClr val="656D8D"/>
                </a:solidFill>
              </a:rPr>
              <a:t>）为每一个非根交换机选择一个到根交换机管理成本最低的端口作为根端口，并使其处于转发状态。</a:t>
            </a:r>
            <a:endParaRPr lang="zh-CN" altLang="en-US" sz="1600" dirty="0">
              <a:solidFill>
                <a:srgbClr val="656D8D"/>
              </a:solidFill>
            </a:endParaRPr>
          </a:p>
          <a:p>
            <a:pPr>
              <a:lnSpc>
                <a:spcPct val="150000"/>
              </a:lnSpc>
            </a:pPr>
            <a:r>
              <a:rPr lang="zh-CN" altLang="en-US" sz="1600" dirty="0">
                <a:solidFill>
                  <a:srgbClr val="656D8D"/>
                </a:solidFill>
              </a:rPr>
              <a:t>   （</a:t>
            </a:r>
            <a:r>
              <a:rPr lang="en-US" altLang="zh-CN" sz="1600" dirty="0">
                <a:solidFill>
                  <a:srgbClr val="656D8D"/>
                </a:solidFill>
              </a:rPr>
              <a:t>3</a:t>
            </a:r>
            <a:r>
              <a:rPr lang="zh-CN" altLang="en-US" sz="1600" dirty="0">
                <a:solidFill>
                  <a:srgbClr val="656D8D"/>
                </a:solidFill>
              </a:rPr>
              <a:t>）当一个网络中有多个交换机时，这些交换机会将其到根交换机的管理成本宣告出去，其中具有最低管理成本的交换机作为指定交换机，指定交换机中发送最低管理成本的端口为指定端口，该端口处于转发状态。其他所有端口都被置为阻塞状态。</a:t>
            </a:r>
            <a:endParaRPr lang="zh-CN" altLang="en-US" sz="1600" dirty="0">
              <a:solidFill>
                <a:srgbClr val="656D8D"/>
              </a:solidFill>
            </a:endParaRPr>
          </a:p>
          <a:p>
            <a:pPr>
              <a:lnSpc>
                <a:spcPct val="150000"/>
              </a:lnSpc>
            </a:pPr>
            <a:r>
              <a:rPr lang="zh-CN" altLang="en-US" sz="1600" dirty="0">
                <a:solidFill>
                  <a:srgbClr val="656D8D"/>
                </a:solidFill>
              </a:rPr>
              <a:t> </a:t>
            </a:r>
            <a:endParaRPr lang="en-GB" altLang="zh-CN" sz="1600" dirty="0">
              <a:solidFill>
                <a:srgbClr val="656D8D"/>
              </a:solidFill>
            </a:endParaRPr>
          </a:p>
          <a:p>
            <a:pPr>
              <a:lnSpc>
                <a:spcPct val="150000"/>
              </a:lnSpc>
            </a:pPr>
            <a:endParaRPr lang="en-GB" altLang="zh-CN" sz="1600" dirty="0">
              <a:solidFill>
                <a:srgbClr val="656D8D"/>
              </a:solidFill>
            </a:endParaRPr>
          </a:p>
          <a:p>
            <a:pPr>
              <a:lnSpc>
                <a:spcPct val="150000"/>
              </a:lnSpc>
            </a:pPr>
            <a:endParaRPr lang="en-US" altLang="zh-CN" sz="2000" dirty="0">
              <a:solidFill>
                <a:srgbClr val="656D8D"/>
              </a:solidFill>
            </a:endParaRPr>
          </a:p>
          <a:p>
            <a:pPr>
              <a:lnSpc>
                <a:spcPct val="150000"/>
              </a:lnSpc>
            </a:pPr>
            <a:endParaRPr lang="zh-CN" altLang="en-US" sz="2000" dirty="0">
              <a:solidFill>
                <a:srgbClr val="656D8D"/>
              </a:solidFill>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000" dirty="0"/>
              <a:t>相关知识</a:t>
            </a:r>
            <a:endParaRPr lang="zh-CN" altLang="en-US" dirty="0"/>
          </a:p>
        </p:txBody>
      </p:sp>
      <p:sp>
        <p:nvSpPr>
          <p:cNvPr id="4" name="Rectangle 3"/>
          <p:cNvSpPr txBox="1">
            <a:spLocks noRot="1" noChangeArrowheads="1"/>
          </p:cNvSpPr>
          <p:nvPr/>
        </p:nvSpPr>
        <p:spPr>
          <a:xfrm>
            <a:off x="301625" y="1752600"/>
            <a:ext cx="8540750" cy="4270375"/>
          </a:xfrm>
          <a:prstGeom prst="rect">
            <a:avLst/>
          </a:prstGeom>
        </p:spPr>
        <p:txBody>
          <a:bodyPr vert="horz" lIns="121917" tIns="60958" rIns="121917" bIns="60958" rtlCol="0">
            <a:normAutofit/>
          </a:bodyPr>
          <a:lstStyle>
            <a:lvl1pPr marL="457200" indent="-457200" algn="l" defTabSz="1219200" rtl="0" eaLnBrk="1" latinLnBrk="0" hangingPunct="1">
              <a:lnSpc>
                <a:spcPct val="120000"/>
              </a:lnSpc>
              <a:spcBef>
                <a:spcPct val="20000"/>
              </a:spcBef>
              <a:buSzPct val="80000"/>
              <a:buFont typeface="Wingdings" panose="05000000000000000000" pitchFamily="2" charset="2"/>
              <a:buChar char="l"/>
              <a:defRPr sz="20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endParaRPr lang="zh-CN" altLang="en-US" dirty="0"/>
          </a:p>
        </p:txBody>
      </p:sp>
      <p:sp>
        <p:nvSpPr>
          <p:cNvPr id="44" name="内容占位符 5"/>
          <p:cNvSpPr>
            <a:spLocks noGrp="1"/>
          </p:cNvSpPr>
          <p:nvPr>
            <p:ph idx="4294967295"/>
          </p:nvPr>
        </p:nvSpPr>
        <p:spPr>
          <a:xfrm>
            <a:off x="841375" y="1067594"/>
            <a:ext cx="10747058" cy="5341258"/>
          </a:xfrm>
          <a:prstGeom prst="rect">
            <a:avLst/>
          </a:prstGeom>
        </p:spPr>
        <p:txBody>
          <a:bodyPr>
            <a:noAutofit/>
          </a:bodyPr>
          <a:lstStyle/>
          <a:p>
            <a:pPr marL="0" indent="0">
              <a:lnSpc>
                <a:spcPct val="150000"/>
              </a:lnSpc>
              <a:buNone/>
            </a:pPr>
            <a:r>
              <a:rPr lang="zh-CN" altLang="en-US" dirty="0">
                <a:solidFill>
                  <a:srgbClr val="656D8D"/>
                </a:solidFill>
              </a:rPr>
              <a:t>生成树协议的算法过程 ：</a:t>
            </a:r>
            <a:endParaRPr lang="en-US" altLang="zh-CN" dirty="0">
              <a:solidFill>
                <a:srgbClr val="656D8D"/>
              </a:solidFill>
            </a:endParaRPr>
          </a:p>
          <a:p>
            <a:pPr marL="0" indent="0">
              <a:lnSpc>
                <a:spcPct val="150000"/>
              </a:lnSpc>
              <a:buNone/>
            </a:pPr>
            <a:r>
              <a:rPr lang="zh-CN" altLang="en-US" sz="1600" dirty="0">
                <a:solidFill>
                  <a:srgbClr val="656D8D"/>
                </a:solidFill>
              </a:rPr>
              <a:t>生成树协议的算法过程可以归纳为三个步骤：选择根网桥、选择根端口、选择指定端口。</a:t>
            </a:r>
            <a:endParaRPr lang="en-US" altLang="zh-CN" sz="1600" dirty="0">
              <a:solidFill>
                <a:srgbClr val="656D8D"/>
              </a:solidFill>
            </a:endParaRPr>
          </a:p>
          <a:p>
            <a:pPr marL="0" indent="0">
              <a:lnSpc>
                <a:spcPct val="150000"/>
              </a:lnSpc>
              <a:buNone/>
            </a:pPr>
            <a:r>
              <a:rPr lang="zh-CN" altLang="en-US" sz="1600" dirty="0">
                <a:solidFill>
                  <a:srgbClr val="656D8D"/>
                </a:solidFill>
              </a:rPr>
              <a:t>（</a:t>
            </a:r>
            <a:r>
              <a:rPr lang="en-US" altLang="zh-CN" sz="1600" dirty="0">
                <a:solidFill>
                  <a:srgbClr val="656D8D"/>
                </a:solidFill>
              </a:rPr>
              <a:t>1</a:t>
            </a:r>
            <a:r>
              <a:rPr lang="zh-CN" altLang="en-US" sz="1600" dirty="0">
                <a:solidFill>
                  <a:srgbClr val="656D8D"/>
                </a:solidFill>
              </a:rPr>
              <a:t>）选择根网桥：在全网中选择一个根网桥。</a:t>
            </a:r>
            <a:endParaRPr lang="zh-CN" altLang="en-US" sz="1600" dirty="0">
              <a:solidFill>
                <a:srgbClr val="656D8D"/>
              </a:solidFill>
            </a:endParaRPr>
          </a:p>
          <a:p>
            <a:pPr marL="0" indent="0">
              <a:lnSpc>
                <a:spcPct val="150000"/>
              </a:lnSpc>
              <a:buNone/>
            </a:pPr>
            <a:r>
              <a:rPr lang="zh-CN" altLang="en-US" sz="1600" dirty="0">
                <a:solidFill>
                  <a:srgbClr val="656D8D"/>
                </a:solidFill>
              </a:rPr>
              <a:t>       比较网桥的</a:t>
            </a:r>
            <a:r>
              <a:rPr lang="en-US" altLang="zh-CN" sz="1600" dirty="0">
                <a:solidFill>
                  <a:srgbClr val="656D8D"/>
                </a:solidFill>
              </a:rPr>
              <a:t>BID</a:t>
            </a:r>
            <a:r>
              <a:rPr lang="zh-CN" altLang="en-US" sz="1600" dirty="0">
                <a:solidFill>
                  <a:srgbClr val="656D8D"/>
                </a:solidFill>
              </a:rPr>
              <a:t>值，值越小其优先级越高。</a:t>
            </a:r>
            <a:r>
              <a:rPr lang="en-US" altLang="zh-CN" sz="1600" dirty="0">
                <a:solidFill>
                  <a:srgbClr val="656D8D"/>
                </a:solidFill>
              </a:rPr>
              <a:t>ID</a:t>
            </a:r>
            <a:r>
              <a:rPr lang="zh-CN" altLang="en-US" sz="1600" dirty="0">
                <a:solidFill>
                  <a:srgbClr val="656D8D"/>
                </a:solidFill>
              </a:rPr>
              <a:t>值是由两部分组成的：交换机的优先级和</a:t>
            </a:r>
            <a:r>
              <a:rPr lang="en-US" altLang="zh-CN" sz="1600" dirty="0">
                <a:solidFill>
                  <a:srgbClr val="656D8D"/>
                </a:solidFill>
              </a:rPr>
              <a:t>MAC</a:t>
            </a:r>
            <a:r>
              <a:rPr lang="zh-CN" altLang="en-US" sz="1600" dirty="0">
                <a:solidFill>
                  <a:srgbClr val="656D8D"/>
                </a:solidFill>
              </a:rPr>
              <a:t>地址组成的，如果交换机的优先级相同则比较其</a:t>
            </a:r>
            <a:r>
              <a:rPr lang="en-US" altLang="zh-CN" sz="1600" dirty="0">
                <a:solidFill>
                  <a:srgbClr val="656D8D"/>
                </a:solidFill>
              </a:rPr>
              <a:t>MAC</a:t>
            </a:r>
            <a:r>
              <a:rPr lang="zh-CN" altLang="en-US" sz="1600" dirty="0">
                <a:solidFill>
                  <a:srgbClr val="656D8D"/>
                </a:solidFill>
              </a:rPr>
              <a:t>地址，地址值越小，其就被选举为根网桥。</a:t>
            </a:r>
            <a:endParaRPr lang="zh-CN" altLang="en-US" sz="1600" dirty="0">
              <a:solidFill>
                <a:srgbClr val="656D8D"/>
              </a:solidFill>
            </a:endParaRPr>
          </a:p>
          <a:p>
            <a:pPr marL="0" indent="0">
              <a:lnSpc>
                <a:spcPct val="150000"/>
              </a:lnSpc>
              <a:buNone/>
            </a:pPr>
            <a:r>
              <a:rPr lang="zh-CN" altLang="en-US" sz="1600" dirty="0">
                <a:solidFill>
                  <a:srgbClr val="656D8D"/>
                </a:solidFill>
              </a:rPr>
              <a:t>（</a:t>
            </a:r>
            <a:r>
              <a:rPr lang="en-US" altLang="zh-CN" sz="1600" dirty="0">
                <a:solidFill>
                  <a:srgbClr val="656D8D"/>
                </a:solidFill>
              </a:rPr>
              <a:t>2</a:t>
            </a:r>
            <a:r>
              <a:rPr lang="zh-CN" altLang="en-US" sz="1600" dirty="0">
                <a:solidFill>
                  <a:srgbClr val="656D8D"/>
                </a:solidFill>
              </a:rPr>
              <a:t>）选择根端口：在每个非根交换机上选择根端口。</a:t>
            </a:r>
            <a:endParaRPr lang="zh-CN" altLang="en-US" sz="1600" dirty="0">
              <a:solidFill>
                <a:srgbClr val="656D8D"/>
              </a:solidFill>
            </a:endParaRPr>
          </a:p>
          <a:p>
            <a:pPr marL="0" indent="0">
              <a:lnSpc>
                <a:spcPct val="150000"/>
              </a:lnSpc>
              <a:buNone/>
            </a:pPr>
            <a:r>
              <a:rPr lang="zh-CN" altLang="en-US" sz="1600" dirty="0">
                <a:solidFill>
                  <a:srgbClr val="656D8D"/>
                </a:solidFill>
              </a:rPr>
              <a:t>       首先，比较根路径成本，根路径成本取决于链路的带宽，带宽越大，路径成本越低，则选该端口为根端口。其次，如果根路径成本相同，则要比较所在对端交换机</a:t>
            </a:r>
            <a:r>
              <a:rPr lang="en-US" altLang="zh-CN" sz="1600" dirty="0">
                <a:solidFill>
                  <a:srgbClr val="656D8D"/>
                </a:solidFill>
              </a:rPr>
              <a:t>BID</a:t>
            </a:r>
            <a:r>
              <a:rPr lang="zh-CN" altLang="en-US" sz="1600" dirty="0">
                <a:solidFill>
                  <a:srgbClr val="656D8D"/>
                </a:solidFill>
              </a:rPr>
              <a:t>值，值越小，则其优先级越高。最后，比较端口的</a:t>
            </a:r>
            <a:r>
              <a:rPr lang="en-US" altLang="zh-CN" sz="1600" dirty="0">
                <a:solidFill>
                  <a:srgbClr val="656D8D"/>
                </a:solidFill>
              </a:rPr>
              <a:t>ID</a:t>
            </a:r>
            <a:r>
              <a:rPr lang="zh-CN" altLang="en-US" sz="1600" dirty="0">
                <a:solidFill>
                  <a:srgbClr val="656D8D"/>
                </a:solidFill>
              </a:rPr>
              <a:t>值，该值分为两部分：端口优先级和端口编号，值小的被选为根端口。</a:t>
            </a:r>
            <a:endParaRPr lang="en-US" altLang="zh-CN" sz="1600" dirty="0">
              <a:solidFill>
                <a:srgbClr val="656D8D"/>
              </a:solidFill>
            </a:endParaRPr>
          </a:p>
          <a:p>
            <a:pPr marL="0" indent="0">
              <a:lnSpc>
                <a:spcPct val="150000"/>
              </a:lnSpc>
              <a:buNone/>
            </a:pPr>
            <a:r>
              <a:rPr lang="zh-CN" altLang="en-US" sz="1600" dirty="0">
                <a:solidFill>
                  <a:srgbClr val="656D8D"/>
                </a:solidFill>
              </a:rPr>
              <a:t>（</a:t>
            </a:r>
            <a:r>
              <a:rPr lang="en-US" altLang="zh-CN" sz="1600" dirty="0">
                <a:solidFill>
                  <a:srgbClr val="656D8D"/>
                </a:solidFill>
              </a:rPr>
              <a:t>3</a:t>
            </a:r>
            <a:r>
              <a:rPr lang="zh-CN" altLang="en-US" sz="1600" dirty="0">
                <a:solidFill>
                  <a:srgbClr val="656D8D"/>
                </a:solidFill>
              </a:rPr>
              <a:t>）选择指定端口：在每条链路上选择一个指定端口，根网桥上所有端口都是指定端口。首先，比较根路径成本。其次，比较端口所在网桥的</a:t>
            </a:r>
            <a:r>
              <a:rPr lang="en-GB" altLang="zh-CN" sz="1600" dirty="0">
                <a:solidFill>
                  <a:srgbClr val="656D8D"/>
                </a:solidFill>
              </a:rPr>
              <a:t>ID</a:t>
            </a:r>
            <a:r>
              <a:rPr lang="zh-CN" altLang="en-US" sz="1600" dirty="0">
                <a:solidFill>
                  <a:srgbClr val="656D8D"/>
                </a:solidFill>
              </a:rPr>
              <a:t>值。最后，比较端口的</a:t>
            </a:r>
            <a:r>
              <a:rPr lang="en-GB" altLang="zh-CN" sz="1600" dirty="0">
                <a:solidFill>
                  <a:srgbClr val="656D8D"/>
                </a:solidFill>
              </a:rPr>
              <a:t>ID </a:t>
            </a:r>
            <a:r>
              <a:rPr lang="zh-CN" altLang="en-US" sz="1600" dirty="0">
                <a:solidFill>
                  <a:srgbClr val="656D8D"/>
                </a:solidFill>
              </a:rPr>
              <a:t>值。</a:t>
            </a:r>
            <a:endParaRPr lang="zh-CN" altLang="en-US" sz="1600" dirty="0">
              <a:solidFill>
                <a:srgbClr val="656D8D"/>
              </a:solidFill>
            </a:endParaRPr>
          </a:p>
          <a:p>
            <a:pPr marL="0" indent="0">
              <a:lnSpc>
                <a:spcPct val="150000"/>
              </a:lnSpc>
              <a:buNone/>
            </a:pPr>
            <a:endParaRPr lang="zh-CN" altLang="en-US" dirty="0">
              <a:solidFill>
                <a:srgbClr val="656D8D"/>
              </a:solidFill>
            </a:endParaRPr>
          </a:p>
          <a:p>
            <a:pPr marL="0" indent="0">
              <a:lnSpc>
                <a:spcPct val="150000"/>
              </a:lnSpc>
              <a:buNone/>
            </a:pPr>
            <a:endParaRPr lang="en-US" altLang="zh-CN" dirty="0">
              <a:solidFill>
                <a:srgbClr val="656D8D"/>
              </a:solidFill>
            </a:endParaRPr>
          </a:p>
          <a:p>
            <a:pPr marL="0" indent="0">
              <a:lnSpc>
                <a:spcPct val="150000"/>
              </a:lnSpc>
              <a:buNone/>
            </a:pPr>
            <a:endParaRPr lang="zh-CN" altLang="en-US" sz="3600" dirty="0">
              <a:solidFill>
                <a:srgbClr val="656D8D"/>
              </a:solidFill>
            </a:endParaRPr>
          </a:p>
          <a:p>
            <a:pPr marL="0" indent="0">
              <a:lnSpc>
                <a:spcPct val="150000"/>
              </a:lnSpc>
              <a:buNone/>
            </a:pPr>
            <a:endParaRPr lang="zh-CN" altLang="en-GB" sz="1800" dirty="0">
              <a:solidFill>
                <a:srgbClr val="656D8D"/>
              </a:solidFill>
            </a:endParaRPr>
          </a:p>
          <a:p>
            <a:pPr marL="0" indent="0">
              <a:lnSpc>
                <a:spcPct val="150000"/>
              </a:lnSpc>
              <a:buNone/>
            </a:pPr>
            <a:endParaRPr lang="en-US" altLang="zh-CN" sz="1800" dirty="0">
              <a:solidFill>
                <a:srgbClr val="656D8D"/>
              </a:solidFill>
            </a:endParaRPr>
          </a:p>
          <a:p>
            <a:pPr marL="0" indent="0">
              <a:lnSpc>
                <a:spcPct val="150000"/>
              </a:lnSpc>
              <a:buNone/>
            </a:pPr>
            <a:r>
              <a:rPr lang="zh-CN" altLang="en-US" dirty="0">
                <a:solidFill>
                  <a:srgbClr val="656D8D"/>
                </a:solidFill>
              </a:rPr>
              <a:t>    </a:t>
            </a:r>
            <a:endParaRPr lang="en-US" altLang="zh-CN" sz="2000" dirty="0">
              <a:solidFill>
                <a:srgbClr val="656D8D"/>
              </a:solidFill>
            </a:endParaRPr>
          </a:p>
          <a:p>
            <a:pPr marL="0" indent="0">
              <a:lnSpc>
                <a:spcPct val="150000"/>
              </a:lnSpc>
              <a:buNone/>
            </a:pPr>
            <a:endParaRPr lang="en-US" altLang="zh-CN" sz="2000" dirty="0">
              <a:solidFill>
                <a:srgbClr val="656D8D"/>
              </a:solidFill>
            </a:endParaRPr>
          </a:p>
        </p:txBody>
      </p:sp>
      <p:grpSp>
        <p:nvGrpSpPr>
          <p:cNvPr id="188" name="组合 187"/>
          <p:cNvGrpSpPr/>
          <p:nvPr/>
        </p:nvGrpSpPr>
        <p:grpSpPr>
          <a:xfrm>
            <a:off x="688975" y="5570653"/>
            <a:ext cx="10226040" cy="1123950"/>
            <a:chOff x="1325" y="8641"/>
            <a:chExt cx="16104" cy="1770"/>
          </a:xfrm>
        </p:grpSpPr>
        <p:sp>
          <p:nvSpPr>
            <p:cNvPr id="190" name="矩形 18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9"/>
          <p:cNvSpPr>
            <a:spLocks noGrp="1"/>
          </p:cNvSpPr>
          <p:nvPr>
            <p:ph type="title"/>
          </p:nvPr>
        </p:nvSpPr>
        <p:spPr/>
        <p:txBody>
          <a:bodyPr/>
          <a:lstStyle/>
          <a:p>
            <a:r>
              <a:rPr lang="en-US" altLang="zh-CN" dirty="0" smtClean="0">
                <a:latin typeface="Arial" panose="020B0604020202020204" pitchFamily="34" charset="0"/>
                <a:cs typeface="Arial" panose="020B0604020202020204" pitchFamily="34" charset="0"/>
              </a:rPr>
              <a:t>STP</a:t>
            </a:r>
            <a:r>
              <a:rPr lang="zh-CN" altLang="en-US" dirty="0" smtClean="0">
                <a:latin typeface="Arial" panose="020B0604020202020204" pitchFamily="34" charset="0"/>
                <a:cs typeface="Arial" panose="020B0604020202020204" pitchFamily="34" charset="0"/>
              </a:rPr>
              <a:t>操作</a:t>
            </a:r>
            <a:r>
              <a:rPr lang="en-US" altLang="zh-CN" dirty="0" smtClean="0">
                <a:latin typeface="Arial" panose="020B0604020202020204" pitchFamily="34" charset="0"/>
                <a:cs typeface="Arial" panose="020B0604020202020204" pitchFamily="34" charset="0"/>
              </a:rPr>
              <a:t>—</a:t>
            </a:r>
            <a:r>
              <a:rPr lang="zh-CN" altLang="en-US" dirty="0" smtClean="0">
                <a:latin typeface="Arial" panose="020B0604020202020204" pitchFamily="34" charset="0"/>
                <a:cs typeface="Arial" panose="020B0604020202020204" pitchFamily="34" charset="0"/>
              </a:rPr>
              <a:t>形成生成树</a:t>
            </a:r>
            <a:endParaRPr lang="zh-CN" altLang="en-US" dirty="0" smtClean="0">
              <a:latin typeface="Arial" panose="020B0604020202020204" pitchFamily="34" charset="0"/>
              <a:cs typeface="Arial" panose="020B0604020202020204" pitchFamily="34" charset="0"/>
            </a:endParaRPr>
          </a:p>
        </p:txBody>
      </p:sp>
      <p:sp>
        <p:nvSpPr>
          <p:cNvPr id="25" name="Rectangle 3"/>
          <p:cNvSpPr txBox="1">
            <a:spLocks noChangeArrowheads="1"/>
          </p:cNvSpPr>
          <p:nvPr/>
        </p:nvSpPr>
        <p:spPr bwMode="auto">
          <a:xfrm>
            <a:off x="6624735" y="1984742"/>
            <a:ext cx="3186702" cy="3356596"/>
          </a:xfrm>
          <a:prstGeom prst="rect">
            <a:avLst/>
          </a:prstGeom>
          <a:noFill/>
          <a:ln>
            <a:miter lim="800000"/>
          </a:ln>
        </p:spPr>
        <p:txBody>
          <a:bodyPr/>
          <a:lstStyle/>
          <a:p>
            <a:pPr marL="287020" indent="-342900" algn="just" defTabSz="802005" eaLnBrk="1" hangingPunct="1">
              <a:lnSpc>
                <a:spcPct val="150000"/>
              </a:lnSpc>
              <a:spcBef>
                <a:spcPct val="30000"/>
              </a:spcBef>
              <a:buSzPct val="100000"/>
              <a:buFont typeface="+mj-lt"/>
              <a:buAutoNum type="arabicPeriod"/>
              <a:defRPr/>
            </a:pPr>
            <a:r>
              <a:rPr lang="zh-CN" altLang="en-US" sz="1800" dirty="0">
                <a:latin typeface="Arial" panose="020B0604020202020204" pitchFamily="34" charset="0"/>
                <a:ea typeface="+mn-ea"/>
                <a:cs typeface="Arial" panose="020B0604020202020204" pitchFamily="34" charset="0"/>
              </a:rPr>
              <a:t>选举一个根桥。</a:t>
            </a:r>
            <a:endParaRPr lang="en-US" altLang="zh-CN" sz="1800" dirty="0">
              <a:latin typeface="Arial" panose="020B0604020202020204" pitchFamily="34" charset="0"/>
              <a:ea typeface="+mn-ea"/>
              <a:cs typeface="Arial" panose="020B0604020202020204" pitchFamily="34" charset="0"/>
            </a:endParaRPr>
          </a:p>
          <a:p>
            <a:pPr marL="287020" indent="-342900" algn="just" defTabSz="802005" eaLnBrk="1" hangingPunct="1">
              <a:lnSpc>
                <a:spcPct val="150000"/>
              </a:lnSpc>
              <a:spcBef>
                <a:spcPct val="30000"/>
              </a:spcBef>
              <a:buSzPct val="100000"/>
              <a:buFont typeface="+mj-lt"/>
              <a:buAutoNum type="arabicPeriod"/>
              <a:defRPr/>
            </a:pPr>
            <a:r>
              <a:rPr lang="zh-CN" altLang="en-US" sz="1800" kern="0" dirty="0">
                <a:latin typeface="Arial" panose="020B0604020202020204" pitchFamily="34" charset="0"/>
                <a:ea typeface="+mn-ea"/>
                <a:cs typeface="Arial" panose="020B0604020202020204" pitchFamily="34" charset="0"/>
              </a:rPr>
              <a:t>每个非根交换机选举一个        </a:t>
            </a:r>
            <a:r>
              <a:rPr lang="en-US" altLang="zh-CN" sz="1800" kern="0" dirty="0">
                <a:latin typeface="Arial" panose="020B0604020202020204" pitchFamily="34" charset="0"/>
                <a:ea typeface="+mn-ea"/>
                <a:cs typeface="Arial" panose="020B0604020202020204" pitchFamily="34" charset="0"/>
              </a:rPr>
              <a:t> </a:t>
            </a:r>
            <a:r>
              <a:rPr lang="zh-CN" altLang="en-US" sz="1800" kern="0" dirty="0">
                <a:latin typeface="Arial" panose="020B0604020202020204" pitchFamily="34" charset="0"/>
                <a:ea typeface="+mn-ea"/>
                <a:cs typeface="Arial" panose="020B0604020202020204" pitchFamily="34" charset="0"/>
              </a:rPr>
              <a:t>根端口。</a:t>
            </a:r>
            <a:endParaRPr lang="en-US" altLang="zh-CN" sz="1800" kern="0" dirty="0">
              <a:latin typeface="Arial" panose="020B0604020202020204" pitchFamily="34" charset="0"/>
              <a:ea typeface="+mn-ea"/>
              <a:cs typeface="Arial" panose="020B0604020202020204" pitchFamily="34" charset="0"/>
            </a:endParaRPr>
          </a:p>
          <a:p>
            <a:pPr marL="287020" indent="-342900" algn="just" defTabSz="802005" eaLnBrk="1" hangingPunct="1">
              <a:lnSpc>
                <a:spcPct val="150000"/>
              </a:lnSpc>
              <a:spcBef>
                <a:spcPct val="30000"/>
              </a:spcBef>
              <a:buSzPct val="100000"/>
              <a:buFont typeface="+mj-lt"/>
              <a:buAutoNum type="arabicPeriod"/>
              <a:defRPr/>
            </a:pPr>
            <a:r>
              <a:rPr lang="zh-CN" altLang="en-US" sz="1800" kern="0" dirty="0">
                <a:latin typeface="Arial" panose="020B0604020202020204" pitchFamily="34" charset="0"/>
                <a:ea typeface="+mn-ea"/>
                <a:cs typeface="Arial" panose="020B0604020202020204" pitchFamily="34" charset="0"/>
              </a:rPr>
              <a:t>每个网段选举一个指定端口。</a:t>
            </a:r>
            <a:endParaRPr lang="en-US" altLang="zh-CN" sz="1800" kern="0" dirty="0">
              <a:latin typeface="Arial" panose="020B0604020202020204" pitchFamily="34" charset="0"/>
              <a:ea typeface="+mn-ea"/>
              <a:cs typeface="Arial" panose="020B0604020202020204" pitchFamily="34" charset="0"/>
            </a:endParaRPr>
          </a:p>
          <a:p>
            <a:pPr marL="287020" indent="-342900" algn="just" defTabSz="802005" eaLnBrk="1" hangingPunct="1">
              <a:lnSpc>
                <a:spcPct val="150000"/>
              </a:lnSpc>
              <a:spcBef>
                <a:spcPct val="30000"/>
              </a:spcBef>
              <a:buSzPct val="100000"/>
              <a:buFont typeface="+mj-lt"/>
              <a:buAutoNum type="arabicPeriod"/>
              <a:defRPr/>
            </a:pPr>
            <a:r>
              <a:rPr lang="zh-CN" altLang="en-US" sz="1800" kern="0" dirty="0">
                <a:latin typeface="Arial" panose="020B0604020202020204" pitchFamily="34" charset="0"/>
                <a:ea typeface="+mn-ea"/>
                <a:cs typeface="Arial" panose="020B0604020202020204" pitchFamily="34" charset="0"/>
              </a:rPr>
              <a:t>阻塞非根、非指定端口。</a:t>
            </a:r>
            <a:endParaRPr lang="en-US" altLang="zh-CN" sz="1800" kern="0" dirty="0">
              <a:latin typeface="+mn-ea"/>
              <a:ea typeface="+mn-ea"/>
              <a:cs typeface="Arial" panose="020B0604020202020204" pitchFamily="34" charset="0"/>
            </a:endParaRPr>
          </a:p>
        </p:txBody>
      </p:sp>
      <p:grpSp>
        <p:nvGrpSpPr>
          <p:cNvPr id="15365" name="组合 48"/>
          <p:cNvGrpSpPr>
            <a:grpSpLocks noChangeAspect="1"/>
          </p:cNvGrpSpPr>
          <p:nvPr/>
        </p:nvGrpSpPr>
        <p:grpSpPr bwMode="auto">
          <a:xfrm>
            <a:off x="2388501" y="2276897"/>
            <a:ext cx="4184775" cy="2688586"/>
            <a:chOff x="1179947" y="1622286"/>
            <a:chExt cx="6201984" cy="3984466"/>
          </a:xfrm>
        </p:grpSpPr>
        <p:sp>
          <p:nvSpPr>
            <p:cNvPr id="15366" name="TextBox 46"/>
            <p:cNvSpPr txBox="1">
              <a:spLocks noChangeArrowheads="1"/>
            </p:cNvSpPr>
            <p:nvPr/>
          </p:nvSpPr>
          <p:spPr bwMode="auto">
            <a:xfrm>
              <a:off x="1179947" y="5152217"/>
              <a:ext cx="1399404" cy="45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a:solidFill>
                    <a:srgbClr val="C00000"/>
                  </a:solidFill>
                  <a:ea typeface="宋体" panose="02010600030101010101" pitchFamily="2" charset="-122"/>
                </a:rPr>
                <a:t>Non-Root</a:t>
              </a:r>
              <a:endParaRPr lang="en-US" altLang="zh-CN" sz="1400">
                <a:solidFill>
                  <a:srgbClr val="C00000"/>
                </a:solidFill>
                <a:ea typeface="宋体" panose="02010600030101010101" pitchFamily="2" charset="-122"/>
              </a:endParaRPr>
            </a:p>
          </p:txBody>
        </p:sp>
        <p:sp>
          <p:nvSpPr>
            <p:cNvPr id="15367" name="TextBox 47"/>
            <p:cNvSpPr txBox="1">
              <a:spLocks noChangeArrowheads="1"/>
            </p:cNvSpPr>
            <p:nvPr/>
          </p:nvSpPr>
          <p:spPr bwMode="auto">
            <a:xfrm>
              <a:off x="5982527" y="5152217"/>
              <a:ext cx="1399404" cy="45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a:solidFill>
                    <a:srgbClr val="C00000"/>
                  </a:solidFill>
                  <a:ea typeface="宋体" panose="02010600030101010101" pitchFamily="2" charset="-122"/>
                </a:rPr>
                <a:t>Non-Root</a:t>
              </a:r>
              <a:endParaRPr lang="en-US" altLang="zh-CN" sz="1400">
                <a:solidFill>
                  <a:srgbClr val="C00000"/>
                </a:solidFill>
                <a:ea typeface="宋体" panose="02010600030101010101" pitchFamily="2" charset="-122"/>
              </a:endParaRPr>
            </a:p>
          </p:txBody>
        </p:sp>
        <p:sp>
          <p:nvSpPr>
            <p:cNvPr id="15368" name="TextBox 18"/>
            <p:cNvSpPr txBox="1">
              <a:spLocks noChangeArrowheads="1"/>
            </p:cNvSpPr>
            <p:nvPr/>
          </p:nvSpPr>
          <p:spPr bwMode="auto">
            <a:xfrm>
              <a:off x="4595743" y="2473723"/>
              <a:ext cx="461135" cy="45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a:ea typeface="宋体" panose="02010600030101010101" pitchFamily="2" charset="-122"/>
                </a:rPr>
                <a:t>D</a:t>
              </a:r>
              <a:endParaRPr lang="en-US" altLang="zh-CN" sz="1400">
                <a:ea typeface="宋体" panose="02010600030101010101" pitchFamily="2" charset="-122"/>
              </a:endParaRPr>
            </a:p>
          </p:txBody>
        </p:sp>
        <p:sp>
          <p:nvSpPr>
            <p:cNvPr id="15369" name="TextBox 35"/>
            <p:cNvSpPr txBox="1">
              <a:spLocks noChangeArrowheads="1"/>
            </p:cNvSpPr>
            <p:nvPr/>
          </p:nvSpPr>
          <p:spPr bwMode="auto">
            <a:xfrm>
              <a:off x="5581267" y="4581128"/>
              <a:ext cx="447019" cy="45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a:ea typeface="宋体" panose="02010600030101010101" pitchFamily="2" charset="-122"/>
                </a:rPr>
                <a:t>A</a:t>
              </a:r>
              <a:endParaRPr lang="en-US" altLang="zh-CN" sz="1400">
                <a:ea typeface="宋体" panose="02010600030101010101" pitchFamily="2" charset="-122"/>
              </a:endParaRPr>
            </a:p>
          </p:txBody>
        </p:sp>
        <p:sp>
          <p:nvSpPr>
            <p:cNvPr id="15370" name="TextBox 34"/>
            <p:cNvSpPr txBox="1">
              <a:spLocks noChangeArrowheads="1"/>
            </p:cNvSpPr>
            <p:nvPr/>
          </p:nvSpPr>
          <p:spPr bwMode="auto">
            <a:xfrm>
              <a:off x="1908859" y="3861048"/>
              <a:ext cx="461135" cy="45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a:ea typeface="宋体" panose="02010600030101010101" pitchFamily="2" charset="-122"/>
                </a:rPr>
                <a:t>R</a:t>
              </a:r>
              <a:endParaRPr lang="en-US" altLang="zh-CN" sz="1400">
                <a:ea typeface="宋体" panose="02010600030101010101" pitchFamily="2" charset="-122"/>
              </a:endParaRPr>
            </a:p>
          </p:txBody>
        </p:sp>
        <p:sp>
          <p:nvSpPr>
            <p:cNvPr id="15371" name="TextBox 34"/>
            <p:cNvSpPr txBox="1">
              <a:spLocks noChangeArrowheads="1"/>
            </p:cNvSpPr>
            <p:nvPr/>
          </p:nvSpPr>
          <p:spPr bwMode="auto">
            <a:xfrm>
              <a:off x="5843612" y="3756769"/>
              <a:ext cx="461135" cy="45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a:ea typeface="宋体" panose="02010600030101010101" pitchFamily="2" charset="-122"/>
                </a:rPr>
                <a:t>R</a:t>
              </a:r>
              <a:endParaRPr lang="en-US" altLang="zh-CN" sz="1400">
                <a:ea typeface="宋体" panose="02010600030101010101" pitchFamily="2" charset="-122"/>
              </a:endParaRPr>
            </a:p>
          </p:txBody>
        </p:sp>
        <p:sp>
          <p:nvSpPr>
            <p:cNvPr id="15372" name="TextBox 18"/>
            <p:cNvSpPr txBox="1">
              <a:spLocks noChangeArrowheads="1"/>
            </p:cNvSpPr>
            <p:nvPr/>
          </p:nvSpPr>
          <p:spPr bwMode="auto">
            <a:xfrm>
              <a:off x="3213494" y="2469477"/>
              <a:ext cx="461135" cy="45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a:ea typeface="宋体" panose="02010600030101010101" pitchFamily="2" charset="-122"/>
                </a:rPr>
                <a:t>D</a:t>
              </a:r>
              <a:endParaRPr lang="en-US" altLang="zh-CN" sz="1400">
                <a:ea typeface="宋体" panose="02010600030101010101" pitchFamily="2" charset="-122"/>
              </a:endParaRPr>
            </a:p>
          </p:txBody>
        </p:sp>
        <p:sp>
          <p:nvSpPr>
            <p:cNvPr id="15373" name="TextBox 18"/>
            <p:cNvSpPr txBox="1">
              <a:spLocks noChangeArrowheads="1"/>
            </p:cNvSpPr>
            <p:nvPr/>
          </p:nvSpPr>
          <p:spPr bwMode="auto">
            <a:xfrm>
              <a:off x="2196891" y="4653136"/>
              <a:ext cx="461135" cy="45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a:ea typeface="宋体" panose="02010600030101010101" pitchFamily="2" charset="-122"/>
                </a:rPr>
                <a:t>D</a:t>
              </a:r>
              <a:endParaRPr lang="en-US" altLang="zh-CN" sz="1400">
                <a:ea typeface="宋体" panose="02010600030101010101" pitchFamily="2" charset="-122"/>
              </a:endParaRPr>
            </a:p>
          </p:txBody>
        </p:sp>
        <p:cxnSp>
          <p:nvCxnSpPr>
            <p:cNvPr id="15374" name="直接连接符 22"/>
            <p:cNvCxnSpPr>
              <a:cxnSpLocks noChangeShapeType="1"/>
            </p:cNvCxnSpPr>
            <p:nvPr/>
          </p:nvCxnSpPr>
          <p:spPr bwMode="auto">
            <a:xfrm flipV="1">
              <a:off x="1909078" y="2330295"/>
              <a:ext cx="2016005" cy="2231592"/>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5375" name="直接连接符 22"/>
            <p:cNvCxnSpPr>
              <a:cxnSpLocks noChangeShapeType="1"/>
            </p:cNvCxnSpPr>
            <p:nvPr/>
          </p:nvCxnSpPr>
          <p:spPr bwMode="auto">
            <a:xfrm>
              <a:off x="1764843" y="4581128"/>
              <a:ext cx="4320917" cy="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5376" name="Picture 461" descr="图片24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04803" y="4149080"/>
              <a:ext cx="798464" cy="83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77" name="直接连接符 22"/>
            <p:cNvCxnSpPr>
              <a:cxnSpLocks noChangeShapeType="1"/>
            </p:cNvCxnSpPr>
            <p:nvPr/>
          </p:nvCxnSpPr>
          <p:spPr bwMode="auto">
            <a:xfrm>
              <a:off x="4285349" y="2403306"/>
              <a:ext cx="1727097" cy="194272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5378" name="Picture 461" descr="图片24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73055" y="1965422"/>
              <a:ext cx="798465" cy="83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461" descr="图片24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941307" y="4149080"/>
              <a:ext cx="798465" cy="83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 name="TextBox 19"/>
            <p:cNvSpPr txBox="1">
              <a:spLocks noChangeArrowheads="1"/>
            </p:cNvSpPr>
            <p:nvPr/>
          </p:nvSpPr>
          <p:spPr bwMode="auto">
            <a:xfrm>
              <a:off x="3771926" y="1622286"/>
              <a:ext cx="777342" cy="4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SWA</a:t>
              </a:r>
              <a:endParaRPr lang="zh-CN" altLang="en-US" sz="1200">
                <a:ea typeface="宋体" panose="02010600030101010101" pitchFamily="2" charset="-122"/>
              </a:endParaRPr>
            </a:p>
          </p:txBody>
        </p:sp>
        <p:sp>
          <p:nvSpPr>
            <p:cNvPr id="15381" name="TextBox 34"/>
            <p:cNvSpPr txBox="1">
              <a:spLocks noChangeArrowheads="1"/>
            </p:cNvSpPr>
            <p:nvPr/>
          </p:nvSpPr>
          <p:spPr bwMode="auto">
            <a:xfrm>
              <a:off x="6163784" y="3809977"/>
              <a:ext cx="798046" cy="4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SWC</a:t>
              </a:r>
              <a:endParaRPr lang="zh-CN" altLang="en-US" sz="1200">
                <a:ea typeface="宋体" panose="02010600030101010101" pitchFamily="2" charset="-122"/>
              </a:endParaRPr>
            </a:p>
          </p:txBody>
        </p:sp>
        <p:sp>
          <p:nvSpPr>
            <p:cNvPr id="15382" name="TextBox 35"/>
            <p:cNvSpPr txBox="1">
              <a:spLocks noChangeArrowheads="1"/>
            </p:cNvSpPr>
            <p:nvPr/>
          </p:nvSpPr>
          <p:spPr bwMode="auto">
            <a:xfrm>
              <a:off x="1361204" y="3703253"/>
              <a:ext cx="785812" cy="4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SWB</a:t>
              </a:r>
              <a:endParaRPr lang="zh-CN" altLang="en-US" sz="1200">
                <a:ea typeface="宋体" panose="02010600030101010101" pitchFamily="2" charset="-122"/>
              </a:endParaRPr>
            </a:p>
          </p:txBody>
        </p:sp>
        <p:sp>
          <p:nvSpPr>
            <p:cNvPr id="15383" name="TextBox 91"/>
            <p:cNvSpPr txBox="1">
              <a:spLocks noChangeArrowheads="1"/>
            </p:cNvSpPr>
            <p:nvPr/>
          </p:nvSpPr>
          <p:spPr bwMode="auto">
            <a:xfrm>
              <a:off x="2961299" y="2108720"/>
              <a:ext cx="828161" cy="45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a:solidFill>
                    <a:srgbClr val="C00000"/>
                  </a:solidFill>
                  <a:ea typeface="宋体" panose="02010600030101010101" pitchFamily="2" charset="-122"/>
                </a:rPr>
                <a:t>Root</a:t>
              </a:r>
              <a:endParaRPr lang="en-US" altLang="zh-CN" sz="1400">
                <a:solidFill>
                  <a:srgbClr val="C00000"/>
                </a:solidFill>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9"/>
          <p:cNvSpPr>
            <a:spLocks noGrp="1"/>
          </p:cNvSpPr>
          <p:nvPr>
            <p:ph type="title"/>
          </p:nvPr>
        </p:nvSpPr>
        <p:spPr/>
        <p:txBody>
          <a:bodyPr/>
          <a:lstStyle/>
          <a:p>
            <a:r>
              <a:rPr lang="zh-CN" altLang="en-US" dirty="0" smtClean="0">
                <a:latin typeface="Arial" panose="020B0604020202020204" pitchFamily="34" charset="0"/>
                <a:cs typeface="Arial" panose="020B0604020202020204" pitchFamily="34" charset="0"/>
              </a:rPr>
              <a:t>根桥选举</a:t>
            </a:r>
            <a:endParaRPr lang="zh-CN" altLang="en-US" dirty="0" smtClean="0">
              <a:latin typeface="Arial" panose="020B0604020202020204" pitchFamily="34" charset="0"/>
              <a:cs typeface="Arial" panose="020B0604020202020204" pitchFamily="34" charset="0"/>
            </a:endParaRPr>
          </a:p>
        </p:txBody>
      </p:sp>
      <p:grpSp>
        <p:nvGrpSpPr>
          <p:cNvPr id="4" name="组合 3"/>
          <p:cNvGrpSpPr/>
          <p:nvPr/>
        </p:nvGrpSpPr>
        <p:grpSpPr>
          <a:xfrm>
            <a:off x="2453598" y="1280530"/>
            <a:ext cx="7489625" cy="3119249"/>
            <a:chOff x="851913" y="1042660"/>
            <a:chExt cx="7488238" cy="3118671"/>
          </a:xfrm>
        </p:grpSpPr>
        <p:cxnSp>
          <p:nvCxnSpPr>
            <p:cNvPr id="16388" name="直接连接符 22"/>
            <p:cNvCxnSpPr>
              <a:cxnSpLocks noChangeShapeType="1"/>
            </p:cNvCxnSpPr>
            <p:nvPr/>
          </p:nvCxnSpPr>
          <p:spPr bwMode="auto">
            <a:xfrm flipV="1">
              <a:off x="2438400" y="1841173"/>
              <a:ext cx="2016125" cy="148672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6389" name="直接连接符 22"/>
            <p:cNvCxnSpPr>
              <a:cxnSpLocks noChangeShapeType="1"/>
            </p:cNvCxnSpPr>
            <p:nvPr/>
          </p:nvCxnSpPr>
          <p:spPr bwMode="auto">
            <a:xfrm>
              <a:off x="2291776" y="3759693"/>
              <a:ext cx="4321175" cy="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6390"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31413" y="3327893"/>
              <a:ext cx="7985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1" name="直接连接符 22"/>
            <p:cNvCxnSpPr>
              <a:cxnSpLocks noChangeShapeType="1"/>
              <a:endCxn id="16393" idx="0"/>
            </p:cNvCxnSpPr>
            <p:nvPr/>
          </p:nvCxnSpPr>
          <p:spPr bwMode="auto">
            <a:xfrm>
              <a:off x="4814888" y="1914197"/>
              <a:ext cx="2052857" cy="1413696"/>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6392"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02113" y="1283960"/>
              <a:ext cx="7985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68488" y="3327893"/>
              <a:ext cx="7985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Box 19"/>
            <p:cNvSpPr txBox="1">
              <a:spLocks noChangeArrowheads="1"/>
            </p:cNvSpPr>
            <p:nvPr/>
          </p:nvSpPr>
          <p:spPr bwMode="auto">
            <a:xfrm>
              <a:off x="4300538" y="1042660"/>
              <a:ext cx="524413" cy="27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SWA</a:t>
              </a:r>
              <a:endParaRPr lang="zh-CN" altLang="en-US" sz="1200">
                <a:ea typeface="宋体" panose="02010600030101010101" pitchFamily="2" charset="-122"/>
              </a:endParaRPr>
            </a:p>
          </p:txBody>
        </p:sp>
        <p:sp>
          <p:nvSpPr>
            <p:cNvPr id="16395" name="TextBox 39"/>
            <p:cNvSpPr txBox="1">
              <a:spLocks noChangeArrowheads="1"/>
            </p:cNvSpPr>
            <p:nvPr/>
          </p:nvSpPr>
          <p:spPr bwMode="auto">
            <a:xfrm>
              <a:off x="851913" y="2978643"/>
              <a:ext cx="1981200" cy="24506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solidFill>
                    <a:schemeClr val="bg1"/>
                  </a:solidFill>
                  <a:ea typeface="宋体" panose="02010600030101010101" pitchFamily="2" charset="-122"/>
                </a:rPr>
                <a:t>32768 00-01-02-03-04-BB</a:t>
              </a:r>
              <a:endParaRPr lang="zh-CN" altLang="en-US" sz="1000">
                <a:solidFill>
                  <a:schemeClr val="bg1"/>
                </a:solidFill>
                <a:ea typeface="宋体" panose="02010600030101010101" pitchFamily="2" charset="-122"/>
              </a:endParaRPr>
            </a:p>
          </p:txBody>
        </p:sp>
        <p:sp>
          <p:nvSpPr>
            <p:cNvPr id="16396" name="TextBox 39"/>
            <p:cNvSpPr txBox="1">
              <a:spLocks noChangeArrowheads="1"/>
            </p:cNvSpPr>
            <p:nvPr/>
          </p:nvSpPr>
          <p:spPr bwMode="auto">
            <a:xfrm>
              <a:off x="6325613" y="2978643"/>
              <a:ext cx="2014538" cy="24506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solidFill>
                    <a:schemeClr val="bg1"/>
                  </a:solidFill>
                  <a:ea typeface="宋体" panose="02010600030101010101" pitchFamily="2" charset="-122"/>
                </a:rPr>
                <a:t>32768 00-01-02-03-04-CC</a:t>
              </a:r>
              <a:endParaRPr lang="zh-CN" altLang="en-US" sz="1000">
                <a:solidFill>
                  <a:schemeClr val="bg1"/>
                </a:solidFill>
                <a:ea typeface="宋体" panose="02010600030101010101" pitchFamily="2" charset="-122"/>
              </a:endParaRPr>
            </a:p>
          </p:txBody>
        </p:sp>
        <p:sp>
          <p:nvSpPr>
            <p:cNvPr id="16397" name="TextBox 39"/>
            <p:cNvSpPr txBox="1">
              <a:spLocks noChangeArrowheads="1"/>
            </p:cNvSpPr>
            <p:nvPr/>
          </p:nvSpPr>
          <p:spPr bwMode="auto">
            <a:xfrm>
              <a:off x="5065713" y="1283960"/>
              <a:ext cx="1908175" cy="24506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solidFill>
                    <a:schemeClr val="bg1"/>
                  </a:solidFill>
                  <a:ea typeface="宋体" panose="02010600030101010101" pitchFamily="2" charset="-122"/>
                </a:rPr>
                <a:t>4096 00-01-02-03-04-AA</a:t>
              </a:r>
              <a:endParaRPr lang="zh-CN" altLang="en-US" sz="1000">
                <a:solidFill>
                  <a:schemeClr val="bg1"/>
                </a:solidFill>
                <a:ea typeface="宋体" panose="02010600030101010101" pitchFamily="2" charset="-122"/>
              </a:endParaRPr>
            </a:p>
          </p:txBody>
        </p:sp>
        <p:sp>
          <p:nvSpPr>
            <p:cNvPr id="16398" name="TextBox 34"/>
            <p:cNvSpPr txBox="1">
              <a:spLocks noChangeArrowheads="1"/>
            </p:cNvSpPr>
            <p:nvPr/>
          </p:nvSpPr>
          <p:spPr bwMode="auto">
            <a:xfrm>
              <a:off x="7260651" y="3686668"/>
              <a:ext cx="538380" cy="27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SWC</a:t>
              </a:r>
              <a:endParaRPr lang="zh-CN" altLang="en-US" sz="1200">
                <a:ea typeface="宋体" panose="02010600030101010101" pitchFamily="2" charset="-122"/>
              </a:endParaRPr>
            </a:p>
          </p:txBody>
        </p:sp>
        <p:sp>
          <p:nvSpPr>
            <p:cNvPr id="16399" name="TextBox 35"/>
            <p:cNvSpPr txBox="1">
              <a:spLocks noChangeArrowheads="1"/>
            </p:cNvSpPr>
            <p:nvPr/>
          </p:nvSpPr>
          <p:spPr bwMode="auto">
            <a:xfrm>
              <a:off x="1355151" y="3615231"/>
              <a:ext cx="530127" cy="27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SWB</a:t>
              </a:r>
              <a:endParaRPr lang="zh-CN" altLang="en-US" sz="1200">
                <a:ea typeface="宋体" panose="02010600030101010101" pitchFamily="2" charset="-122"/>
              </a:endParaRPr>
            </a:p>
          </p:txBody>
        </p:sp>
        <p:sp>
          <p:nvSpPr>
            <p:cNvPr id="16401" name="TextBox 91"/>
            <p:cNvSpPr txBox="1">
              <a:spLocks noChangeArrowheads="1"/>
            </p:cNvSpPr>
            <p:nvPr/>
          </p:nvSpPr>
          <p:spPr bwMode="auto">
            <a:xfrm>
              <a:off x="3590925" y="1426835"/>
              <a:ext cx="558697" cy="30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a:solidFill>
                    <a:srgbClr val="C00000"/>
                  </a:solidFill>
                  <a:ea typeface="宋体" panose="02010600030101010101" pitchFamily="2" charset="-122"/>
                </a:rPr>
                <a:t>Root</a:t>
              </a:r>
              <a:endParaRPr lang="en-US" altLang="zh-CN" sz="1400">
                <a:solidFill>
                  <a:srgbClr val="C00000"/>
                </a:solidFill>
                <a:ea typeface="宋体" panose="02010600030101010101" pitchFamily="2" charset="-122"/>
              </a:endParaRPr>
            </a:p>
          </p:txBody>
        </p:sp>
      </p:grpSp>
      <p:sp>
        <p:nvSpPr>
          <p:cNvPr id="22" name="Rectangle 3"/>
          <p:cNvSpPr txBox="1">
            <a:spLocks noChangeArrowheads="1"/>
          </p:cNvSpPr>
          <p:nvPr/>
        </p:nvSpPr>
        <p:spPr bwMode="auto">
          <a:xfrm>
            <a:off x="2313873" y="4638412"/>
            <a:ext cx="7629350" cy="1224363"/>
          </a:xfrm>
          <a:prstGeom prst="rect">
            <a:avLst/>
          </a:prstGeom>
          <a:noFill/>
          <a:ln>
            <a:miter lim="800000"/>
          </a:ln>
        </p:spPr>
        <p:txBody>
          <a:bodyPr/>
          <a:lstStyle/>
          <a:p>
            <a:pPr marL="196850" indent="-252730" defTabSz="802005">
              <a:spcBef>
                <a:spcPct val="30000"/>
              </a:spcBef>
              <a:buSzPct val="80000"/>
              <a:buFont typeface="Wingdings" panose="05000000000000000000" pitchFamily="2" charset="2"/>
              <a:buChar char="l"/>
              <a:defRPr/>
            </a:pPr>
            <a:r>
              <a:rPr lang="zh-CN" altLang="en-US" sz="2000" kern="0" dirty="0">
                <a:ea typeface="华文细黑" panose="02010600040101010101" pitchFamily="2" charset="-122"/>
                <a:cs typeface="Arial" panose="020B0604020202020204" pitchFamily="34" charset="0"/>
              </a:rPr>
              <a:t>选择依据</a:t>
            </a:r>
            <a:r>
              <a:rPr lang="zh-CN" altLang="en-US" sz="2000" kern="0" dirty="0" smtClean="0">
                <a:ea typeface="华文细黑" panose="02010600040101010101" pitchFamily="2" charset="-122"/>
                <a:cs typeface="Arial" panose="020B0604020202020204" pitchFamily="34" charset="0"/>
              </a:rPr>
              <a:t>：桥</a:t>
            </a:r>
            <a:r>
              <a:rPr lang="en-US" altLang="zh-CN" sz="2000" kern="0" dirty="0" smtClean="0">
                <a:ea typeface="华文细黑" panose="02010600040101010101" pitchFamily="2" charset="-122"/>
                <a:cs typeface="Arial" panose="020B0604020202020204" pitchFamily="34" charset="0"/>
              </a:rPr>
              <a:t>ID</a:t>
            </a:r>
            <a:r>
              <a:rPr lang="zh-CN" altLang="en-US" sz="2000" kern="0" dirty="0" smtClean="0">
                <a:ea typeface="华文细黑" panose="02010600040101010101" pitchFamily="2" charset="-122"/>
                <a:cs typeface="Arial" panose="020B0604020202020204" pitchFamily="34" charset="0"/>
              </a:rPr>
              <a:t>，选择最小的。</a:t>
            </a:r>
            <a:endParaRPr lang="en-US" altLang="zh-CN" sz="2000" kern="0" dirty="0">
              <a:ea typeface="华文细黑" panose="02010600040101010101" pitchFamily="2" charset="-122"/>
              <a:cs typeface="Arial" panose="020B0604020202020204" pitchFamily="34" charset="0"/>
            </a:endParaRPr>
          </a:p>
          <a:p>
            <a:pPr marL="196850" indent="-252730" algn="l" defTabSz="802005" eaLnBrk="1" hangingPunct="1">
              <a:spcBef>
                <a:spcPct val="30000"/>
              </a:spcBef>
              <a:buSzPct val="80000"/>
              <a:buFont typeface="Wingdings" panose="05000000000000000000" pitchFamily="2" charset="2"/>
              <a:buChar char="l"/>
              <a:defRPr/>
            </a:pPr>
            <a:r>
              <a:rPr lang="zh-CN" altLang="en-US" sz="2000" kern="0" dirty="0" smtClean="0">
                <a:ea typeface="华文细黑" panose="02010600040101010101" pitchFamily="2" charset="-122"/>
                <a:cs typeface="Arial" panose="020B0604020202020204" pitchFamily="34" charset="0"/>
              </a:rPr>
              <a:t>桥</a:t>
            </a:r>
            <a:r>
              <a:rPr lang="en-US" altLang="zh-CN" sz="2000" kern="0" dirty="0" smtClean="0">
                <a:ea typeface="华文细黑" panose="02010600040101010101" pitchFamily="2" charset="-122"/>
                <a:cs typeface="Arial" panose="020B0604020202020204" pitchFamily="34" charset="0"/>
              </a:rPr>
              <a:t>ID</a:t>
            </a:r>
            <a:r>
              <a:rPr lang="zh-CN" altLang="en-US" sz="2000" kern="0" dirty="0" smtClean="0">
                <a:ea typeface="华文细黑" panose="02010600040101010101" pitchFamily="2" charset="-122"/>
                <a:cs typeface="Arial" panose="020B0604020202020204" pitchFamily="34" charset="0"/>
              </a:rPr>
              <a:t>由</a:t>
            </a:r>
            <a:r>
              <a:rPr lang="en-US" altLang="zh-CN" sz="2000" kern="0" dirty="0" smtClean="0">
                <a:ea typeface="华文细黑" panose="02010600040101010101" pitchFamily="2" charset="-122"/>
                <a:cs typeface="Arial" panose="020B0604020202020204" pitchFamily="34" charset="0"/>
              </a:rPr>
              <a:t>16</a:t>
            </a:r>
            <a:r>
              <a:rPr lang="zh-CN" altLang="en-US" sz="2000" kern="0" dirty="0" smtClean="0">
                <a:ea typeface="华文细黑" panose="02010600040101010101" pitchFamily="2" charset="-122"/>
                <a:cs typeface="Arial" panose="020B0604020202020204" pitchFamily="34" charset="0"/>
              </a:rPr>
              <a:t>位优化级</a:t>
            </a:r>
            <a:r>
              <a:rPr lang="en-US" altLang="zh-CN" sz="2000" kern="0" dirty="0" smtClean="0">
                <a:ea typeface="华文细黑" panose="02010600040101010101" pitchFamily="2" charset="-122"/>
                <a:cs typeface="Arial" panose="020B0604020202020204" pitchFamily="34" charset="0"/>
              </a:rPr>
              <a:t>(</a:t>
            </a:r>
            <a:r>
              <a:rPr lang="zh-CN" altLang="en-US" sz="2000" kern="0" dirty="0" smtClean="0">
                <a:ea typeface="华文细黑" panose="02010600040101010101" pitchFamily="2" charset="-122"/>
                <a:cs typeface="Arial" panose="020B0604020202020204" pitchFamily="34" charset="0"/>
              </a:rPr>
              <a:t>值越小，优选级越高</a:t>
            </a:r>
            <a:r>
              <a:rPr lang="en-US" altLang="zh-CN" sz="2000" kern="0" dirty="0" smtClean="0">
                <a:ea typeface="华文细黑" panose="02010600040101010101" pitchFamily="2" charset="-122"/>
                <a:cs typeface="Arial" panose="020B0604020202020204" pitchFamily="34" charset="0"/>
              </a:rPr>
              <a:t>)</a:t>
            </a:r>
            <a:r>
              <a:rPr lang="zh-CN" altLang="en-US" sz="2000" kern="0" dirty="0" smtClean="0">
                <a:ea typeface="华文细黑" panose="02010600040101010101" pitchFamily="2" charset="-122"/>
                <a:cs typeface="Arial" panose="020B0604020202020204" pitchFamily="34" charset="0"/>
              </a:rPr>
              <a:t>加</a:t>
            </a:r>
            <a:r>
              <a:rPr lang="en-US" altLang="zh-CN" sz="2000" kern="0" dirty="0" smtClean="0">
                <a:ea typeface="华文细黑" panose="02010600040101010101" pitchFamily="2" charset="-122"/>
                <a:cs typeface="Arial" panose="020B0604020202020204" pitchFamily="34" charset="0"/>
              </a:rPr>
              <a:t>48</a:t>
            </a:r>
            <a:r>
              <a:rPr lang="zh-CN" altLang="en-US" sz="2000" kern="0" dirty="0" smtClean="0">
                <a:ea typeface="华文细黑" panose="02010600040101010101" pitchFamily="2" charset="-122"/>
                <a:cs typeface="Arial" panose="020B0604020202020204" pitchFamily="34" charset="0"/>
              </a:rPr>
              <a:t>位</a:t>
            </a:r>
            <a:r>
              <a:rPr lang="en-US" altLang="zh-CN" sz="2000" kern="0" dirty="0" smtClean="0">
                <a:ea typeface="华文细黑" panose="02010600040101010101" pitchFamily="2" charset="-122"/>
                <a:cs typeface="Arial" panose="020B0604020202020204" pitchFamily="34" charset="0"/>
              </a:rPr>
              <a:t>MAC</a:t>
            </a:r>
            <a:r>
              <a:rPr lang="zh-CN" altLang="en-US" sz="2000" kern="0" dirty="0" smtClean="0">
                <a:ea typeface="华文细黑" panose="02010600040101010101" pitchFamily="2" charset="-122"/>
                <a:cs typeface="Arial" panose="020B0604020202020204" pitchFamily="34" charset="0"/>
              </a:rPr>
              <a:t>地址构成。</a:t>
            </a:r>
            <a:endParaRPr lang="en-US" altLang="zh-CN" sz="2000" kern="0" dirty="0" smtClean="0">
              <a:ea typeface="华文细黑"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9"/>
          <p:cNvSpPr>
            <a:spLocks noGrp="1"/>
          </p:cNvSpPr>
          <p:nvPr>
            <p:ph type="title"/>
          </p:nvPr>
        </p:nvSpPr>
        <p:spPr/>
        <p:txBody>
          <a:bodyPr/>
          <a:lstStyle/>
          <a:p>
            <a:r>
              <a:rPr lang="zh-CN" altLang="en-US" dirty="0" smtClean="0">
                <a:latin typeface="Arial" panose="020B0604020202020204" pitchFamily="34" charset="0"/>
                <a:cs typeface="Arial" panose="020B0604020202020204" pitchFamily="34" charset="0"/>
              </a:rPr>
              <a:t>根端口选举</a:t>
            </a:r>
            <a:endParaRPr lang="zh-CN" altLang="en-US" dirty="0" smtClean="0">
              <a:latin typeface="Arial" panose="020B0604020202020204" pitchFamily="34" charset="0"/>
              <a:cs typeface="Arial" panose="020B0604020202020204" pitchFamily="34" charset="0"/>
            </a:endParaRPr>
          </a:p>
        </p:txBody>
      </p:sp>
      <p:grpSp>
        <p:nvGrpSpPr>
          <p:cNvPr id="17412" name="Group 37"/>
          <p:cNvGrpSpPr/>
          <p:nvPr/>
        </p:nvGrpSpPr>
        <p:grpSpPr bwMode="auto">
          <a:xfrm>
            <a:off x="2661602" y="982182"/>
            <a:ext cx="6672612" cy="3871445"/>
            <a:chOff x="1124634" y="1531938"/>
            <a:chExt cx="6673221" cy="3870291"/>
          </a:xfrm>
        </p:grpSpPr>
        <p:cxnSp>
          <p:nvCxnSpPr>
            <p:cNvPr id="17417" name="直接连接符 22"/>
            <p:cNvCxnSpPr>
              <a:cxnSpLocks noChangeShapeType="1"/>
            </p:cNvCxnSpPr>
            <p:nvPr/>
          </p:nvCxnSpPr>
          <p:spPr bwMode="auto">
            <a:xfrm flipV="1">
              <a:off x="2195513" y="2330450"/>
              <a:ext cx="2016125" cy="2232025"/>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7418" name="直接连接符 22"/>
            <p:cNvCxnSpPr>
              <a:cxnSpLocks noChangeShapeType="1"/>
            </p:cNvCxnSpPr>
            <p:nvPr/>
          </p:nvCxnSpPr>
          <p:spPr bwMode="auto">
            <a:xfrm>
              <a:off x="2411413" y="4778375"/>
              <a:ext cx="4321175" cy="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7419"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3713" y="4346575"/>
              <a:ext cx="7985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Box 91"/>
            <p:cNvSpPr txBox="1">
              <a:spLocks noChangeArrowheads="1"/>
            </p:cNvSpPr>
            <p:nvPr/>
          </p:nvSpPr>
          <p:spPr bwMode="auto">
            <a:xfrm>
              <a:off x="3547270" y="1916113"/>
              <a:ext cx="450891" cy="2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ea typeface="宋体" panose="02010600030101010101" pitchFamily="2" charset="-122"/>
                </a:rPr>
                <a:t>Root</a:t>
              </a:r>
              <a:endParaRPr lang="en-US" altLang="zh-CN" sz="1000">
                <a:ea typeface="宋体" panose="02010600030101010101" pitchFamily="2" charset="-122"/>
              </a:endParaRPr>
            </a:p>
          </p:txBody>
        </p:sp>
        <p:cxnSp>
          <p:nvCxnSpPr>
            <p:cNvPr id="17421" name="直接连接符 22"/>
            <p:cNvCxnSpPr>
              <a:cxnSpLocks noChangeShapeType="1"/>
            </p:cNvCxnSpPr>
            <p:nvPr/>
          </p:nvCxnSpPr>
          <p:spPr bwMode="auto">
            <a:xfrm>
              <a:off x="4716463" y="2403475"/>
              <a:ext cx="1727200" cy="194310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7422"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67175" y="1754188"/>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72225" y="4346575"/>
              <a:ext cx="7985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Box 19"/>
            <p:cNvSpPr txBox="1">
              <a:spLocks noChangeArrowheads="1"/>
            </p:cNvSpPr>
            <p:nvPr/>
          </p:nvSpPr>
          <p:spPr bwMode="auto">
            <a:xfrm>
              <a:off x="3513382" y="2276475"/>
              <a:ext cx="564567" cy="2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ea typeface="宋体" panose="02010600030101010101" pitchFamily="2" charset="-122"/>
                </a:rPr>
                <a:t>G0/0/1</a:t>
              </a:r>
              <a:endParaRPr lang="zh-CN" altLang="en-US" sz="1000">
                <a:ea typeface="宋体" panose="02010600030101010101" pitchFamily="2" charset="-122"/>
              </a:endParaRPr>
            </a:p>
          </p:txBody>
        </p:sp>
        <p:sp>
          <p:nvSpPr>
            <p:cNvPr id="17425" name="TextBox 20"/>
            <p:cNvSpPr txBox="1">
              <a:spLocks noChangeArrowheads="1"/>
            </p:cNvSpPr>
            <p:nvPr/>
          </p:nvSpPr>
          <p:spPr bwMode="auto">
            <a:xfrm>
              <a:off x="4870695" y="2276475"/>
              <a:ext cx="564567" cy="2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ea typeface="宋体" panose="02010600030101010101" pitchFamily="2" charset="-122"/>
                </a:rPr>
                <a:t>G0/0/2</a:t>
              </a:r>
              <a:endParaRPr lang="zh-CN" altLang="en-US" sz="1000">
                <a:ea typeface="宋体" panose="02010600030101010101" pitchFamily="2" charset="-122"/>
              </a:endParaRPr>
            </a:p>
          </p:txBody>
        </p:sp>
        <p:sp>
          <p:nvSpPr>
            <p:cNvPr id="17426" name="TextBox 22"/>
            <p:cNvSpPr txBox="1">
              <a:spLocks noChangeArrowheads="1"/>
            </p:cNvSpPr>
            <p:nvPr/>
          </p:nvSpPr>
          <p:spPr bwMode="auto">
            <a:xfrm>
              <a:off x="2460077" y="4149725"/>
              <a:ext cx="564567" cy="2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ea typeface="宋体" panose="02010600030101010101" pitchFamily="2" charset="-122"/>
                </a:rPr>
                <a:t>G0/0/1</a:t>
              </a:r>
              <a:endParaRPr lang="zh-CN" altLang="en-US" sz="1000">
                <a:ea typeface="宋体" panose="02010600030101010101" pitchFamily="2" charset="-122"/>
              </a:endParaRPr>
            </a:p>
          </p:txBody>
        </p:sp>
        <p:sp>
          <p:nvSpPr>
            <p:cNvPr id="17427" name="TextBox 23"/>
            <p:cNvSpPr txBox="1">
              <a:spLocks noChangeArrowheads="1"/>
            </p:cNvSpPr>
            <p:nvPr/>
          </p:nvSpPr>
          <p:spPr bwMode="auto">
            <a:xfrm>
              <a:off x="2559295" y="4778375"/>
              <a:ext cx="564567" cy="2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ea typeface="宋体" panose="02010600030101010101" pitchFamily="2" charset="-122"/>
                </a:rPr>
                <a:t>G0/0/2</a:t>
              </a:r>
              <a:endParaRPr lang="zh-CN" altLang="en-US" sz="1000">
                <a:ea typeface="宋体" panose="02010600030101010101" pitchFamily="2" charset="-122"/>
              </a:endParaRPr>
            </a:p>
          </p:txBody>
        </p:sp>
        <p:sp>
          <p:nvSpPr>
            <p:cNvPr id="17428" name="TextBox 26"/>
            <p:cNvSpPr txBox="1">
              <a:spLocks noChangeArrowheads="1"/>
            </p:cNvSpPr>
            <p:nvPr/>
          </p:nvSpPr>
          <p:spPr bwMode="auto">
            <a:xfrm>
              <a:off x="5835895" y="4778375"/>
              <a:ext cx="564567" cy="2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ea typeface="宋体" panose="02010600030101010101" pitchFamily="2" charset="-122"/>
                </a:rPr>
                <a:t>G0/0/2</a:t>
              </a:r>
              <a:endParaRPr lang="zh-CN" altLang="en-US" sz="1000">
                <a:ea typeface="宋体" panose="02010600030101010101" pitchFamily="2" charset="-122"/>
              </a:endParaRPr>
            </a:p>
          </p:txBody>
        </p:sp>
        <p:sp>
          <p:nvSpPr>
            <p:cNvPr id="17429" name="TextBox 27"/>
            <p:cNvSpPr txBox="1">
              <a:spLocks noChangeArrowheads="1"/>
            </p:cNvSpPr>
            <p:nvPr/>
          </p:nvSpPr>
          <p:spPr bwMode="auto">
            <a:xfrm>
              <a:off x="5771602" y="4149725"/>
              <a:ext cx="564567" cy="2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ea typeface="宋体" panose="02010600030101010101" pitchFamily="2" charset="-122"/>
                </a:rPr>
                <a:t>G0/0/1</a:t>
              </a:r>
              <a:endParaRPr lang="zh-CN" altLang="en-US" sz="1000">
                <a:ea typeface="宋体" panose="02010600030101010101" pitchFamily="2" charset="-122"/>
              </a:endParaRPr>
            </a:p>
          </p:txBody>
        </p:sp>
        <p:sp>
          <p:nvSpPr>
            <p:cNvPr id="17430" name="TextBox 32"/>
            <p:cNvSpPr txBox="1">
              <a:spLocks noChangeArrowheads="1"/>
            </p:cNvSpPr>
            <p:nvPr/>
          </p:nvSpPr>
          <p:spPr bwMode="auto">
            <a:xfrm>
              <a:off x="2053279" y="4077072"/>
              <a:ext cx="274345" cy="2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b="1">
                  <a:solidFill>
                    <a:srgbClr val="C00000"/>
                  </a:solidFill>
                  <a:ea typeface="宋体" panose="02010600030101010101" pitchFamily="2" charset="-122"/>
                </a:rPr>
                <a:t>R</a:t>
              </a:r>
              <a:endParaRPr lang="zh-CN" altLang="en-US" sz="1000" b="1">
                <a:solidFill>
                  <a:srgbClr val="C00000"/>
                </a:solidFill>
                <a:ea typeface="宋体" panose="02010600030101010101" pitchFamily="2" charset="-122"/>
              </a:endParaRPr>
            </a:p>
          </p:txBody>
        </p:sp>
        <p:sp>
          <p:nvSpPr>
            <p:cNvPr id="17431" name="TextBox 33"/>
            <p:cNvSpPr txBox="1">
              <a:spLocks noChangeArrowheads="1"/>
            </p:cNvSpPr>
            <p:nvPr/>
          </p:nvSpPr>
          <p:spPr bwMode="auto">
            <a:xfrm>
              <a:off x="6453009" y="4077072"/>
              <a:ext cx="274345" cy="2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b="1">
                  <a:solidFill>
                    <a:srgbClr val="C00000"/>
                  </a:solidFill>
                  <a:ea typeface="宋体" panose="02010600030101010101" pitchFamily="2" charset="-122"/>
                </a:rPr>
                <a:t>R</a:t>
              </a:r>
              <a:endParaRPr lang="zh-CN" altLang="en-US" sz="1000" b="1">
                <a:solidFill>
                  <a:srgbClr val="C00000"/>
                </a:solidFill>
                <a:ea typeface="宋体" panose="02010600030101010101" pitchFamily="2" charset="-122"/>
              </a:endParaRPr>
            </a:p>
          </p:txBody>
        </p:sp>
        <p:sp>
          <p:nvSpPr>
            <p:cNvPr id="17432" name="TextBox 33"/>
            <p:cNvSpPr txBox="1">
              <a:spLocks noChangeArrowheads="1"/>
            </p:cNvSpPr>
            <p:nvPr/>
          </p:nvSpPr>
          <p:spPr bwMode="auto">
            <a:xfrm>
              <a:off x="4229786" y="1531938"/>
              <a:ext cx="471848" cy="2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ea typeface="宋体" panose="02010600030101010101" pitchFamily="2" charset="-122"/>
                </a:rPr>
                <a:t>SWA</a:t>
              </a:r>
              <a:endParaRPr lang="zh-CN" altLang="en-US" sz="1000">
                <a:ea typeface="宋体" panose="02010600030101010101" pitchFamily="2" charset="-122"/>
              </a:endParaRPr>
            </a:p>
          </p:txBody>
        </p:sp>
        <p:sp>
          <p:nvSpPr>
            <p:cNvPr id="17433" name="TextBox 34"/>
            <p:cNvSpPr txBox="1">
              <a:spLocks noChangeArrowheads="1"/>
            </p:cNvSpPr>
            <p:nvPr/>
          </p:nvSpPr>
          <p:spPr bwMode="auto">
            <a:xfrm>
              <a:off x="7319021" y="4664075"/>
              <a:ext cx="478834" cy="2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ea typeface="宋体" panose="02010600030101010101" pitchFamily="2" charset="-122"/>
                </a:rPr>
                <a:t>SWC</a:t>
              </a:r>
              <a:endParaRPr lang="zh-CN" altLang="en-US" sz="1000">
                <a:ea typeface="宋体" panose="02010600030101010101" pitchFamily="2" charset="-122"/>
              </a:endParaRPr>
            </a:p>
          </p:txBody>
        </p:sp>
        <p:sp>
          <p:nvSpPr>
            <p:cNvPr id="17434" name="TextBox 35"/>
            <p:cNvSpPr txBox="1">
              <a:spLocks noChangeArrowheads="1"/>
            </p:cNvSpPr>
            <p:nvPr/>
          </p:nvSpPr>
          <p:spPr bwMode="auto">
            <a:xfrm>
              <a:off x="1124634" y="4664075"/>
              <a:ext cx="471848" cy="2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ea typeface="宋体" panose="02010600030101010101" pitchFamily="2" charset="-122"/>
                </a:rPr>
                <a:t>SWB</a:t>
              </a:r>
              <a:endParaRPr lang="zh-CN" altLang="en-US" sz="1000">
                <a:ea typeface="宋体" panose="02010600030101010101" pitchFamily="2" charset="-122"/>
              </a:endParaRPr>
            </a:p>
          </p:txBody>
        </p:sp>
        <p:sp>
          <p:nvSpPr>
            <p:cNvPr id="17435" name="TextBox 39"/>
            <p:cNvSpPr txBox="1">
              <a:spLocks noChangeArrowheads="1"/>
            </p:cNvSpPr>
            <p:nvPr/>
          </p:nvSpPr>
          <p:spPr bwMode="auto">
            <a:xfrm>
              <a:off x="3977846" y="4203943"/>
              <a:ext cx="954268" cy="245037"/>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solidFill>
                    <a:schemeClr val="bg1"/>
                  </a:solidFill>
                  <a:ea typeface="宋体" panose="02010600030101010101" pitchFamily="2" charset="-122"/>
                </a:rPr>
                <a:t>RPC 20000</a:t>
              </a:r>
              <a:endParaRPr lang="zh-CN" altLang="en-US" sz="1000">
                <a:solidFill>
                  <a:schemeClr val="bg1"/>
                </a:solidFill>
                <a:ea typeface="宋体" panose="02010600030101010101" pitchFamily="2" charset="-122"/>
              </a:endParaRPr>
            </a:p>
          </p:txBody>
        </p:sp>
        <p:sp>
          <p:nvSpPr>
            <p:cNvPr id="17436" name="TextBox 39"/>
            <p:cNvSpPr txBox="1">
              <a:spLocks noChangeArrowheads="1"/>
            </p:cNvSpPr>
            <p:nvPr/>
          </p:nvSpPr>
          <p:spPr bwMode="auto">
            <a:xfrm>
              <a:off x="5899037" y="3020475"/>
              <a:ext cx="744322" cy="245037"/>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solidFill>
                    <a:schemeClr val="bg1"/>
                  </a:solidFill>
                  <a:ea typeface="宋体" panose="02010600030101010101" pitchFamily="2" charset="-122"/>
                </a:rPr>
                <a:t>RPC 0</a:t>
              </a:r>
              <a:endParaRPr lang="zh-CN" altLang="en-US" sz="1000">
                <a:solidFill>
                  <a:schemeClr val="bg1"/>
                </a:solidFill>
                <a:ea typeface="宋体" panose="02010600030101010101" pitchFamily="2" charset="-122"/>
              </a:endParaRPr>
            </a:p>
          </p:txBody>
        </p:sp>
        <p:cxnSp>
          <p:nvCxnSpPr>
            <p:cNvPr id="17437" name="直接箭头连接符 53"/>
            <p:cNvCxnSpPr>
              <a:cxnSpLocks noChangeShapeType="1"/>
            </p:cNvCxnSpPr>
            <p:nvPr/>
          </p:nvCxnSpPr>
          <p:spPr bwMode="auto">
            <a:xfrm>
              <a:off x="5580260" y="2996952"/>
              <a:ext cx="688461" cy="705420"/>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7438" name="直接箭头连接符 54"/>
            <p:cNvCxnSpPr>
              <a:cxnSpLocks noChangeShapeType="1"/>
            </p:cNvCxnSpPr>
            <p:nvPr/>
          </p:nvCxnSpPr>
          <p:spPr bwMode="auto">
            <a:xfrm flipH="1">
              <a:off x="2627314" y="2996952"/>
              <a:ext cx="648425" cy="719386"/>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7439" name="直接箭头连接符 46"/>
            <p:cNvCxnSpPr>
              <a:cxnSpLocks noChangeShapeType="1"/>
            </p:cNvCxnSpPr>
            <p:nvPr/>
          </p:nvCxnSpPr>
          <p:spPr bwMode="auto">
            <a:xfrm>
              <a:off x="3851997" y="5062538"/>
              <a:ext cx="1152133" cy="0"/>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7440" name="直接箭头连接符 60"/>
            <p:cNvCxnSpPr>
              <a:cxnSpLocks noChangeShapeType="1"/>
            </p:cNvCxnSpPr>
            <p:nvPr/>
          </p:nvCxnSpPr>
          <p:spPr bwMode="auto">
            <a:xfrm flipH="1">
              <a:off x="3816433" y="4562475"/>
              <a:ext cx="1152133" cy="0"/>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sp>
          <p:nvSpPr>
            <p:cNvPr id="17441" name="TextBox 39"/>
            <p:cNvSpPr txBox="1">
              <a:spLocks noChangeArrowheads="1"/>
            </p:cNvSpPr>
            <p:nvPr/>
          </p:nvSpPr>
          <p:spPr bwMode="auto">
            <a:xfrm>
              <a:off x="2267511" y="2996952"/>
              <a:ext cx="744322" cy="245037"/>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solidFill>
                    <a:schemeClr val="bg1"/>
                  </a:solidFill>
                  <a:ea typeface="宋体" panose="02010600030101010101" pitchFamily="2" charset="-122"/>
                </a:rPr>
                <a:t>RPC 0</a:t>
              </a:r>
              <a:endParaRPr lang="zh-CN" altLang="en-US" sz="1000">
                <a:solidFill>
                  <a:schemeClr val="bg1"/>
                </a:solidFill>
                <a:ea typeface="宋体" panose="02010600030101010101" pitchFamily="2" charset="-122"/>
              </a:endParaRPr>
            </a:p>
          </p:txBody>
        </p:sp>
        <p:sp>
          <p:nvSpPr>
            <p:cNvPr id="17442" name="TextBox 39"/>
            <p:cNvSpPr txBox="1">
              <a:spLocks noChangeArrowheads="1"/>
            </p:cNvSpPr>
            <p:nvPr/>
          </p:nvSpPr>
          <p:spPr bwMode="auto">
            <a:xfrm>
              <a:off x="3995902" y="5157192"/>
              <a:ext cx="954268" cy="245037"/>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solidFill>
                    <a:schemeClr val="bg1"/>
                  </a:solidFill>
                  <a:ea typeface="宋体" panose="02010600030101010101" pitchFamily="2" charset="-122"/>
                </a:rPr>
                <a:t>RPC 20000</a:t>
              </a:r>
              <a:endParaRPr lang="zh-CN" altLang="en-US" sz="1000">
                <a:solidFill>
                  <a:schemeClr val="bg1"/>
                </a:solidFill>
                <a:ea typeface="宋体" panose="02010600030101010101" pitchFamily="2" charset="-122"/>
              </a:endParaRPr>
            </a:p>
          </p:txBody>
        </p:sp>
      </p:grpSp>
      <p:sp>
        <p:nvSpPr>
          <p:cNvPr id="17414" name="TextBox 39"/>
          <p:cNvSpPr txBox="1">
            <a:spLocks noChangeArrowheads="1"/>
          </p:cNvSpPr>
          <p:nvPr/>
        </p:nvSpPr>
        <p:spPr bwMode="auto">
          <a:xfrm>
            <a:off x="2542516" y="4691269"/>
            <a:ext cx="1981567" cy="24511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solidFill>
                  <a:schemeClr val="bg1"/>
                </a:solidFill>
                <a:ea typeface="宋体" panose="02010600030101010101" pitchFamily="2" charset="-122"/>
              </a:rPr>
              <a:t>32768 00-01-02-03-04-BB</a:t>
            </a:r>
            <a:endParaRPr lang="zh-CN" altLang="en-US" sz="1000">
              <a:solidFill>
                <a:schemeClr val="bg1"/>
              </a:solidFill>
              <a:ea typeface="宋体" panose="02010600030101010101" pitchFamily="2" charset="-122"/>
            </a:endParaRPr>
          </a:p>
        </p:txBody>
      </p:sp>
      <p:sp>
        <p:nvSpPr>
          <p:cNvPr id="17415" name="TextBox 39"/>
          <p:cNvSpPr txBox="1">
            <a:spLocks noChangeArrowheads="1"/>
          </p:cNvSpPr>
          <p:nvPr/>
        </p:nvSpPr>
        <p:spPr bwMode="auto">
          <a:xfrm>
            <a:off x="7332891" y="4691269"/>
            <a:ext cx="2016498" cy="24511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solidFill>
                  <a:schemeClr val="bg1"/>
                </a:solidFill>
                <a:ea typeface="宋体" panose="02010600030101010101" pitchFamily="2" charset="-122"/>
              </a:rPr>
              <a:t>32768 00-01-02-03-04-CC</a:t>
            </a:r>
            <a:endParaRPr lang="zh-CN" altLang="en-US" sz="1000">
              <a:solidFill>
                <a:schemeClr val="bg1"/>
              </a:solidFill>
              <a:ea typeface="宋体" panose="02010600030101010101" pitchFamily="2" charset="-122"/>
            </a:endParaRPr>
          </a:p>
        </p:txBody>
      </p:sp>
      <p:sp>
        <p:nvSpPr>
          <p:cNvPr id="17416" name="TextBox 39"/>
          <p:cNvSpPr txBox="1">
            <a:spLocks noChangeArrowheads="1"/>
          </p:cNvSpPr>
          <p:nvPr/>
        </p:nvSpPr>
        <p:spPr bwMode="auto">
          <a:xfrm>
            <a:off x="6504063" y="1223527"/>
            <a:ext cx="1908528" cy="24511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solidFill>
                  <a:schemeClr val="bg1"/>
                </a:solidFill>
                <a:ea typeface="宋体" panose="02010600030101010101" pitchFamily="2" charset="-122"/>
              </a:rPr>
              <a:t>4096 00-01-02-03-04-AA</a:t>
            </a:r>
            <a:endParaRPr lang="zh-CN" altLang="en-US" sz="1000">
              <a:solidFill>
                <a:schemeClr val="bg1"/>
              </a:solidFill>
              <a:ea typeface="宋体" panose="02010600030101010101" pitchFamily="2" charset="-122"/>
            </a:endParaRPr>
          </a:p>
        </p:txBody>
      </p:sp>
      <p:sp>
        <p:nvSpPr>
          <p:cNvPr id="35" name="Rectangle 3"/>
          <p:cNvSpPr txBox="1">
            <a:spLocks noChangeArrowheads="1"/>
          </p:cNvSpPr>
          <p:nvPr/>
        </p:nvSpPr>
        <p:spPr bwMode="auto">
          <a:xfrm>
            <a:off x="2428218" y="4937376"/>
            <a:ext cx="7629350" cy="1921894"/>
          </a:xfrm>
          <a:prstGeom prst="rect">
            <a:avLst/>
          </a:prstGeom>
          <a:noFill/>
          <a:ln>
            <a:miter lim="800000"/>
          </a:ln>
        </p:spPr>
        <p:txBody>
          <a:bodyPr/>
          <a:lstStyle/>
          <a:p>
            <a:pPr algn="l" defTabSz="802005" eaLnBrk="1" hangingPunct="1">
              <a:spcBef>
                <a:spcPct val="30000"/>
              </a:spcBef>
              <a:buSzPct val="80000"/>
              <a:defRPr/>
            </a:pPr>
            <a:r>
              <a:rPr lang="zh-CN" altLang="en-US" sz="1800" kern="0" dirty="0" smtClean="0">
                <a:ea typeface="华文细黑" panose="02010600040101010101" pitchFamily="2" charset="-122"/>
                <a:cs typeface="Arial" panose="020B0604020202020204" pitchFamily="34" charset="0"/>
              </a:rPr>
              <a:t>选择依据</a:t>
            </a:r>
            <a:r>
              <a:rPr lang="en-US" altLang="zh-CN" sz="1800" kern="0" dirty="0" smtClean="0">
                <a:ea typeface="华文细黑" panose="02010600040101010101" pitchFamily="2" charset="-122"/>
                <a:cs typeface="Arial" panose="020B0604020202020204" pitchFamily="34" charset="0"/>
              </a:rPr>
              <a:t>(</a:t>
            </a:r>
            <a:r>
              <a:rPr lang="zh-CN" altLang="en-US" sz="1800" kern="0" dirty="0" smtClean="0">
                <a:ea typeface="华文细黑" panose="02010600040101010101" pitchFamily="2" charset="-122"/>
                <a:cs typeface="Arial" panose="020B0604020202020204" pitchFamily="34" charset="0"/>
              </a:rPr>
              <a:t>每个非根交换机都要选择一个根端口</a:t>
            </a:r>
            <a:r>
              <a:rPr lang="en-US" altLang="zh-CN" sz="1800" kern="0" dirty="0" smtClean="0">
                <a:ea typeface="华文细黑" panose="02010600040101010101" pitchFamily="2" charset="-122"/>
                <a:cs typeface="Arial" panose="020B0604020202020204" pitchFamily="34" charset="0"/>
              </a:rPr>
              <a:t>)</a:t>
            </a:r>
            <a:r>
              <a:rPr lang="zh-CN" altLang="en-US" sz="1800" kern="0" dirty="0" smtClean="0">
                <a:ea typeface="华文细黑" panose="02010600040101010101" pitchFamily="2" charset="-122"/>
                <a:cs typeface="Arial" panose="020B0604020202020204" pitchFamily="34" charset="0"/>
              </a:rPr>
              <a:t>：</a:t>
            </a:r>
            <a:endParaRPr lang="en-US" altLang="zh-CN" sz="1800" kern="0" dirty="0" smtClean="0">
              <a:ea typeface="华文细黑" panose="02010600040101010101" pitchFamily="2" charset="-122"/>
              <a:cs typeface="Arial" panose="020B0604020202020204" pitchFamily="34" charset="0"/>
            </a:endParaRPr>
          </a:p>
          <a:p>
            <a:pPr marL="196850" indent="-252730" algn="l" defTabSz="802005" eaLnBrk="1" hangingPunct="1">
              <a:spcBef>
                <a:spcPct val="30000"/>
              </a:spcBef>
              <a:buSzPct val="80000"/>
              <a:buFont typeface="Wingdings" panose="05000000000000000000" pitchFamily="2" charset="2"/>
              <a:buChar char="l"/>
              <a:defRPr/>
            </a:pPr>
            <a:r>
              <a:rPr lang="zh-CN" altLang="en-US" sz="1800" kern="0" dirty="0" smtClean="0">
                <a:ea typeface="华文细黑" panose="02010600040101010101" pitchFamily="2" charset="-122"/>
                <a:cs typeface="Arial" panose="020B0604020202020204" pitchFamily="34" charset="0"/>
              </a:rPr>
              <a:t>该</a:t>
            </a:r>
            <a:r>
              <a:rPr lang="zh-CN" altLang="en-US" sz="1800" kern="0" dirty="0">
                <a:ea typeface="华文细黑" panose="02010600040101010101" pitchFamily="2" charset="-122"/>
                <a:cs typeface="Arial" panose="020B0604020202020204" pitchFamily="34" charset="0"/>
              </a:rPr>
              <a:t>端口的根路径</a:t>
            </a:r>
            <a:r>
              <a:rPr lang="zh-CN" altLang="en-US" sz="1800" kern="0" dirty="0" smtClean="0">
                <a:ea typeface="华文细黑" panose="02010600040101010101" pitchFamily="2" charset="-122"/>
                <a:cs typeface="Arial" panose="020B0604020202020204" pitchFamily="34" charset="0"/>
              </a:rPr>
              <a:t>开销</a:t>
            </a:r>
            <a:endParaRPr lang="en-US" altLang="zh-CN" sz="1800" kern="0" dirty="0" smtClean="0">
              <a:ea typeface="华文细黑" panose="02010600040101010101" pitchFamily="2" charset="-122"/>
              <a:cs typeface="Arial" panose="020B0604020202020204" pitchFamily="34" charset="0"/>
            </a:endParaRPr>
          </a:p>
          <a:p>
            <a:pPr marL="196850" indent="-252730" algn="l" defTabSz="802005" eaLnBrk="1" hangingPunct="1">
              <a:spcBef>
                <a:spcPct val="30000"/>
              </a:spcBef>
              <a:buSzPct val="80000"/>
              <a:buFont typeface="Wingdings" panose="05000000000000000000" pitchFamily="2" charset="2"/>
              <a:buChar char="l"/>
              <a:defRPr/>
            </a:pPr>
            <a:r>
              <a:rPr lang="zh-CN" altLang="en-US" sz="1800" kern="0" dirty="0" smtClean="0">
                <a:ea typeface="华文细黑" panose="02010600040101010101" pitchFamily="2" charset="-122"/>
                <a:cs typeface="Arial" panose="020B0604020202020204" pitchFamily="34" charset="0"/>
              </a:rPr>
              <a:t>对</a:t>
            </a:r>
            <a:r>
              <a:rPr lang="zh-CN" altLang="en-US" sz="1800" kern="0" dirty="0">
                <a:ea typeface="华文细黑" panose="02010600040101010101" pitchFamily="2" charset="-122"/>
                <a:cs typeface="Arial" panose="020B0604020202020204" pitchFamily="34" charset="0"/>
              </a:rPr>
              <a:t>端</a:t>
            </a:r>
            <a:r>
              <a:rPr lang="en-US" altLang="zh-CN" sz="1800" kern="0" dirty="0" smtClean="0">
                <a:ea typeface="华文细黑" panose="02010600040101010101" pitchFamily="2" charset="-122"/>
                <a:cs typeface="Arial" panose="020B0604020202020204" pitchFamily="34" charset="0"/>
              </a:rPr>
              <a:t>BID</a:t>
            </a:r>
            <a:endParaRPr lang="en-US" altLang="zh-CN" sz="1800" kern="0" dirty="0" smtClean="0">
              <a:ea typeface="华文细黑" panose="02010600040101010101" pitchFamily="2" charset="-122"/>
              <a:cs typeface="Arial" panose="020B0604020202020204" pitchFamily="34" charset="0"/>
            </a:endParaRPr>
          </a:p>
          <a:p>
            <a:pPr marL="196850" indent="-252730" algn="l" defTabSz="802005" eaLnBrk="1" hangingPunct="1">
              <a:spcBef>
                <a:spcPct val="30000"/>
              </a:spcBef>
              <a:buSzPct val="80000"/>
              <a:buFont typeface="Wingdings" panose="05000000000000000000" pitchFamily="2" charset="2"/>
              <a:buChar char="l"/>
              <a:defRPr/>
            </a:pPr>
            <a:r>
              <a:rPr lang="zh-CN" altLang="en-US" sz="1800" kern="0" dirty="0" smtClean="0">
                <a:ea typeface="华文细黑" panose="02010600040101010101" pitchFamily="2" charset="-122"/>
                <a:cs typeface="Arial" panose="020B0604020202020204" pitchFamily="34" charset="0"/>
              </a:rPr>
              <a:t>对</a:t>
            </a:r>
            <a:r>
              <a:rPr lang="zh-CN" altLang="en-US" sz="1800" kern="0" dirty="0">
                <a:ea typeface="华文细黑" panose="02010600040101010101" pitchFamily="2" charset="-122"/>
                <a:cs typeface="Arial" panose="020B0604020202020204" pitchFamily="34" charset="0"/>
              </a:rPr>
              <a:t>端</a:t>
            </a:r>
            <a:r>
              <a:rPr lang="en-US" altLang="zh-CN" sz="1800" kern="0" dirty="0" smtClean="0">
                <a:ea typeface="华文细黑" panose="02010600040101010101" pitchFamily="2" charset="-122"/>
                <a:cs typeface="Arial" panose="020B0604020202020204" pitchFamily="34" charset="0"/>
              </a:rPr>
              <a:t>PID</a:t>
            </a:r>
            <a:endParaRPr lang="en-US" altLang="zh-CN" sz="1800" kern="0" dirty="0" smtClean="0">
              <a:ea typeface="华文细黑" panose="02010600040101010101" pitchFamily="2" charset="-122"/>
              <a:cs typeface="Arial" panose="020B0604020202020204" pitchFamily="34" charset="0"/>
            </a:endParaRPr>
          </a:p>
          <a:p>
            <a:pPr marL="196850" indent="-252730" algn="l" defTabSz="802005" eaLnBrk="1" hangingPunct="1">
              <a:spcBef>
                <a:spcPct val="30000"/>
              </a:spcBef>
              <a:buSzPct val="80000"/>
              <a:buFont typeface="Wingdings" panose="05000000000000000000" pitchFamily="2" charset="2"/>
              <a:buChar char="l"/>
              <a:defRPr/>
            </a:pPr>
            <a:r>
              <a:rPr lang="zh-CN" altLang="en-US" sz="1800" kern="0" dirty="0" smtClean="0">
                <a:ea typeface="华文细黑" panose="02010600040101010101" pitchFamily="2" charset="-122"/>
                <a:cs typeface="Arial" panose="020B0604020202020204" pitchFamily="34" charset="0"/>
              </a:rPr>
              <a:t>本</a:t>
            </a:r>
            <a:r>
              <a:rPr lang="zh-CN" altLang="en-US" sz="1800" kern="0" dirty="0">
                <a:ea typeface="华文细黑" panose="02010600040101010101" pitchFamily="2" charset="-122"/>
                <a:cs typeface="Arial" panose="020B0604020202020204" pitchFamily="34" charset="0"/>
              </a:rPr>
              <a:t>端</a:t>
            </a:r>
            <a:r>
              <a:rPr lang="en-US" altLang="zh-CN" sz="1800" kern="0" dirty="0" smtClean="0">
                <a:ea typeface="华文细黑" panose="02010600040101010101" pitchFamily="2" charset="-122"/>
                <a:cs typeface="Arial" panose="020B0604020202020204" pitchFamily="34" charset="0"/>
              </a:rPr>
              <a:t>PID</a:t>
            </a:r>
            <a:endParaRPr lang="en-US" altLang="zh-CN" sz="1800" kern="0" dirty="0">
              <a:ea typeface="华文细黑"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根端口选举示例</a:t>
            </a:r>
            <a:r>
              <a:rPr lang="en-US" altLang="zh-CN" dirty="0" smtClean="0"/>
              <a:t>1</a:t>
            </a:r>
            <a:endParaRPr lang="zh-CN" altLang="en-US" dirty="0"/>
          </a:p>
        </p:txBody>
      </p:sp>
      <p:grpSp>
        <p:nvGrpSpPr>
          <p:cNvPr id="5" name="组合 4"/>
          <p:cNvGrpSpPr/>
          <p:nvPr/>
        </p:nvGrpSpPr>
        <p:grpSpPr>
          <a:xfrm>
            <a:off x="2498108" y="1268995"/>
            <a:ext cx="7346176" cy="4969472"/>
            <a:chOff x="0" y="0"/>
            <a:chExt cx="5261698" cy="3593859"/>
          </a:xfrm>
        </p:grpSpPr>
        <p:grpSp>
          <p:nvGrpSpPr>
            <p:cNvPr id="6" name="组合 5"/>
            <p:cNvGrpSpPr/>
            <p:nvPr/>
          </p:nvGrpSpPr>
          <p:grpSpPr>
            <a:xfrm>
              <a:off x="1157468" y="0"/>
              <a:ext cx="3567801" cy="1608881"/>
              <a:chOff x="0" y="0"/>
              <a:chExt cx="3567801" cy="1608881"/>
            </a:xfrm>
          </p:grpSpPr>
          <p:cxnSp>
            <p:nvCxnSpPr>
              <p:cNvPr id="28" name="直接连接符 27"/>
              <p:cNvCxnSpPr>
                <a:cxnSpLocks noChangeShapeType="1"/>
              </p:cNvCxnSpPr>
              <p:nvPr/>
            </p:nvCxnSpPr>
            <p:spPr bwMode="auto">
              <a:xfrm>
                <a:off x="1869311" y="480349"/>
                <a:ext cx="1510497" cy="1128532"/>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sp>
            <p:nvSpPr>
              <p:cNvPr id="29" name="TextBox 39"/>
              <p:cNvSpPr txBox="1">
                <a:spLocks noChangeArrowheads="1"/>
              </p:cNvSpPr>
              <p:nvPr/>
            </p:nvSpPr>
            <p:spPr bwMode="auto">
              <a:xfrm>
                <a:off x="746567" y="503499"/>
                <a:ext cx="486137" cy="185195"/>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E0/0/1</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0" name="TextBox 39"/>
              <p:cNvSpPr txBox="1">
                <a:spLocks noChangeArrowheads="1"/>
              </p:cNvSpPr>
              <p:nvPr/>
            </p:nvSpPr>
            <p:spPr bwMode="auto">
              <a:xfrm>
                <a:off x="1996633" y="399327"/>
                <a:ext cx="486137" cy="185195"/>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E0/0/2</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1" name="TextBox 39"/>
              <p:cNvSpPr txBox="1">
                <a:spLocks noChangeArrowheads="1"/>
              </p:cNvSpPr>
              <p:nvPr/>
            </p:nvSpPr>
            <p:spPr bwMode="auto">
              <a:xfrm>
                <a:off x="1591519" y="816015"/>
                <a:ext cx="486137" cy="185195"/>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E0/0/3</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32" name="直接连接符 31"/>
              <p:cNvCxnSpPr>
                <a:cxnSpLocks noChangeShapeType="1"/>
              </p:cNvCxnSpPr>
              <p:nvPr/>
            </p:nvCxnSpPr>
            <p:spPr bwMode="auto">
              <a:xfrm flipV="1">
                <a:off x="0" y="532435"/>
                <a:ext cx="1471928" cy="99805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33" name="直接连接符 32"/>
              <p:cNvCxnSpPr>
                <a:cxnSpLocks noChangeShapeType="1"/>
              </p:cNvCxnSpPr>
              <p:nvPr/>
            </p:nvCxnSpPr>
            <p:spPr bwMode="auto">
              <a:xfrm>
                <a:off x="1736203" y="584522"/>
                <a:ext cx="1395109" cy="1012191"/>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34" name="Picture 461" descr="图片24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90577" y="162046"/>
                <a:ext cx="582930" cy="56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19"/>
              <p:cNvSpPr txBox="1">
                <a:spLocks noChangeArrowheads="1"/>
              </p:cNvSpPr>
              <p:nvPr/>
            </p:nvSpPr>
            <p:spPr bwMode="auto">
              <a:xfrm>
                <a:off x="1360025" y="0"/>
                <a:ext cx="582744" cy="26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600"/>
                  </a:spcAft>
                </a:pPr>
                <a:r>
                  <a:rPr lang="en-US" sz="1050" kern="12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SWA</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6" name="TextBox 39"/>
              <p:cNvSpPr txBox="1">
                <a:spLocks noChangeArrowheads="1"/>
              </p:cNvSpPr>
              <p:nvPr/>
            </p:nvSpPr>
            <p:spPr bwMode="auto">
              <a:xfrm>
                <a:off x="1915610" y="162046"/>
                <a:ext cx="1652191" cy="26088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3" tIns="10801" rIns="18003" bIns="10801">
                <a:noAutofit/>
              </a:bodyPr>
              <a:lstStyle/>
              <a:p>
                <a:pPr fontAlgn="base">
                  <a:spcAft>
                    <a:spcPts val="600"/>
                  </a:spcAft>
                </a:pPr>
                <a:r>
                  <a:rPr lang="en-US" sz="1050" kern="1200">
                    <a:solidFill>
                      <a:srgbClr val="FFFFFF"/>
                    </a:solidFill>
                    <a:effectLst/>
                    <a:latin typeface="Times New Roman" panose="02020603050405020304" pitchFamily="18" charset="0"/>
                    <a:ea typeface="宋体" panose="02010600030101010101" pitchFamily="2" charset="-122"/>
                    <a:cs typeface="宋体" panose="02010600030101010101" pitchFamily="2" charset="-122"/>
                  </a:rPr>
                  <a:t>4096 00-01-02-03-04-AA</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37" name="TextBox 91"/>
              <p:cNvSpPr txBox="1">
                <a:spLocks noChangeArrowheads="1"/>
              </p:cNvSpPr>
              <p:nvPr/>
            </p:nvSpPr>
            <p:spPr bwMode="auto">
              <a:xfrm>
                <a:off x="879676" y="202557"/>
                <a:ext cx="489006" cy="27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600"/>
                  </a:spcAft>
                </a:pPr>
                <a:r>
                  <a:rPr lang="en-US" sz="1050" kern="120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Root</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7" name="组合 6"/>
            <p:cNvGrpSpPr/>
            <p:nvPr/>
          </p:nvGrpSpPr>
          <p:grpSpPr>
            <a:xfrm>
              <a:off x="2482769" y="1290577"/>
              <a:ext cx="2778929" cy="1731677"/>
              <a:chOff x="0" y="0"/>
              <a:chExt cx="2778929" cy="1731677"/>
            </a:xfrm>
          </p:grpSpPr>
          <p:cxnSp>
            <p:nvCxnSpPr>
              <p:cNvPr id="21" name="直接连接符 20"/>
              <p:cNvCxnSpPr>
                <a:cxnSpLocks noChangeShapeType="1"/>
              </p:cNvCxnSpPr>
              <p:nvPr/>
            </p:nvCxnSpPr>
            <p:spPr bwMode="auto">
              <a:xfrm flipV="1">
                <a:off x="711843" y="758142"/>
                <a:ext cx="1157469" cy="973535"/>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22" name="Picture 461" descr="图片24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20456" y="243069"/>
                <a:ext cx="582930" cy="55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39"/>
              <p:cNvSpPr txBox="1">
                <a:spLocks noChangeArrowheads="1"/>
              </p:cNvSpPr>
              <p:nvPr/>
            </p:nvSpPr>
            <p:spPr bwMode="auto">
              <a:xfrm>
                <a:off x="0" y="353028"/>
                <a:ext cx="1619885" cy="26035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3" tIns="10801" rIns="18003" bIns="10801">
                <a:noAutofit/>
              </a:bodyPr>
              <a:lstStyle/>
              <a:p>
                <a:pPr fontAlgn="base">
                  <a:spcAft>
                    <a:spcPts val="600"/>
                  </a:spcAft>
                </a:pPr>
                <a:r>
                  <a:rPr lang="en-US" sz="1050" kern="1200">
                    <a:solidFill>
                      <a:srgbClr val="FFFFFF"/>
                    </a:solidFill>
                    <a:effectLst/>
                    <a:latin typeface="Times New Roman" panose="02020603050405020304" pitchFamily="18" charset="0"/>
                    <a:ea typeface="宋体" panose="02010600030101010101" pitchFamily="2" charset="-122"/>
                    <a:cs typeface="宋体" panose="02010600030101010101" pitchFamily="2" charset="-122"/>
                  </a:rPr>
                  <a:t>32768 00-01-02-03-04-CC</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4" name="TextBox 34"/>
              <p:cNvSpPr txBox="1">
                <a:spLocks noChangeArrowheads="1"/>
              </p:cNvSpPr>
              <p:nvPr/>
            </p:nvSpPr>
            <p:spPr bwMode="auto">
              <a:xfrm>
                <a:off x="2193403" y="486137"/>
                <a:ext cx="585526" cy="26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600"/>
                  </a:spcAft>
                </a:pPr>
                <a:r>
                  <a:rPr lang="en-US" sz="1050" kern="12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SWC</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5" name="TextBox 39"/>
              <p:cNvSpPr txBox="1">
                <a:spLocks noChangeArrowheads="1"/>
              </p:cNvSpPr>
              <p:nvPr/>
            </p:nvSpPr>
            <p:spPr bwMode="auto">
              <a:xfrm>
                <a:off x="1927185" y="0"/>
                <a:ext cx="486086" cy="185146"/>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E0/0/1</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6" name="TextBox 39"/>
              <p:cNvSpPr txBox="1">
                <a:spLocks noChangeArrowheads="1"/>
              </p:cNvSpPr>
              <p:nvPr/>
            </p:nvSpPr>
            <p:spPr bwMode="auto">
              <a:xfrm>
                <a:off x="1105383" y="98385"/>
                <a:ext cx="486086" cy="185146"/>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E0/0/2</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7" name="TextBox 39"/>
              <p:cNvSpPr txBox="1">
                <a:spLocks noChangeArrowheads="1"/>
              </p:cNvSpPr>
              <p:nvPr/>
            </p:nvSpPr>
            <p:spPr bwMode="auto">
              <a:xfrm>
                <a:off x="1753565" y="868102"/>
                <a:ext cx="486086" cy="185146"/>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E0/0/3</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8" name="组合 7"/>
            <p:cNvGrpSpPr/>
            <p:nvPr/>
          </p:nvGrpSpPr>
          <p:grpSpPr>
            <a:xfrm>
              <a:off x="0" y="1093808"/>
              <a:ext cx="2635312" cy="1810675"/>
              <a:chOff x="0" y="0"/>
              <a:chExt cx="2635312" cy="1810675"/>
            </a:xfrm>
          </p:grpSpPr>
          <p:cxnSp>
            <p:nvCxnSpPr>
              <p:cNvPr id="15" name="直接连接符 14"/>
              <p:cNvCxnSpPr>
                <a:cxnSpLocks noChangeShapeType="1"/>
              </p:cNvCxnSpPr>
              <p:nvPr/>
            </p:nvCxnSpPr>
            <p:spPr bwMode="auto">
              <a:xfrm>
                <a:off x="1047509" y="729205"/>
                <a:ext cx="1587803" cy="108147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16" name="Picture 461" descr="图片24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87078" y="439838"/>
                <a:ext cx="582930" cy="55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39"/>
              <p:cNvSpPr txBox="1">
                <a:spLocks noChangeArrowheads="1"/>
              </p:cNvSpPr>
              <p:nvPr/>
            </p:nvSpPr>
            <p:spPr bwMode="auto">
              <a:xfrm>
                <a:off x="0" y="202557"/>
                <a:ext cx="1689866" cy="26088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3" tIns="10801" rIns="18003" bIns="10801">
                <a:noAutofit/>
              </a:bodyPr>
              <a:lstStyle/>
              <a:p>
                <a:pPr fontAlgn="base">
                  <a:spcAft>
                    <a:spcPts val="600"/>
                  </a:spcAft>
                </a:pPr>
                <a:r>
                  <a:rPr lang="en-US" sz="1050" kern="1200">
                    <a:solidFill>
                      <a:srgbClr val="FFFFFF"/>
                    </a:solidFill>
                    <a:effectLst/>
                    <a:latin typeface="Times New Roman" panose="02020603050405020304" pitchFamily="18" charset="0"/>
                    <a:ea typeface="宋体" panose="02010600030101010101" pitchFamily="2" charset="-122"/>
                    <a:cs typeface="宋体" panose="02010600030101010101" pitchFamily="2" charset="-122"/>
                  </a:rPr>
                  <a:t>32768 00-01-02-03-04-BB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8" name="TextBox 35"/>
              <p:cNvSpPr txBox="1">
                <a:spLocks noChangeArrowheads="1"/>
              </p:cNvSpPr>
              <p:nvPr/>
            </p:nvSpPr>
            <p:spPr bwMode="auto">
              <a:xfrm>
                <a:off x="364602" y="630820"/>
                <a:ext cx="584135" cy="26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600"/>
                  </a:spcAft>
                </a:pPr>
                <a:r>
                  <a:rPr lang="en-US" sz="1050" kern="12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SWB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9" name="TextBox 39"/>
              <p:cNvSpPr txBox="1">
                <a:spLocks noChangeArrowheads="1"/>
              </p:cNvSpPr>
              <p:nvPr/>
            </p:nvSpPr>
            <p:spPr bwMode="auto">
              <a:xfrm>
                <a:off x="1070658" y="0"/>
                <a:ext cx="486086" cy="185146"/>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E0/0/1</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20" name="TextBox 39"/>
              <p:cNvSpPr txBox="1">
                <a:spLocks noChangeArrowheads="1"/>
              </p:cNvSpPr>
              <p:nvPr/>
            </p:nvSpPr>
            <p:spPr bwMode="auto">
              <a:xfrm>
                <a:off x="1435260" y="816015"/>
                <a:ext cx="486086" cy="185146"/>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E0/0/2</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9" name="组合 8"/>
            <p:cNvGrpSpPr/>
            <p:nvPr/>
          </p:nvGrpSpPr>
          <p:grpSpPr>
            <a:xfrm>
              <a:off x="2106592" y="2494344"/>
              <a:ext cx="1695177" cy="1099515"/>
              <a:chOff x="0" y="0"/>
              <a:chExt cx="1695177" cy="1099515"/>
            </a:xfrm>
          </p:grpSpPr>
          <p:pic>
            <p:nvPicPr>
              <p:cNvPr id="10" name="Picture 461" descr="图片24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09286" y="190983"/>
                <a:ext cx="58293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9"/>
              <p:cNvSpPr txBox="1">
                <a:spLocks noChangeArrowheads="1"/>
              </p:cNvSpPr>
              <p:nvPr/>
            </p:nvSpPr>
            <p:spPr bwMode="auto">
              <a:xfrm>
                <a:off x="1203767" y="428264"/>
                <a:ext cx="486086" cy="185146"/>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E0/0/1</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2" name="TextBox 39"/>
              <p:cNvSpPr txBox="1">
                <a:spLocks noChangeArrowheads="1"/>
              </p:cNvSpPr>
              <p:nvPr/>
            </p:nvSpPr>
            <p:spPr bwMode="auto">
              <a:xfrm>
                <a:off x="0" y="329879"/>
                <a:ext cx="486086" cy="185146"/>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E0/0/2</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3" name="TextBox 39"/>
              <p:cNvSpPr txBox="1">
                <a:spLocks noChangeArrowheads="1"/>
              </p:cNvSpPr>
              <p:nvPr/>
            </p:nvSpPr>
            <p:spPr bwMode="auto">
              <a:xfrm>
                <a:off x="28937" y="839165"/>
                <a:ext cx="1666240" cy="26035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3" tIns="10801" rIns="18003" bIns="10801">
                <a:noAutofit/>
              </a:bodyPr>
              <a:lstStyle/>
              <a:p>
                <a:pPr fontAlgn="base">
                  <a:spcAft>
                    <a:spcPts val="600"/>
                  </a:spcAft>
                </a:pPr>
                <a:r>
                  <a:rPr lang="en-US" sz="1050" kern="1200">
                    <a:solidFill>
                      <a:srgbClr val="FFFFFF"/>
                    </a:solidFill>
                    <a:effectLst/>
                    <a:latin typeface="Times New Roman" panose="02020603050405020304" pitchFamily="18" charset="0"/>
                    <a:ea typeface="宋体" panose="02010600030101010101" pitchFamily="2" charset="-122"/>
                    <a:cs typeface="宋体" panose="02010600030101010101" pitchFamily="2" charset="-122"/>
                  </a:rPr>
                  <a:t>32768 00-01-02-03-04-DD </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14" name="TextBox 19"/>
              <p:cNvSpPr txBox="1">
                <a:spLocks noChangeArrowheads="1"/>
              </p:cNvSpPr>
              <p:nvPr/>
            </p:nvSpPr>
            <p:spPr bwMode="auto">
              <a:xfrm>
                <a:off x="567160" y="0"/>
                <a:ext cx="582683" cy="26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600"/>
                  </a:spcAft>
                </a:pPr>
                <a:r>
                  <a:rPr lang="en-US" sz="1050" kern="12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SWD</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sp>
        <p:nvSpPr>
          <p:cNvPr id="17410" name="标题 9"/>
          <p:cNvSpPr>
            <a:spLocks noGrp="1"/>
          </p:cNvSpPr>
          <p:nvPr/>
        </p:nvSpPr>
        <p:spPr>
          <a:xfrm>
            <a:off x="774700" y="352424"/>
            <a:ext cx="5334000" cy="429419"/>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bg1"/>
                </a:solidFill>
                <a:latin typeface="+mj-lt"/>
                <a:ea typeface="+mj-ea"/>
                <a:cs typeface="+mj-cs"/>
              </a:defRPr>
            </a:lvl1pPr>
          </a:lstStyle>
          <a:p>
            <a:r>
              <a:rPr lang="zh-CN" altLang="en-US" dirty="0" smtClean="0">
                <a:latin typeface="Arial" panose="020B0604020202020204" pitchFamily="34" charset="0"/>
                <a:cs typeface="Arial" panose="020B0604020202020204" pitchFamily="34" charset="0"/>
              </a:rPr>
              <a:t>根端口选举示例</a:t>
            </a:r>
            <a:endParaRPr lang="zh-CN" altLang="en-US"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870575" y="2615064"/>
            <a:ext cx="5615970" cy="848181"/>
          </a:xfrm>
          <a:prstGeom prst="rect">
            <a:avLst/>
          </a:prstGeom>
          <a:noFill/>
        </p:spPr>
        <p:txBody>
          <a:bodyPr wrap="square" rtlCol="0" anchor="t">
            <a:spAutoFit/>
          </a:bodyPr>
          <a:lstStyle/>
          <a:p>
            <a:pPr algn="ctr" defTabSz="914400">
              <a:lnSpc>
                <a:spcPct val="110000"/>
              </a:lnSpc>
            </a:pPr>
            <a:r>
              <a:rPr lang="zh-CN" altLang="en-US" sz="4800" dirty="0">
                <a:solidFill>
                  <a:prstClr val="black"/>
                </a:solidFill>
                <a:latin typeface="微软雅黑" panose="020B0503020204020204" pitchFamily="34" charset="-122"/>
                <a:ea typeface="微软雅黑" panose="020B0503020204020204" pitchFamily="34" charset="-122"/>
                <a:cs typeface="+mn-ea"/>
                <a:sym typeface="+mn-lt"/>
              </a:rPr>
              <a:t>防止二层环路</a:t>
            </a:r>
            <a:endParaRPr lang="zh-CN" altLang="en-US" sz="48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5946775" y="1677194"/>
            <a:ext cx="2924198" cy="801053"/>
          </a:xfrm>
          <a:prstGeom prst="rect">
            <a:avLst/>
          </a:prstGeom>
          <a:noFill/>
        </p:spPr>
        <p:txBody>
          <a:bodyPr wrap="none" rtlCol="0" anchor="t">
            <a:spAutoFit/>
          </a:bodyPr>
          <a:lstStyle/>
          <a:p>
            <a:pPr defTabSz="914400">
              <a:lnSpc>
                <a:spcPct val="110000"/>
              </a:lnSpc>
            </a:pPr>
            <a:r>
              <a:rPr lang="en-US" altLang="zh-CN" sz="4500" dirty="0">
                <a:solidFill>
                  <a:srgbClr val="4080DC"/>
                </a:solidFill>
                <a:latin typeface="微软雅黑" panose="020B0503020204020204" pitchFamily="34" charset="-122"/>
                <a:ea typeface="微软雅黑" panose="020B0503020204020204" pitchFamily="34" charset="-122"/>
                <a:cs typeface="+mn-ea"/>
                <a:sym typeface="+mn-lt"/>
              </a:rPr>
              <a:t>——</a:t>
            </a:r>
            <a:r>
              <a:rPr lang="zh-CN" altLang="en-US" sz="4500" dirty="0">
                <a:solidFill>
                  <a:srgbClr val="4080DC"/>
                </a:solidFill>
                <a:latin typeface="微软雅黑" panose="020B0503020204020204" pitchFamily="34" charset="-122"/>
                <a:ea typeface="微软雅黑" panose="020B0503020204020204" pitchFamily="34" charset="-122"/>
                <a:cs typeface="+mn-ea"/>
                <a:sym typeface="+mn-lt"/>
              </a:rPr>
              <a:t>项目</a:t>
            </a:r>
            <a:r>
              <a:rPr lang="en-US" altLang="zh-CN" sz="4500" dirty="0">
                <a:solidFill>
                  <a:srgbClr val="4080DC"/>
                </a:solidFill>
                <a:latin typeface="微软雅黑" panose="020B0503020204020204" pitchFamily="34" charset="-122"/>
                <a:ea typeface="微软雅黑" panose="020B0503020204020204" pitchFamily="34" charset="-122"/>
                <a:cs typeface="+mn-ea"/>
                <a:sym typeface="+mn-lt"/>
              </a:rPr>
              <a:t>3</a:t>
            </a:r>
            <a:endParaRPr lang="en-US" altLang="zh-CN" sz="4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2605231" y="304871"/>
            <a:ext cx="2493567" cy="375896"/>
          </a:xfrm>
          <a:prstGeom prst="rect">
            <a:avLst/>
          </a:prstGeom>
          <a:noFill/>
        </p:spPr>
        <p:txBody>
          <a:bodyPr wrap="none" rtlCol="0" anchor="t">
            <a:spAutoFit/>
          </a:bodyPr>
          <a:lstStyle/>
          <a:p>
            <a:pPr defTabSz="914400">
              <a:lnSpc>
                <a:spcPct val="110000"/>
              </a:lnSpc>
            </a:pPr>
            <a:r>
              <a:rPr lang="zh-CN" altLang="en-US" sz="1800" dirty="0">
                <a:solidFill>
                  <a:srgbClr val="4080DC"/>
                </a:solidFill>
                <a:latin typeface="微软雅黑" panose="020B0503020204020204" pitchFamily="34" charset="-122"/>
                <a:ea typeface="微软雅黑" panose="020B0503020204020204" pitchFamily="34" charset="-122"/>
                <a:cs typeface="+mn-ea"/>
                <a:sym typeface="+mn-lt"/>
              </a:rPr>
              <a:t>名校名师精品系列教材</a:t>
            </a:r>
            <a:endParaRPr lang="zh-CN" altLang="en-US" sz="1800" dirty="0">
              <a:solidFill>
                <a:srgbClr val="4080DC"/>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9"/>
          <p:cNvSpPr>
            <a:spLocks noGrp="1"/>
          </p:cNvSpPr>
          <p:nvPr>
            <p:ph type="title"/>
          </p:nvPr>
        </p:nvSpPr>
        <p:spPr/>
        <p:txBody>
          <a:bodyPr/>
          <a:lstStyle/>
          <a:p>
            <a:r>
              <a:rPr lang="zh-CN" altLang="en-US" dirty="0" smtClean="0">
                <a:latin typeface="Arial" panose="020B0604020202020204" pitchFamily="34" charset="0"/>
                <a:cs typeface="Arial" panose="020B0604020202020204" pitchFamily="34" charset="0"/>
              </a:rPr>
              <a:t>指定端口选举</a:t>
            </a:r>
            <a:endParaRPr lang="zh-CN" altLang="en-US" dirty="0" smtClean="0">
              <a:latin typeface="Arial" panose="020B0604020202020204" pitchFamily="34" charset="0"/>
              <a:cs typeface="Arial" panose="020B0604020202020204" pitchFamily="34" charset="0"/>
            </a:endParaRPr>
          </a:p>
        </p:txBody>
      </p:sp>
      <p:sp>
        <p:nvSpPr>
          <p:cNvPr id="37" name="Rectangle 3"/>
          <p:cNvSpPr txBox="1">
            <a:spLocks noChangeArrowheads="1"/>
          </p:cNvSpPr>
          <p:nvPr/>
        </p:nvSpPr>
        <p:spPr bwMode="auto">
          <a:xfrm>
            <a:off x="2284500" y="5230168"/>
            <a:ext cx="7629350" cy="1284525"/>
          </a:xfrm>
          <a:prstGeom prst="rect">
            <a:avLst/>
          </a:prstGeom>
          <a:noFill/>
          <a:ln>
            <a:miter lim="800000"/>
          </a:ln>
        </p:spPr>
        <p:txBody>
          <a:bodyPr/>
          <a:lstStyle/>
          <a:p>
            <a:pPr marL="196850" indent="-252730" algn="l" defTabSz="802005" eaLnBrk="1" hangingPunct="1">
              <a:spcBef>
                <a:spcPct val="30000"/>
              </a:spcBef>
              <a:buSzPct val="80000"/>
              <a:buFont typeface="Wingdings" panose="05000000000000000000" pitchFamily="2" charset="2"/>
              <a:buChar char="l"/>
              <a:defRPr/>
            </a:pPr>
            <a:r>
              <a:rPr lang="zh-CN" altLang="en-US" sz="1800" kern="0" dirty="0">
                <a:ea typeface="华文细黑" panose="02010600040101010101" pitchFamily="2" charset="-122"/>
                <a:cs typeface="Arial" panose="020B0604020202020204" pitchFamily="34" charset="0"/>
              </a:rPr>
              <a:t>非根交换机在选举指定端口时分别依据根路径开销、</a:t>
            </a:r>
            <a:r>
              <a:rPr lang="en-US" altLang="zh-CN" sz="1800" kern="0" dirty="0">
                <a:ea typeface="华文细黑" panose="02010600040101010101" pitchFamily="2" charset="-122"/>
                <a:cs typeface="Arial" panose="020B0604020202020204" pitchFamily="34" charset="0"/>
              </a:rPr>
              <a:t>BID</a:t>
            </a:r>
            <a:r>
              <a:rPr lang="zh-CN" altLang="en-US" sz="1800" kern="0" dirty="0">
                <a:ea typeface="华文细黑" panose="02010600040101010101" pitchFamily="2" charset="-122"/>
                <a:cs typeface="Arial" panose="020B0604020202020204" pitchFamily="34" charset="0"/>
              </a:rPr>
              <a:t>、</a:t>
            </a:r>
            <a:r>
              <a:rPr lang="en-US" altLang="zh-CN" sz="1800" kern="0" dirty="0">
                <a:ea typeface="华文细黑" panose="02010600040101010101" pitchFamily="2" charset="-122"/>
                <a:cs typeface="Arial" panose="020B0604020202020204" pitchFamily="34" charset="0"/>
              </a:rPr>
              <a:t>PID</a:t>
            </a:r>
            <a:r>
              <a:rPr lang="zh-CN" altLang="en-US" sz="1800" kern="0" dirty="0" smtClean="0">
                <a:ea typeface="华文细黑" panose="02010600040101010101" pitchFamily="2" charset="-122"/>
                <a:cs typeface="Arial" panose="020B0604020202020204" pitchFamily="34" charset="0"/>
              </a:rPr>
              <a:t>。</a:t>
            </a:r>
            <a:endParaRPr lang="en-US" altLang="zh-CN" sz="1800" kern="0" dirty="0" smtClean="0">
              <a:ea typeface="华文细黑" panose="02010600040101010101" pitchFamily="2" charset="-122"/>
              <a:cs typeface="Arial" panose="020B0604020202020204" pitchFamily="34" charset="0"/>
            </a:endParaRPr>
          </a:p>
          <a:p>
            <a:pPr marL="196850" indent="-252730" defTabSz="802005">
              <a:spcBef>
                <a:spcPct val="30000"/>
              </a:spcBef>
              <a:buSzPct val="80000"/>
              <a:buFont typeface="Wingdings" panose="05000000000000000000" pitchFamily="2" charset="2"/>
              <a:buChar char="l"/>
              <a:defRPr/>
            </a:pPr>
            <a:r>
              <a:rPr lang="zh-CN" altLang="en-US" dirty="0"/>
              <a:t>每个</a:t>
            </a:r>
            <a:r>
              <a:rPr lang="zh-CN" altLang="en-US" b="1" dirty="0">
                <a:solidFill>
                  <a:srgbClr val="FF0000"/>
                </a:solidFill>
              </a:rPr>
              <a:t>网</a:t>
            </a:r>
            <a:r>
              <a:rPr lang="zh-CN" altLang="en-US" b="1" dirty="0" smtClean="0">
                <a:solidFill>
                  <a:srgbClr val="FF0000"/>
                </a:solidFill>
              </a:rPr>
              <a:t>段</a:t>
            </a:r>
            <a:r>
              <a:rPr lang="en-US" altLang="zh-CN" b="1" dirty="0" smtClean="0">
                <a:solidFill>
                  <a:srgbClr val="FF0000"/>
                </a:solidFill>
              </a:rPr>
              <a:t>(</a:t>
            </a:r>
            <a:r>
              <a:rPr lang="zh-CN" altLang="en-US" b="1" dirty="0" smtClean="0">
                <a:solidFill>
                  <a:srgbClr val="FF0000"/>
                </a:solidFill>
              </a:rPr>
              <a:t>不属于同一冲突域的链路</a:t>
            </a:r>
            <a:r>
              <a:rPr lang="en-US" altLang="zh-CN" b="1" dirty="0" smtClean="0">
                <a:solidFill>
                  <a:srgbClr val="FF0000"/>
                </a:solidFill>
              </a:rPr>
              <a:t>)</a:t>
            </a:r>
            <a:r>
              <a:rPr lang="zh-CN" altLang="en-US" dirty="0" smtClean="0"/>
              <a:t>都</a:t>
            </a:r>
            <a:r>
              <a:rPr lang="zh-CN" altLang="en-US" dirty="0"/>
              <a:t>应该有一个指定</a:t>
            </a:r>
            <a:r>
              <a:rPr lang="zh-CN" altLang="en-US" dirty="0" smtClean="0"/>
              <a:t>端口。</a:t>
            </a:r>
            <a:endParaRPr lang="en-US" altLang="zh-CN" sz="1800" kern="0" dirty="0">
              <a:ea typeface="华文细黑" panose="02010600040101010101" pitchFamily="2" charset="-122"/>
              <a:cs typeface="Arial" panose="020B0604020202020204" pitchFamily="34" charset="0"/>
            </a:endParaRPr>
          </a:p>
          <a:p>
            <a:pPr marL="196850" indent="-252730" algn="l" defTabSz="802005" eaLnBrk="1" hangingPunct="1">
              <a:spcBef>
                <a:spcPct val="30000"/>
              </a:spcBef>
              <a:buSzPct val="80000"/>
              <a:buFont typeface="Wingdings" panose="05000000000000000000" pitchFamily="2" charset="2"/>
              <a:buChar char="l"/>
              <a:defRPr/>
            </a:pPr>
            <a:r>
              <a:rPr lang="zh-CN" altLang="en-US" sz="1800" kern="0" dirty="0">
                <a:ea typeface="华文细黑" panose="02010600040101010101" pitchFamily="2" charset="-122"/>
                <a:cs typeface="Arial" panose="020B0604020202020204" pitchFamily="34" charset="0"/>
              </a:rPr>
              <a:t>未被选举为根端口或指定端口的端口为预备端口，将会被阻塞。</a:t>
            </a:r>
            <a:endParaRPr lang="en-US" altLang="zh-CN" sz="1800" kern="0" dirty="0">
              <a:ea typeface="华文细黑" panose="02010600040101010101" pitchFamily="2" charset="-122"/>
              <a:cs typeface="Arial" panose="020B0604020202020204" pitchFamily="34" charset="0"/>
            </a:endParaRPr>
          </a:p>
        </p:txBody>
      </p:sp>
      <p:grpSp>
        <p:nvGrpSpPr>
          <p:cNvPr id="38" name="组合 37"/>
          <p:cNvGrpSpPr/>
          <p:nvPr/>
        </p:nvGrpSpPr>
        <p:grpSpPr>
          <a:xfrm>
            <a:off x="2858215" y="1129384"/>
            <a:ext cx="6697984" cy="3668656"/>
            <a:chOff x="328789" y="-115168"/>
            <a:chExt cx="4932363" cy="2468743"/>
          </a:xfrm>
        </p:grpSpPr>
        <p:grpSp>
          <p:nvGrpSpPr>
            <p:cNvPr id="39" name="组合 38"/>
            <p:cNvGrpSpPr/>
            <p:nvPr/>
          </p:nvGrpSpPr>
          <p:grpSpPr>
            <a:xfrm>
              <a:off x="1165304" y="-115168"/>
              <a:ext cx="3697482" cy="1733666"/>
              <a:chOff x="7836" y="-115168"/>
              <a:chExt cx="3697482" cy="1733666"/>
            </a:xfrm>
          </p:grpSpPr>
          <p:cxnSp>
            <p:nvCxnSpPr>
              <p:cNvPr id="54" name="直接连接符 53"/>
              <p:cNvCxnSpPr>
                <a:cxnSpLocks noChangeShapeType="1"/>
              </p:cNvCxnSpPr>
              <p:nvPr/>
            </p:nvCxnSpPr>
            <p:spPr bwMode="auto">
              <a:xfrm>
                <a:off x="1869311" y="480349"/>
                <a:ext cx="1510497" cy="1128532"/>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sp>
            <p:nvSpPr>
              <p:cNvPr id="55" name="TextBox 39"/>
              <p:cNvSpPr txBox="1">
                <a:spLocks noChangeArrowheads="1"/>
              </p:cNvSpPr>
              <p:nvPr/>
            </p:nvSpPr>
            <p:spPr bwMode="auto">
              <a:xfrm>
                <a:off x="668329" y="503499"/>
                <a:ext cx="564149" cy="218616"/>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E0/0/1</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56" name="TextBox 39"/>
              <p:cNvSpPr txBox="1">
                <a:spLocks noChangeArrowheads="1"/>
              </p:cNvSpPr>
              <p:nvPr/>
            </p:nvSpPr>
            <p:spPr bwMode="auto">
              <a:xfrm>
                <a:off x="1996518" y="399258"/>
                <a:ext cx="612904" cy="226941"/>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E0/0/2</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57" name="TextBox 39"/>
              <p:cNvSpPr txBox="1">
                <a:spLocks noChangeArrowheads="1"/>
              </p:cNvSpPr>
              <p:nvPr/>
            </p:nvSpPr>
            <p:spPr bwMode="auto">
              <a:xfrm>
                <a:off x="1513269" y="815934"/>
                <a:ext cx="563809" cy="328561"/>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E0/0/3</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cxnSp>
            <p:nvCxnSpPr>
              <p:cNvPr id="58" name="直接连接符 57"/>
              <p:cNvCxnSpPr>
                <a:cxnSpLocks noChangeShapeType="1"/>
              </p:cNvCxnSpPr>
              <p:nvPr/>
            </p:nvCxnSpPr>
            <p:spPr bwMode="auto">
              <a:xfrm flipV="1">
                <a:off x="7836" y="532335"/>
                <a:ext cx="1463835" cy="108616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59" name="直接连接符 58"/>
              <p:cNvCxnSpPr>
                <a:cxnSpLocks noChangeShapeType="1"/>
              </p:cNvCxnSpPr>
              <p:nvPr/>
            </p:nvCxnSpPr>
            <p:spPr bwMode="auto">
              <a:xfrm>
                <a:off x="1736203" y="584522"/>
                <a:ext cx="1395109" cy="1012191"/>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60" name="Picture 461" descr="图片24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90577" y="162046"/>
                <a:ext cx="582930" cy="56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19"/>
              <p:cNvSpPr txBox="1">
                <a:spLocks noChangeArrowheads="1"/>
              </p:cNvSpPr>
              <p:nvPr/>
            </p:nvSpPr>
            <p:spPr bwMode="auto">
              <a:xfrm>
                <a:off x="1262602" y="-115168"/>
                <a:ext cx="652424" cy="32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600"/>
                  </a:spcAft>
                </a:pPr>
                <a:r>
                  <a:rPr lang="en-US" sz="1050" kern="12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SWA</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62" name="TextBox 39"/>
              <p:cNvSpPr txBox="1">
                <a:spLocks noChangeArrowheads="1"/>
              </p:cNvSpPr>
              <p:nvPr/>
            </p:nvSpPr>
            <p:spPr bwMode="auto">
              <a:xfrm>
                <a:off x="1915556" y="162033"/>
                <a:ext cx="1789762" cy="237192"/>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3" tIns="10801" rIns="18003" bIns="10801">
                <a:noAutofit/>
              </a:bodyPr>
              <a:lstStyle/>
              <a:p>
                <a:pPr fontAlgn="base">
                  <a:spcAft>
                    <a:spcPts val="600"/>
                  </a:spcAft>
                </a:pPr>
                <a:r>
                  <a:rPr lang="en-US" sz="1050" kern="1200">
                    <a:solidFill>
                      <a:srgbClr val="FFFFFF"/>
                    </a:solidFill>
                    <a:effectLst/>
                    <a:latin typeface="Times New Roman" panose="02020603050405020304" pitchFamily="18" charset="0"/>
                    <a:ea typeface="宋体" panose="02010600030101010101" pitchFamily="2" charset="-122"/>
                    <a:cs typeface="宋体" panose="02010600030101010101" pitchFamily="2" charset="-122"/>
                  </a:rPr>
                  <a:t>4096 00-01-02-03-04-AA</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63" name="TextBox 91"/>
              <p:cNvSpPr txBox="1">
                <a:spLocks noChangeArrowheads="1"/>
              </p:cNvSpPr>
              <p:nvPr/>
            </p:nvSpPr>
            <p:spPr bwMode="auto">
              <a:xfrm>
                <a:off x="739781" y="187150"/>
                <a:ext cx="628484" cy="29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600"/>
                  </a:spcAft>
                </a:pPr>
                <a:r>
                  <a:rPr lang="en-US" sz="1050" kern="1200">
                    <a:solidFill>
                      <a:srgbClr val="C00000"/>
                    </a:solidFill>
                    <a:effectLst/>
                    <a:latin typeface="Times New Roman" panose="02020603050405020304" pitchFamily="18" charset="0"/>
                    <a:ea typeface="宋体" panose="02010600030101010101" pitchFamily="2" charset="-122"/>
                    <a:cs typeface="宋体" panose="02010600030101010101" pitchFamily="2" charset="-122"/>
                  </a:rPr>
                  <a:t>Root</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40" name="组合 39"/>
            <p:cNvGrpSpPr/>
            <p:nvPr/>
          </p:nvGrpSpPr>
          <p:grpSpPr>
            <a:xfrm>
              <a:off x="3244013" y="1245272"/>
              <a:ext cx="2017139" cy="1108303"/>
              <a:chOff x="761244" y="-45305"/>
              <a:chExt cx="2017139" cy="1108303"/>
            </a:xfrm>
          </p:grpSpPr>
          <p:pic>
            <p:nvPicPr>
              <p:cNvPr id="48" name="Picture 461" descr="图片24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20456" y="243069"/>
                <a:ext cx="582930" cy="55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39"/>
              <p:cNvSpPr txBox="1">
                <a:spLocks noChangeArrowheads="1"/>
              </p:cNvSpPr>
              <p:nvPr/>
            </p:nvSpPr>
            <p:spPr bwMode="auto">
              <a:xfrm>
                <a:off x="761244" y="777932"/>
                <a:ext cx="1902923" cy="285066"/>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3" tIns="10801" rIns="18003" bIns="10801">
                <a:noAutofit/>
              </a:bodyPr>
              <a:lstStyle/>
              <a:p>
                <a:pPr fontAlgn="base">
                  <a:spcAft>
                    <a:spcPts val="600"/>
                  </a:spcAft>
                </a:pPr>
                <a:r>
                  <a:rPr lang="en-US" sz="1050" kern="1200">
                    <a:solidFill>
                      <a:srgbClr val="FFFFFF"/>
                    </a:solidFill>
                    <a:effectLst/>
                    <a:latin typeface="Times New Roman" panose="02020603050405020304" pitchFamily="18" charset="0"/>
                    <a:ea typeface="宋体" panose="02010600030101010101" pitchFamily="2" charset="-122"/>
                    <a:cs typeface="宋体" panose="02010600030101010101" pitchFamily="2" charset="-122"/>
                  </a:rPr>
                  <a:t>32768 00-01-02-03-04-CC</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50" name="TextBox 34"/>
              <p:cNvSpPr txBox="1">
                <a:spLocks noChangeArrowheads="1"/>
              </p:cNvSpPr>
              <p:nvPr/>
            </p:nvSpPr>
            <p:spPr bwMode="auto">
              <a:xfrm>
                <a:off x="2165135" y="400975"/>
                <a:ext cx="613248" cy="33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600"/>
                  </a:spcAft>
                </a:pPr>
                <a:r>
                  <a:rPr lang="en-US" sz="1050" kern="12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SWC</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51" name="TextBox 39"/>
              <p:cNvSpPr txBox="1">
                <a:spLocks noChangeArrowheads="1"/>
              </p:cNvSpPr>
              <p:nvPr/>
            </p:nvSpPr>
            <p:spPr bwMode="auto">
              <a:xfrm>
                <a:off x="1927185" y="-45305"/>
                <a:ext cx="624737" cy="302363"/>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E0/0/1</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52" name="TextBox 39"/>
              <p:cNvSpPr txBox="1">
                <a:spLocks noChangeArrowheads="1"/>
              </p:cNvSpPr>
              <p:nvPr/>
            </p:nvSpPr>
            <p:spPr bwMode="auto">
              <a:xfrm>
                <a:off x="1033427" y="98320"/>
                <a:ext cx="557629" cy="281061"/>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E0/0/2</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53" name="TextBox 39"/>
              <p:cNvSpPr txBox="1">
                <a:spLocks noChangeArrowheads="1"/>
              </p:cNvSpPr>
              <p:nvPr/>
            </p:nvSpPr>
            <p:spPr bwMode="auto">
              <a:xfrm>
                <a:off x="1047752" y="509758"/>
                <a:ext cx="595385" cy="237167"/>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E0/0/3</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nvGrpSpPr>
            <p:cNvPr id="41" name="组合 40"/>
            <p:cNvGrpSpPr/>
            <p:nvPr/>
          </p:nvGrpSpPr>
          <p:grpSpPr>
            <a:xfrm>
              <a:off x="328789" y="1278919"/>
              <a:ext cx="3745442" cy="1060460"/>
              <a:chOff x="328789" y="185111"/>
              <a:chExt cx="3745442" cy="1060460"/>
            </a:xfrm>
          </p:grpSpPr>
          <p:cxnSp>
            <p:nvCxnSpPr>
              <p:cNvPr id="42" name="直接连接符 41"/>
              <p:cNvCxnSpPr>
                <a:cxnSpLocks noChangeShapeType="1"/>
                <a:stCxn id="43" idx="3"/>
              </p:cNvCxnSpPr>
              <p:nvPr/>
            </p:nvCxnSpPr>
            <p:spPr bwMode="auto">
              <a:xfrm flipV="1">
                <a:off x="1370006" y="662563"/>
                <a:ext cx="2704225" cy="56556"/>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43" name="Picture 461" descr="图片24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87078" y="439838"/>
                <a:ext cx="582930" cy="55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39"/>
              <p:cNvSpPr txBox="1">
                <a:spLocks noChangeArrowheads="1"/>
              </p:cNvSpPr>
              <p:nvPr/>
            </p:nvSpPr>
            <p:spPr bwMode="auto">
              <a:xfrm>
                <a:off x="500434" y="998905"/>
                <a:ext cx="1869728" cy="246666"/>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3" tIns="10801" rIns="18003" bIns="10801">
                <a:noAutofit/>
              </a:bodyPr>
              <a:lstStyle/>
              <a:p>
                <a:pPr fontAlgn="base">
                  <a:spcAft>
                    <a:spcPts val="600"/>
                  </a:spcAft>
                </a:pPr>
                <a:r>
                  <a:rPr lang="en-US" sz="1050" kern="1200">
                    <a:solidFill>
                      <a:srgbClr val="FFFFFF"/>
                    </a:solidFill>
                    <a:effectLst/>
                    <a:latin typeface="Times New Roman" panose="02020603050405020304" pitchFamily="18" charset="0"/>
                    <a:ea typeface="宋体" panose="02010600030101010101" pitchFamily="2" charset="-122"/>
                    <a:cs typeface="宋体" panose="02010600030101010101" pitchFamily="2" charset="-122"/>
                  </a:rPr>
                  <a:t>32768 00-01-02-03-04-BB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45" name="TextBox 35"/>
              <p:cNvSpPr txBox="1">
                <a:spLocks noChangeArrowheads="1"/>
              </p:cNvSpPr>
              <p:nvPr/>
            </p:nvSpPr>
            <p:spPr bwMode="auto">
              <a:xfrm>
                <a:off x="328789" y="630819"/>
                <a:ext cx="619935" cy="30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fontAlgn="base">
                  <a:spcAft>
                    <a:spcPts val="600"/>
                  </a:spcAft>
                </a:pPr>
                <a:r>
                  <a:rPr lang="en-US" sz="1050" kern="12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SWB</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46" name="TextBox 39"/>
              <p:cNvSpPr txBox="1">
                <a:spLocks noChangeArrowheads="1"/>
              </p:cNvSpPr>
              <p:nvPr/>
            </p:nvSpPr>
            <p:spPr bwMode="auto">
              <a:xfrm>
                <a:off x="851667" y="185111"/>
                <a:ext cx="636139" cy="232680"/>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E0/0/1</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sp>
            <p:nvSpPr>
              <p:cNvPr id="47" name="TextBox 39"/>
              <p:cNvSpPr txBox="1">
                <a:spLocks noChangeArrowheads="1"/>
              </p:cNvSpPr>
              <p:nvPr/>
            </p:nvSpPr>
            <p:spPr bwMode="auto">
              <a:xfrm>
                <a:off x="1417907" y="734508"/>
                <a:ext cx="601282" cy="264765"/>
              </a:xfrm>
              <a:prstGeom prst="rect">
                <a:avLst/>
              </a:prstGeom>
              <a:noFill/>
              <a:ln>
                <a:noFill/>
              </a:ln>
            </p:spPr>
            <p:txBody>
              <a:bodyPr wrap="square" lIns="18003" tIns="10801" rIns="18003" bIns="10801">
                <a:noAutofit/>
              </a:bodyPr>
              <a:lstStyle/>
              <a:p>
                <a:pPr fontAlgn="base">
                  <a:spcAft>
                    <a:spcPts val="600"/>
                  </a:spcAft>
                </a:pPr>
                <a:r>
                  <a:rPr lang="en-US" sz="1050" kern="1200">
                    <a:ln>
                      <a:noFill/>
                    </a:ln>
                    <a:effectLst/>
                    <a:latin typeface="宋体" panose="02010600030101010101" pitchFamily="2" charset="-122"/>
                    <a:ea typeface="宋体" panose="02010600030101010101" pitchFamily="2" charset="-122"/>
                    <a:cs typeface="Times New Roman" panose="02020603050405020304" pitchFamily="18" charset="0"/>
                  </a:rPr>
                  <a:t>E0/0/2</a:t>
                </a:r>
                <a:endParaRPr lang="zh-CN" sz="1200">
                  <a:effectLst/>
                  <a:latin typeface="宋体" panose="02010600030101010101" pitchFamily="2" charset="-122"/>
                  <a:ea typeface="宋体" panose="02010600030101010101" pitchFamily="2" charset="-122"/>
                  <a:cs typeface="宋体" panose="02010600030101010101" pitchFamily="2" charset="-122"/>
                </a:endParaRP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4" name="Rectangle 3"/>
          <p:cNvSpPr txBox="1">
            <a:spLocks noRot="1" noChangeArrowheads="1"/>
          </p:cNvSpPr>
          <p:nvPr/>
        </p:nvSpPr>
        <p:spPr>
          <a:xfrm>
            <a:off x="301625" y="1752600"/>
            <a:ext cx="8540750" cy="4270375"/>
          </a:xfrm>
          <a:prstGeom prst="rect">
            <a:avLst/>
          </a:prstGeom>
        </p:spPr>
        <p:txBody>
          <a:bodyPr vert="horz" lIns="121917" tIns="60958" rIns="121917" bIns="60958" rtlCol="0">
            <a:normAutofit/>
          </a:bodyPr>
          <a:lstStyle>
            <a:lvl1pPr marL="457200" indent="-457200" algn="l" defTabSz="1219200" rtl="0" eaLnBrk="1" latinLnBrk="0" hangingPunct="1">
              <a:lnSpc>
                <a:spcPct val="120000"/>
              </a:lnSpc>
              <a:spcBef>
                <a:spcPct val="20000"/>
              </a:spcBef>
              <a:buSzPct val="80000"/>
              <a:buFont typeface="Wingdings" panose="05000000000000000000" pitchFamily="2" charset="2"/>
              <a:buChar char="l"/>
              <a:defRPr sz="20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endParaRPr lang="zh-CN" altLang="en-US" dirty="0"/>
          </a:p>
        </p:txBody>
      </p:sp>
      <p:cxnSp>
        <p:nvCxnSpPr>
          <p:cNvPr id="47" name="直接连接符 46"/>
          <p:cNvCxnSpPr/>
          <p:nvPr/>
        </p:nvCxnSpPr>
        <p:spPr>
          <a:xfrm>
            <a:off x="4742124" y="-17285881"/>
            <a:ext cx="5700450"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 name="文本框 1"/>
          <p:cNvSpPr txBox="1"/>
          <p:nvPr/>
        </p:nvSpPr>
        <p:spPr>
          <a:xfrm>
            <a:off x="898576" y="1343480"/>
            <a:ext cx="10200506" cy="3413114"/>
          </a:xfrm>
          <a:prstGeom prst="rect">
            <a:avLst/>
          </a:prstGeom>
          <a:noFill/>
        </p:spPr>
        <p:txBody>
          <a:bodyPr wrap="square" rtlCol="0" anchor="t">
            <a:spAutoFit/>
          </a:bodyPr>
          <a:lstStyle/>
          <a:p>
            <a:pPr>
              <a:lnSpc>
                <a:spcPct val="150000"/>
              </a:lnSpc>
            </a:pPr>
            <a:r>
              <a:rPr lang="zh-CN" altLang="en-US" sz="2000" dirty="0">
                <a:solidFill>
                  <a:srgbClr val="656D8D"/>
                </a:solidFill>
                <a:sym typeface="+mn-ea"/>
              </a:rPr>
              <a:t>生成树协议的端口状态 ：</a:t>
            </a:r>
            <a:endParaRPr lang="en-US" altLang="zh-CN" sz="2000" dirty="0">
              <a:solidFill>
                <a:srgbClr val="656D8D"/>
              </a:solidFill>
              <a:sym typeface="+mn-ea"/>
            </a:endParaRPr>
          </a:p>
          <a:p>
            <a:pPr>
              <a:lnSpc>
                <a:spcPct val="150000"/>
              </a:lnSpc>
            </a:pPr>
            <a:r>
              <a:rPr lang="zh-CN" altLang="en-US" sz="1800" dirty="0">
                <a:solidFill>
                  <a:srgbClr val="656D8D"/>
                </a:solidFill>
                <a:sym typeface="+mn-ea"/>
              </a:rPr>
              <a:t>每个交换机的端口都会经过一系列的状态。</a:t>
            </a:r>
            <a:endParaRPr lang="zh-CN" altLang="en-US" sz="1800" dirty="0">
              <a:solidFill>
                <a:srgbClr val="656D8D"/>
              </a:solidFill>
              <a:sym typeface="+mn-ea"/>
            </a:endParaRPr>
          </a:p>
          <a:p>
            <a:pPr>
              <a:lnSpc>
                <a:spcPct val="150000"/>
              </a:lnSpc>
            </a:pPr>
            <a:r>
              <a:rPr lang="en-US" altLang="zh-CN" sz="1800" dirty="0">
                <a:solidFill>
                  <a:srgbClr val="656D8D"/>
                </a:solidFill>
                <a:sym typeface="+mn-ea"/>
              </a:rPr>
              <a:t>1</a:t>
            </a:r>
            <a:r>
              <a:rPr lang="zh-CN" altLang="en-US" sz="1800" dirty="0">
                <a:solidFill>
                  <a:srgbClr val="656D8D"/>
                </a:solidFill>
                <a:sym typeface="+mn-ea"/>
              </a:rPr>
              <a:t>）</a:t>
            </a:r>
            <a:r>
              <a:rPr lang="en-GB" altLang="zh-CN" sz="1800" dirty="0">
                <a:solidFill>
                  <a:srgbClr val="656D8D"/>
                </a:solidFill>
                <a:sym typeface="+mn-ea"/>
              </a:rPr>
              <a:t>Disable</a:t>
            </a:r>
            <a:r>
              <a:rPr lang="zh-CN" altLang="en-GB" sz="1800" dirty="0">
                <a:solidFill>
                  <a:srgbClr val="656D8D"/>
                </a:solidFill>
                <a:sym typeface="+mn-ea"/>
              </a:rPr>
              <a:t>（</a:t>
            </a:r>
            <a:r>
              <a:rPr lang="zh-CN" altLang="en-US" sz="1800" dirty="0">
                <a:solidFill>
                  <a:srgbClr val="656D8D"/>
                </a:solidFill>
                <a:sym typeface="+mn-ea"/>
              </a:rPr>
              <a:t>禁用）：为了管理目的或者因为发生故障将端口关闭时的状态。</a:t>
            </a:r>
            <a:endParaRPr lang="zh-CN" altLang="en-US" sz="1800" dirty="0">
              <a:solidFill>
                <a:srgbClr val="656D8D"/>
              </a:solidFill>
              <a:sym typeface="+mn-ea"/>
            </a:endParaRPr>
          </a:p>
          <a:p>
            <a:pPr>
              <a:lnSpc>
                <a:spcPct val="150000"/>
              </a:lnSpc>
            </a:pPr>
            <a:r>
              <a:rPr lang="en-US" altLang="zh-CN" sz="1800" dirty="0">
                <a:solidFill>
                  <a:srgbClr val="656D8D"/>
                </a:solidFill>
                <a:sym typeface="+mn-ea"/>
              </a:rPr>
              <a:t>2</a:t>
            </a:r>
            <a:r>
              <a:rPr lang="zh-CN" altLang="en-US" sz="1800" dirty="0">
                <a:solidFill>
                  <a:srgbClr val="656D8D"/>
                </a:solidFill>
                <a:sym typeface="+mn-ea"/>
              </a:rPr>
              <a:t>）</a:t>
            </a:r>
            <a:r>
              <a:rPr lang="en-GB" altLang="zh-CN" sz="1800" dirty="0" err="1">
                <a:solidFill>
                  <a:srgbClr val="656D8D"/>
                </a:solidFill>
                <a:sym typeface="+mn-ea"/>
              </a:rPr>
              <a:t>Bloking</a:t>
            </a:r>
            <a:r>
              <a:rPr lang="zh-CN" altLang="en-GB" sz="1800" dirty="0">
                <a:solidFill>
                  <a:srgbClr val="656D8D"/>
                </a:solidFill>
                <a:sym typeface="+mn-ea"/>
              </a:rPr>
              <a:t>（</a:t>
            </a:r>
            <a:r>
              <a:rPr lang="zh-CN" altLang="en-US" sz="1800" dirty="0">
                <a:solidFill>
                  <a:srgbClr val="656D8D"/>
                </a:solidFill>
                <a:sym typeface="+mn-ea"/>
              </a:rPr>
              <a:t>阻塞）：在开始启用端口之后的状态。端口不能接收或者传输数据，不能把</a:t>
            </a:r>
            <a:r>
              <a:rPr lang="en-GB" altLang="zh-CN" sz="1800" dirty="0">
                <a:solidFill>
                  <a:srgbClr val="656D8D"/>
                </a:solidFill>
                <a:sym typeface="+mn-ea"/>
              </a:rPr>
              <a:t>MAC</a:t>
            </a:r>
            <a:r>
              <a:rPr lang="zh-CN" altLang="en-US" sz="1800" dirty="0">
                <a:solidFill>
                  <a:srgbClr val="656D8D"/>
                </a:solidFill>
                <a:sym typeface="+mn-ea"/>
              </a:rPr>
              <a:t>地址加入它的地址表，只能接收</a:t>
            </a:r>
            <a:r>
              <a:rPr lang="en-GB" altLang="zh-CN" sz="1800" dirty="0">
                <a:solidFill>
                  <a:srgbClr val="656D8D"/>
                </a:solidFill>
                <a:sym typeface="+mn-ea"/>
              </a:rPr>
              <a:t>BPDU</a:t>
            </a:r>
            <a:r>
              <a:rPr lang="zh-CN" altLang="en-GB" sz="1800" dirty="0">
                <a:solidFill>
                  <a:srgbClr val="656D8D"/>
                </a:solidFill>
                <a:sym typeface="+mn-ea"/>
              </a:rPr>
              <a:t>。</a:t>
            </a:r>
            <a:r>
              <a:rPr lang="zh-CN" altLang="en-US" sz="1800" dirty="0">
                <a:solidFill>
                  <a:srgbClr val="656D8D"/>
                </a:solidFill>
                <a:sym typeface="+mn-ea"/>
              </a:rPr>
              <a:t>如果检测到有一个桥接环，或者如果端口失去了根端口或者指定端口的状态，就会返回阻塞状态。</a:t>
            </a:r>
            <a:endParaRPr lang="zh-CN" altLang="en-US" sz="1800" dirty="0">
              <a:solidFill>
                <a:srgbClr val="656D8D"/>
              </a:solidFill>
              <a:sym typeface="+mn-ea"/>
            </a:endParaRPr>
          </a:p>
          <a:p>
            <a:pPr>
              <a:lnSpc>
                <a:spcPct val="150000"/>
              </a:lnSpc>
            </a:pPr>
            <a:r>
              <a:rPr lang="en-US" altLang="zh-CN" sz="1800" dirty="0">
                <a:solidFill>
                  <a:srgbClr val="656D8D"/>
                </a:solidFill>
                <a:sym typeface="+mn-ea"/>
              </a:rPr>
              <a:t>3</a:t>
            </a:r>
            <a:r>
              <a:rPr lang="zh-CN" altLang="en-US" sz="1800" dirty="0">
                <a:solidFill>
                  <a:srgbClr val="656D8D"/>
                </a:solidFill>
                <a:sym typeface="+mn-ea"/>
              </a:rPr>
              <a:t>）</a:t>
            </a:r>
            <a:r>
              <a:rPr lang="en-GB" altLang="zh-CN" sz="1800" dirty="0">
                <a:solidFill>
                  <a:srgbClr val="656D8D"/>
                </a:solidFill>
                <a:sym typeface="+mn-ea"/>
              </a:rPr>
              <a:t>Listening</a:t>
            </a:r>
            <a:r>
              <a:rPr lang="zh-CN" altLang="en-GB" sz="1800" dirty="0">
                <a:solidFill>
                  <a:srgbClr val="656D8D"/>
                </a:solidFill>
                <a:sym typeface="+mn-ea"/>
              </a:rPr>
              <a:t>（</a:t>
            </a:r>
            <a:r>
              <a:rPr lang="zh-CN" altLang="en-US" sz="1800" dirty="0">
                <a:solidFill>
                  <a:srgbClr val="656D8D"/>
                </a:solidFill>
                <a:sym typeface="+mn-ea"/>
              </a:rPr>
              <a:t>监听）：若一个端口可以成为一个根端口或者指定端口，则转入监听状态。该端口不能接收或者传输数据，也不能把</a:t>
            </a:r>
            <a:r>
              <a:rPr lang="en-GB" altLang="zh-CN" sz="1800" dirty="0">
                <a:solidFill>
                  <a:srgbClr val="656D8D"/>
                </a:solidFill>
                <a:sym typeface="+mn-ea"/>
              </a:rPr>
              <a:t>MAC</a:t>
            </a:r>
            <a:r>
              <a:rPr lang="zh-CN" altLang="en-US" sz="1800" dirty="0">
                <a:solidFill>
                  <a:srgbClr val="656D8D"/>
                </a:solidFill>
                <a:sym typeface="+mn-ea"/>
              </a:rPr>
              <a:t>地址加入到它的地址表，只能接收或发送</a:t>
            </a:r>
            <a:r>
              <a:rPr lang="en-GB" altLang="zh-CN" sz="1800" dirty="0">
                <a:solidFill>
                  <a:srgbClr val="656D8D"/>
                </a:solidFill>
                <a:sym typeface="+mn-ea"/>
              </a:rPr>
              <a:t>BPDU</a:t>
            </a:r>
            <a:r>
              <a:rPr lang="zh-CN" altLang="en-GB" sz="1800" dirty="0">
                <a:solidFill>
                  <a:srgbClr val="656D8D"/>
                </a:solidFill>
                <a:sym typeface="+mn-ea"/>
              </a:rPr>
              <a:t>。</a:t>
            </a:r>
            <a:endParaRPr lang="zh-CN" altLang="en-GB" sz="1800" dirty="0">
              <a:solidFill>
                <a:srgbClr val="656D8D"/>
              </a:solidFill>
              <a:sym typeface="+mn-ea"/>
            </a:endParaRPr>
          </a:p>
        </p:txBody>
      </p:sp>
      <p:grpSp>
        <p:nvGrpSpPr>
          <p:cNvPr id="38" name="组合 37"/>
          <p:cNvGrpSpPr/>
          <p:nvPr/>
        </p:nvGrpSpPr>
        <p:grpSpPr>
          <a:xfrm>
            <a:off x="841375" y="5487035"/>
            <a:ext cx="10226040" cy="1123950"/>
            <a:chOff x="1325" y="8641"/>
            <a:chExt cx="16104" cy="1770"/>
          </a:xfrm>
        </p:grpSpPr>
        <p:sp>
          <p:nvSpPr>
            <p:cNvPr id="48" name="矩形 4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70" name="文本框 769"/>
          <p:cNvSpPr txBox="1"/>
          <p:nvPr/>
        </p:nvSpPr>
        <p:spPr>
          <a:xfrm>
            <a:off x="7300103" y="4365158"/>
            <a:ext cx="1417642" cy="1015663"/>
          </a:xfrm>
          <a:prstGeom prst="rect">
            <a:avLst/>
          </a:prstGeom>
          <a:noFill/>
        </p:spPr>
        <p:txBody>
          <a:bodyPr wrap="square" rtlCol="0">
            <a:spAutoFit/>
          </a:bodyPr>
          <a:lstStyle/>
          <a:p>
            <a:r>
              <a:rPr lang="en-US" altLang="zh-CN" sz="6000" b="1" dirty="0">
                <a:solidFill>
                  <a:schemeClr val="bg1"/>
                </a:solidFill>
                <a:latin typeface="微软雅黑" panose="020B0503020204020204" pitchFamily="34" charset="-122"/>
                <a:ea typeface="微软雅黑" panose="020B0503020204020204" pitchFamily="34" charset="-122"/>
              </a:rPr>
              <a:t>2</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52" name="文本框 1"/>
          <p:cNvSpPr txBox="1"/>
          <p:nvPr/>
        </p:nvSpPr>
        <p:spPr>
          <a:xfrm>
            <a:off x="1054184" y="1143794"/>
            <a:ext cx="10003154" cy="2632003"/>
          </a:xfrm>
          <a:prstGeom prst="rect">
            <a:avLst/>
          </a:prstGeom>
          <a:noFill/>
        </p:spPr>
        <p:txBody>
          <a:bodyPr wrap="square" rtlCol="0" anchor="t">
            <a:spAutoFit/>
          </a:bodyPr>
          <a:lstStyle/>
          <a:p>
            <a:pPr>
              <a:lnSpc>
                <a:spcPct val="150000"/>
              </a:lnSpc>
            </a:pPr>
            <a:r>
              <a:rPr lang="en-GB" altLang="zh-CN" sz="1600" dirty="0">
                <a:solidFill>
                  <a:srgbClr val="656D8D"/>
                </a:solidFill>
                <a:sym typeface="+mn-ea"/>
              </a:rPr>
              <a:t>4</a:t>
            </a:r>
            <a:r>
              <a:rPr lang="zh-CN" altLang="en-GB" sz="1600" dirty="0">
                <a:solidFill>
                  <a:srgbClr val="656D8D"/>
                </a:solidFill>
                <a:sym typeface="+mn-ea"/>
              </a:rPr>
              <a:t>）</a:t>
            </a:r>
            <a:r>
              <a:rPr lang="en-GB" altLang="zh-CN" sz="1600" dirty="0">
                <a:solidFill>
                  <a:srgbClr val="656D8D"/>
                </a:solidFill>
                <a:sym typeface="+mn-ea"/>
              </a:rPr>
              <a:t>Learning</a:t>
            </a:r>
            <a:r>
              <a:rPr lang="zh-CN" altLang="en-GB" sz="1600" dirty="0">
                <a:solidFill>
                  <a:srgbClr val="656D8D"/>
                </a:solidFill>
                <a:sym typeface="+mn-ea"/>
              </a:rPr>
              <a:t>（</a:t>
            </a:r>
            <a:r>
              <a:rPr lang="zh-CN" altLang="en-US" sz="1600" dirty="0">
                <a:solidFill>
                  <a:srgbClr val="656D8D"/>
                </a:solidFill>
                <a:sym typeface="+mn-ea"/>
              </a:rPr>
              <a:t>学习）：在</a:t>
            </a:r>
            <a:r>
              <a:rPr lang="en-GB" altLang="zh-CN" sz="1600" dirty="0">
                <a:solidFill>
                  <a:srgbClr val="656D8D"/>
                </a:solidFill>
                <a:sym typeface="+mn-ea"/>
              </a:rPr>
              <a:t>Forward Delay</a:t>
            </a:r>
            <a:r>
              <a:rPr lang="zh-CN" altLang="en-GB" sz="1600" dirty="0">
                <a:solidFill>
                  <a:srgbClr val="656D8D"/>
                </a:solidFill>
                <a:sym typeface="+mn-ea"/>
              </a:rPr>
              <a:t>（</a:t>
            </a:r>
            <a:r>
              <a:rPr lang="zh-CN" altLang="en-US" sz="1600" dirty="0">
                <a:solidFill>
                  <a:srgbClr val="656D8D"/>
                </a:solidFill>
                <a:sym typeface="+mn-ea"/>
              </a:rPr>
              <a:t>转发延时）计时时间（默认为</a:t>
            </a:r>
            <a:r>
              <a:rPr lang="en-US" altLang="zh-CN" sz="1600" dirty="0">
                <a:solidFill>
                  <a:srgbClr val="656D8D"/>
                </a:solidFill>
                <a:sym typeface="+mn-ea"/>
              </a:rPr>
              <a:t>15</a:t>
            </a:r>
            <a:r>
              <a:rPr lang="en-GB" altLang="zh-CN" sz="1600" dirty="0">
                <a:solidFill>
                  <a:srgbClr val="656D8D"/>
                </a:solidFill>
                <a:sym typeface="+mn-ea"/>
              </a:rPr>
              <a:t>s</a:t>
            </a:r>
            <a:r>
              <a:rPr lang="zh-CN" altLang="en-GB" sz="1600" dirty="0">
                <a:solidFill>
                  <a:srgbClr val="656D8D"/>
                </a:solidFill>
                <a:sym typeface="+mn-ea"/>
              </a:rPr>
              <a:t>）</a:t>
            </a:r>
            <a:r>
              <a:rPr lang="zh-CN" altLang="en-US" sz="1600" dirty="0">
                <a:solidFill>
                  <a:srgbClr val="656D8D"/>
                </a:solidFill>
                <a:sym typeface="+mn-ea"/>
              </a:rPr>
              <a:t>之后，端口进入学习状态。端口不能传输数据，但是可以发送和接收</a:t>
            </a:r>
            <a:r>
              <a:rPr lang="en-GB" altLang="zh-CN" sz="1600" dirty="0">
                <a:solidFill>
                  <a:srgbClr val="656D8D"/>
                </a:solidFill>
                <a:sym typeface="+mn-ea"/>
              </a:rPr>
              <a:t>BPDU</a:t>
            </a:r>
            <a:r>
              <a:rPr lang="zh-CN" altLang="en-GB" sz="1600" dirty="0">
                <a:solidFill>
                  <a:srgbClr val="656D8D"/>
                </a:solidFill>
                <a:sym typeface="+mn-ea"/>
              </a:rPr>
              <a:t>。</a:t>
            </a:r>
            <a:r>
              <a:rPr lang="zh-CN" altLang="en-US" sz="1600" dirty="0">
                <a:solidFill>
                  <a:srgbClr val="656D8D"/>
                </a:solidFill>
                <a:sym typeface="+mn-ea"/>
              </a:rPr>
              <a:t>这时端口可以学习</a:t>
            </a:r>
            <a:r>
              <a:rPr lang="en-GB" altLang="zh-CN" sz="1600" dirty="0">
                <a:solidFill>
                  <a:srgbClr val="656D8D"/>
                </a:solidFill>
                <a:sym typeface="+mn-ea"/>
              </a:rPr>
              <a:t>MAC</a:t>
            </a:r>
            <a:r>
              <a:rPr lang="zh-CN" altLang="en-US" sz="1600" dirty="0">
                <a:solidFill>
                  <a:srgbClr val="656D8D"/>
                </a:solidFill>
                <a:sym typeface="+mn-ea"/>
              </a:rPr>
              <a:t>地址，并将其加入到地址表中。</a:t>
            </a:r>
            <a:endParaRPr lang="zh-CN" altLang="en-US" sz="1600" dirty="0">
              <a:solidFill>
                <a:srgbClr val="656D8D"/>
              </a:solidFill>
              <a:sym typeface="+mn-ea"/>
            </a:endParaRPr>
          </a:p>
          <a:p>
            <a:pPr>
              <a:lnSpc>
                <a:spcPct val="150000"/>
              </a:lnSpc>
            </a:pPr>
            <a:r>
              <a:rPr lang="en-US" altLang="zh-CN" sz="1600" dirty="0">
                <a:solidFill>
                  <a:srgbClr val="656D8D"/>
                </a:solidFill>
                <a:sym typeface="+mn-ea"/>
              </a:rPr>
              <a:t>5</a:t>
            </a:r>
            <a:r>
              <a:rPr lang="zh-CN" altLang="en-US" sz="1600" dirty="0">
                <a:solidFill>
                  <a:srgbClr val="656D8D"/>
                </a:solidFill>
                <a:sym typeface="+mn-ea"/>
              </a:rPr>
              <a:t>）</a:t>
            </a:r>
            <a:r>
              <a:rPr lang="en-GB" altLang="zh-CN" sz="1600" dirty="0">
                <a:solidFill>
                  <a:srgbClr val="656D8D"/>
                </a:solidFill>
                <a:sym typeface="+mn-ea"/>
              </a:rPr>
              <a:t>Forwarding</a:t>
            </a:r>
            <a:r>
              <a:rPr lang="zh-CN" altLang="en-GB" sz="1600" dirty="0">
                <a:solidFill>
                  <a:srgbClr val="656D8D"/>
                </a:solidFill>
                <a:sym typeface="+mn-ea"/>
              </a:rPr>
              <a:t>（</a:t>
            </a:r>
            <a:r>
              <a:rPr lang="zh-CN" altLang="en-US" sz="1600" dirty="0">
                <a:solidFill>
                  <a:srgbClr val="656D8D"/>
                </a:solidFill>
                <a:sym typeface="+mn-ea"/>
              </a:rPr>
              <a:t>转发）：在下一次</a:t>
            </a:r>
            <a:r>
              <a:rPr lang="en-GB" altLang="zh-CN" sz="1600" dirty="0">
                <a:solidFill>
                  <a:srgbClr val="656D8D"/>
                </a:solidFill>
                <a:sym typeface="+mn-ea"/>
              </a:rPr>
              <a:t>Forward Delay</a:t>
            </a:r>
            <a:r>
              <a:rPr lang="zh-CN" altLang="en-GB" sz="1600" dirty="0">
                <a:solidFill>
                  <a:srgbClr val="656D8D"/>
                </a:solidFill>
                <a:sym typeface="+mn-ea"/>
              </a:rPr>
              <a:t>（</a:t>
            </a:r>
            <a:r>
              <a:rPr lang="zh-CN" altLang="en-US" sz="1600" dirty="0">
                <a:solidFill>
                  <a:srgbClr val="656D8D"/>
                </a:solidFill>
                <a:sym typeface="+mn-ea"/>
              </a:rPr>
              <a:t>转发延时）计时时间（默认为</a:t>
            </a:r>
            <a:r>
              <a:rPr lang="en-US" altLang="zh-CN" sz="1600" dirty="0">
                <a:solidFill>
                  <a:srgbClr val="656D8D"/>
                </a:solidFill>
                <a:sym typeface="+mn-ea"/>
              </a:rPr>
              <a:t>15</a:t>
            </a:r>
            <a:r>
              <a:rPr lang="en-GB" altLang="zh-CN" sz="1600" dirty="0">
                <a:solidFill>
                  <a:srgbClr val="656D8D"/>
                </a:solidFill>
                <a:sym typeface="+mn-ea"/>
              </a:rPr>
              <a:t>s</a:t>
            </a:r>
            <a:r>
              <a:rPr lang="zh-CN" altLang="en-GB" sz="1600" dirty="0">
                <a:solidFill>
                  <a:srgbClr val="656D8D"/>
                </a:solidFill>
                <a:sym typeface="+mn-ea"/>
              </a:rPr>
              <a:t>）</a:t>
            </a:r>
            <a:r>
              <a:rPr lang="zh-CN" altLang="en-US" sz="1600" dirty="0">
                <a:solidFill>
                  <a:srgbClr val="656D8D"/>
                </a:solidFill>
                <a:sym typeface="+mn-ea"/>
              </a:rPr>
              <a:t>之后，端口进入转发状态。端口现在能够发送和接收数据、学习</a:t>
            </a:r>
            <a:r>
              <a:rPr lang="en-GB" altLang="zh-CN" sz="1600" dirty="0">
                <a:solidFill>
                  <a:srgbClr val="656D8D"/>
                </a:solidFill>
                <a:sym typeface="+mn-ea"/>
              </a:rPr>
              <a:t>MAC</a:t>
            </a:r>
            <a:r>
              <a:rPr lang="zh-CN" altLang="en-US" sz="1600" dirty="0">
                <a:solidFill>
                  <a:srgbClr val="656D8D"/>
                </a:solidFill>
                <a:sym typeface="+mn-ea"/>
              </a:rPr>
              <a:t>地址，还能发送和接收</a:t>
            </a:r>
            <a:r>
              <a:rPr lang="en-GB" altLang="zh-CN" sz="1600" dirty="0">
                <a:solidFill>
                  <a:srgbClr val="656D8D"/>
                </a:solidFill>
                <a:sym typeface="+mn-ea"/>
              </a:rPr>
              <a:t>BPDU</a:t>
            </a:r>
            <a:r>
              <a:rPr lang="zh-CN" altLang="en-GB" sz="1600" dirty="0">
                <a:solidFill>
                  <a:srgbClr val="656D8D"/>
                </a:solidFill>
                <a:sym typeface="+mn-ea"/>
              </a:rPr>
              <a:t>。</a:t>
            </a:r>
            <a:endParaRPr lang="zh-CN" altLang="en-GB" sz="1600" dirty="0">
              <a:solidFill>
                <a:srgbClr val="656D8D"/>
              </a:solidFill>
              <a:sym typeface="+mn-ea"/>
            </a:endParaRPr>
          </a:p>
          <a:p>
            <a:pPr>
              <a:lnSpc>
                <a:spcPct val="150000"/>
              </a:lnSpc>
            </a:pPr>
            <a:r>
              <a:rPr lang="zh-CN" altLang="en-US" sz="1600" dirty="0">
                <a:solidFill>
                  <a:srgbClr val="656D8D"/>
                </a:solidFill>
                <a:sym typeface="+mn-ea"/>
              </a:rPr>
              <a:t>端口被选为指定端口或根端口后，需要从</a:t>
            </a:r>
            <a:r>
              <a:rPr lang="en-GB" altLang="zh-CN" sz="1600" dirty="0">
                <a:solidFill>
                  <a:srgbClr val="656D8D"/>
                </a:solidFill>
                <a:sym typeface="+mn-ea"/>
              </a:rPr>
              <a:t>Blocking</a:t>
            </a:r>
            <a:r>
              <a:rPr lang="zh-CN" altLang="en-US" sz="1600" dirty="0">
                <a:solidFill>
                  <a:srgbClr val="656D8D"/>
                </a:solidFill>
                <a:sym typeface="+mn-ea"/>
              </a:rPr>
              <a:t>状态经</a:t>
            </a:r>
            <a:r>
              <a:rPr lang="en-GB" altLang="zh-CN" sz="1600" dirty="0">
                <a:solidFill>
                  <a:srgbClr val="656D8D"/>
                </a:solidFill>
                <a:sym typeface="+mn-ea"/>
              </a:rPr>
              <a:t>Listening</a:t>
            </a:r>
            <a:r>
              <a:rPr lang="zh-CN" altLang="en-US" sz="1600" dirty="0">
                <a:solidFill>
                  <a:srgbClr val="656D8D"/>
                </a:solidFill>
                <a:sym typeface="+mn-ea"/>
              </a:rPr>
              <a:t>和</a:t>
            </a:r>
            <a:r>
              <a:rPr lang="en-GB" altLang="zh-CN" sz="1600" dirty="0">
                <a:solidFill>
                  <a:srgbClr val="656D8D"/>
                </a:solidFill>
                <a:sym typeface="+mn-ea"/>
              </a:rPr>
              <a:t>Learning</a:t>
            </a:r>
            <a:r>
              <a:rPr lang="zh-CN" altLang="en-US" sz="1600" dirty="0">
                <a:solidFill>
                  <a:srgbClr val="656D8D"/>
                </a:solidFill>
                <a:sym typeface="+mn-ea"/>
              </a:rPr>
              <a:t>才能到</a:t>
            </a:r>
            <a:r>
              <a:rPr lang="en-GB" altLang="zh-CN" sz="1600" dirty="0">
                <a:solidFill>
                  <a:srgbClr val="656D8D"/>
                </a:solidFill>
                <a:sym typeface="+mn-ea"/>
              </a:rPr>
              <a:t>Forwarding</a:t>
            </a:r>
            <a:r>
              <a:rPr lang="zh-CN" altLang="en-US" sz="1600" dirty="0">
                <a:solidFill>
                  <a:srgbClr val="656D8D"/>
                </a:solidFill>
                <a:sym typeface="+mn-ea"/>
              </a:rPr>
              <a:t>状态，如图所示，称为端口状态迁移。默认的</a:t>
            </a:r>
            <a:r>
              <a:rPr lang="en-GB" altLang="zh-CN" sz="1600" dirty="0">
                <a:solidFill>
                  <a:srgbClr val="656D8D"/>
                </a:solidFill>
                <a:sym typeface="+mn-ea"/>
              </a:rPr>
              <a:t>Forwarding Delay</a:t>
            </a:r>
            <a:r>
              <a:rPr lang="zh-CN" altLang="en-US" sz="1600" dirty="0">
                <a:solidFill>
                  <a:srgbClr val="656D8D"/>
                </a:solidFill>
                <a:sym typeface="+mn-ea"/>
              </a:rPr>
              <a:t>时间是</a:t>
            </a:r>
            <a:r>
              <a:rPr lang="en-US" altLang="zh-CN" sz="1600" dirty="0">
                <a:solidFill>
                  <a:srgbClr val="656D8D"/>
                </a:solidFill>
                <a:sym typeface="+mn-ea"/>
              </a:rPr>
              <a:t>15</a:t>
            </a:r>
            <a:r>
              <a:rPr lang="zh-CN" altLang="en-US" sz="1600" dirty="0">
                <a:solidFill>
                  <a:srgbClr val="656D8D"/>
                </a:solidFill>
                <a:sym typeface="+mn-ea"/>
              </a:rPr>
              <a:t>秒 。</a:t>
            </a:r>
            <a:endParaRPr lang="zh-CN" altLang="en-US" sz="1600" dirty="0">
              <a:solidFill>
                <a:srgbClr val="656D8D"/>
              </a:solidFill>
              <a:sym typeface="+mn-ea"/>
            </a:endParaRPr>
          </a:p>
          <a:p>
            <a:pPr>
              <a:lnSpc>
                <a:spcPct val="150000"/>
              </a:lnSpc>
            </a:pPr>
            <a:endParaRPr lang="en-US" altLang="zh-CN" sz="1600" dirty="0">
              <a:solidFill>
                <a:srgbClr val="656D8D"/>
              </a:solidFill>
            </a:endParaRPr>
          </a:p>
        </p:txBody>
      </p:sp>
      <p:sp>
        <p:nvSpPr>
          <p:cNvPr id="5" name="Rectangle 6"/>
          <p:cNvSpPr>
            <a:spLocks noChangeArrowheads="1"/>
          </p:cNvSpPr>
          <p:nvPr/>
        </p:nvSpPr>
        <p:spPr bwMode="auto">
          <a:xfrm>
            <a:off x="4231460" y="5929005"/>
            <a:ext cx="16129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端口状态迁移</a:t>
            </a:r>
            <a:r>
              <a:rPr lang="zh-CN" altLang="zh-CN" sz="1200" dirty="0">
                <a:effectLst/>
              </a:rPr>
              <a:t> </a:t>
            </a:r>
            <a:endParaRPr kumimoji="0" lang="zh-CN" altLang="en-US" sz="1600" dirty="0">
              <a:latin typeface="宋体" panose="02010600030101010101" pitchFamily="2" charset="-122"/>
              <a:ea typeface="宋体" panose="02010600030101010101" pitchFamily="2" charset="-122"/>
            </a:endParaRPr>
          </a:p>
        </p:txBody>
      </p:sp>
      <p:grpSp>
        <p:nvGrpSpPr>
          <p:cNvPr id="6" name="组合 5"/>
          <p:cNvGrpSpPr/>
          <p:nvPr/>
        </p:nvGrpSpPr>
        <p:grpSpPr>
          <a:xfrm>
            <a:off x="841375" y="5487035"/>
            <a:ext cx="10226040" cy="1123950"/>
            <a:chOff x="1325" y="8641"/>
            <a:chExt cx="16104" cy="1770"/>
          </a:xfrm>
        </p:grpSpPr>
        <p:sp>
          <p:nvSpPr>
            <p:cNvPr id="7" name="矩形 6"/>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pic>
        <p:nvPicPr>
          <p:cNvPr id="4" name="图片 3" descr="图示&#10;&#10;描述已自动生成"/>
          <p:cNvPicPr/>
          <p:nvPr/>
        </p:nvPicPr>
        <p:blipFill>
          <a:blip r:embed="rId1">
            <a:extLst>
              <a:ext uri="{28A0092B-C50C-407E-A947-70E740481C1C}">
                <a14:useLocalDpi xmlns:a14="http://schemas.microsoft.com/office/drawing/2010/main" val="0"/>
              </a:ext>
            </a:extLst>
          </a:blip>
          <a:srcRect/>
          <a:stretch>
            <a:fillRect/>
          </a:stretch>
        </p:blipFill>
        <p:spPr bwMode="auto">
          <a:xfrm>
            <a:off x="4060066" y="3682336"/>
            <a:ext cx="2032000" cy="2120900"/>
          </a:xfrm>
          <a:prstGeom prst="rect">
            <a:avLst/>
          </a:prstGeom>
          <a:noFill/>
          <a:ln>
            <a:noFill/>
          </a:ln>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9"/>
          <p:cNvSpPr>
            <a:spLocks noGrp="1"/>
          </p:cNvSpPr>
          <p:nvPr>
            <p:ph type="title"/>
          </p:nvPr>
        </p:nvSpPr>
        <p:spPr/>
        <p:txBody>
          <a:bodyPr/>
          <a:lstStyle/>
          <a:p>
            <a:r>
              <a:rPr lang="zh-CN" altLang="en-US" dirty="0" smtClean="0">
                <a:latin typeface="Arial" panose="020B0604020202020204" pitchFamily="34" charset="0"/>
                <a:cs typeface="Arial" panose="020B0604020202020204" pitchFamily="34" charset="0"/>
              </a:rPr>
              <a:t>根桥故障</a:t>
            </a:r>
            <a:endParaRPr lang="zh-CN" altLang="en-US" dirty="0" smtClean="0">
              <a:latin typeface="Arial" panose="020B0604020202020204" pitchFamily="34" charset="0"/>
              <a:cs typeface="Arial" panose="020B0604020202020204" pitchFamily="34" charset="0"/>
            </a:endParaRPr>
          </a:p>
        </p:txBody>
      </p:sp>
      <p:sp>
        <p:nvSpPr>
          <p:cNvPr id="21" name="Rectangle 3"/>
          <p:cNvSpPr txBox="1">
            <a:spLocks noChangeArrowheads="1"/>
          </p:cNvSpPr>
          <p:nvPr/>
        </p:nvSpPr>
        <p:spPr bwMode="auto">
          <a:xfrm>
            <a:off x="2065980" y="5080299"/>
            <a:ext cx="8354475" cy="1778971"/>
          </a:xfrm>
          <a:prstGeom prst="rect">
            <a:avLst/>
          </a:prstGeom>
          <a:noFill/>
          <a:ln>
            <a:miter lim="800000"/>
          </a:ln>
        </p:spPr>
        <p:txBody>
          <a:bodyPr/>
          <a:lstStyle/>
          <a:p>
            <a:pPr marL="196850" indent="-252730" algn="l" defTabSz="802005" eaLnBrk="1" hangingPunct="1">
              <a:spcBef>
                <a:spcPts val="1200"/>
              </a:spcBef>
              <a:buSzPct val="80000"/>
              <a:buFont typeface="Wingdings" panose="05000000000000000000" pitchFamily="2" charset="2"/>
              <a:buChar char="l"/>
              <a:defRPr/>
            </a:pPr>
            <a:r>
              <a:rPr lang="zh-CN" altLang="en-US" sz="2000" kern="0" dirty="0">
                <a:latin typeface="+mn-ea"/>
                <a:ea typeface="+mn-ea"/>
                <a:cs typeface="Arial" panose="020B0604020202020204" pitchFamily="34" charset="0"/>
              </a:rPr>
              <a:t>非根桥</a:t>
            </a:r>
            <a:r>
              <a:rPr lang="zh-CN" altLang="en-US" sz="2000" kern="0" dirty="0" smtClean="0">
                <a:latin typeface="+mn-ea"/>
                <a:ea typeface="+mn-ea"/>
                <a:cs typeface="Arial" panose="020B0604020202020204" pitchFamily="34" charset="0"/>
              </a:rPr>
              <a:t>会定期收到来自根桥的消息</a:t>
            </a:r>
            <a:r>
              <a:rPr lang="en-US" altLang="zh-CN" sz="2000" kern="0" dirty="0" smtClean="0">
                <a:latin typeface="+mn-ea"/>
                <a:ea typeface="+mn-ea"/>
                <a:cs typeface="Arial" panose="020B0604020202020204" pitchFamily="34" charset="0"/>
              </a:rPr>
              <a:t>(BPDU</a:t>
            </a:r>
            <a:r>
              <a:rPr lang="zh-CN" altLang="en-US" sz="2000" kern="0" dirty="0" smtClean="0">
                <a:latin typeface="+mn-ea"/>
                <a:ea typeface="+mn-ea"/>
                <a:cs typeface="Arial" panose="020B0604020202020204" pitchFamily="34" charset="0"/>
              </a:rPr>
              <a:t>报文</a:t>
            </a:r>
            <a:r>
              <a:rPr lang="en-US" altLang="zh-CN" sz="2000" kern="0" dirty="0" smtClean="0">
                <a:latin typeface="+mn-ea"/>
                <a:ea typeface="+mn-ea"/>
                <a:cs typeface="Arial" panose="020B0604020202020204" pitchFamily="34" charset="0"/>
              </a:rPr>
              <a:t>)</a:t>
            </a:r>
            <a:r>
              <a:rPr lang="zh-CN" altLang="en-US" sz="2000" kern="0" dirty="0" smtClean="0">
                <a:latin typeface="+mn-ea"/>
                <a:ea typeface="+mn-ea"/>
                <a:cs typeface="Arial" panose="020B0604020202020204" pitchFamily="34" charset="0"/>
              </a:rPr>
              <a:t>。</a:t>
            </a:r>
            <a:endParaRPr lang="en-US" altLang="zh-CN" sz="2000" kern="0" dirty="0" smtClean="0">
              <a:latin typeface="+mn-ea"/>
              <a:ea typeface="+mn-ea"/>
              <a:cs typeface="Arial" panose="020B0604020202020204" pitchFamily="34" charset="0"/>
            </a:endParaRPr>
          </a:p>
          <a:p>
            <a:pPr marL="196850" indent="-252730" algn="l" defTabSz="802005" eaLnBrk="1" hangingPunct="1">
              <a:spcBef>
                <a:spcPts val="1200"/>
              </a:spcBef>
              <a:buSzPct val="80000"/>
              <a:buFont typeface="Wingdings" panose="05000000000000000000" pitchFamily="2" charset="2"/>
              <a:buChar char="l"/>
              <a:defRPr/>
            </a:pPr>
            <a:r>
              <a:rPr lang="zh-CN" altLang="en-US" sz="2000" kern="0" dirty="0" smtClean="0">
                <a:latin typeface="+mn-ea"/>
                <a:ea typeface="+mn-ea"/>
                <a:cs typeface="Arial" panose="020B0604020202020204" pitchFamily="34" charset="0"/>
              </a:rPr>
              <a:t>非根桥一起收不到</a:t>
            </a:r>
            <a:r>
              <a:rPr lang="en-US" altLang="zh-CN" sz="2000" kern="0" dirty="0" smtClean="0">
                <a:latin typeface="+mn-ea"/>
                <a:ea typeface="+mn-ea"/>
                <a:cs typeface="Arial" panose="020B0604020202020204" pitchFamily="34" charset="0"/>
              </a:rPr>
              <a:t>BPDU</a:t>
            </a:r>
            <a:r>
              <a:rPr lang="zh-CN" altLang="en-US" sz="2000" kern="0" dirty="0" smtClean="0">
                <a:latin typeface="+mn-ea"/>
                <a:ea typeface="+mn-ea"/>
                <a:cs typeface="Arial" panose="020B0604020202020204" pitchFamily="34" charset="0"/>
              </a:rPr>
              <a:t>报文，会认为根桥失效，于是重新选择根桥。</a:t>
            </a:r>
            <a:endParaRPr lang="en-US" altLang="zh-CN" sz="2000" kern="0" dirty="0" smtClean="0">
              <a:latin typeface="+mn-ea"/>
              <a:ea typeface="+mn-ea"/>
              <a:cs typeface="Arial" panose="020B0604020202020204" pitchFamily="34" charset="0"/>
            </a:endParaRPr>
          </a:p>
          <a:p>
            <a:pPr marL="196850" indent="-252730" defTabSz="802005">
              <a:spcBef>
                <a:spcPts val="1200"/>
              </a:spcBef>
              <a:buSzPct val="80000"/>
              <a:buFont typeface="Wingdings" panose="05000000000000000000" pitchFamily="2" charset="2"/>
              <a:buChar char="l"/>
              <a:defRPr/>
            </a:pPr>
            <a:r>
              <a:rPr lang="zh-CN" altLang="en-US" sz="2000" dirty="0">
                <a:latin typeface="+mn-ea"/>
                <a:ea typeface="+mn-ea"/>
              </a:rPr>
              <a:t>根桥故障会导致</a:t>
            </a:r>
            <a:r>
              <a:rPr lang="en-US" altLang="zh-CN" sz="2000" dirty="0">
                <a:latin typeface="+mn-ea"/>
                <a:ea typeface="+mn-ea"/>
              </a:rPr>
              <a:t>50</a:t>
            </a:r>
            <a:r>
              <a:rPr lang="zh-CN" altLang="en-US" sz="2000" dirty="0">
                <a:latin typeface="+mn-ea"/>
                <a:ea typeface="+mn-ea"/>
              </a:rPr>
              <a:t>秒左右的</a:t>
            </a:r>
            <a:r>
              <a:rPr lang="zh-CN" altLang="en-US" sz="2000" dirty="0" smtClean="0">
                <a:latin typeface="+mn-ea"/>
                <a:ea typeface="+mn-ea"/>
              </a:rPr>
              <a:t>恢复时间</a:t>
            </a:r>
            <a:r>
              <a:rPr lang="en-US" altLang="zh-CN" sz="2000" dirty="0" smtClean="0">
                <a:latin typeface="+mn-ea"/>
                <a:ea typeface="+mn-ea"/>
              </a:rPr>
              <a:t>(</a:t>
            </a:r>
            <a:r>
              <a:rPr lang="zh-CN" altLang="en-US" sz="2000" dirty="0" smtClean="0">
                <a:latin typeface="+mn-ea"/>
                <a:ea typeface="+mn-ea"/>
              </a:rPr>
              <a:t>等待根桥失效时间</a:t>
            </a:r>
            <a:r>
              <a:rPr lang="en-US" altLang="zh-CN" sz="2000" dirty="0" smtClean="0">
                <a:latin typeface="+mn-ea"/>
                <a:ea typeface="+mn-ea"/>
              </a:rPr>
              <a:t>20S</a:t>
            </a:r>
            <a:r>
              <a:rPr lang="zh-CN" altLang="en-US" sz="2000" dirty="0" smtClean="0">
                <a:latin typeface="+mn-ea"/>
                <a:ea typeface="+mn-ea"/>
              </a:rPr>
              <a:t>，</a:t>
            </a:r>
            <a:r>
              <a:rPr lang="en-US" altLang="zh-CN" sz="2000" dirty="0" smtClean="0">
                <a:latin typeface="+mn-ea"/>
                <a:ea typeface="+mn-ea"/>
              </a:rPr>
              <a:t>STP</a:t>
            </a:r>
            <a:r>
              <a:rPr lang="zh-CN" altLang="en-US" sz="2000" dirty="0" smtClean="0">
                <a:latin typeface="+mn-ea"/>
                <a:ea typeface="+mn-ea"/>
              </a:rPr>
              <a:t>重新收敛时间</a:t>
            </a:r>
            <a:r>
              <a:rPr lang="en-US" altLang="zh-CN" sz="2000" dirty="0" smtClean="0">
                <a:latin typeface="+mn-ea"/>
                <a:ea typeface="+mn-ea"/>
              </a:rPr>
              <a:t>30S)</a:t>
            </a:r>
            <a:endParaRPr lang="en-US" altLang="zh-CN" sz="2000" kern="0" dirty="0">
              <a:latin typeface="+mn-ea"/>
              <a:ea typeface="+mn-ea"/>
              <a:cs typeface="Arial" panose="020B0604020202020204" pitchFamily="34" charset="0"/>
            </a:endParaRPr>
          </a:p>
        </p:txBody>
      </p:sp>
      <p:grpSp>
        <p:nvGrpSpPr>
          <p:cNvPr id="24581" name="Group 22"/>
          <p:cNvGrpSpPr/>
          <p:nvPr/>
        </p:nvGrpSpPr>
        <p:grpSpPr bwMode="auto">
          <a:xfrm>
            <a:off x="2621906" y="1176355"/>
            <a:ext cx="6753942" cy="3680948"/>
            <a:chOff x="1095007" y="1557343"/>
            <a:chExt cx="6753464" cy="3680420"/>
          </a:xfrm>
        </p:grpSpPr>
        <p:cxnSp>
          <p:nvCxnSpPr>
            <p:cNvPr id="24582" name="直接连接符 22"/>
            <p:cNvCxnSpPr>
              <a:cxnSpLocks noChangeShapeType="1"/>
            </p:cNvCxnSpPr>
            <p:nvPr/>
          </p:nvCxnSpPr>
          <p:spPr bwMode="auto">
            <a:xfrm flipV="1">
              <a:off x="2195513" y="2378083"/>
              <a:ext cx="2016125" cy="2232032"/>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24583" name="直接连接符 22"/>
            <p:cNvCxnSpPr>
              <a:cxnSpLocks noChangeShapeType="1"/>
            </p:cNvCxnSpPr>
            <p:nvPr/>
          </p:nvCxnSpPr>
          <p:spPr bwMode="auto">
            <a:xfrm>
              <a:off x="2411413" y="4826015"/>
              <a:ext cx="4321174" cy="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24584"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3712" y="4394213"/>
              <a:ext cx="798511" cy="83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Box 91"/>
            <p:cNvSpPr txBox="1">
              <a:spLocks noChangeArrowheads="1"/>
            </p:cNvSpPr>
            <p:nvPr/>
          </p:nvSpPr>
          <p:spPr bwMode="auto">
            <a:xfrm>
              <a:off x="3419474" y="2060581"/>
              <a:ext cx="558760" cy="30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a:ea typeface="宋体" panose="02010600030101010101" pitchFamily="2" charset="-122"/>
                </a:rPr>
                <a:t>Root</a:t>
              </a:r>
              <a:endParaRPr lang="en-US" altLang="zh-CN" sz="1400">
                <a:ea typeface="宋体" panose="02010600030101010101" pitchFamily="2" charset="-122"/>
              </a:endParaRPr>
            </a:p>
          </p:txBody>
        </p:sp>
        <p:cxnSp>
          <p:nvCxnSpPr>
            <p:cNvPr id="24586" name="直接连接符 22"/>
            <p:cNvCxnSpPr>
              <a:cxnSpLocks noChangeShapeType="1"/>
            </p:cNvCxnSpPr>
            <p:nvPr/>
          </p:nvCxnSpPr>
          <p:spPr bwMode="auto">
            <a:xfrm>
              <a:off x="4716462" y="2451107"/>
              <a:ext cx="1727200" cy="1943106"/>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pic>
          <p:nvPicPr>
            <p:cNvPr id="24587"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72224" y="4394213"/>
              <a:ext cx="798512" cy="83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88" name="直接箭头连接符 60"/>
            <p:cNvCxnSpPr>
              <a:cxnSpLocks noChangeShapeType="1"/>
            </p:cNvCxnSpPr>
            <p:nvPr/>
          </p:nvCxnSpPr>
          <p:spPr bwMode="auto">
            <a:xfrm flipH="1">
              <a:off x="4643437" y="4692665"/>
              <a:ext cx="1295399" cy="0"/>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pic>
          <p:nvPicPr>
            <p:cNvPr id="24589"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67174" y="1801818"/>
              <a:ext cx="798512" cy="83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TextBox 16"/>
            <p:cNvSpPr txBox="1">
              <a:spLocks noChangeArrowheads="1"/>
            </p:cNvSpPr>
            <p:nvPr/>
          </p:nvSpPr>
          <p:spPr bwMode="auto">
            <a:xfrm>
              <a:off x="4261747" y="1557343"/>
              <a:ext cx="524473" cy="27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SWA</a:t>
              </a:r>
              <a:endParaRPr lang="zh-CN" altLang="en-US" sz="1200">
                <a:ea typeface="宋体" panose="02010600030101010101" pitchFamily="2" charset="-122"/>
              </a:endParaRPr>
            </a:p>
          </p:txBody>
        </p:sp>
        <p:sp>
          <p:nvSpPr>
            <p:cNvPr id="24591" name="TextBox 18"/>
            <p:cNvSpPr txBox="1">
              <a:spLocks noChangeArrowheads="1"/>
            </p:cNvSpPr>
            <p:nvPr/>
          </p:nvSpPr>
          <p:spPr bwMode="auto">
            <a:xfrm>
              <a:off x="1095007" y="4652977"/>
              <a:ext cx="530187" cy="27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SWB</a:t>
              </a:r>
              <a:endParaRPr lang="zh-CN" altLang="en-US" sz="1200">
                <a:ea typeface="宋体" panose="02010600030101010101" pitchFamily="2" charset="-122"/>
              </a:endParaRPr>
            </a:p>
          </p:txBody>
        </p:sp>
        <p:sp>
          <p:nvSpPr>
            <p:cNvPr id="22" name="乘号 38"/>
            <p:cNvSpPr>
              <a:spLocks noChangeAspect="1"/>
            </p:cNvSpPr>
            <p:nvPr/>
          </p:nvSpPr>
          <p:spPr bwMode="auto">
            <a:xfrm>
              <a:off x="3927431" y="1835167"/>
              <a:ext cx="990713" cy="809659"/>
            </a:xfrm>
            <a:prstGeom prst="mathMultiply">
              <a:avLst/>
            </a:prstGeom>
            <a:solidFill>
              <a:srgbClr val="74C2E1"/>
            </a:solidFill>
            <a:ln w="9525" cap="flat" cmpd="sng" algn="ctr">
              <a:noFill/>
              <a:prstDash val="solid"/>
              <a:round/>
              <a:headEnd type="none" w="med" len="med"/>
              <a:tailEnd type="none" w="med" len="med"/>
            </a:ln>
            <a:effectLst/>
          </p:spPr>
          <p:txBody>
            <a:bodyPr/>
            <a:lstStyle/>
            <a:p>
              <a:pPr defTabSz="784225">
                <a:defRPr/>
              </a:pPr>
              <a:endParaRPr lang="zh-CN" altLang="en-US"/>
            </a:p>
          </p:txBody>
        </p:sp>
        <p:sp>
          <p:nvSpPr>
            <p:cNvPr id="24593" name="TextBox 43"/>
            <p:cNvSpPr txBox="1">
              <a:spLocks noChangeArrowheads="1"/>
            </p:cNvSpPr>
            <p:nvPr/>
          </p:nvSpPr>
          <p:spPr bwMode="auto">
            <a:xfrm>
              <a:off x="5051795" y="4351353"/>
              <a:ext cx="534632" cy="2450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solidFill>
                    <a:schemeClr val="bg1"/>
                  </a:solidFill>
                  <a:ea typeface="宋体" panose="02010600030101010101" pitchFamily="2" charset="-122"/>
                </a:rPr>
                <a:t>BPDU</a:t>
              </a:r>
              <a:endParaRPr lang="zh-CN" altLang="en-US" sz="1000">
                <a:solidFill>
                  <a:schemeClr val="bg1"/>
                </a:solidFill>
                <a:ea typeface="宋体" panose="02010600030101010101" pitchFamily="2" charset="-122"/>
              </a:endParaRPr>
            </a:p>
          </p:txBody>
        </p:sp>
        <p:sp>
          <p:nvSpPr>
            <p:cNvPr id="24594" name="TextBox 18"/>
            <p:cNvSpPr txBox="1">
              <a:spLocks noChangeArrowheads="1"/>
            </p:cNvSpPr>
            <p:nvPr/>
          </p:nvSpPr>
          <p:spPr bwMode="auto">
            <a:xfrm>
              <a:off x="7310029" y="4724413"/>
              <a:ext cx="538442" cy="27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SWC</a:t>
              </a:r>
              <a:endParaRPr lang="zh-CN" altLang="en-US" sz="1200">
                <a:ea typeface="宋体" panose="02010600030101010101" pitchFamily="2" charset="-122"/>
              </a:endParaRPr>
            </a:p>
          </p:txBody>
        </p:sp>
        <p:cxnSp>
          <p:nvCxnSpPr>
            <p:cNvPr id="24595" name="直接箭头连接符 46"/>
            <p:cNvCxnSpPr>
              <a:cxnSpLocks noChangeShapeType="1"/>
            </p:cNvCxnSpPr>
            <p:nvPr/>
          </p:nvCxnSpPr>
          <p:spPr bwMode="auto">
            <a:xfrm>
              <a:off x="2916238" y="4956182"/>
              <a:ext cx="1223962" cy="0"/>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sp>
          <p:nvSpPr>
            <p:cNvPr id="24596" name="TextBox 43"/>
            <p:cNvSpPr txBox="1">
              <a:spLocks noChangeArrowheads="1"/>
            </p:cNvSpPr>
            <p:nvPr/>
          </p:nvSpPr>
          <p:spPr bwMode="auto">
            <a:xfrm>
              <a:off x="3238871" y="4992688"/>
              <a:ext cx="534632" cy="2450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000">
                  <a:solidFill>
                    <a:schemeClr val="bg1"/>
                  </a:solidFill>
                  <a:ea typeface="宋体" panose="02010600030101010101" pitchFamily="2" charset="-122"/>
                </a:rPr>
                <a:t>BPDU</a:t>
              </a:r>
              <a:endParaRPr lang="zh-CN" altLang="en-US" sz="1000">
                <a:solidFill>
                  <a:schemeClr val="bg1"/>
                </a:solidFill>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52" name="文本框 1"/>
          <p:cNvSpPr txBox="1"/>
          <p:nvPr/>
        </p:nvSpPr>
        <p:spPr>
          <a:xfrm>
            <a:off x="1052890" y="973642"/>
            <a:ext cx="10092570" cy="4572727"/>
          </a:xfrm>
          <a:prstGeom prst="rect">
            <a:avLst/>
          </a:prstGeom>
          <a:noFill/>
        </p:spPr>
        <p:txBody>
          <a:bodyPr wrap="square" rtlCol="0" anchor="t">
            <a:spAutoFit/>
          </a:bodyPr>
          <a:lstStyle/>
          <a:p>
            <a:pPr>
              <a:lnSpc>
                <a:spcPct val="150000"/>
              </a:lnSpc>
            </a:pPr>
            <a:r>
              <a:rPr lang="zh-CN" altLang="en-US" sz="2000" dirty="0">
                <a:solidFill>
                  <a:srgbClr val="656D8D"/>
                </a:solidFill>
              </a:rPr>
              <a:t>配置</a:t>
            </a:r>
            <a:r>
              <a:rPr lang="en-US" altLang="zh-CN" sz="2000" dirty="0">
                <a:solidFill>
                  <a:srgbClr val="656D8D"/>
                </a:solidFill>
              </a:rPr>
              <a:t>STP</a:t>
            </a:r>
            <a:r>
              <a:rPr lang="zh-CN" altLang="en-US" sz="2000" dirty="0">
                <a:solidFill>
                  <a:srgbClr val="656D8D"/>
                </a:solidFill>
              </a:rPr>
              <a:t>：</a:t>
            </a:r>
            <a:endParaRPr lang="en-US" altLang="zh-CN" sz="2000" dirty="0">
              <a:solidFill>
                <a:srgbClr val="656D8D"/>
              </a:solidFill>
            </a:endParaRPr>
          </a:p>
          <a:p>
            <a:pPr>
              <a:lnSpc>
                <a:spcPct val="150000"/>
              </a:lnSpc>
            </a:pPr>
            <a:r>
              <a:rPr lang="en-US" altLang="zh-CN" sz="1600" dirty="0">
                <a:solidFill>
                  <a:srgbClr val="656D8D"/>
                </a:solidFill>
              </a:rPr>
              <a:t>1</a:t>
            </a:r>
            <a:r>
              <a:rPr lang="zh-CN" altLang="en-US" sz="1600" dirty="0">
                <a:solidFill>
                  <a:srgbClr val="656D8D"/>
                </a:solidFill>
              </a:rPr>
              <a:t>．配置</a:t>
            </a:r>
            <a:r>
              <a:rPr lang="en-US" altLang="zh-CN" sz="1600" dirty="0">
                <a:solidFill>
                  <a:srgbClr val="656D8D"/>
                </a:solidFill>
              </a:rPr>
              <a:t>STP</a:t>
            </a:r>
            <a:r>
              <a:rPr lang="zh-CN" altLang="en-US" sz="1600" dirty="0">
                <a:solidFill>
                  <a:srgbClr val="656D8D"/>
                </a:solidFill>
              </a:rPr>
              <a:t>模式</a:t>
            </a:r>
            <a:endParaRPr lang="zh-CN" altLang="en-US" sz="1600" dirty="0">
              <a:solidFill>
                <a:srgbClr val="656D8D"/>
              </a:solidFill>
            </a:endParaRPr>
          </a:p>
          <a:p>
            <a:pPr>
              <a:lnSpc>
                <a:spcPct val="150000"/>
              </a:lnSpc>
            </a:pPr>
            <a:r>
              <a:rPr lang="zh-CN" altLang="en-US" sz="1600" dirty="0">
                <a:solidFill>
                  <a:srgbClr val="656D8D"/>
                </a:solidFill>
              </a:rPr>
              <a:t>      命令：</a:t>
            </a:r>
            <a:r>
              <a:rPr lang="en-US" altLang="zh-CN" sz="1600" dirty="0">
                <a:solidFill>
                  <a:srgbClr val="656D8D"/>
                </a:solidFill>
              </a:rPr>
              <a:t>[Huawei]</a:t>
            </a:r>
            <a:r>
              <a:rPr lang="en-US" altLang="zh-CN" sz="1600" dirty="0" err="1">
                <a:solidFill>
                  <a:srgbClr val="656D8D"/>
                </a:solidFill>
              </a:rPr>
              <a:t>stp</a:t>
            </a:r>
            <a:r>
              <a:rPr lang="en-US" altLang="zh-CN" sz="1600" dirty="0">
                <a:solidFill>
                  <a:srgbClr val="656D8D"/>
                </a:solidFill>
              </a:rPr>
              <a:t> mode </a:t>
            </a:r>
            <a:r>
              <a:rPr lang="en-US" altLang="zh-CN" sz="1600" dirty="0" err="1">
                <a:solidFill>
                  <a:srgbClr val="656D8D"/>
                </a:solidFill>
              </a:rPr>
              <a:t>stp</a:t>
            </a:r>
            <a:endParaRPr lang="en-US" altLang="zh-CN" sz="1600" dirty="0">
              <a:solidFill>
                <a:srgbClr val="656D8D"/>
              </a:solidFill>
            </a:endParaRPr>
          </a:p>
          <a:p>
            <a:pPr>
              <a:lnSpc>
                <a:spcPct val="150000"/>
              </a:lnSpc>
            </a:pPr>
            <a:r>
              <a:rPr lang="en-US" altLang="zh-CN" sz="1600" dirty="0" err="1">
                <a:solidFill>
                  <a:srgbClr val="656D8D"/>
                </a:solidFill>
              </a:rPr>
              <a:t>stp</a:t>
            </a:r>
            <a:r>
              <a:rPr lang="en-US" altLang="zh-CN" sz="1600" dirty="0">
                <a:solidFill>
                  <a:srgbClr val="656D8D"/>
                </a:solidFill>
              </a:rPr>
              <a:t> mode </a:t>
            </a:r>
            <a:r>
              <a:rPr lang="en-US" altLang="zh-CN" sz="1600" dirty="0" err="1">
                <a:solidFill>
                  <a:srgbClr val="656D8D"/>
                </a:solidFill>
              </a:rPr>
              <a:t>stp</a:t>
            </a:r>
            <a:r>
              <a:rPr lang="zh-CN" altLang="en-US" sz="1600" dirty="0">
                <a:solidFill>
                  <a:srgbClr val="656D8D"/>
                </a:solidFill>
              </a:rPr>
              <a:t>是系统视图下使用的命令，该命令的作用是将</a:t>
            </a:r>
            <a:r>
              <a:rPr lang="en-US" altLang="zh-CN" sz="1600" dirty="0" err="1">
                <a:solidFill>
                  <a:srgbClr val="656D8D"/>
                </a:solidFill>
              </a:rPr>
              <a:t>stp</a:t>
            </a:r>
            <a:r>
              <a:rPr lang="zh-CN" altLang="en-US" sz="1600" dirty="0">
                <a:solidFill>
                  <a:srgbClr val="656D8D"/>
                </a:solidFill>
              </a:rPr>
              <a:t>的模式设定为</a:t>
            </a:r>
            <a:r>
              <a:rPr lang="en-US" altLang="zh-CN" sz="1600" dirty="0" err="1">
                <a:solidFill>
                  <a:srgbClr val="656D8D"/>
                </a:solidFill>
              </a:rPr>
              <a:t>stp</a:t>
            </a:r>
            <a:r>
              <a:rPr lang="zh-CN" altLang="en-US" sz="1600" dirty="0">
                <a:solidFill>
                  <a:srgbClr val="656D8D"/>
                </a:solidFill>
              </a:rPr>
              <a:t>。可以选择的</a:t>
            </a:r>
            <a:r>
              <a:rPr lang="en-US" altLang="zh-CN" sz="1600" dirty="0" err="1">
                <a:solidFill>
                  <a:srgbClr val="656D8D"/>
                </a:solidFill>
              </a:rPr>
              <a:t>stp</a:t>
            </a:r>
            <a:r>
              <a:rPr lang="zh-CN" altLang="en-US" sz="1600" dirty="0">
                <a:solidFill>
                  <a:srgbClr val="656D8D"/>
                </a:solidFill>
              </a:rPr>
              <a:t>模式分别是</a:t>
            </a:r>
            <a:r>
              <a:rPr lang="en-US" altLang="zh-CN" sz="1600" dirty="0" err="1">
                <a:solidFill>
                  <a:srgbClr val="656D8D"/>
                </a:solidFill>
              </a:rPr>
              <a:t>stp</a:t>
            </a:r>
            <a:r>
              <a:rPr lang="zh-CN" altLang="en-US" sz="1600" dirty="0">
                <a:solidFill>
                  <a:srgbClr val="656D8D"/>
                </a:solidFill>
              </a:rPr>
              <a:t>、</a:t>
            </a:r>
            <a:r>
              <a:rPr lang="en-US" altLang="zh-CN" sz="1600" dirty="0" err="1">
                <a:solidFill>
                  <a:srgbClr val="656D8D"/>
                </a:solidFill>
              </a:rPr>
              <a:t>rstp</a:t>
            </a:r>
            <a:r>
              <a:rPr lang="zh-CN" altLang="en-US" sz="1600" dirty="0">
                <a:solidFill>
                  <a:srgbClr val="656D8D"/>
                </a:solidFill>
              </a:rPr>
              <a:t>和</a:t>
            </a:r>
            <a:r>
              <a:rPr lang="en-US" altLang="zh-CN" sz="1600" dirty="0" err="1">
                <a:solidFill>
                  <a:srgbClr val="656D8D"/>
                </a:solidFill>
              </a:rPr>
              <a:t>mstp</a:t>
            </a:r>
            <a:r>
              <a:rPr lang="zh-CN" altLang="en-US" sz="1600" dirty="0">
                <a:solidFill>
                  <a:srgbClr val="656D8D"/>
                </a:solidFill>
              </a:rPr>
              <a:t>，分别对应</a:t>
            </a:r>
            <a:r>
              <a:rPr lang="en-US" altLang="zh-CN" sz="1600" dirty="0">
                <a:solidFill>
                  <a:srgbClr val="656D8D"/>
                </a:solidFill>
              </a:rPr>
              <a:t>STP</a:t>
            </a:r>
            <a:r>
              <a:rPr lang="zh-CN" altLang="en-US" sz="1600" dirty="0">
                <a:solidFill>
                  <a:srgbClr val="656D8D"/>
                </a:solidFill>
              </a:rPr>
              <a:t>、</a:t>
            </a:r>
            <a:r>
              <a:rPr lang="en-US" altLang="zh-CN" sz="1600" dirty="0">
                <a:solidFill>
                  <a:srgbClr val="656D8D"/>
                </a:solidFill>
              </a:rPr>
              <a:t>RSTP</a:t>
            </a:r>
            <a:r>
              <a:rPr lang="zh-CN" altLang="en-US" sz="1600" dirty="0">
                <a:solidFill>
                  <a:srgbClr val="656D8D"/>
                </a:solidFill>
              </a:rPr>
              <a:t>和</a:t>
            </a:r>
            <a:r>
              <a:rPr lang="en-US" altLang="zh-CN" sz="1600" dirty="0">
                <a:solidFill>
                  <a:srgbClr val="656D8D"/>
                </a:solidFill>
              </a:rPr>
              <a:t>MSTP</a:t>
            </a:r>
            <a:r>
              <a:rPr lang="zh-CN" altLang="en-US" sz="1600" dirty="0">
                <a:solidFill>
                  <a:srgbClr val="656D8D"/>
                </a:solidFill>
              </a:rPr>
              <a:t>三种生成树协议。</a:t>
            </a:r>
            <a:endParaRPr lang="en-US" altLang="zh-CN" sz="1600" dirty="0">
              <a:solidFill>
                <a:srgbClr val="656D8D"/>
              </a:solidFill>
            </a:endParaRPr>
          </a:p>
          <a:p>
            <a:pPr>
              <a:lnSpc>
                <a:spcPct val="150000"/>
              </a:lnSpc>
            </a:pPr>
            <a:r>
              <a:rPr lang="en-US" altLang="zh-CN" sz="1600" dirty="0">
                <a:solidFill>
                  <a:srgbClr val="656D8D"/>
                </a:solidFill>
              </a:rPr>
              <a:t>2</a:t>
            </a:r>
            <a:r>
              <a:rPr lang="zh-CN" altLang="en-US" sz="1600" dirty="0">
                <a:solidFill>
                  <a:srgbClr val="656D8D"/>
                </a:solidFill>
              </a:rPr>
              <a:t>．开启</a:t>
            </a:r>
            <a:r>
              <a:rPr lang="en-GB" altLang="zh-CN" sz="1600" dirty="0">
                <a:solidFill>
                  <a:srgbClr val="656D8D"/>
                </a:solidFill>
              </a:rPr>
              <a:t>STP</a:t>
            </a:r>
            <a:r>
              <a:rPr lang="zh-CN" altLang="en-US" sz="1600" dirty="0">
                <a:solidFill>
                  <a:srgbClr val="656D8D"/>
                </a:solidFill>
              </a:rPr>
              <a:t>功能</a:t>
            </a:r>
            <a:endParaRPr lang="zh-CN" altLang="en-US" sz="1600" dirty="0">
              <a:solidFill>
                <a:srgbClr val="656D8D"/>
              </a:solidFill>
            </a:endParaRPr>
          </a:p>
          <a:p>
            <a:pPr>
              <a:lnSpc>
                <a:spcPct val="150000"/>
              </a:lnSpc>
            </a:pPr>
            <a:r>
              <a:rPr lang="zh-CN" altLang="en-US" sz="1600" dirty="0">
                <a:solidFill>
                  <a:srgbClr val="656D8D"/>
                </a:solidFill>
              </a:rPr>
              <a:t>      命令：</a:t>
            </a:r>
            <a:r>
              <a:rPr lang="en-US" altLang="zh-CN" sz="1600" dirty="0">
                <a:solidFill>
                  <a:srgbClr val="656D8D"/>
                </a:solidFill>
              </a:rPr>
              <a:t>[</a:t>
            </a:r>
            <a:r>
              <a:rPr lang="en-GB" altLang="zh-CN" sz="1600" dirty="0">
                <a:solidFill>
                  <a:srgbClr val="656D8D"/>
                </a:solidFill>
              </a:rPr>
              <a:t>Huawei]</a:t>
            </a:r>
            <a:r>
              <a:rPr lang="en-GB" altLang="zh-CN" sz="1600" dirty="0" err="1">
                <a:solidFill>
                  <a:srgbClr val="656D8D"/>
                </a:solidFill>
              </a:rPr>
              <a:t>stp</a:t>
            </a:r>
            <a:r>
              <a:rPr lang="en-GB" altLang="zh-CN" sz="1600" dirty="0">
                <a:solidFill>
                  <a:srgbClr val="656D8D"/>
                </a:solidFill>
              </a:rPr>
              <a:t> enable</a:t>
            </a:r>
            <a:endParaRPr lang="en-GB" altLang="zh-CN" sz="1600" dirty="0">
              <a:solidFill>
                <a:srgbClr val="656D8D"/>
              </a:solidFill>
            </a:endParaRPr>
          </a:p>
          <a:p>
            <a:pPr>
              <a:lnSpc>
                <a:spcPct val="150000"/>
              </a:lnSpc>
            </a:pPr>
            <a:r>
              <a:rPr lang="en-GB" altLang="zh-CN" sz="1600" dirty="0" err="1">
                <a:solidFill>
                  <a:srgbClr val="656D8D"/>
                </a:solidFill>
              </a:rPr>
              <a:t>stp</a:t>
            </a:r>
            <a:r>
              <a:rPr lang="en-GB" altLang="zh-CN" sz="1600" dirty="0">
                <a:solidFill>
                  <a:srgbClr val="656D8D"/>
                </a:solidFill>
              </a:rPr>
              <a:t> enable</a:t>
            </a:r>
            <a:r>
              <a:rPr lang="zh-CN" altLang="en-US" sz="1600" dirty="0">
                <a:solidFill>
                  <a:srgbClr val="656D8D"/>
                </a:solidFill>
              </a:rPr>
              <a:t>是系统视图下使用的命令，该命令的作用是启动交换机的</a:t>
            </a:r>
            <a:r>
              <a:rPr lang="en-GB" altLang="zh-CN" sz="1600" dirty="0">
                <a:solidFill>
                  <a:srgbClr val="656D8D"/>
                </a:solidFill>
              </a:rPr>
              <a:t>STP</a:t>
            </a:r>
            <a:r>
              <a:rPr lang="zh-CN" altLang="en-US" sz="1600" dirty="0">
                <a:solidFill>
                  <a:srgbClr val="656D8D"/>
                </a:solidFill>
              </a:rPr>
              <a:t>功能。同样的，关闭</a:t>
            </a:r>
            <a:r>
              <a:rPr lang="en-GB" altLang="zh-CN" sz="1600" dirty="0">
                <a:solidFill>
                  <a:srgbClr val="656D8D"/>
                </a:solidFill>
              </a:rPr>
              <a:t>STP</a:t>
            </a:r>
            <a:r>
              <a:rPr lang="zh-CN" altLang="en-US" sz="1600" dirty="0">
                <a:solidFill>
                  <a:srgbClr val="656D8D"/>
                </a:solidFill>
              </a:rPr>
              <a:t>功能的命令为：</a:t>
            </a:r>
            <a:endParaRPr lang="zh-CN" altLang="en-US" sz="1600" dirty="0">
              <a:solidFill>
                <a:srgbClr val="656D8D"/>
              </a:solidFill>
            </a:endParaRPr>
          </a:p>
          <a:p>
            <a:pPr>
              <a:lnSpc>
                <a:spcPct val="150000"/>
              </a:lnSpc>
            </a:pPr>
            <a:r>
              <a:rPr lang="zh-CN" altLang="en-US" sz="1600" dirty="0">
                <a:solidFill>
                  <a:srgbClr val="656D8D"/>
                </a:solidFill>
              </a:rPr>
              <a:t>      </a:t>
            </a:r>
            <a:r>
              <a:rPr lang="en-US" altLang="zh-CN" sz="1600" dirty="0">
                <a:solidFill>
                  <a:srgbClr val="656D8D"/>
                </a:solidFill>
              </a:rPr>
              <a:t>[</a:t>
            </a:r>
            <a:r>
              <a:rPr lang="en-GB" altLang="zh-CN" sz="1600" dirty="0">
                <a:solidFill>
                  <a:srgbClr val="656D8D"/>
                </a:solidFill>
              </a:rPr>
              <a:t>Huawei]</a:t>
            </a:r>
            <a:r>
              <a:rPr lang="en-GB" altLang="zh-CN" sz="1600" dirty="0" err="1">
                <a:solidFill>
                  <a:srgbClr val="656D8D"/>
                </a:solidFill>
              </a:rPr>
              <a:t>stp</a:t>
            </a:r>
            <a:r>
              <a:rPr lang="en-GB" altLang="zh-CN" sz="1600" dirty="0">
                <a:solidFill>
                  <a:srgbClr val="656D8D"/>
                </a:solidFill>
              </a:rPr>
              <a:t> disable</a:t>
            </a:r>
            <a:endParaRPr lang="en-GB" altLang="zh-CN" sz="1600" dirty="0">
              <a:solidFill>
                <a:srgbClr val="656D8D"/>
              </a:solidFill>
            </a:endParaRPr>
          </a:p>
          <a:p>
            <a:pPr>
              <a:lnSpc>
                <a:spcPct val="150000"/>
              </a:lnSpc>
            </a:pPr>
            <a:r>
              <a:rPr lang="en-US" altLang="zh-CN" sz="1600" dirty="0">
                <a:solidFill>
                  <a:srgbClr val="656D8D"/>
                </a:solidFill>
              </a:rPr>
              <a:t>3</a:t>
            </a:r>
            <a:r>
              <a:rPr lang="zh-CN" altLang="en-US" sz="1600" dirty="0">
                <a:solidFill>
                  <a:srgbClr val="656D8D"/>
                </a:solidFill>
              </a:rPr>
              <a:t>．查看</a:t>
            </a:r>
            <a:r>
              <a:rPr lang="en-GB" altLang="zh-CN" sz="1600" dirty="0">
                <a:solidFill>
                  <a:srgbClr val="656D8D"/>
                </a:solidFill>
              </a:rPr>
              <a:t>STP</a:t>
            </a:r>
            <a:r>
              <a:rPr lang="zh-CN" altLang="en-US" sz="1600" dirty="0">
                <a:solidFill>
                  <a:srgbClr val="656D8D"/>
                </a:solidFill>
              </a:rPr>
              <a:t>配置</a:t>
            </a:r>
            <a:endParaRPr lang="zh-CN" altLang="en-US" sz="1600" dirty="0">
              <a:solidFill>
                <a:srgbClr val="656D8D"/>
              </a:solidFill>
            </a:endParaRPr>
          </a:p>
          <a:p>
            <a:pPr>
              <a:lnSpc>
                <a:spcPct val="150000"/>
              </a:lnSpc>
            </a:pPr>
            <a:r>
              <a:rPr lang="zh-CN" altLang="en-US" sz="1600" dirty="0">
                <a:solidFill>
                  <a:srgbClr val="656D8D"/>
                </a:solidFill>
              </a:rPr>
              <a:t>      命令：</a:t>
            </a:r>
            <a:r>
              <a:rPr lang="en-US" altLang="zh-CN" sz="1600" dirty="0">
                <a:solidFill>
                  <a:srgbClr val="656D8D"/>
                </a:solidFill>
              </a:rPr>
              <a:t>&lt;</a:t>
            </a:r>
            <a:r>
              <a:rPr lang="en-GB" altLang="zh-CN" sz="1600" dirty="0">
                <a:solidFill>
                  <a:srgbClr val="656D8D"/>
                </a:solidFill>
              </a:rPr>
              <a:t>Huawei&gt;display </a:t>
            </a:r>
            <a:r>
              <a:rPr lang="en-GB" altLang="zh-CN" sz="1600" dirty="0" err="1">
                <a:solidFill>
                  <a:srgbClr val="656D8D"/>
                </a:solidFill>
              </a:rPr>
              <a:t>stp</a:t>
            </a:r>
            <a:r>
              <a:rPr lang="en-GB" altLang="zh-CN" sz="1600" dirty="0">
                <a:solidFill>
                  <a:srgbClr val="656D8D"/>
                </a:solidFill>
              </a:rPr>
              <a:t> brief</a:t>
            </a:r>
            <a:endParaRPr lang="en-GB" altLang="zh-CN" sz="1600" dirty="0">
              <a:solidFill>
                <a:srgbClr val="656D8D"/>
              </a:solidFill>
            </a:endParaRPr>
          </a:p>
          <a:p>
            <a:pPr>
              <a:lnSpc>
                <a:spcPct val="150000"/>
              </a:lnSpc>
            </a:pPr>
            <a:r>
              <a:rPr lang="en-GB" altLang="zh-CN" sz="1600" dirty="0">
                <a:solidFill>
                  <a:srgbClr val="656D8D"/>
                </a:solidFill>
              </a:rPr>
              <a:t>display </a:t>
            </a:r>
            <a:r>
              <a:rPr lang="en-GB" altLang="zh-CN" sz="1600" dirty="0" err="1">
                <a:solidFill>
                  <a:srgbClr val="656D8D"/>
                </a:solidFill>
              </a:rPr>
              <a:t>stp</a:t>
            </a:r>
            <a:r>
              <a:rPr lang="en-GB" altLang="zh-CN" sz="1600" dirty="0">
                <a:solidFill>
                  <a:srgbClr val="656D8D"/>
                </a:solidFill>
              </a:rPr>
              <a:t> brief</a:t>
            </a:r>
            <a:r>
              <a:rPr lang="zh-CN" altLang="en-US" sz="1600" dirty="0">
                <a:solidFill>
                  <a:srgbClr val="656D8D"/>
                </a:solidFill>
              </a:rPr>
              <a:t>是用户视图或者系统视图下使用的命令，该命令的作用是显示交换机各个端口的状态。</a:t>
            </a:r>
            <a:endParaRPr lang="zh-CN" altLang="en-US" sz="1600" dirty="0">
              <a:solidFill>
                <a:srgbClr val="656D8D"/>
              </a:solidFill>
            </a:endParaRPr>
          </a:p>
        </p:txBody>
      </p:sp>
      <p:grpSp>
        <p:nvGrpSpPr>
          <p:cNvPr id="43" name="组合 42"/>
          <p:cNvGrpSpPr/>
          <p:nvPr/>
        </p:nvGrpSpPr>
        <p:grpSpPr>
          <a:xfrm>
            <a:off x="774700" y="5546369"/>
            <a:ext cx="10226040" cy="1123950"/>
            <a:chOff x="1325" y="8641"/>
            <a:chExt cx="16104" cy="1770"/>
          </a:xfrm>
        </p:grpSpPr>
        <p:sp>
          <p:nvSpPr>
            <p:cNvPr id="46" name="矩形 4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sp>
        <p:nvSpPr>
          <p:cNvPr id="4" name="矩形 3"/>
          <p:cNvSpPr/>
          <p:nvPr/>
        </p:nvSpPr>
        <p:spPr>
          <a:xfrm>
            <a:off x="1078508" y="1534829"/>
            <a:ext cx="10041333" cy="3095399"/>
          </a:xfrm>
          <a:prstGeom prst="rect">
            <a:avLst/>
          </a:prstGeom>
        </p:spPr>
        <p:txBody>
          <a:bodyPr wrap="square">
            <a:spAutoFit/>
          </a:bodyPr>
          <a:lstStyle/>
          <a:p>
            <a:pPr>
              <a:lnSpc>
                <a:spcPct val="150000"/>
              </a:lnSpc>
            </a:pPr>
            <a:r>
              <a:rPr lang="zh-CN" altLang="en-US" sz="2000" dirty="0">
                <a:solidFill>
                  <a:srgbClr val="656D8D"/>
                </a:solidFill>
              </a:rPr>
              <a:t>快速生成树协议</a:t>
            </a:r>
            <a:r>
              <a:rPr lang="en-GB" altLang="zh-CN" sz="2000" dirty="0">
                <a:solidFill>
                  <a:srgbClr val="656D8D"/>
                </a:solidFill>
              </a:rPr>
              <a:t>RSTP</a:t>
            </a:r>
            <a:r>
              <a:rPr lang="zh-CN" altLang="en-US" sz="2000" dirty="0">
                <a:solidFill>
                  <a:srgbClr val="656D8D"/>
                </a:solidFill>
              </a:rPr>
              <a:t>简介：</a:t>
            </a:r>
            <a:endParaRPr lang="en-US" altLang="zh-CN" sz="2000" dirty="0">
              <a:solidFill>
                <a:srgbClr val="656D8D"/>
              </a:solidFill>
            </a:endParaRPr>
          </a:p>
          <a:p>
            <a:pPr>
              <a:lnSpc>
                <a:spcPct val="150000"/>
              </a:lnSpc>
            </a:pPr>
            <a:r>
              <a:rPr lang="zh-CN" altLang="en-US" sz="1600" dirty="0">
                <a:solidFill>
                  <a:srgbClr val="656D8D"/>
                </a:solidFill>
              </a:rPr>
              <a:t>       随着应用的深入和网络技术的发展，</a:t>
            </a:r>
            <a:r>
              <a:rPr lang="en-US" altLang="zh-CN" sz="1600" dirty="0">
                <a:solidFill>
                  <a:srgbClr val="656D8D"/>
                </a:solidFill>
              </a:rPr>
              <a:t>STP</a:t>
            </a:r>
            <a:r>
              <a:rPr lang="zh-CN" altLang="en-US" sz="1600" dirty="0">
                <a:solidFill>
                  <a:srgbClr val="656D8D"/>
                </a:solidFill>
              </a:rPr>
              <a:t>的缺点在应用中也被暴露了出来，其缺陷主要表现在收敛速度上。当拓扑发生变化时，新的配置消息要经过一定的时延才能传播到整个网络，这个时延称为</a:t>
            </a:r>
            <a:r>
              <a:rPr lang="en-US" altLang="zh-CN" sz="1600" dirty="0">
                <a:solidFill>
                  <a:srgbClr val="656D8D"/>
                </a:solidFill>
              </a:rPr>
              <a:t>Forward Delay</a:t>
            </a:r>
            <a:r>
              <a:rPr lang="zh-CN" altLang="en-US" sz="1600" dirty="0">
                <a:solidFill>
                  <a:srgbClr val="656D8D"/>
                </a:solidFill>
              </a:rPr>
              <a:t>，协议默认值为</a:t>
            </a:r>
            <a:r>
              <a:rPr lang="en-US" altLang="zh-CN" sz="1600" dirty="0">
                <a:solidFill>
                  <a:srgbClr val="656D8D"/>
                </a:solidFill>
              </a:rPr>
              <a:t>15s</a:t>
            </a:r>
            <a:r>
              <a:rPr lang="zh-CN" altLang="en-US" sz="1600" dirty="0">
                <a:solidFill>
                  <a:srgbClr val="656D8D"/>
                </a:solidFill>
              </a:rPr>
              <a:t>。在所有网桥收到这个变化的消息之前，若旧拓扑结构中处于转发的端口还没有发现自己应该在新的拓扑中停止转发，则可能存在临时环路。为了解决临时环路的问题，生成树使用了一种定时器策略，即在端口从阻塞状态到转发状态的中间加上一个只学习</a:t>
            </a:r>
            <a:r>
              <a:rPr lang="en-US" altLang="zh-CN" sz="1600" dirty="0">
                <a:solidFill>
                  <a:srgbClr val="656D8D"/>
                </a:solidFill>
              </a:rPr>
              <a:t>MAC</a:t>
            </a:r>
            <a:r>
              <a:rPr lang="zh-CN" altLang="en-US" sz="1600" dirty="0">
                <a:solidFill>
                  <a:srgbClr val="656D8D"/>
                </a:solidFill>
              </a:rPr>
              <a:t>地址但不参加转发的中间状态，两次状态切换的时间长度都是</a:t>
            </a:r>
            <a:r>
              <a:rPr lang="en-US" altLang="zh-CN" sz="1600" dirty="0">
                <a:solidFill>
                  <a:srgbClr val="656D8D"/>
                </a:solidFill>
              </a:rPr>
              <a:t>Forward Delay</a:t>
            </a:r>
            <a:r>
              <a:rPr lang="zh-CN" altLang="en-US" sz="1600" dirty="0">
                <a:solidFill>
                  <a:srgbClr val="656D8D"/>
                </a:solidFill>
              </a:rPr>
              <a:t>，这样就可以保证在拓扑变化的时候不会产生临时环路。但是，这个看似良好的解决方案实际上带来的却是至少</a:t>
            </a:r>
            <a:r>
              <a:rPr lang="en-US" altLang="zh-CN" sz="1600" dirty="0">
                <a:solidFill>
                  <a:srgbClr val="656D8D"/>
                </a:solidFill>
              </a:rPr>
              <a:t>2</a:t>
            </a:r>
            <a:r>
              <a:rPr lang="zh-CN" altLang="en-US" sz="1600" dirty="0">
                <a:solidFill>
                  <a:srgbClr val="656D8D"/>
                </a:solidFill>
              </a:rPr>
              <a:t>倍</a:t>
            </a:r>
            <a:r>
              <a:rPr lang="en-US" altLang="zh-CN" sz="1600" dirty="0">
                <a:solidFill>
                  <a:srgbClr val="656D8D"/>
                </a:solidFill>
              </a:rPr>
              <a:t>Forward Delay</a:t>
            </a:r>
            <a:r>
              <a:rPr lang="zh-CN" altLang="en-US" sz="1600" dirty="0">
                <a:solidFill>
                  <a:srgbClr val="656D8D"/>
                </a:solidFill>
              </a:rPr>
              <a:t>的收敛时间。</a:t>
            </a:r>
            <a:endParaRPr lang="zh-CN" altLang="zh-CN" sz="2000" dirty="0">
              <a:solidFill>
                <a:srgbClr val="656D8D"/>
              </a:solidFill>
            </a:endParaRPr>
          </a:p>
        </p:txBody>
      </p:sp>
      <p:grpSp>
        <p:nvGrpSpPr>
          <p:cNvPr id="5" name="组合 4"/>
          <p:cNvGrpSpPr/>
          <p:nvPr/>
        </p:nvGrpSpPr>
        <p:grpSpPr>
          <a:xfrm>
            <a:off x="774700" y="5383214"/>
            <a:ext cx="10226040" cy="1123950"/>
            <a:chOff x="1325" y="8641"/>
            <a:chExt cx="16104" cy="1770"/>
          </a:xfrm>
        </p:grpSpPr>
        <p:sp>
          <p:nvSpPr>
            <p:cNvPr id="6" name="矩形 5"/>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四、相关知识</a:t>
            </a:r>
            <a:endParaRPr lang="zh-CN" altLang="en-US" dirty="0"/>
          </a:p>
        </p:txBody>
      </p:sp>
      <p:grpSp>
        <p:nvGrpSpPr>
          <p:cNvPr id="6" name="组合 5"/>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3" name="矩形 2"/>
          <p:cNvSpPr/>
          <p:nvPr/>
        </p:nvSpPr>
        <p:spPr>
          <a:xfrm>
            <a:off x="841375" y="1564778"/>
            <a:ext cx="10422332" cy="3139321"/>
          </a:xfrm>
          <a:prstGeom prst="rect">
            <a:avLst/>
          </a:prstGeom>
        </p:spPr>
        <p:txBody>
          <a:bodyPr wrap="square">
            <a:spAutoFit/>
          </a:bodyPr>
          <a:lstStyle/>
          <a:p>
            <a:r>
              <a:rPr kumimoji="0" lang="zh-CN" altLang="en-US" sz="1800" dirty="0">
                <a:solidFill>
                  <a:srgbClr val="656D8D"/>
                </a:solidFill>
                <a:latin typeface="+mn-ea"/>
              </a:rPr>
              <a:t>      为了解决</a:t>
            </a:r>
            <a:r>
              <a:rPr kumimoji="0" lang="en-GB" altLang="zh-CN" sz="1800" dirty="0">
                <a:solidFill>
                  <a:srgbClr val="656D8D"/>
                </a:solidFill>
                <a:latin typeface="+mn-ea"/>
              </a:rPr>
              <a:t>STP</a:t>
            </a:r>
            <a:r>
              <a:rPr kumimoji="0" lang="zh-CN" altLang="en-US" sz="1800" dirty="0">
                <a:solidFill>
                  <a:srgbClr val="656D8D"/>
                </a:solidFill>
                <a:latin typeface="+mn-ea"/>
              </a:rPr>
              <a:t>协议的这个缺陷，</a:t>
            </a:r>
            <a:r>
              <a:rPr kumimoji="0" lang="en-GB" altLang="zh-CN" sz="1800" dirty="0">
                <a:solidFill>
                  <a:srgbClr val="656D8D"/>
                </a:solidFill>
                <a:latin typeface="+mn-ea"/>
              </a:rPr>
              <a:t>IEEE</a:t>
            </a:r>
            <a:r>
              <a:rPr kumimoji="0" lang="zh-CN" altLang="en-US" sz="1800" dirty="0">
                <a:solidFill>
                  <a:srgbClr val="656D8D"/>
                </a:solidFill>
                <a:latin typeface="+mn-ea"/>
              </a:rPr>
              <a:t>推出了</a:t>
            </a:r>
            <a:r>
              <a:rPr kumimoji="0" lang="en-US" altLang="zh-CN" sz="1800" dirty="0">
                <a:solidFill>
                  <a:srgbClr val="656D8D"/>
                </a:solidFill>
                <a:latin typeface="+mn-ea"/>
              </a:rPr>
              <a:t>802.1</a:t>
            </a:r>
            <a:r>
              <a:rPr kumimoji="0" lang="en-GB" altLang="zh-CN" sz="1800" dirty="0">
                <a:solidFill>
                  <a:srgbClr val="656D8D"/>
                </a:solidFill>
                <a:latin typeface="+mn-ea"/>
              </a:rPr>
              <a:t>W</a:t>
            </a:r>
            <a:r>
              <a:rPr kumimoji="0" lang="zh-CN" altLang="en-US" sz="1800" dirty="0">
                <a:solidFill>
                  <a:srgbClr val="656D8D"/>
                </a:solidFill>
                <a:latin typeface="+mn-ea"/>
              </a:rPr>
              <a:t>标准，作为对</a:t>
            </a:r>
            <a:r>
              <a:rPr kumimoji="0" lang="en-US" altLang="zh-CN" sz="1800" dirty="0">
                <a:solidFill>
                  <a:srgbClr val="656D8D"/>
                </a:solidFill>
                <a:latin typeface="+mn-ea"/>
              </a:rPr>
              <a:t>802.1</a:t>
            </a:r>
            <a:r>
              <a:rPr kumimoji="0" lang="en-GB" altLang="zh-CN" sz="1800" dirty="0">
                <a:solidFill>
                  <a:srgbClr val="656D8D"/>
                </a:solidFill>
                <a:latin typeface="+mn-ea"/>
              </a:rPr>
              <a:t>D</a:t>
            </a:r>
            <a:r>
              <a:rPr kumimoji="0" lang="zh-CN" altLang="en-US" sz="1800" dirty="0">
                <a:solidFill>
                  <a:srgbClr val="656D8D"/>
                </a:solidFill>
                <a:latin typeface="+mn-ea"/>
              </a:rPr>
              <a:t>标准的补充，在</a:t>
            </a:r>
            <a:r>
              <a:rPr kumimoji="0" lang="en-US" altLang="zh-CN" sz="1800" dirty="0">
                <a:solidFill>
                  <a:srgbClr val="656D8D"/>
                </a:solidFill>
                <a:latin typeface="+mn-ea"/>
              </a:rPr>
              <a:t>802.1</a:t>
            </a:r>
            <a:r>
              <a:rPr kumimoji="0" lang="en-GB" altLang="zh-CN" sz="1800" dirty="0">
                <a:solidFill>
                  <a:srgbClr val="656D8D"/>
                </a:solidFill>
                <a:latin typeface="+mn-ea"/>
              </a:rPr>
              <a:t>W</a:t>
            </a:r>
            <a:r>
              <a:rPr kumimoji="0" lang="zh-CN" altLang="en-US" sz="1800" dirty="0">
                <a:solidFill>
                  <a:srgbClr val="656D8D"/>
                </a:solidFill>
                <a:latin typeface="+mn-ea"/>
              </a:rPr>
              <a:t>标准里定义了快速生成树协议</a:t>
            </a:r>
            <a:r>
              <a:rPr kumimoji="0" lang="en-GB" altLang="zh-CN" sz="1800" dirty="0">
                <a:solidFill>
                  <a:srgbClr val="656D8D"/>
                </a:solidFill>
                <a:latin typeface="+mn-ea"/>
              </a:rPr>
              <a:t>RSTP</a:t>
            </a:r>
            <a:r>
              <a:rPr kumimoji="0" lang="zh-CN" altLang="en-GB" sz="1800" dirty="0">
                <a:solidFill>
                  <a:srgbClr val="656D8D"/>
                </a:solidFill>
                <a:latin typeface="+mn-ea"/>
              </a:rPr>
              <a:t>。</a:t>
            </a:r>
            <a:r>
              <a:rPr kumimoji="0" lang="en-GB" altLang="zh-CN" sz="1800" dirty="0">
                <a:solidFill>
                  <a:srgbClr val="656D8D"/>
                </a:solidFill>
                <a:latin typeface="+mn-ea"/>
              </a:rPr>
              <a:t>RSTP</a:t>
            </a:r>
            <a:r>
              <a:rPr kumimoji="0" lang="zh-CN" altLang="en-US" sz="1800" dirty="0">
                <a:solidFill>
                  <a:srgbClr val="656D8D"/>
                </a:solidFill>
                <a:latin typeface="+mn-ea"/>
              </a:rPr>
              <a:t>协议在</a:t>
            </a:r>
            <a:r>
              <a:rPr kumimoji="0" lang="en-GB" altLang="zh-CN" sz="1800" dirty="0">
                <a:solidFill>
                  <a:srgbClr val="656D8D"/>
                </a:solidFill>
                <a:latin typeface="+mn-ea"/>
              </a:rPr>
              <a:t>STP</a:t>
            </a:r>
            <a:r>
              <a:rPr kumimoji="0" lang="zh-CN" altLang="en-US" sz="1800" dirty="0">
                <a:solidFill>
                  <a:srgbClr val="656D8D"/>
                </a:solidFill>
                <a:latin typeface="+mn-ea"/>
              </a:rPr>
              <a:t>协议基础上做了以下</a:t>
            </a:r>
            <a:r>
              <a:rPr kumimoji="0" lang="en-US" altLang="zh-CN" sz="1800" dirty="0">
                <a:solidFill>
                  <a:srgbClr val="656D8D"/>
                </a:solidFill>
                <a:latin typeface="+mn-ea"/>
              </a:rPr>
              <a:t>3</a:t>
            </a:r>
            <a:r>
              <a:rPr kumimoji="0" lang="zh-CN" altLang="en-US" sz="1800" dirty="0">
                <a:solidFill>
                  <a:srgbClr val="656D8D"/>
                </a:solidFill>
                <a:latin typeface="+mn-ea"/>
              </a:rPr>
              <a:t>点重要改进，使得收敛速度快得多（最快</a:t>
            </a:r>
            <a:r>
              <a:rPr kumimoji="0" lang="en-US" altLang="zh-CN" sz="1800" dirty="0">
                <a:solidFill>
                  <a:srgbClr val="656D8D"/>
                </a:solidFill>
                <a:latin typeface="+mn-ea"/>
              </a:rPr>
              <a:t>1</a:t>
            </a:r>
            <a:r>
              <a:rPr kumimoji="0" lang="en-GB" altLang="zh-CN" sz="1800" dirty="0">
                <a:solidFill>
                  <a:srgbClr val="656D8D"/>
                </a:solidFill>
                <a:latin typeface="+mn-ea"/>
              </a:rPr>
              <a:t>s</a:t>
            </a:r>
            <a:r>
              <a:rPr kumimoji="0" lang="zh-CN" altLang="en-US" sz="1800" dirty="0">
                <a:solidFill>
                  <a:srgbClr val="656D8D"/>
                </a:solidFill>
                <a:latin typeface="+mn-ea"/>
              </a:rPr>
              <a:t>以内）。</a:t>
            </a:r>
            <a:endParaRPr kumimoji="0" lang="zh-CN" altLang="en-US" sz="1800" dirty="0">
              <a:solidFill>
                <a:srgbClr val="656D8D"/>
              </a:solidFill>
              <a:latin typeface="+mn-ea"/>
            </a:endParaRPr>
          </a:p>
          <a:p>
            <a:r>
              <a:rPr kumimoji="0" lang="zh-CN" altLang="en-US" sz="1800" dirty="0">
                <a:solidFill>
                  <a:srgbClr val="656D8D"/>
                </a:solidFill>
                <a:latin typeface="+mn-ea"/>
              </a:rPr>
              <a:t>     （</a:t>
            </a:r>
            <a:r>
              <a:rPr kumimoji="0" lang="en-US" altLang="zh-CN" sz="1800" dirty="0">
                <a:solidFill>
                  <a:srgbClr val="656D8D"/>
                </a:solidFill>
                <a:latin typeface="+mn-ea"/>
              </a:rPr>
              <a:t>1</a:t>
            </a:r>
            <a:r>
              <a:rPr kumimoji="0" lang="zh-CN" altLang="en-US" sz="1800" dirty="0">
                <a:solidFill>
                  <a:srgbClr val="656D8D"/>
                </a:solidFill>
                <a:latin typeface="+mn-ea"/>
              </a:rPr>
              <a:t>）为根端口和指定端口设置了快速切换用的替换端口（</a:t>
            </a:r>
            <a:r>
              <a:rPr kumimoji="0" lang="en-GB" altLang="zh-CN" sz="1800" dirty="0">
                <a:solidFill>
                  <a:srgbClr val="656D8D"/>
                </a:solidFill>
                <a:latin typeface="+mn-ea"/>
              </a:rPr>
              <a:t>Alternate Port</a:t>
            </a:r>
            <a:r>
              <a:rPr kumimoji="0" lang="zh-CN" altLang="en-GB" sz="1800" dirty="0">
                <a:solidFill>
                  <a:srgbClr val="656D8D"/>
                </a:solidFill>
                <a:latin typeface="+mn-ea"/>
              </a:rPr>
              <a:t>）</a:t>
            </a:r>
            <a:r>
              <a:rPr kumimoji="0" lang="zh-CN" altLang="en-US" sz="1800" dirty="0">
                <a:solidFill>
                  <a:srgbClr val="656D8D"/>
                </a:solidFill>
                <a:latin typeface="+mn-ea"/>
              </a:rPr>
              <a:t>和备份端口（</a:t>
            </a:r>
            <a:r>
              <a:rPr kumimoji="0" lang="en-GB" altLang="zh-CN" sz="1800" dirty="0">
                <a:solidFill>
                  <a:srgbClr val="656D8D"/>
                </a:solidFill>
                <a:latin typeface="+mn-ea"/>
              </a:rPr>
              <a:t>Backup Port</a:t>
            </a:r>
            <a:r>
              <a:rPr kumimoji="0" lang="zh-CN" altLang="en-GB" sz="1800" dirty="0">
                <a:solidFill>
                  <a:srgbClr val="656D8D"/>
                </a:solidFill>
                <a:latin typeface="+mn-ea"/>
              </a:rPr>
              <a:t>）</a:t>
            </a:r>
            <a:r>
              <a:rPr kumimoji="0" lang="zh-CN" altLang="en-US" sz="1800" dirty="0">
                <a:solidFill>
                  <a:srgbClr val="656D8D"/>
                </a:solidFill>
                <a:latin typeface="+mn-ea"/>
              </a:rPr>
              <a:t>两种角色，在根端口或指定端口失效的情况下，替换端口或备份端口就会无时延地进入转发状态。</a:t>
            </a:r>
            <a:endParaRPr kumimoji="0" lang="zh-CN" altLang="en-US" sz="1800" dirty="0">
              <a:solidFill>
                <a:srgbClr val="656D8D"/>
              </a:solidFill>
              <a:latin typeface="+mn-ea"/>
            </a:endParaRPr>
          </a:p>
          <a:p>
            <a:r>
              <a:rPr kumimoji="0" lang="zh-CN" altLang="en-US" sz="1800" dirty="0">
                <a:solidFill>
                  <a:srgbClr val="656D8D"/>
                </a:solidFill>
                <a:latin typeface="+mn-ea"/>
              </a:rPr>
              <a:t>     （</a:t>
            </a:r>
            <a:r>
              <a:rPr kumimoji="0" lang="en-US" altLang="zh-CN" sz="1800" dirty="0">
                <a:solidFill>
                  <a:srgbClr val="656D8D"/>
                </a:solidFill>
                <a:latin typeface="+mn-ea"/>
              </a:rPr>
              <a:t>2</a:t>
            </a:r>
            <a:r>
              <a:rPr kumimoji="0" lang="zh-CN" altLang="en-US" sz="1800" dirty="0">
                <a:solidFill>
                  <a:srgbClr val="656D8D"/>
                </a:solidFill>
                <a:latin typeface="+mn-ea"/>
              </a:rPr>
              <a:t>）在只连接了两个交换端口的点对点链路中，指定端口只需与下游网桥进行一次握手就可以无时延地进入转发状态。如果连接了</a:t>
            </a:r>
            <a:r>
              <a:rPr kumimoji="0" lang="en-US" altLang="zh-CN" sz="1800" dirty="0">
                <a:solidFill>
                  <a:srgbClr val="656D8D"/>
                </a:solidFill>
                <a:latin typeface="+mn-ea"/>
              </a:rPr>
              <a:t>3</a:t>
            </a:r>
            <a:r>
              <a:rPr kumimoji="0" lang="zh-CN" altLang="en-US" sz="1800" dirty="0">
                <a:solidFill>
                  <a:srgbClr val="656D8D"/>
                </a:solidFill>
                <a:latin typeface="+mn-ea"/>
              </a:rPr>
              <a:t>个以上网桥的共享链路，下游网桥是不会响应上游指定端口发出的握手请求的，只能等待</a:t>
            </a:r>
            <a:r>
              <a:rPr kumimoji="0" lang="en-US" altLang="zh-CN" sz="1800" dirty="0">
                <a:solidFill>
                  <a:srgbClr val="656D8D"/>
                </a:solidFill>
                <a:latin typeface="+mn-ea"/>
              </a:rPr>
              <a:t>2</a:t>
            </a:r>
            <a:r>
              <a:rPr kumimoji="0" lang="zh-CN" altLang="en-US" sz="1800" dirty="0">
                <a:solidFill>
                  <a:srgbClr val="656D8D"/>
                </a:solidFill>
                <a:latin typeface="+mn-ea"/>
              </a:rPr>
              <a:t>倍</a:t>
            </a:r>
            <a:r>
              <a:rPr kumimoji="0" lang="en-GB" altLang="zh-CN" sz="1800" dirty="0">
                <a:solidFill>
                  <a:srgbClr val="656D8D"/>
                </a:solidFill>
                <a:latin typeface="+mn-ea"/>
              </a:rPr>
              <a:t>Forward Delay</a:t>
            </a:r>
            <a:r>
              <a:rPr kumimoji="0" lang="zh-CN" altLang="en-US" sz="1800" dirty="0">
                <a:solidFill>
                  <a:srgbClr val="656D8D"/>
                </a:solidFill>
                <a:latin typeface="+mn-ea"/>
              </a:rPr>
              <a:t>的时间再进入转发状态。</a:t>
            </a:r>
            <a:endParaRPr kumimoji="0" lang="zh-CN" altLang="en-US" sz="1800" dirty="0">
              <a:solidFill>
                <a:srgbClr val="656D8D"/>
              </a:solidFill>
              <a:latin typeface="+mn-ea"/>
            </a:endParaRPr>
          </a:p>
          <a:p>
            <a:r>
              <a:rPr kumimoji="0" lang="zh-CN" altLang="en-US" sz="1800" dirty="0">
                <a:solidFill>
                  <a:srgbClr val="656D8D"/>
                </a:solidFill>
                <a:latin typeface="+mn-ea"/>
              </a:rPr>
              <a:t>     （</a:t>
            </a:r>
            <a:r>
              <a:rPr kumimoji="0" lang="en-US" altLang="zh-CN" sz="1800" dirty="0">
                <a:solidFill>
                  <a:srgbClr val="656D8D"/>
                </a:solidFill>
                <a:latin typeface="+mn-ea"/>
              </a:rPr>
              <a:t>3</a:t>
            </a:r>
            <a:r>
              <a:rPr kumimoji="0" lang="zh-CN" altLang="en-US" sz="1800" dirty="0">
                <a:solidFill>
                  <a:srgbClr val="656D8D"/>
                </a:solidFill>
                <a:latin typeface="+mn-ea"/>
              </a:rPr>
              <a:t>）直接与终端相连而不是把其他网桥相连的端口定义为边缘端口（</a:t>
            </a:r>
            <a:r>
              <a:rPr kumimoji="0" lang="en-GB" altLang="zh-CN" sz="1800" dirty="0">
                <a:solidFill>
                  <a:srgbClr val="656D8D"/>
                </a:solidFill>
                <a:latin typeface="+mn-ea"/>
              </a:rPr>
              <a:t>Edge Port</a:t>
            </a:r>
            <a:r>
              <a:rPr kumimoji="0" lang="zh-CN" altLang="en-GB" sz="1800" dirty="0">
                <a:solidFill>
                  <a:srgbClr val="656D8D"/>
                </a:solidFill>
                <a:latin typeface="+mn-ea"/>
              </a:rPr>
              <a:t>）。</a:t>
            </a:r>
            <a:r>
              <a:rPr kumimoji="0" lang="zh-CN" altLang="en-US" sz="1800" dirty="0">
                <a:solidFill>
                  <a:srgbClr val="656D8D"/>
                </a:solidFill>
                <a:latin typeface="+mn-ea"/>
              </a:rPr>
              <a:t>边缘端口可以直接进入转发状态，不需要任何延时，这上由于网桥无法知道端口是否直接与终端相连。</a:t>
            </a:r>
            <a:endParaRPr kumimoji="0" lang="zh-CN" altLang="en-US" sz="1800" dirty="0">
              <a:solidFill>
                <a:srgbClr val="656D8D"/>
              </a:solidFill>
              <a:latin typeface="+mn-ea"/>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en-US" sz="2400" dirty="0"/>
              <a:t>相关知识</a:t>
            </a:r>
            <a:endParaRPr lang="zh-CN" altLang="en-US" dirty="0"/>
          </a:p>
        </p:txBody>
      </p:sp>
      <p:grpSp>
        <p:nvGrpSpPr>
          <p:cNvPr id="11" name="组合 10"/>
          <p:cNvGrpSpPr/>
          <p:nvPr/>
        </p:nvGrpSpPr>
        <p:grpSpPr>
          <a:xfrm flipH="1">
            <a:off x="536575" y="5487035"/>
            <a:ext cx="10937875" cy="1123950"/>
            <a:chOff x="1325" y="8641"/>
            <a:chExt cx="17225" cy="1770"/>
          </a:xfrm>
        </p:grpSpPr>
        <p:sp>
          <p:nvSpPr>
            <p:cNvPr id="13" name="矩形 12"/>
            <p:cNvSpPr/>
            <p:nvPr/>
          </p:nvSpPr>
          <p:spPr>
            <a:xfrm flipV="1">
              <a:off x="2093" y="10339"/>
              <a:ext cx="16457"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4" name="矩形 3"/>
          <p:cNvSpPr/>
          <p:nvPr/>
        </p:nvSpPr>
        <p:spPr>
          <a:xfrm>
            <a:off x="993775" y="1753394"/>
            <a:ext cx="10422332" cy="2062103"/>
          </a:xfrm>
          <a:prstGeom prst="rect">
            <a:avLst/>
          </a:prstGeom>
        </p:spPr>
        <p:txBody>
          <a:bodyPr wrap="square">
            <a:spAutoFit/>
          </a:bodyPr>
          <a:lstStyle/>
          <a:p>
            <a:r>
              <a:rPr kumimoji="0" lang="zh-CN" altLang="en-US" dirty="0">
                <a:solidFill>
                  <a:srgbClr val="656D8D"/>
                </a:solidFill>
                <a:latin typeface="+mn-ea"/>
              </a:rPr>
              <a:t>设置生成树模式 ：</a:t>
            </a:r>
            <a:endParaRPr kumimoji="0" lang="en-US" altLang="zh-CN" dirty="0">
              <a:solidFill>
                <a:srgbClr val="656D8D"/>
              </a:solidFill>
              <a:latin typeface="+mn-ea"/>
            </a:endParaRPr>
          </a:p>
          <a:p>
            <a:endParaRPr kumimoji="0" lang="en-US" altLang="zh-CN" dirty="0">
              <a:solidFill>
                <a:srgbClr val="656D8D"/>
              </a:solidFill>
              <a:latin typeface="+mn-ea"/>
            </a:endParaRPr>
          </a:p>
          <a:p>
            <a:r>
              <a:rPr lang="zh-CN" altLang="en-US" sz="2000" dirty="0">
                <a:solidFill>
                  <a:srgbClr val="656D8D"/>
                </a:solidFill>
                <a:latin typeface="+mn-ea"/>
              </a:rPr>
              <a:t>命令：</a:t>
            </a:r>
            <a:r>
              <a:rPr kumimoji="0" lang="en-GB" altLang="zh-CN" sz="2000" dirty="0">
                <a:solidFill>
                  <a:srgbClr val="656D8D"/>
                </a:solidFill>
                <a:latin typeface="+mn-ea"/>
              </a:rPr>
              <a:t>[Huawei]</a:t>
            </a:r>
            <a:r>
              <a:rPr kumimoji="0" lang="en-GB" altLang="zh-CN" sz="2000" dirty="0" err="1">
                <a:solidFill>
                  <a:srgbClr val="656D8D"/>
                </a:solidFill>
                <a:latin typeface="+mn-ea"/>
              </a:rPr>
              <a:t>stp</a:t>
            </a:r>
            <a:r>
              <a:rPr kumimoji="0" lang="en-GB" altLang="zh-CN" sz="2000" dirty="0">
                <a:solidFill>
                  <a:srgbClr val="656D8D"/>
                </a:solidFill>
                <a:latin typeface="+mn-ea"/>
              </a:rPr>
              <a:t> enable       //</a:t>
            </a:r>
            <a:r>
              <a:rPr kumimoji="0" lang="zh-CN" altLang="en-US" sz="2000" dirty="0">
                <a:solidFill>
                  <a:srgbClr val="656D8D"/>
                </a:solidFill>
                <a:latin typeface="+mn-ea"/>
              </a:rPr>
              <a:t>启用</a:t>
            </a:r>
            <a:r>
              <a:rPr kumimoji="0" lang="en-GB" altLang="zh-CN" sz="2000" dirty="0">
                <a:solidFill>
                  <a:srgbClr val="656D8D"/>
                </a:solidFill>
                <a:latin typeface="+mn-ea"/>
              </a:rPr>
              <a:t>STP</a:t>
            </a:r>
            <a:endParaRPr kumimoji="0" lang="en-GB" altLang="zh-CN" sz="2000" dirty="0">
              <a:solidFill>
                <a:srgbClr val="656D8D"/>
              </a:solidFill>
              <a:latin typeface="+mn-ea"/>
            </a:endParaRPr>
          </a:p>
          <a:p>
            <a:r>
              <a:rPr kumimoji="0" lang="zh-CN" altLang="en-US" sz="2000" dirty="0">
                <a:solidFill>
                  <a:srgbClr val="656D8D"/>
                </a:solidFill>
                <a:latin typeface="+mn-ea"/>
              </a:rPr>
              <a:t>          </a:t>
            </a:r>
            <a:r>
              <a:rPr kumimoji="0" lang="en-GB" altLang="zh-CN" sz="2000" dirty="0">
                <a:solidFill>
                  <a:srgbClr val="656D8D"/>
                </a:solidFill>
                <a:latin typeface="+mn-ea"/>
              </a:rPr>
              <a:t>[Huawei]</a:t>
            </a:r>
            <a:r>
              <a:rPr kumimoji="0" lang="en-GB" altLang="zh-CN" sz="2000" dirty="0" err="1">
                <a:solidFill>
                  <a:srgbClr val="656D8D"/>
                </a:solidFill>
                <a:latin typeface="+mn-ea"/>
              </a:rPr>
              <a:t>stp</a:t>
            </a:r>
            <a:r>
              <a:rPr kumimoji="0" lang="en-GB" altLang="zh-CN" sz="2000" dirty="0">
                <a:solidFill>
                  <a:srgbClr val="656D8D"/>
                </a:solidFill>
                <a:latin typeface="+mn-ea"/>
              </a:rPr>
              <a:t> mode </a:t>
            </a:r>
            <a:r>
              <a:rPr kumimoji="0" lang="en-GB" altLang="zh-CN" sz="2000" dirty="0" err="1">
                <a:solidFill>
                  <a:srgbClr val="656D8D"/>
                </a:solidFill>
                <a:latin typeface="+mn-ea"/>
              </a:rPr>
              <a:t>rstp</a:t>
            </a:r>
            <a:r>
              <a:rPr kumimoji="0" lang="en-GB" altLang="zh-CN" sz="2000" dirty="0">
                <a:solidFill>
                  <a:srgbClr val="656D8D"/>
                </a:solidFill>
                <a:latin typeface="+mn-ea"/>
              </a:rPr>
              <a:t>    //</a:t>
            </a:r>
            <a:r>
              <a:rPr kumimoji="0" lang="zh-CN" altLang="en-US" sz="2000" dirty="0">
                <a:solidFill>
                  <a:srgbClr val="656D8D"/>
                </a:solidFill>
                <a:latin typeface="+mn-ea"/>
              </a:rPr>
              <a:t>将交换机的生成树模式由默认的</a:t>
            </a:r>
            <a:r>
              <a:rPr kumimoji="0" lang="en-GB" altLang="zh-CN" sz="2000" dirty="0" err="1">
                <a:solidFill>
                  <a:srgbClr val="656D8D"/>
                </a:solidFill>
                <a:latin typeface="+mn-ea"/>
              </a:rPr>
              <a:t>stp</a:t>
            </a:r>
            <a:r>
              <a:rPr kumimoji="0" lang="en-GB" altLang="zh-CN" sz="2000" dirty="0">
                <a:solidFill>
                  <a:srgbClr val="656D8D"/>
                </a:solidFill>
                <a:latin typeface="+mn-ea"/>
              </a:rPr>
              <a:t> </a:t>
            </a:r>
            <a:r>
              <a:rPr kumimoji="0" lang="zh-CN" altLang="en-US" sz="2000" dirty="0">
                <a:solidFill>
                  <a:srgbClr val="656D8D"/>
                </a:solidFill>
                <a:latin typeface="+mn-ea"/>
              </a:rPr>
              <a:t>改成</a:t>
            </a:r>
            <a:r>
              <a:rPr kumimoji="0" lang="en-GB" altLang="zh-CN" sz="2000" dirty="0" err="1">
                <a:solidFill>
                  <a:srgbClr val="656D8D"/>
                </a:solidFill>
                <a:latin typeface="+mn-ea"/>
              </a:rPr>
              <a:t>rstp</a:t>
            </a:r>
            <a:r>
              <a:rPr kumimoji="0" lang="zh-CN" altLang="en-GB" sz="2000" dirty="0">
                <a:solidFill>
                  <a:srgbClr val="656D8D"/>
                </a:solidFill>
                <a:latin typeface="+mn-ea"/>
              </a:rPr>
              <a:t>。</a:t>
            </a:r>
            <a:endParaRPr kumimoji="0" lang="zh-CN" altLang="en-GB" sz="2000" dirty="0">
              <a:solidFill>
                <a:srgbClr val="656D8D"/>
              </a:solidFill>
              <a:latin typeface="+mn-ea"/>
            </a:endParaRPr>
          </a:p>
          <a:p>
            <a:endParaRPr kumimoji="0" lang="zh-CN" altLang="en-US" dirty="0">
              <a:solidFill>
                <a:srgbClr val="656D8D"/>
              </a:solidFill>
              <a:latin typeface="+mn-ea"/>
            </a:endParaRPr>
          </a:p>
          <a:p>
            <a:endParaRPr kumimoji="0" lang="zh-CN" altLang="en-US" sz="1600" dirty="0">
              <a:solidFill>
                <a:srgbClr val="656D8D"/>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五、项目小结</a:t>
            </a:r>
            <a:endParaRPr lang="zh-CN" altLang="en-US" dirty="0"/>
          </a:p>
        </p:txBody>
      </p:sp>
      <p:grpSp>
        <p:nvGrpSpPr>
          <p:cNvPr id="9" name="组合 8"/>
          <p:cNvGrpSpPr/>
          <p:nvPr/>
        </p:nvGrpSpPr>
        <p:grpSpPr>
          <a:xfrm>
            <a:off x="841375" y="5487035"/>
            <a:ext cx="10633075" cy="1123950"/>
            <a:chOff x="1325" y="8641"/>
            <a:chExt cx="16745" cy="1770"/>
          </a:xfrm>
        </p:grpSpPr>
        <p:sp>
          <p:nvSpPr>
            <p:cNvPr id="10" name="矩形 9"/>
            <p:cNvSpPr/>
            <p:nvPr/>
          </p:nvSpPr>
          <p:spPr>
            <a:xfrm flipV="1">
              <a:off x="3438" y="10004"/>
              <a:ext cx="14632" cy="1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4" name="矩形 3"/>
          <p:cNvSpPr/>
          <p:nvPr/>
        </p:nvSpPr>
        <p:spPr>
          <a:xfrm>
            <a:off x="1326929" y="1732191"/>
            <a:ext cx="9441614" cy="2308324"/>
          </a:xfrm>
          <a:prstGeom prst="rect">
            <a:avLst/>
          </a:prstGeom>
        </p:spPr>
        <p:txBody>
          <a:bodyPr wrap="square">
            <a:spAutoFit/>
          </a:bodyPr>
          <a:lstStyle/>
          <a:p>
            <a:r>
              <a:rPr kumimoji="0" lang="zh-CN" altLang="en-US" dirty="0">
                <a:solidFill>
                  <a:srgbClr val="656D8D"/>
                </a:solidFill>
                <a:latin typeface="Verdana" panose="020B0604030504040204" pitchFamily="34" charset="0"/>
              </a:rPr>
              <a:t>     本任务主要讲述了生成树协议的原理和配置方法。生成树协议是在网络有环路时，通过一定的算法将交换机的某些端口进行阻塞，从而使网络形成一个无环路的树状结构。</a:t>
            </a:r>
            <a:endParaRPr kumimoji="0" lang="en-US" altLang="zh-CN" dirty="0">
              <a:solidFill>
                <a:srgbClr val="656D8D"/>
              </a:solidFill>
              <a:latin typeface="Verdana" panose="020B0604030504040204" pitchFamily="34" charset="0"/>
            </a:endParaRPr>
          </a:p>
          <a:p>
            <a:endParaRPr kumimoji="0" lang="zh-CN" altLang="en-US" dirty="0">
              <a:solidFill>
                <a:srgbClr val="656D8D"/>
              </a:solidFill>
              <a:latin typeface="Verdana" panose="020B0604030504040204" pitchFamily="34" charset="0"/>
            </a:endParaRPr>
          </a:p>
          <a:p>
            <a:r>
              <a:rPr kumimoji="0" lang="zh-CN" altLang="en-US" dirty="0">
                <a:solidFill>
                  <a:srgbClr val="656D8D"/>
                </a:solidFill>
                <a:latin typeface="Verdana" panose="020B0604030504040204" pitchFamily="34" charset="0"/>
              </a:rPr>
              <a:t>     通过本任务学习，重点理解生成树协议的原理，而生成树协议的配置相对较简单。</a:t>
            </a:r>
            <a:endParaRPr kumimoji="0" lang="zh-CN" altLang="en-US" dirty="0">
              <a:solidFill>
                <a:srgbClr val="656D8D"/>
              </a:solidFill>
              <a:latin typeface="Verdana" panose="020B0604030504040204" pitchFamily="34" charset="0"/>
            </a:endParaRP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拓展知识</a:t>
            </a:r>
            <a:endParaRPr lang="zh-CN" altLang="en-US" dirty="0"/>
          </a:p>
        </p:txBody>
      </p:sp>
      <p:grpSp>
        <p:nvGrpSpPr>
          <p:cNvPr id="9" name="组合 8"/>
          <p:cNvGrpSpPr/>
          <p:nvPr/>
        </p:nvGrpSpPr>
        <p:grpSpPr>
          <a:xfrm>
            <a:off x="841375" y="5487035"/>
            <a:ext cx="10226040" cy="1123950"/>
            <a:chOff x="1325" y="8641"/>
            <a:chExt cx="16104" cy="1770"/>
          </a:xfrm>
        </p:grpSpPr>
        <p:sp>
          <p:nvSpPr>
            <p:cNvPr id="12" name="矩形 1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4" name="矩形 3"/>
          <p:cNvSpPr/>
          <p:nvPr/>
        </p:nvSpPr>
        <p:spPr>
          <a:xfrm>
            <a:off x="774700" y="1372394"/>
            <a:ext cx="10668000" cy="3826625"/>
          </a:xfrm>
          <a:prstGeom prst="rect">
            <a:avLst/>
          </a:prstGeom>
        </p:spPr>
        <p:txBody>
          <a:bodyPr wrap="square">
            <a:spAutoFit/>
          </a:bodyPr>
          <a:lstStyle/>
          <a:p>
            <a:pPr>
              <a:lnSpc>
                <a:spcPct val="150000"/>
              </a:lnSpc>
            </a:pPr>
            <a:r>
              <a:rPr lang="zh-CN" altLang="en-US" sz="1800" dirty="0">
                <a:solidFill>
                  <a:srgbClr val="656D8D"/>
                </a:solidFill>
                <a:latin typeface="+mn-ea"/>
              </a:rPr>
              <a:t>      在冗余设计的情况下，如何让流量按指定的链路转发？我们可以通过配置交换机优先级和端口优先级来解决这个问题。</a:t>
            </a:r>
            <a:endParaRPr lang="zh-CN" altLang="en-US" sz="1800" dirty="0">
              <a:solidFill>
                <a:srgbClr val="656D8D"/>
              </a:solidFill>
            </a:endParaRPr>
          </a:p>
          <a:p>
            <a:pPr>
              <a:lnSpc>
                <a:spcPct val="150000"/>
              </a:lnSpc>
            </a:pPr>
            <a:r>
              <a:rPr lang="en-US" altLang="zh-CN" sz="2000" dirty="0">
                <a:solidFill>
                  <a:srgbClr val="656D8D"/>
                </a:solidFill>
                <a:latin typeface="+mj-ea"/>
                <a:ea typeface="+mj-ea"/>
              </a:rPr>
              <a:t>1.</a:t>
            </a:r>
            <a:r>
              <a:rPr lang="zh-CN" altLang="en-US" sz="2000" dirty="0">
                <a:solidFill>
                  <a:srgbClr val="656D8D"/>
                </a:solidFill>
                <a:latin typeface="+mj-ea"/>
                <a:ea typeface="+mj-ea"/>
              </a:rPr>
              <a:t>配置交换机优先级</a:t>
            </a:r>
            <a:endParaRPr lang="zh-CN" altLang="en-US" sz="2000" dirty="0">
              <a:solidFill>
                <a:srgbClr val="656D8D"/>
              </a:solidFill>
              <a:latin typeface="+mj-ea"/>
              <a:ea typeface="+mj-ea"/>
            </a:endParaRPr>
          </a:p>
          <a:p>
            <a:pPr>
              <a:lnSpc>
                <a:spcPct val="150000"/>
              </a:lnSpc>
            </a:pPr>
            <a:r>
              <a:rPr lang="zh-CN" altLang="en-US" sz="1800" dirty="0">
                <a:solidFill>
                  <a:srgbClr val="656D8D"/>
                </a:solidFill>
              </a:rPr>
              <a:t>      </a:t>
            </a:r>
            <a:r>
              <a:rPr lang="zh-CN" altLang="en-US" sz="1800" dirty="0">
                <a:solidFill>
                  <a:srgbClr val="656D8D"/>
                </a:solidFill>
                <a:latin typeface="+mn-ea"/>
              </a:rPr>
              <a:t>设置交换机的优先级关系到整个网络中到底哪个交换机为根交换机，同时也关系到整个网络的拓扑结构。建议管理员把核心交换机的优先级设得高些（数值小），这样有利于整个网络的稳定。命令如下：</a:t>
            </a:r>
            <a:endParaRPr lang="zh-CN" altLang="en-US" sz="1800" dirty="0">
              <a:solidFill>
                <a:srgbClr val="656D8D"/>
              </a:solidFill>
              <a:latin typeface="+mn-ea"/>
            </a:endParaRPr>
          </a:p>
          <a:p>
            <a:pPr>
              <a:lnSpc>
                <a:spcPct val="150000"/>
              </a:lnSpc>
            </a:pPr>
            <a:r>
              <a:rPr lang="zh-CN" altLang="en-US" sz="1800" dirty="0">
                <a:solidFill>
                  <a:srgbClr val="656D8D"/>
                </a:solidFill>
                <a:latin typeface="+mn-ea"/>
              </a:rPr>
              <a:t>      </a:t>
            </a:r>
            <a:r>
              <a:rPr lang="en-US" altLang="zh-CN" sz="1800" dirty="0">
                <a:solidFill>
                  <a:srgbClr val="656D8D"/>
                </a:solidFill>
                <a:latin typeface="+mn-ea"/>
              </a:rPr>
              <a:t>[</a:t>
            </a:r>
            <a:r>
              <a:rPr lang="en-GB" altLang="zh-CN" sz="1800" dirty="0">
                <a:solidFill>
                  <a:srgbClr val="656D8D"/>
                </a:solidFill>
                <a:latin typeface="+mn-ea"/>
              </a:rPr>
              <a:t>Huawei]</a:t>
            </a:r>
            <a:r>
              <a:rPr lang="en-GB" altLang="zh-CN" sz="1800" dirty="0" err="1">
                <a:solidFill>
                  <a:srgbClr val="656D8D"/>
                </a:solidFill>
                <a:latin typeface="+mn-ea"/>
              </a:rPr>
              <a:t>stp</a:t>
            </a:r>
            <a:r>
              <a:rPr lang="en-GB" altLang="zh-CN" sz="1800" dirty="0">
                <a:solidFill>
                  <a:srgbClr val="656D8D"/>
                </a:solidFill>
                <a:latin typeface="+mn-ea"/>
              </a:rPr>
              <a:t> priority number</a:t>
            </a:r>
            <a:endParaRPr lang="en-GB" altLang="zh-CN" sz="1800" dirty="0">
              <a:solidFill>
                <a:srgbClr val="656D8D"/>
              </a:solidFill>
              <a:latin typeface="+mn-ea"/>
            </a:endParaRPr>
          </a:p>
          <a:p>
            <a:pPr>
              <a:lnSpc>
                <a:spcPct val="150000"/>
              </a:lnSpc>
            </a:pPr>
            <a:r>
              <a:rPr lang="zh-CN" altLang="en-US" sz="1800" dirty="0">
                <a:solidFill>
                  <a:srgbClr val="656D8D"/>
                </a:solidFill>
                <a:latin typeface="+mn-ea"/>
              </a:rPr>
              <a:t>该命令用于配置交换机优先级。若要设置一台交换机成为根交换机，应该给根交换机选择一个比其他所有交换机都低的优先级。</a:t>
            </a:r>
            <a:endParaRPr lang="zh-CN" altLang="en-US" sz="1800" dirty="0">
              <a:solidFill>
                <a:srgbClr val="656D8D"/>
              </a:solidFill>
              <a:latin typeface="+mn-ea"/>
            </a:endParaRPr>
          </a:p>
          <a:p>
            <a:pPr>
              <a:lnSpc>
                <a:spcPct val="150000"/>
              </a:lnSpc>
            </a:pPr>
            <a:endParaRPr lang="zh-CN" altLang="en-US" sz="1800" dirty="0">
              <a:solidFill>
                <a:srgbClr val="656D8D"/>
              </a:solidFil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4786728" y="604028"/>
            <a:ext cx="6927608" cy="1478911"/>
            <a:chOff x="3831" y="3919"/>
            <a:chExt cx="11776" cy="3366"/>
          </a:xfrm>
        </p:grpSpPr>
        <p:sp>
          <p:nvSpPr>
            <p:cNvPr id="15" name="文本框 14"/>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prstClr val="black"/>
                  </a:solidFill>
                  <a:latin typeface="微软雅黑" panose="020B0503020204020204" pitchFamily="34" charset="-122"/>
                  <a:ea typeface="微软雅黑" panose="020B0503020204020204" pitchFamily="34" charset="-122"/>
                  <a:cs typeface="+mn-ea"/>
                  <a:sym typeface="+mn-lt"/>
                </a:rPr>
                <a:t>CONTENTS</a:t>
              </a:r>
              <a:endParaRPr lang="en-US" sz="88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srgbClr val="4080DC"/>
                  </a:solidFill>
                  <a:latin typeface="微软雅黑" panose="020B0503020204020204" pitchFamily="34" charset="-122"/>
                  <a:ea typeface="微软雅黑" panose="020B0503020204020204" pitchFamily="34" charset="-122"/>
                  <a:cs typeface="+mn-ea"/>
                  <a:sym typeface="+mn-lt"/>
                </a:rPr>
                <a:t>CONTENTS</a:t>
              </a:r>
              <a:endParaRPr lang="en-US" sz="8800" dirty="0">
                <a:solidFill>
                  <a:srgbClr val="4080DC"/>
                </a:solidFill>
                <a:latin typeface="微软雅黑" panose="020B0503020204020204" pitchFamily="34" charset="-122"/>
                <a:ea typeface="微软雅黑" panose="020B0503020204020204" pitchFamily="34" charset="-122"/>
                <a:cs typeface="+mn-ea"/>
                <a:sym typeface="+mn-lt"/>
              </a:endParaRPr>
            </a:p>
          </p:txBody>
        </p:sp>
      </p:grpSp>
      <p:sp>
        <p:nvSpPr>
          <p:cNvPr id="5" name="文本框 4"/>
          <p:cNvSpPr txBox="1"/>
          <p:nvPr/>
        </p:nvSpPr>
        <p:spPr>
          <a:xfrm>
            <a:off x="6353239" y="2208112"/>
            <a:ext cx="710615" cy="643658"/>
          </a:xfrm>
          <a:prstGeom prst="rect">
            <a:avLst/>
          </a:prstGeom>
          <a:noFill/>
        </p:spPr>
        <p:txBody>
          <a:bodyPr wrap="none" rtlCol="0" anchor="ctr">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01</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7259842" y="2298863"/>
            <a:ext cx="1467068" cy="486159"/>
          </a:xfrm>
          <a:prstGeom prst="rect">
            <a:avLst/>
          </a:prstGeom>
          <a:noFill/>
        </p:spPr>
        <p:txBody>
          <a:bodyPr wrap="none" rtlCol="0" anchor="ctr">
            <a:spAutoFit/>
          </a:bodyPr>
          <a:lstStyle/>
          <a:p>
            <a:pPr defTabSz="914400">
              <a:lnSpc>
                <a:spcPct val="110000"/>
              </a:lnSpc>
            </a:pPr>
            <a:r>
              <a:rPr lang="zh-CN" altLang="en-US" sz="2500" dirty="0">
                <a:solidFill>
                  <a:prstClr val="black"/>
                </a:solidFill>
                <a:latin typeface="微软雅黑" panose="020B0503020204020204" pitchFamily="34" charset="-122"/>
                <a:ea typeface="微软雅黑" panose="020B0503020204020204" pitchFamily="34" charset="-122"/>
                <a:cs typeface="+mn-ea"/>
                <a:sym typeface="+mn-lt"/>
              </a:rPr>
              <a:t>项目导入</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6353239" y="3016183"/>
            <a:ext cx="710615" cy="643658"/>
          </a:xfrm>
          <a:prstGeom prst="rect">
            <a:avLst/>
          </a:prstGeom>
          <a:noFill/>
        </p:spPr>
        <p:txBody>
          <a:bodyPr wrap="none" rtlCol="0" anchor="ctr">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02</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7259841" y="3082437"/>
            <a:ext cx="4319568" cy="486143"/>
          </a:xfrm>
          <a:prstGeom prst="rect">
            <a:avLst/>
          </a:prstGeom>
          <a:noFill/>
        </p:spPr>
        <p:txBody>
          <a:bodyPr wrap="square" rtlCol="0" anchor="ctr">
            <a:spAutoFit/>
          </a:bodyPr>
          <a:lstStyle/>
          <a:p>
            <a:pPr defTabSz="914400">
              <a:lnSpc>
                <a:spcPct val="110000"/>
              </a:lnSpc>
            </a:pPr>
            <a:r>
              <a:rPr lang="zh-CN" altLang="en-US" sz="2500" dirty="0">
                <a:solidFill>
                  <a:prstClr val="black"/>
                </a:solidFill>
                <a:latin typeface="微软雅黑" panose="020B0503020204020204" pitchFamily="34" charset="-122"/>
                <a:ea typeface="微软雅黑" panose="020B0503020204020204" pitchFamily="34" charset="-122"/>
                <a:cs typeface="+mn-ea"/>
                <a:sym typeface="+mn-lt"/>
              </a:rPr>
              <a:t>职业能力目标和要求</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6353239" y="3824254"/>
            <a:ext cx="710615" cy="643658"/>
          </a:xfrm>
          <a:prstGeom prst="rect">
            <a:avLst/>
          </a:prstGeom>
          <a:noFill/>
        </p:spPr>
        <p:txBody>
          <a:bodyPr wrap="square" rtlCol="0" anchor="ctr">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03</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7259842" y="3865994"/>
            <a:ext cx="1467068" cy="486159"/>
          </a:xfrm>
          <a:prstGeom prst="rect">
            <a:avLst/>
          </a:prstGeom>
          <a:noFill/>
        </p:spPr>
        <p:txBody>
          <a:bodyPr wrap="none" rtlCol="0" anchor="ctr">
            <a:spAutoFit/>
          </a:bodyPr>
          <a:lstStyle/>
          <a:p>
            <a:pPr defTabSz="914400">
              <a:lnSpc>
                <a:spcPct val="110000"/>
              </a:lnSpc>
            </a:pPr>
            <a:r>
              <a:rPr lang="zh-CN" altLang="en-US" sz="2500" dirty="0">
                <a:solidFill>
                  <a:prstClr val="black"/>
                </a:solidFill>
                <a:latin typeface="微软雅黑" panose="020B0503020204020204" pitchFamily="34" charset="-122"/>
                <a:ea typeface="微软雅黑" panose="020B0503020204020204" pitchFamily="34" charset="-122"/>
                <a:cs typeface="+mn-ea"/>
                <a:sym typeface="+mn-lt"/>
              </a:rPr>
              <a:t>思政提示</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6353238" y="4578268"/>
            <a:ext cx="710615" cy="643658"/>
          </a:xfrm>
          <a:prstGeom prst="rect">
            <a:avLst/>
          </a:prstGeom>
          <a:noFill/>
        </p:spPr>
        <p:txBody>
          <a:bodyPr wrap="none" rtlCol="0" anchor="ctr">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04</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7259842" y="4649559"/>
            <a:ext cx="1467068" cy="486159"/>
          </a:xfrm>
          <a:prstGeom prst="rect">
            <a:avLst/>
          </a:prstGeom>
          <a:noFill/>
        </p:spPr>
        <p:txBody>
          <a:bodyPr wrap="none" rtlCol="0" anchor="ctr">
            <a:spAutoFit/>
          </a:bodyPr>
          <a:lstStyle/>
          <a:p>
            <a:pPr defTabSz="914400">
              <a:lnSpc>
                <a:spcPct val="110000"/>
              </a:lnSpc>
            </a:pPr>
            <a:r>
              <a:rPr lang="zh-CN" altLang="en-US" sz="2500" dirty="0">
                <a:solidFill>
                  <a:prstClr val="black"/>
                </a:solidFill>
                <a:latin typeface="微软雅黑" panose="020B0503020204020204" pitchFamily="34" charset="-122"/>
                <a:ea typeface="微软雅黑" panose="020B0503020204020204" pitchFamily="34" charset="-122"/>
                <a:cs typeface="+mn-ea"/>
                <a:sym typeface="+mn-lt"/>
              </a:rPr>
              <a:t>相关知识</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6353238" y="5300736"/>
            <a:ext cx="710615" cy="643658"/>
          </a:xfrm>
          <a:prstGeom prst="rect">
            <a:avLst/>
          </a:prstGeom>
          <a:noFill/>
        </p:spPr>
        <p:txBody>
          <a:bodyPr wrap="none" rtlCol="0" anchor="ctr">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05</a:t>
            </a:r>
            <a:endParaRPr lang="en-US" altLang="zh-CN" sz="3500" dirty="0">
              <a:solidFill>
                <a:srgbClr val="4080DC"/>
              </a:solidFill>
              <a:latin typeface="微软雅黑" panose="020B0503020204020204" pitchFamily="34" charset="-122"/>
              <a:ea typeface="微软雅黑" panose="020B0503020204020204" pitchFamily="34" charset="-122"/>
              <a:cs typeface="+mn-ea"/>
              <a:sym typeface="+mn-lt"/>
            </a:endParaRPr>
          </a:p>
        </p:txBody>
      </p:sp>
      <p:sp>
        <p:nvSpPr>
          <p:cNvPr id="22" name="文本框 21"/>
          <p:cNvSpPr txBox="1"/>
          <p:nvPr/>
        </p:nvSpPr>
        <p:spPr>
          <a:xfrm>
            <a:off x="7263017" y="5379485"/>
            <a:ext cx="1467068" cy="486159"/>
          </a:xfrm>
          <a:prstGeom prst="rect">
            <a:avLst/>
          </a:prstGeom>
          <a:noFill/>
        </p:spPr>
        <p:txBody>
          <a:bodyPr wrap="none" rtlCol="0" anchor="ctr">
            <a:spAutoFit/>
          </a:bodyPr>
          <a:lstStyle/>
          <a:p>
            <a:pPr defTabSz="914400">
              <a:lnSpc>
                <a:spcPct val="110000"/>
              </a:lnSpc>
            </a:pPr>
            <a:r>
              <a:rPr lang="zh-CN" altLang="en-US" sz="2500" dirty="0">
                <a:solidFill>
                  <a:prstClr val="black"/>
                </a:solidFill>
                <a:latin typeface="微软雅黑" panose="020B0503020204020204" pitchFamily="34" charset="-122"/>
                <a:ea typeface="微软雅黑" panose="020B0503020204020204" pitchFamily="34" charset="-122"/>
                <a:cs typeface="+mn-ea"/>
                <a:sym typeface="+mn-lt"/>
              </a:rPr>
              <a:t>项目小结</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23" name="图片 22" descr="D:\APPT制作\新员工网络信息安全意识培训\素材\元素\图片\51miz-E850815-01D69F5C.png51miz-E850815-01D69F5C"/>
          <p:cNvPicPr>
            <a:picLocks noChangeAspect="1"/>
          </p:cNvPicPr>
          <p:nvPr/>
        </p:nvPicPr>
        <p:blipFill>
          <a:blip r:embed="rId2" cstate="screen"/>
          <a:srcRect/>
          <a:stretch>
            <a:fillRect/>
          </a:stretch>
        </p:blipFill>
        <p:spPr>
          <a:xfrm>
            <a:off x="1146325" y="2066221"/>
            <a:ext cx="3640402" cy="362040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500"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strVal val="#ppt_x"/>
                                          </p:val>
                                        </p:tav>
                                        <p:tav tm="100000">
                                          <p:val>
                                            <p:strVal val="#ppt_x"/>
                                          </p:val>
                                        </p:tav>
                                      </p:tavLst>
                                    </p:anim>
                                    <p:anim calcmode="lin" valueType="num">
                                      <p:cBhvr>
                                        <p:cTn id="1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拓展知识</a:t>
            </a:r>
            <a:endParaRPr lang="zh-CN" altLang="en-US" dirty="0"/>
          </a:p>
        </p:txBody>
      </p:sp>
      <p:sp>
        <p:nvSpPr>
          <p:cNvPr id="3" name="矩形 2"/>
          <p:cNvSpPr/>
          <p:nvPr/>
        </p:nvSpPr>
        <p:spPr>
          <a:xfrm>
            <a:off x="622300" y="1222490"/>
            <a:ext cx="10972800" cy="4190250"/>
          </a:xfrm>
          <a:prstGeom prst="rect">
            <a:avLst/>
          </a:prstGeom>
        </p:spPr>
        <p:txBody>
          <a:bodyPr wrap="square" numCol="1" spcCol="180000">
            <a:spAutoFit/>
          </a:bodyPr>
          <a:lstStyle/>
          <a:p>
            <a:pPr indent="266700" algn="just">
              <a:lnSpc>
                <a:spcPct val="150000"/>
              </a:lnSpc>
            </a:pPr>
            <a:r>
              <a:rPr lang="zh-CN" altLang="zh-CN" sz="2000" kern="100" dirty="0">
                <a:solidFill>
                  <a:srgbClr val="656D8D"/>
                </a:solidFill>
                <a:effectLst/>
                <a:latin typeface="+mn-ea"/>
                <a:cs typeface="宋体" panose="02010600030101010101" pitchFamily="2" charset="-122"/>
              </a:rPr>
              <a:t>交换机优先级</a:t>
            </a:r>
            <a:r>
              <a:rPr lang="en-US" altLang="zh-CN" sz="2000" kern="100" dirty="0">
                <a:solidFill>
                  <a:srgbClr val="656D8D"/>
                </a:solidFill>
                <a:effectLst/>
                <a:latin typeface="+mn-ea"/>
                <a:cs typeface="宋体" panose="02010600030101010101" pitchFamily="2" charset="-122"/>
              </a:rPr>
              <a:t>number</a:t>
            </a:r>
            <a:r>
              <a:rPr lang="zh-CN" altLang="zh-CN" sz="2000" kern="100" dirty="0">
                <a:solidFill>
                  <a:srgbClr val="656D8D"/>
                </a:solidFill>
                <a:effectLst/>
                <a:latin typeface="+mn-ea"/>
                <a:cs typeface="宋体" panose="02010600030101010101" pitchFamily="2" charset="-122"/>
              </a:rPr>
              <a:t>的取值的范围是</a:t>
            </a:r>
            <a:r>
              <a:rPr lang="en-US" altLang="zh-CN" sz="2000" kern="100" dirty="0">
                <a:solidFill>
                  <a:srgbClr val="656D8D"/>
                </a:solidFill>
                <a:effectLst/>
                <a:latin typeface="+mn-ea"/>
                <a:cs typeface="宋体" panose="02010600030101010101" pitchFamily="2" charset="-122"/>
              </a:rPr>
              <a:t>0</a:t>
            </a:r>
            <a:r>
              <a:rPr lang="zh-CN" altLang="zh-CN" sz="2000" kern="100" dirty="0">
                <a:solidFill>
                  <a:srgbClr val="656D8D"/>
                </a:solidFill>
                <a:effectLst/>
                <a:latin typeface="+mn-ea"/>
                <a:cs typeface="宋体" panose="02010600030101010101" pitchFamily="2" charset="-122"/>
              </a:rPr>
              <a:t>～</a:t>
            </a:r>
            <a:r>
              <a:rPr lang="en-US" altLang="zh-CN" sz="2000" kern="100" dirty="0">
                <a:solidFill>
                  <a:srgbClr val="656D8D"/>
                </a:solidFill>
                <a:effectLst/>
                <a:latin typeface="+mn-ea"/>
                <a:cs typeface="宋体" panose="02010600030101010101" pitchFamily="2" charset="-122"/>
              </a:rPr>
              <a:t>61440</a:t>
            </a:r>
            <a:r>
              <a:rPr lang="zh-CN" altLang="zh-CN" sz="2000" kern="100" dirty="0">
                <a:solidFill>
                  <a:srgbClr val="656D8D"/>
                </a:solidFill>
                <a:effectLst/>
                <a:latin typeface="+mn-ea"/>
                <a:cs typeface="宋体" panose="02010600030101010101" pitchFamily="2" charset="-122"/>
              </a:rPr>
              <a:t>，都为</a:t>
            </a:r>
            <a:r>
              <a:rPr lang="en-US" altLang="zh-CN" sz="2000" kern="100" dirty="0">
                <a:solidFill>
                  <a:srgbClr val="656D8D"/>
                </a:solidFill>
                <a:effectLst/>
                <a:latin typeface="+mn-ea"/>
                <a:cs typeface="宋体" panose="02010600030101010101" pitchFamily="2" charset="-122"/>
              </a:rPr>
              <a:t>0</a:t>
            </a:r>
            <a:r>
              <a:rPr lang="zh-CN" altLang="zh-CN" sz="2000" kern="100" dirty="0">
                <a:solidFill>
                  <a:srgbClr val="656D8D"/>
                </a:solidFill>
                <a:effectLst/>
                <a:latin typeface="+mn-ea"/>
                <a:cs typeface="宋体" panose="02010600030101010101" pitchFamily="2" charset="-122"/>
              </a:rPr>
              <a:t>或</a:t>
            </a:r>
            <a:r>
              <a:rPr lang="en-US" altLang="zh-CN" sz="2000" kern="100" dirty="0">
                <a:solidFill>
                  <a:srgbClr val="656D8D"/>
                </a:solidFill>
                <a:effectLst/>
                <a:latin typeface="+mn-ea"/>
                <a:cs typeface="宋体" panose="02010600030101010101" pitchFamily="2" charset="-122"/>
              </a:rPr>
              <a:t>4096</a:t>
            </a:r>
            <a:r>
              <a:rPr lang="zh-CN" altLang="zh-CN" sz="2000" kern="100" dirty="0">
                <a:solidFill>
                  <a:srgbClr val="656D8D"/>
                </a:solidFill>
                <a:effectLst/>
                <a:latin typeface="+mn-ea"/>
                <a:cs typeface="宋体" panose="02010600030101010101" pitchFamily="2" charset="-122"/>
              </a:rPr>
              <a:t>的倍数；默认值为</a:t>
            </a:r>
            <a:r>
              <a:rPr lang="en-US" altLang="zh-CN" sz="2000" kern="100" dirty="0">
                <a:solidFill>
                  <a:srgbClr val="656D8D"/>
                </a:solidFill>
                <a:effectLst/>
                <a:latin typeface="+mn-ea"/>
                <a:cs typeface="宋体" panose="02010600030101010101" pitchFamily="2" charset="-122"/>
              </a:rPr>
              <a:t>32768</a:t>
            </a:r>
            <a:r>
              <a:rPr lang="zh-CN" altLang="zh-CN" sz="2000" kern="100" dirty="0">
                <a:solidFill>
                  <a:srgbClr val="656D8D"/>
                </a:solidFill>
                <a:effectLst/>
                <a:latin typeface="+mn-ea"/>
                <a:cs typeface="宋体" panose="02010600030101010101" pitchFamily="2" charset="-122"/>
              </a:rPr>
              <a:t>。</a:t>
            </a:r>
            <a:endParaRPr lang="zh-CN" altLang="zh-CN" sz="2000" kern="100" dirty="0">
              <a:solidFill>
                <a:srgbClr val="656D8D"/>
              </a:solidFill>
              <a:effectLst/>
              <a:latin typeface="+mn-ea"/>
            </a:endParaRPr>
          </a:p>
          <a:p>
            <a:pPr indent="266700" algn="just">
              <a:lnSpc>
                <a:spcPct val="150000"/>
              </a:lnSpc>
            </a:pPr>
            <a:r>
              <a:rPr lang="zh-CN" altLang="zh-CN" sz="2000" kern="100" dirty="0">
                <a:solidFill>
                  <a:srgbClr val="656D8D"/>
                </a:solidFill>
                <a:effectLst/>
                <a:latin typeface="+mn-ea"/>
                <a:cs typeface="宋体" panose="02010600030101010101" pitchFamily="2" charset="-122"/>
              </a:rPr>
              <a:t>例如：将交换机</a:t>
            </a:r>
            <a:r>
              <a:rPr lang="en-US" altLang="zh-CN" sz="2000" kern="100" dirty="0">
                <a:solidFill>
                  <a:srgbClr val="656D8D"/>
                </a:solidFill>
                <a:effectLst/>
                <a:latin typeface="+mn-ea"/>
                <a:cs typeface="宋体" panose="02010600030101010101" pitchFamily="2" charset="-122"/>
              </a:rPr>
              <a:t>S1</a:t>
            </a:r>
            <a:r>
              <a:rPr lang="zh-CN" altLang="zh-CN" sz="2000" kern="100" dirty="0">
                <a:solidFill>
                  <a:srgbClr val="656D8D"/>
                </a:solidFill>
                <a:effectLst/>
                <a:latin typeface="+mn-ea"/>
                <a:cs typeface="宋体" panose="02010600030101010101" pitchFamily="2" charset="-122"/>
              </a:rPr>
              <a:t>的优先级设为</a:t>
            </a:r>
            <a:r>
              <a:rPr lang="en-US" altLang="zh-CN" sz="2000" kern="100" dirty="0">
                <a:solidFill>
                  <a:srgbClr val="656D8D"/>
                </a:solidFill>
                <a:effectLst/>
                <a:latin typeface="+mn-ea"/>
                <a:cs typeface="宋体" panose="02010600030101010101" pitchFamily="2" charset="-122"/>
              </a:rPr>
              <a:t>0</a:t>
            </a:r>
            <a:r>
              <a:rPr lang="zh-CN" altLang="zh-CN" sz="2000" kern="100" dirty="0">
                <a:solidFill>
                  <a:srgbClr val="656D8D"/>
                </a:solidFill>
                <a:effectLst/>
                <a:latin typeface="+mn-ea"/>
              </a:rPr>
              <a:t>，</a:t>
            </a:r>
            <a:r>
              <a:rPr lang="zh-CN" altLang="zh-CN" sz="2000" kern="100" dirty="0">
                <a:solidFill>
                  <a:srgbClr val="656D8D"/>
                </a:solidFill>
                <a:effectLst/>
                <a:latin typeface="+mn-ea"/>
                <a:cs typeface="宋体" panose="02010600030101010101" pitchFamily="2" charset="-122"/>
              </a:rPr>
              <a:t>配置命令为：</a:t>
            </a:r>
            <a:endParaRPr lang="zh-CN" altLang="zh-CN" sz="2000" kern="100" dirty="0">
              <a:solidFill>
                <a:srgbClr val="656D8D"/>
              </a:solidFill>
              <a:effectLst/>
              <a:latin typeface="+mn-ea"/>
            </a:endParaRPr>
          </a:p>
          <a:p>
            <a:pPr indent="266700" algn="l">
              <a:lnSpc>
                <a:spcPct val="150000"/>
              </a:lnSpc>
            </a:pPr>
            <a:r>
              <a:rPr lang="en-US" altLang="zh-CN" sz="2000" kern="100" dirty="0">
                <a:solidFill>
                  <a:srgbClr val="656D8D"/>
                </a:solidFill>
                <a:effectLst/>
                <a:latin typeface="+mn-ea"/>
              </a:rPr>
              <a:t>[S1]</a:t>
            </a:r>
            <a:r>
              <a:rPr lang="en-US" altLang="zh-CN" sz="2000" kern="0" dirty="0" err="1">
                <a:solidFill>
                  <a:srgbClr val="656D8D"/>
                </a:solidFill>
                <a:effectLst/>
                <a:latin typeface="+mn-ea"/>
                <a:cs typeface="宋体" panose="02010600030101010101" pitchFamily="2" charset="-122"/>
              </a:rPr>
              <a:t>stp</a:t>
            </a:r>
            <a:r>
              <a:rPr lang="en-US" altLang="zh-CN" sz="2000" kern="0" dirty="0">
                <a:solidFill>
                  <a:srgbClr val="656D8D"/>
                </a:solidFill>
                <a:effectLst/>
                <a:latin typeface="+mn-ea"/>
                <a:cs typeface="宋体" panose="02010600030101010101" pitchFamily="2" charset="-122"/>
              </a:rPr>
              <a:t> priority 0</a:t>
            </a:r>
            <a:endParaRPr lang="zh-CN" altLang="zh-CN" sz="2000" kern="100" dirty="0">
              <a:solidFill>
                <a:srgbClr val="656D8D"/>
              </a:solidFill>
              <a:effectLst/>
              <a:latin typeface="+mn-ea"/>
            </a:endParaRPr>
          </a:p>
          <a:p>
            <a:pPr indent="276225" algn="just">
              <a:lnSpc>
                <a:spcPct val="150000"/>
              </a:lnSpc>
            </a:pPr>
            <a:r>
              <a:rPr lang="zh-CN" altLang="zh-CN" sz="2000" kern="100" dirty="0">
                <a:solidFill>
                  <a:srgbClr val="656D8D"/>
                </a:solidFill>
                <a:effectLst/>
                <a:latin typeface="+mn-ea"/>
                <a:cs typeface="宋体" panose="02010600030101010101" pitchFamily="2" charset="-122"/>
              </a:rPr>
              <a:t>若要设置一台交换机成为根</a:t>
            </a:r>
            <a:r>
              <a:rPr lang="zh-CN" altLang="zh-CN" sz="2000" kern="0" dirty="0">
                <a:solidFill>
                  <a:srgbClr val="656D8D"/>
                </a:solidFill>
                <a:effectLst/>
                <a:latin typeface="+mn-ea"/>
                <a:cs typeface="宋体" panose="02010600030101010101" pitchFamily="2" charset="-122"/>
              </a:rPr>
              <a:t>交换机，除了上述通过修改优先级建立外，还可以在系统视图下，直接建立根交换机。配置命令如下：</a:t>
            </a:r>
            <a:endParaRPr lang="zh-CN" altLang="zh-CN" sz="2000" kern="100" dirty="0">
              <a:solidFill>
                <a:srgbClr val="656D8D"/>
              </a:solidFill>
              <a:effectLst/>
              <a:latin typeface="+mn-ea"/>
            </a:endParaRPr>
          </a:p>
          <a:p>
            <a:pPr indent="266700" algn="just">
              <a:lnSpc>
                <a:spcPct val="150000"/>
              </a:lnSpc>
            </a:pPr>
            <a:r>
              <a:rPr lang="en-US" altLang="zh-CN" sz="2000" kern="100" dirty="0">
                <a:solidFill>
                  <a:srgbClr val="656D8D"/>
                </a:solidFill>
                <a:effectLst/>
                <a:latin typeface="+mn-ea"/>
              </a:rPr>
              <a:t>[Huawei]</a:t>
            </a:r>
            <a:r>
              <a:rPr lang="en-US" altLang="zh-CN" sz="2000" kern="100" dirty="0" err="1">
                <a:solidFill>
                  <a:srgbClr val="656D8D"/>
                </a:solidFill>
                <a:effectLst/>
                <a:latin typeface="+mn-ea"/>
              </a:rPr>
              <a:t>stp</a:t>
            </a:r>
            <a:r>
              <a:rPr lang="en-US" altLang="zh-CN" sz="2000" kern="100" dirty="0">
                <a:solidFill>
                  <a:srgbClr val="656D8D"/>
                </a:solidFill>
                <a:effectLst/>
                <a:latin typeface="+mn-ea"/>
              </a:rPr>
              <a:t> root primary</a:t>
            </a:r>
            <a:endParaRPr lang="zh-CN" altLang="zh-CN" sz="2000" kern="100" dirty="0">
              <a:solidFill>
                <a:srgbClr val="656D8D"/>
              </a:solidFill>
              <a:effectLst/>
              <a:latin typeface="+mn-ea"/>
            </a:endParaRPr>
          </a:p>
          <a:p>
            <a:pPr indent="261620" algn="just">
              <a:lnSpc>
                <a:spcPct val="150000"/>
              </a:lnSpc>
            </a:pPr>
            <a:r>
              <a:rPr lang="zh-CN" altLang="zh-CN" sz="2000" kern="100" dirty="0">
                <a:solidFill>
                  <a:srgbClr val="656D8D"/>
                </a:solidFill>
                <a:effectLst/>
                <a:latin typeface="+mn-ea"/>
                <a:cs typeface="宋体" panose="02010600030101010101" pitchFamily="2" charset="-122"/>
              </a:rPr>
              <a:t>例如：直接将交换机</a:t>
            </a:r>
            <a:r>
              <a:rPr lang="en-US" altLang="zh-CN" sz="2000" kern="100" dirty="0">
                <a:solidFill>
                  <a:srgbClr val="656D8D"/>
                </a:solidFill>
                <a:effectLst/>
                <a:latin typeface="+mn-ea"/>
              </a:rPr>
              <a:t>S1</a:t>
            </a:r>
            <a:r>
              <a:rPr lang="zh-CN" altLang="zh-CN" sz="2000" kern="100" dirty="0">
                <a:solidFill>
                  <a:srgbClr val="656D8D"/>
                </a:solidFill>
                <a:effectLst/>
                <a:latin typeface="+mn-ea"/>
                <a:cs typeface="宋体" panose="02010600030101010101" pitchFamily="2" charset="-122"/>
              </a:rPr>
              <a:t>设置为根</a:t>
            </a:r>
            <a:r>
              <a:rPr lang="zh-CN" altLang="zh-CN" sz="2000" kern="0" dirty="0">
                <a:solidFill>
                  <a:srgbClr val="656D8D"/>
                </a:solidFill>
                <a:effectLst/>
                <a:latin typeface="+mn-ea"/>
                <a:cs typeface="宋体" panose="02010600030101010101" pitchFamily="2" charset="-122"/>
              </a:rPr>
              <a:t>交换机，配置命令为：</a:t>
            </a:r>
            <a:endParaRPr lang="zh-CN" altLang="zh-CN" sz="2000" kern="100" dirty="0">
              <a:solidFill>
                <a:srgbClr val="656D8D"/>
              </a:solidFill>
              <a:effectLst/>
              <a:latin typeface="+mn-ea"/>
            </a:endParaRPr>
          </a:p>
          <a:p>
            <a:pPr indent="266700" algn="l">
              <a:lnSpc>
                <a:spcPct val="150000"/>
              </a:lnSpc>
            </a:pPr>
            <a:r>
              <a:rPr lang="en-US" altLang="zh-CN" sz="2000" kern="100" dirty="0">
                <a:solidFill>
                  <a:srgbClr val="656D8D"/>
                </a:solidFill>
                <a:effectLst/>
                <a:latin typeface="+mn-ea"/>
              </a:rPr>
              <a:t>[S1]</a:t>
            </a:r>
            <a:r>
              <a:rPr lang="en-US" altLang="zh-CN" sz="2000" kern="100" dirty="0" err="1">
                <a:solidFill>
                  <a:srgbClr val="656D8D"/>
                </a:solidFill>
                <a:effectLst/>
                <a:latin typeface="+mn-ea"/>
              </a:rPr>
              <a:t>stp</a:t>
            </a:r>
            <a:r>
              <a:rPr lang="en-US" altLang="zh-CN" sz="2000" kern="0" dirty="0">
                <a:solidFill>
                  <a:srgbClr val="656D8D"/>
                </a:solidFill>
                <a:effectLst/>
                <a:latin typeface="+mn-ea"/>
                <a:cs typeface="宋体" panose="02010600030101010101" pitchFamily="2" charset="-122"/>
              </a:rPr>
              <a:t> root primary</a:t>
            </a:r>
            <a:endParaRPr lang="zh-CN" altLang="zh-CN" sz="2000" kern="100" dirty="0">
              <a:solidFill>
                <a:srgbClr val="656D8D"/>
              </a:solidFill>
              <a:effectLst/>
              <a:latin typeface="+mn-ea"/>
            </a:endParaRPr>
          </a:p>
          <a:p>
            <a:pPr algn="just">
              <a:lnSpc>
                <a:spcPct val="150000"/>
              </a:lnSpc>
            </a:pPr>
            <a:endParaRPr lang="zh-CN" altLang="en-US" sz="2000" dirty="0">
              <a:solidFill>
                <a:srgbClr val="656D8D"/>
              </a:solidFill>
            </a:endParaRPr>
          </a:p>
        </p:txBody>
      </p:sp>
      <p:grpSp>
        <p:nvGrpSpPr>
          <p:cNvPr id="9" name="组合 8"/>
          <p:cNvGrpSpPr/>
          <p:nvPr/>
        </p:nvGrpSpPr>
        <p:grpSpPr>
          <a:xfrm>
            <a:off x="841375" y="5487035"/>
            <a:ext cx="10226040" cy="1123950"/>
            <a:chOff x="1325" y="8641"/>
            <a:chExt cx="16104" cy="1770"/>
          </a:xfrm>
        </p:grpSpPr>
        <p:sp>
          <p:nvSpPr>
            <p:cNvPr id="12" name="矩形 1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拓展知识</a:t>
            </a:r>
            <a:endParaRPr lang="zh-CN" altLang="en-US" dirty="0"/>
          </a:p>
        </p:txBody>
      </p:sp>
      <p:sp>
        <p:nvSpPr>
          <p:cNvPr id="3" name="矩形 2"/>
          <p:cNvSpPr/>
          <p:nvPr/>
        </p:nvSpPr>
        <p:spPr>
          <a:xfrm>
            <a:off x="774700" y="1307514"/>
            <a:ext cx="10744200" cy="4244560"/>
          </a:xfrm>
          <a:prstGeom prst="rect">
            <a:avLst/>
          </a:prstGeom>
        </p:spPr>
        <p:txBody>
          <a:bodyPr wrap="square" numCol="1" spcCol="180000">
            <a:spAutoFit/>
          </a:bodyPr>
          <a:lstStyle/>
          <a:p>
            <a:pPr lvl="0">
              <a:lnSpc>
                <a:spcPct val="150000"/>
              </a:lnSpc>
            </a:pPr>
            <a:r>
              <a:rPr lang="en-US" altLang="zh-CN" sz="2000" dirty="0">
                <a:solidFill>
                  <a:srgbClr val="656D8D"/>
                </a:solidFill>
                <a:latin typeface="+mj-ea"/>
                <a:ea typeface="+mj-ea"/>
              </a:rPr>
              <a:t>2.</a:t>
            </a:r>
            <a:r>
              <a:rPr lang="zh-CN" altLang="en-US" sz="2000" dirty="0">
                <a:solidFill>
                  <a:srgbClr val="656D8D"/>
                </a:solidFill>
                <a:latin typeface="+mj-ea"/>
                <a:ea typeface="+mj-ea"/>
              </a:rPr>
              <a:t>配置端口优先级</a:t>
            </a:r>
            <a:endParaRPr lang="zh-CN" altLang="en-US" sz="2000" dirty="0">
              <a:solidFill>
                <a:srgbClr val="656D8D"/>
              </a:solidFill>
              <a:latin typeface="+mj-ea"/>
              <a:ea typeface="+mj-ea"/>
            </a:endParaRPr>
          </a:p>
          <a:p>
            <a:pPr lvl="0">
              <a:lnSpc>
                <a:spcPct val="150000"/>
              </a:lnSpc>
            </a:pPr>
            <a:r>
              <a:rPr lang="zh-CN" altLang="en-US" sz="1800" dirty="0">
                <a:solidFill>
                  <a:srgbClr val="656D8D"/>
                </a:solidFill>
                <a:latin typeface="+mn-ea"/>
              </a:rPr>
              <a:t>      修改端口优先级只影响根端口与替换端口，而指定端口与备份端口只由端口号顺序决定，当有两个端口都连在一个共享介质上，交换机会选择一个高优先级（数值小）的端口进入</a:t>
            </a:r>
            <a:r>
              <a:rPr lang="en-GB" altLang="zh-CN" sz="1800" dirty="0">
                <a:solidFill>
                  <a:srgbClr val="656D8D"/>
                </a:solidFill>
                <a:latin typeface="+mn-ea"/>
              </a:rPr>
              <a:t>forwarding</a:t>
            </a:r>
            <a:r>
              <a:rPr lang="zh-CN" altLang="en-GB" sz="1800" dirty="0">
                <a:solidFill>
                  <a:srgbClr val="656D8D"/>
                </a:solidFill>
                <a:latin typeface="+mn-ea"/>
              </a:rPr>
              <a:t>（</a:t>
            </a:r>
            <a:r>
              <a:rPr lang="zh-CN" altLang="en-US" sz="1800" dirty="0">
                <a:solidFill>
                  <a:srgbClr val="656D8D"/>
                </a:solidFill>
                <a:latin typeface="+mn-ea"/>
              </a:rPr>
              <a:t>转发）状态，低优先级（数值大）的端口进入</a:t>
            </a:r>
            <a:r>
              <a:rPr lang="en-GB" altLang="zh-CN" sz="1800" dirty="0">
                <a:solidFill>
                  <a:srgbClr val="656D8D"/>
                </a:solidFill>
                <a:latin typeface="+mn-ea"/>
              </a:rPr>
              <a:t>discarding</a:t>
            </a:r>
            <a:r>
              <a:rPr lang="zh-CN" altLang="en-GB" sz="1800" dirty="0">
                <a:solidFill>
                  <a:srgbClr val="656D8D"/>
                </a:solidFill>
                <a:latin typeface="+mn-ea"/>
              </a:rPr>
              <a:t>（</a:t>
            </a:r>
            <a:r>
              <a:rPr lang="zh-CN" altLang="en-US" sz="1800" dirty="0">
                <a:solidFill>
                  <a:srgbClr val="656D8D"/>
                </a:solidFill>
                <a:latin typeface="+mn-ea"/>
              </a:rPr>
              <a:t>阻塞）状态。如果两个端口的优先级一样，就选端口号小的那个进入</a:t>
            </a:r>
            <a:r>
              <a:rPr lang="en-GB" altLang="zh-CN" sz="1800" dirty="0">
                <a:solidFill>
                  <a:srgbClr val="656D8D"/>
                </a:solidFill>
                <a:latin typeface="+mn-ea"/>
              </a:rPr>
              <a:t>forwarding</a:t>
            </a:r>
            <a:r>
              <a:rPr lang="zh-CN" altLang="en-GB" sz="1800" dirty="0">
                <a:solidFill>
                  <a:srgbClr val="656D8D"/>
                </a:solidFill>
                <a:latin typeface="+mn-ea"/>
              </a:rPr>
              <a:t>（</a:t>
            </a:r>
            <a:r>
              <a:rPr lang="zh-CN" altLang="en-US" sz="1800" dirty="0">
                <a:solidFill>
                  <a:srgbClr val="656D8D"/>
                </a:solidFill>
                <a:latin typeface="+mn-ea"/>
              </a:rPr>
              <a:t>转发）状态。设置端口优先级，具体命令为：</a:t>
            </a:r>
            <a:endParaRPr lang="zh-CN" altLang="en-US" sz="1800" dirty="0">
              <a:solidFill>
                <a:srgbClr val="656D8D"/>
              </a:solidFill>
              <a:latin typeface="+mn-ea"/>
            </a:endParaRPr>
          </a:p>
          <a:p>
            <a:pPr lvl="0">
              <a:lnSpc>
                <a:spcPct val="150000"/>
              </a:lnSpc>
            </a:pPr>
            <a:r>
              <a:rPr lang="zh-CN" altLang="en-US" sz="1800" dirty="0">
                <a:solidFill>
                  <a:srgbClr val="656D8D"/>
                </a:solidFill>
                <a:latin typeface="+mn-ea"/>
              </a:rPr>
              <a:t>      </a:t>
            </a:r>
            <a:r>
              <a:rPr lang="en-US" altLang="zh-CN" sz="1800" dirty="0">
                <a:solidFill>
                  <a:srgbClr val="656D8D"/>
                </a:solidFill>
                <a:latin typeface="+mn-ea"/>
              </a:rPr>
              <a:t>[</a:t>
            </a:r>
            <a:r>
              <a:rPr lang="en-GB" altLang="zh-CN" sz="1800" dirty="0">
                <a:solidFill>
                  <a:srgbClr val="656D8D"/>
                </a:solidFill>
                <a:latin typeface="+mn-ea"/>
              </a:rPr>
              <a:t>Huawei-</a:t>
            </a:r>
            <a:r>
              <a:rPr lang="zh-CN" altLang="en-US" sz="1800" dirty="0">
                <a:solidFill>
                  <a:srgbClr val="656D8D"/>
                </a:solidFill>
                <a:latin typeface="+mn-ea"/>
              </a:rPr>
              <a:t>端口</a:t>
            </a:r>
            <a:r>
              <a:rPr lang="en-US" altLang="zh-CN" sz="1800" dirty="0">
                <a:solidFill>
                  <a:srgbClr val="656D8D"/>
                </a:solidFill>
                <a:latin typeface="+mn-ea"/>
              </a:rPr>
              <a:t>]</a:t>
            </a:r>
            <a:r>
              <a:rPr lang="en-GB" altLang="zh-CN" sz="1800" dirty="0" err="1">
                <a:solidFill>
                  <a:srgbClr val="656D8D"/>
                </a:solidFill>
                <a:latin typeface="+mn-ea"/>
              </a:rPr>
              <a:t>stp</a:t>
            </a:r>
            <a:r>
              <a:rPr lang="en-GB" altLang="zh-CN" sz="1800" dirty="0">
                <a:solidFill>
                  <a:srgbClr val="656D8D"/>
                </a:solidFill>
                <a:latin typeface="+mn-ea"/>
              </a:rPr>
              <a:t> port-priority number</a:t>
            </a:r>
            <a:endParaRPr lang="en-GB" altLang="zh-CN" sz="1800" dirty="0">
              <a:solidFill>
                <a:srgbClr val="656D8D"/>
              </a:solidFill>
              <a:latin typeface="+mn-ea"/>
            </a:endParaRPr>
          </a:p>
          <a:p>
            <a:pPr lvl="0">
              <a:lnSpc>
                <a:spcPct val="150000"/>
              </a:lnSpc>
            </a:pPr>
            <a:r>
              <a:rPr lang="zh-CN" altLang="en-US" sz="1800" dirty="0">
                <a:solidFill>
                  <a:srgbClr val="656D8D"/>
                </a:solidFill>
                <a:latin typeface="+mn-ea"/>
              </a:rPr>
              <a:t>交换机端口优先级</a:t>
            </a:r>
            <a:r>
              <a:rPr lang="en-GB" altLang="zh-CN" sz="1800" dirty="0">
                <a:solidFill>
                  <a:srgbClr val="656D8D"/>
                </a:solidFill>
                <a:latin typeface="+mn-ea"/>
              </a:rPr>
              <a:t>number</a:t>
            </a:r>
            <a:r>
              <a:rPr lang="zh-CN" altLang="en-US" sz="1800" dirty="0">
                <a:solidFill>
                  <a:srgbClr val="656D8D"/>
                </a:solidFill>
                <a:latin typeface="+mn-ea"/>
              </a:rPr>
              <a:t>的取值范围是</a:t>
            </a:r>
            <a:r>
              <a:rPr lang="en-US" altLang="zh-CN" sz="1800" dirty="0">
                <a:solidFill>
                  <a:srgbClr val="656D8D"/>
                </a:solidFill>
                <a:latin typeface="+mn-ea"/>
              </a:rPr>
              <a:t>0</a:t>
            </a:r>
            <a:r>
              <a:rPr lang="zh-CN" altLang="en-US" sz="1800" dirty="0">
                <a:solidFill>
                  <a:srgbClr val="656D8D"/>
                </a:solidFill>
                <a:latin typeface="+mn-ea"/>
              </a:rPr>
              <a:t>～</a:t>
            </a:r>
            <a:r>
              <a:rPr lang="en-US" altLang="zh-CN" sz="1800" dirty="0">
                <a:solidFill>
                  <a:srgbClr val="656D8D"/>
                </a:solidFill>
                <a:latin typeface="+mn-ea"/>
              </a:rPr>
              <a:t>255</a:t>
            </a:r>
            <a:r>
              <a:rPr lang="zh-CN" altLang="en-US" sz="1800" dirty="0">
                <a:solidFill>
                  <a:srgbClr val="656D8D"/>
                </a:solidFill>
                <a:latin typeface="+mn-ea"/>
              </a:rPr>
              <a:t>，都为</a:t>
            </a:r>
            <a:r>
              <a:rPr lang="en-US" altLang="zh-CN" sz="1800" dirty="0">
                <a:solidFill>
                  <a:srgbClr val="656D8D"/>
                </a:solidFill>
                <a:latin typeface="+mn-ea"/>
              </a:rPr>
              <a:t>0</a:t>
            </a:r>
            <a:r>
              <a:rPr lang="zh-CN" altLang="en-US" sz="1800" dirty="0">
                <a:solidFill>
                  <a:srgbClr val="656D8D"/>
                </a:solidFill>
                <a:latin typeface="+mn-ea"/>
              </a:rPr>
              <a:t>或</a:t>
            </a:r>
            <a:r>
              <a:rPr lang="en-US" altLang="zh-CN" sz="1800" dirty="0">
                <a:solidFill>
                  <a:srgbClr val="656D8D"/>
                </a:solidFill>
                <a:latin typeface="+mn-ea"/>
              </a:rPr>
              <a:t>16</a:t>
            </a:r>
            <a:r>
              <a:rPr lang="zh-CN" altLang="en-US" sz="1800" dirty="0">
                <a:solidFill>
                  <a:srgbClr val="656D8D"/>
                </a:solidFill>
                <a:latin typeface="+mn-ea"/>
              </a:rPr>
              <a:t>的倍数；默认值为</a:t>
            </a:r>
            <a:r>
              <a:rPr lang="en-US" altLang="zh-CN" sz="1800" dirty="0">
                <a:solidFill>
                  <a:srgbClr val="656D8D"/>
                </a:solidFill>
                <a:latin typeface="+mn-ea"/>
              </a:rPr>
              <a:t>128</a:t>
            </a:r>
            <a:r>
              <a:rPr lang="zh-CN" altLang="en-US" sz="1800" dirty="0">
                <a:solidFill>
                  <a:srgbClr val="656D8D"/>
                </a:solidFill>
                <a:latin typeface="+mn-ea"/>
              </a:rPr>
              <a:t>。</a:t>
            </a:r>
            <a:endParaRPr lang="zh-CN" altLang="en-US" sz="1800" dirty="0">
              <a:solidFill>
                <a:srgbClr val="656D8D"/>
              </a:solidFill>
              <a:latin typeface="+mn-ea"/>
            </a:endParaRPr>
          </a:p>
          <a:p>
            <a:pPr lvl="0">
              <a:lnSpc>
                <a:spcPct val="150000"/>
              </a:lnSpc>
            </a:pPr>
            <a:r>
              <a:rPr lang="zh-CN" altLang="en-US" sz="1800" dirty="0">
                <a:solidFill>
                  <a:srgbClr val="656D8D"/>
                </a:solidFill>
                <a:latin typeface="+mn-ea"/>
              </a:rPr>
              <a:t>      例如：将交换机</a:t>
            </a:r>
            <a:r>
              <a:rPr lang="en-GB" altLang="zh-CN" sz="1800" dirty="0">
                <a:solidFill>
                  <a:srgbClr val="656D8D"/>
                </a:solidFill>
                <a:latin typeface="+mn-ea"/>
              </a:rPr>
              <a:t>S2</a:t>
            </a:r>
            <a:r>
              <a:rPr lang="zh-CN" altLang="en-US" sz="1800" dirty="0">
                <a:solidFill>
                  <a:srgbClr val="656D8D"/>
                </a:solidFill>
                <a:latin typeface="+mn-ea"/>
              </a:rPr>
              <a:t>的端口</a:t>
            </a:r>
            <a:r>
              <a:rPr lang="en-GB" altLang="zh-CN" sz="1800" dirty="0">
                <a:solidFill>
                  <a:srgbClr val="656D8D"/>
                </a:solidFill>
                <a:latin typeface="+mn-ea"/>
              </a:rPr>
              <a:t>E0/0/1</a:t>
            </a:r>
            <a:r>
              <a:rPr lang="zh-CN" altLang="en-US" sz="1800" dirty="0">
                <a:solidFill>
                  <a:srgbClr val="656D8D"/>
                </a:solidFill>
                <a:latin typeface="+mn-ea"/>
              </a:rPr>
              <a:t>的优先级设为</a:t>
            </a:r>
            <a:r>
              <a:rPr lang="en-US" altLang="zh-CN" sz="1800" dirty="0">
                <a:solidFill>
                  <a:srgbClr val="656D8D"/>
                </a:solidFill>
                <a:latin typeface="+mn-ea"/>
              </a:rPr>
              <a:t>32</a:t>
            </a:r>
            <a:r>
              <a:rPr lang="zh-CN" altLang="en-US" sz="1800" dirty="0">
                <a:solidFill>
                  <a:srgbClr val="656D8D"/>
                </a:solidFill>
                <a:latin typeface="+mn-ea"/>
              </a:rPr>
              <a:t>，配置命令为：</a:t>
            </a:r>
            <a:endParaRPr lang="zh-CN" altLang="en-US" sz="1800" dirty="0">
              <a:solidFill>
                <a:srgbClr val="656D8D"/>
              </a:solidFill>
              <a:latin typeface="+mn-ea"/>
            </a:endParaRPr>
          </a:p>
          <a:p>
            <a:pPr lvl="0">
              <a:lnSpc>
                <a:spcPct val="150000"/>
              </a:lnSpc>
            </a:pPr>
            <a:r>
              <a:rPr lang="zh-CN" altLang="en-US" sz="1800" dirty="0">
                <a:solidFill>
                  <a:srgbClr val="656D8D"/>
                </a:solidFill>
                <a:latin typeface="+mn-ea"/>
              </a:rPr>
              <a:t>      </a:t>
            </a:r>
            <a:r>
              <a:rPr lang="en-US" altLang="zh-CN" sz="1800" dirty="0">
                <a:solidFill>
                  <a:srgbClr val="656D8D"/>
                </a:solidFill>
                <a:latin typeface="+mn-ea"/>
              </a:rPr>
              <a:t>[</a:t>
            </a:r>
            <a:r>
              <a:rPr lang="en-GB" altLang="zh-CN" sz="1800" dirty="0">
                <a:solidFill>
                  <a:srgbClr val="656D8D"/>
                </a:solidFill>
                <a:latin typeface="+mn-ea"/>
              </a:rPr>
              <a:t>S2-Ethernet0/0/1]</a:t>
            </a:r>
            <a:r>
              <a:rPr lang="en-GB" altLang="zh-CN" sz="1800" dirty="0" err="1">
                <a:solidFill>
                  <a:srgbClr val="656D8D"/>
                </a:solidFill>
                <a:latin typeface="+mn-ea"/>
              </a:rPr>
              <a:t>stp</a:t>
            </a:r>
            <a:r>
              <a:rPr lang="en-GB" altLang="zh-CN" sz="1800" dirty="0">
                <a:solidFill>
                  <a:srgbClr val="656D8D"/>
                </a:solidFill>
                <a:latin typeface="+mn-ea"/>
              </a:rPr>
              <a:t> port-priority 32</a:t>
            </a:r>
            <a:endParaRPr lang="en-GB" altLang="zh-CN" sz="1800" dirty="0">
              <a:solidFill>
                <a:srgbClr val="656D8D"/>
              </a:solidFill>
              <a:latin typeface="+mn-ea"/>
            </a:endParaRPr>
          </a:p>
          <a:p>
            <a:pPr lvl="0">
              <a:lnSpc>
                <a:spcPct val="150000"/>
              </a:lnSpc>
            </a:pPr>
            <a:endParaRPr lang="zh-CN" altLang="zh-CN" sz="1800" dirty="0">
              <a:solidFill>
                <a:srgbClr val="656D8D"/>
              </a:solidFill>
              <a:latin typeface="+mn-ea"/>
            </a:endParaRPr>
          </a:p>
        </p:txBody>
      </p:sp>
      <p:grpSp>
        <p:nvGrpSpPr>
          <p:cNvPr id="4" name="组合 3"/>
          <p:cNvGrpSpPr/>
          <p:nvPr/>
        </p:nvGrpSpPr>
        <p:grpSpPr>
          <a:xfrm>
            <a:off x="774700" y="5383214"/>
            <a:ext cx="10226040" cy="1123950"/>
            <a:chOff x="1325" y="8641"/>
            <a:chExt cx="16104" cy="1770"/>
          </a:xfrm>
        </p:grpSpPr>
        <p:sp>
          <p:nvSpPr>
            <p:cNvPr id="5" name="矩形 4"/>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946775" y="3270785"/>
            <a:ext cx="5570756" cy="1037143"/>
          </a:xfrm>
          <a:prstGeom prst="rect">
            <a:avLst/>
          </a:prstGeom>
          <a:noFill/>
        </p:spPr>
        <p:txBody>
          <a:bodyPr wrap="none" rtlCol="0" anchor="t">
            <a:spAutoFit/>
          </a:bodyPr>
          <a:lstStyle/>
          <a:p>
            <a:pPr fontAlgn="auto">
              <a:lnSpc>
                <a:spcPct val="110000"/>
              </a:lnSpc>
            </a:pPr>
            <a:r>
              <a:rPr lang="zh-CN" altLang="en-US" sz="6000" dirty="0">
                <a:cs typeface="+mn-ea"/>
                <a:sym typeface="+mn-lt"/>
              </a:rPr>
              <a:t>感谢您的观看！</a:t>
            </a:r>
            <a:endParaRPr lang="zh-CN" altLang="en-US" sz="6000" dirty="0">
              <a:cs typeface="+mn-ea"/>
              <a:sym typeface="+mn-lt"/>
            </a:endParaRPr>
          </a:p>
        </p:txBody>
      </p:sp>
      <p:sp>
        <p:nvSpPr>
          <p:cNvPr id="5" name="文本框 4"/>
          <p:cNvSpPr txBox="1"/>
          <p:nvPr/>
        </p:nvSpPr>
        <p:spPr>
          <a:xfrm>
            <a:off x="2605231" y="304871"/>
            <a:ext cx="2493567" cy="375896"/>
          </a:xfrm>
          <a:prstGeom prst="rect">
            <a:avLst/>
          </a:prstGeom>
          <a:noFill/>
        </p:spPr>
        <p:txBody>
          <a:bodyPr wrap="none" rtlCol="0" anchor="t">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080DC"/>
                </a:solidFill>
                <a:effectLst/>
                <a:uLnTx/>
                <a:uFillTx/>
                <a:latin typeface="微软雅黑" panose="020B0503020204020204" pitchFamily="34" charset="-122"/>
                <a:ea typeface="微软雅黑" panose="020B0503020204020204" pitchFamily="34" charset="-122"/>
                <a:cs typeface="+mn-ea"/>
                <a:sym typeface="+mn-lt"/>
              </a:rPr>
              <a:t>名校名师精品系列教材</a:t>
            </a:r>
            <a:endParaRPr kumimoji="0" lang="zh-CN" altLang="en-US" sz="1800" b="0" i="0" u="none" strike="noStrike" kern="1200" cap="none" spc="0" normalizeH="0" baseline="0" noProof="0" dirty="0">
              <a:ln>
                <a:noFill/>
              </a:ln>
              <a:solidFill>
                <a:srgbClr val="4080DC"/>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文本框 6"/>
          <p:cNvSpPr txBox="1"/>
          <p:nvPr/>
        </p:nvSpPr>
        <p:spPr>
          <a:xfrm>
            <a:off x="6026134" y="4362190"/>
            <a:ext cx="5669957" cy="3220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Thanks</a:t>
            </a: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    </a:t>
            </a:r>
            <a:r>
              <a:rPr kumimoji="0" lang="en-US" altLang="zh-CN"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for</a:t>
            </a: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    </a:t>
            </a:r>
            <a:r>
              <a:rPr kumimoji="0" lang="en-US" altLang="zh-CN"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watching</a:t>
            </a:r>
            <a:r>
              <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rPr>
              <a:t>！</a:t>
            </a:r>
            <a:endPar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一、</a:t>
            </a:r>
            <a:r>
              <a:rPr lang="zh-CN" altLang="en-US" dirty="0">
                <a:latin typeface="Microsoft YaHei UI" panose="020B0503020204020204" pitchFamily="18" charset="-122"/>
                <a:sym typeface="+mn-ea"/>
              </a:rPr>
              <a:t>项目导入</a:t>
            </a:r>
            <a:endParaRPr lang="zh-CN" altLang="en-US" dirty="0"/>
          </a:p>
        </p:txBody>
      </p:sp>
      <p:sp>
        <p:nvSpPr>
          <p:cNvPr id="2" name="文本框 1"/>
          <p:cNvSpPr txBox="1"/>
          <p:nvPr/>
        </p:nvSpPr>
        <p:spPr>
          <a:xfrm>
            <a:off x="1449298" y="2016958"/>
            <a:ext cx="9175416" cy="2634183"/>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zh-CN" altLang="en-US" sz="1600" dirty="0">
                <a:solidFill>
                  <a:srgbClr val="4C6062"/>
                </a:solidFill>
                <a:latin typeface="微软雅黑" panose="020B0503020204020204" pitchFamily="34" charset="-122"/>
                <a:ea typeface="微软雅黑" panose="020B0503020204020204" pitchFamily="34" charset="-122"/>
              </a:rPr>
              <a:t>为确保网络连接可靠和稳定性，当一条通信信道遇到堵塞或者不畅通时，就启用别的链路，</a:t>
            </a:r>
            <a:r>
              <a:rPr lang="en-US" altLang="zh-CN" sz="1600" dirty="0">
                <a:solidFill>
                  <a:srgbClr val="4C6062"/>
                </a:solidFill>
                <a:latin typeface="微软雅黑" panose="020B0503020204020204" pitchFamily="34" charset="-122"/>
                <a:ea typeface="微软雅黑" panose="020B0503020204020204" pitchFamily="34" charset="-122"/>
              </a:rPr>
              <a:t>AAA</a:t>
            </a:r>
            <a:r>
              <a:rPr lang="zh-CN" altLang="en-US" sz="1600" dirty="0">
                <a:solidFill>
                  <a:srgbClr val="4C6062"/>
                </a:solidFill>
                <a:latin typeface="微软雅黑" panose="020B0503020204020204" pitchFamily="34" charset="-122"/>
                <a:ea typeface="微软雅黑" panose="020B0503020204020204" pitchFamily="34" charset="-122"/>
              </a:rPr>
              <a:t>公司在搭建内部网络时启用了冗余链路即准备两条以上的链路，当主链路不通时，马上启用备份链路。这样虽然可以提高网络的可靠性和稳定性，但是网络中</a:t>
            </a:r>
            <a:r>
              <a:rPr lang="en-US" altLang="zh-CN" sz="1600" dirty="0">
                <a:solidFill>
                  <a:srgbClr val="4C6062"/>
                </a:solidFill>
                <a:latin typeface="微软雅黑" panose="020B0503020204020204" pitchFamily="34" charset="-122"/>
                <a:ea typeface="微软雅黑" panose="020B0503020204020204" pitchFamily="34" charset="-122"/>
              </a:rPr>
              <a:t>S1-S2-S3</a:t>
            </a:r>
            <a:r>
              <a:rPr lang="zh-CN" altLang="en-US" sz="1600" dirty="0">
                <a:solidFill>
                  <a:srgbClr val="4C6062"/>
                </a:solidFill>
                <a:latin typeface="微软雅黑" panose="020B0503020204020204" pitchFamily="34" charset="-122"/>
                <a:ea typeface="微软雅黑" panose="020B0503020204020204" pitchFamily="34" charset="-122"/>
              </a:rPr>
              <a:t>形成路由环路。路由环路会形成广播风暴，造成交换机效率低下，大量有用数据包被丢弃，网络无法正常通信。</a:t>
            </a:r>
            <a:endParaRPr lang="zh-CN" altLang="en-US" sz="1600" dirty="0">
              <a:solidFill>
                <a:srgbClr val="4C6062"/>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1600" dirty="0">
                <a:solidFill>
                  <a:srgbClr val="4C6062"/>
                </a:solidFill>
                <a:latin typeface="微软雅黑" panose="020B0503020204020204" pitchFamily="34" charset="-122"/>
                <a:ea typeface="微软雅黑" panose="020B0503020204020204" pitchFamily="34" charset="-122"/>
              </a:rPr>
              <a:t>如何利用环路保障网络的可靠性和稳定性又能避免由于环路的存在所造成的安全隐患？我们可以在交换设备上启用生成树协议，以防止二层环路。</a:t>
            </a:r>
            <a:endParaRPr lang="zh-CN" altLang="en-US" sz="1600" dirty="0">
              <a:solidFill>
                <a:srgbClr val="4C6062"/>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endParaRPr lang="en-US" altLang="zh-CN" sz="1600" dirty="0">
              <a:solidFill>
                <a:srgbClr val="4C6062"/>
              </a:solidFill>
              <a:latin typeface="微软雅黑" panose="020B0503020204020204" pitchFamily="34" charset="-122"/>
              <a:ea typeface="微软雅黑" panose="020B0503020204020204" pitchFamily="34"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二、职业能力目标和要求</a:t>
            </a:r>
            <a:endParaRPr lang="zh-CN" altLang="en-US" dirty="0"/>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7" name="文本框 6"/>
          <p:cNvSpPr txBox="1"/>
          <p:nvPr/>
        </p:nvSpPr>
        <p:spPr>
          <a:xfrm>
            <a:off x="1436039" y="1774387"/>
            <a:ext cx="7391400" cy="1846083"/>
          </a:xfrm>
          <a:prstGeom prst="rect">
            <a:avLst/>
          </a:prstGeom>
          <a:noFill/>
        </p:spPr>
        <p:txBody>
          <a:bodyPr wrap="square" rtlCol="0">
            <a:spAutoFit/>
          </a:bodyPr>
          <a:lstStyle/>
          <a:p>
            <a:pPr>
              <a:lnSpc>
                <a:spcPct val="200000"/>
              </a:lnSpc>
            </a:pPr>
            <a:r>
              <a:rPr lang="en-US"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1.</a:t>
            </a:r>
            <a:r>
              <a:rPr lang="zh-CN" altLang="en-US"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掌握生成树协议的类型及工作原理</a:t>
            </a:r>
            <a:endParaRPr lang="zh-CN" altLang="en-US"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200000"/>
              </a:lnSpc>
            </a:pPr>
            <a:r>
              <a:rPr lang="en-US"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2.</a:t>
            </a:r>
            <a:r>
              <a:rPr lang="zh-CN" altLang="en-US"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能够根据业务需求选择相应的生成树协议</a:t>
            </a:r>
            <a:endParaRPr lang="zh-CN" altLang="en-US"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endParaRPr>
          </a:p>
          <a:p>
            <a:pPr lvl="0">
              <a:lnSpc>
                <a:spcPct val="200000"/>
              </a:lnSpc>
            </a:pPr>
            <a:r>
              <a:rPr lang="en-US"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3.</a:t>
            </a:r>
            <a:r>
              <a:rPr lang="zh-CN" altLang="en-US"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能够根据需要配置</a:t>
            </a:r>
            <a:r>
              <a:rPr lang="en-GB"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STP</a:t>
            </a:r>
            <a:r>
              <a:rPr lang="zh-CN" altLang="en-GB"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a:t>
            </a:r>
            <a:r>
              <a:rPr lang="en-GB"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rPr>
              <a:t>RSTP</a:t>
            </a:r>
            <a:endParaRPr lang="en-GB" altLang="zh-CN" sz="2000" kern="1600" dirty="0">
              <a:solidFill>
                <a:srgbClr val="656D8D"/>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三、思政提示</a:t>
            </a:r>
            <a:endParaRPr lang="zh-CN" altLang="en-US" dirty="0"/>
          </a:p>
        </p:txBody>
      </p:sp>
      <p:sp>
        <p:nvSpPr>
          <p:cNvPr id="6" name="内容占位符 5"/>
          <p:cNvSpPr>
            <a:spLocks noGrp="1"/>
          </p:cNvSpPr>
          <p:nvPr>
            <p:ph idx="13"/>
          </p:nvPr>
        </p:nvSpPr>
        <p:spPr>
          <a:xfrm>
            <a:off x="849828" y="1355246"/>
            <a:ext cx="10747058" cy="464458"/>
          </a:xfrm>
        </p:spPr>
        <p:txBody>
          <a:bodyPr>
            <a:noAutofit/>
          </a:bodyPr>
          <a:lstStyle/>
          <a:p>
            <a:r>
              <a:rPr lang="zh-CN" altLang="en-US" sz="2400" b="0" dirty="0">
                <a:solidFill>
                  <a:srgbClr val="656D8D"/>
                </a:solidFill>
                <a:latin typeface="+mj-ea"/>
                <a:ea typeface="+mj-ea"/>
              </a:rPr>
              <a:t>思政提示</a:t>
            </a:r>
            <a:endParaRPr lang="zh-CN" altLang="en-US" sz="2400" b="0" dirty="0">
              <a:solidFill>
                <a:srgbClr val="656D8D"/>
              </a:solidFill>
              <a:latin typeface="+mj-ea"/>
              <a:ea typeface="+mj-ea"/>
            </a:endParaRPr>
          </a:p>
        </p:txBody>
      </p:sp>
      <p:sp>
        <p:nvSpPr>
          <p:cNvPr id="2" name="文本框 1"/>
          <p:cNvSpPr txBox="1"/>
          <p:nvPr/>
        </p:nvSpPr>
        <p:spPr>
          <a:xfrm>
            <a:off x="806119" y="2529985"/>
            <a:ext cx="10310495" cy="2246769"/>
          </a:xfrm>
          <a:prstGeom prst="rect">
            <a:avLst/>
          </a:prstGeom>
          <a:noFill/>
        </p:spPr>
        <p:txBody>
          <a:bodyPr wrap="square" rtlCol="0" anchor="t">
            <a:spAutoFit/>
          </a:bodyPr>
          <a:lstStyle/>
          <a:p>
            <a:pPr lvl="0"/>
            <a:r>
              <a:rPr lang="zh-CN" altLang="en-US" sz="2000" kern="16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    </a:t>
            </a:r>
            <a:r>
              <a:rPr lang="zh-CN" altLang="en-US" sz="2000" kern="1600" dirty="0">
                <a:solidFill>
                  <a:srgbClr val="656D8D"/>
                </a:solidFill>
                <a:effectLst/>
                <a:latin typeface="+mn-ea"/>
                <a:cs typeface="宋体" panose="02010600030101010101" pitchFamily="2" charset="-122"/>
              </a:rPr>
              <a:t>了解生成树协议，明确职业岗位所需要的职业规范和精神，树立社会主义核心价值观。</a:t>
            </a:r>
            <a:endParaRPr lang="zh-CN" altLang="en-US" sz="2000" kern="1600" dirty="0">
              <a:solidFill>
                <a:srgbClr val="656D8D"/>
              </a:solidFill>
              <a:effectLst/>
              <a:latin typeface="+mn-ea"/>
              <a:cs typeface="宋体" panose="02010600030101010101" pitchFamily="2" charset="-122"/>
            </a:endParaRPr>
          </a:p>
          <a:p>
            <a:pPr lvl="0"/>
            <a:endParaRPr lang="en-US" altLang="zh-CN" sz="2000" kern="1600" dirty="0">
              <a:solidFill>
                <a:srgbClr val="656D8D"/>
              </a:solidFill>
              <a:latin typeface="+mn-ea"/>
              <a:cs typeface="宋体" panose="02010600030101010101" pitchFamily="2" charset="-122"/>
            </a:endParaRPr>
          </a:p>
          <a:p>
            <a:pPr lvl="0"/>
            <a:endParaRPr lang="zh-CN" altLang="zh-CN" sz="2000" dirty="0">
              <a:effectLst/>
              <a:latin typeface="+mn-ea"/>
              <a:cs typeface="宋体" panose="02010600030101010101" pitchFamily="2" charset="-122"/>
            </a:endParaRPr>
          </a:p>
          <a:p>
            <a:r>
              <a:rPr lang="zh-CN" altLang="en-US" sz="2000" kern="1600" dirty="0">
                <a:solidFill>
                  <a:srgbClr val="000000"/>
                </a:solidFill>
                <a:effectLst/>
                <a:latin typeface="+mn-ea"/>
                <a:cs typeface="宋体" panose="02010600030101010101" pitchFamily="2" charset="-122"/>
              </a:rPr>
              <a:t>        </a:t>
            </a:r>
            <a:r>
              <a:rPr lang="zh-CN" altLang="en-US" sz="2000" kern="1600" dirty="0">
                <a:solidFill>
                  <a:srgbClr val="656D8D"/>
                </a:solidFill>
                <a:effectLst/>
                <a:latin typeface="+mn-ea"/>
                <a:cs typeface="宋体" panose="02010600030101010101" pitchFamily="2" charset="-122"/>
              </a:rPr>
              <a:t>“大学之道，在明明德，在亲民，在止于至善。”“高山仰止，景行行止；虽不能至，然心向往之”。了解计算机的主奠基人</a:t>
            </a:r>
            <a:r>
              <a:rPr lang="en-US" altLang="zh-CN" sz="2000" kern="1600" dirty="0">
                <a:solidFill>
                  <a:srgbClr val="656D8D"/>
                </a:solidFill>
                <a:effectLst/>
                <a:latin typeface="+mn-ea"/>
                <a:cs typeface="宋体" panose="02010600030101010101" pitchFamily="2" charset="-122"/>
              </a:rPr>
              <a:t>——</a:t>
            </a:r>
            <a:r>
              <a:rPr lang="zh-CN" altLang="en-US" sz="2000" kern="1600" dirty="0">
                <a:solidFill>
                  <a:srgbClr val="656D8D"/>
                </a:solidFill>
                <a:effectLst/>
                <a:latin typeface="+mn-ea"/>
                <a:cs typeface="宋体" panose="02010600030101010101" pitchFamily="2" charset="-122"/>
              </a:rPr>
              <a:t>华罗庚教授，知悉读大学的真正含义，以德化人，激发学生的科学精神和爱国情怀。</a:t>
            </a:r>
            <a:endParaRPr lang="zh-CN" altLang="en-US" sz="2000" kern="1600" dirty="0">
              <a:solidFill>
                <a:srgbClr val="656D8D"/>
              </a:solidFill>
              <a:effectLst/>
              <a:latin typeface="+mn-ea"/>
              <a:cs typeface="宋体" panose="02010600030101010101" pitchFamily="2" charset="-122"/>
            </a:endParaRPr>
          </a:p>
          <a:p>
            <a:endParaRPr lang="en-US" altLang="zh-CN" sz="2000" dirty="0">
              <a:solidFill>
                <a:srgbClr val="656D8D"/>
              </a:solidFill>
              <a:latin typeface="+mn-ea"/>
              <a:sym typeface="+mn-ea"/>
            </a:endParaRPr>
          </a:p>
        </p:txBody>
      </p:sp>
      <p:sp>
        <p:nvSpPr>
          <p:cNvPr id="36" name="Freeform 3"/>
          <p:cNvSpPr/>
          <p:nvPr/>
        </p:nvSpPr>
        <p:spPr>
          <a:xfrm rot="10800000">
            <a:off x="1154789" y="1895904"/>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p:cNvGrpSpPr/>
          <p:nvPr/>
        </p:nvGrpSpPr>
        <p:grpSpPr>
          <a:xfrm>
            <a:off x="841375" y="5487035"/>
            <a:ext cx="10226040" cy="1123950"/>
            <a:chOff x="1325" y="8641"/>
            <a:chExt cx="16104" cy="1770"/>
          </a:xfrm>
        </p:grpSpPr>
        <p:sp>
          <p:nvSpPr>
            <p:cNvPr id="5" name="矩形 4"/>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zh-CN" altLang="en-US" dirty="0">
                <a:latin typeface="Microsoft YaHei UI" panose="020B0503020204020204" pitchFamily="18" charset="-122"/>
                <a:sym typeface="+mn-ea"/>
              </a:rPr>
              <a:t>相关知识</a:t>
            </a:r>
            <a:endParaRPr lang="zh-CN" altLang="en-US" dirty="0"/>
          </a:p>
        </p:txBody>
      </p:sp>
      <p:sp>
        <p:nvSpPr>
          <p:cNvPr id="2" name="文本框 1"/>
          <p:cNvSpPr txBox="1"/>
          <p:nvPr/>
        </p:nvSpPr>
        <p:spPr>
          <a:xfrm>
            <a:off x="841375" y="1143000"/>
            <a:ext cx="10310495" cy="2310569"/>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zh-CN" altLang="en-US" sz="1800" dirty="0">
                <a:solidFill>
                  <a:srgbClr val="656D8D"/>
                </a:solidFill>
                <a:sym typeface="+mn-ea"/>
              </a:rPr>
              <a:t>交换网络中的环路问题：</a:t>
            </a:r>
            <a:endParaRPr lang="en-US" altLang="zh-CN" sz="1800" dirty="0">
              <a:solidFill>
                <a:srgbClr val="656D8D"/>
              </a:solidFill>
              <a:sym typeface="+mn-ea"/>
            </a:endParaRPr>
          </a:p>
          <a:p>
            <a:pPr>
              <a:lnSpc>
                <a:spcPct val="150000"/>
              </a:lnSpc>
            </a:pPr>
            <a:r>
              <a:rPr lang="zh-CN" altLang="en-US" sz="1600" dirty="0">
                <a:solidFill>
                  <a:srgbClr val="656D8D"/>
                </a:solidFill>
                <a:sym typeface="+mn-ea"/>
              </a:rPr>
              <a:t>      在交换网络环境中，为确保网络连接可靠和稳定性，常常需要网络提供冗余链路。而所谓“冗余链路”就是当一条通信信道遇到堵塞或者不畅通时，就启用别的链路。冗余就是准备两条以上的链路，当主链路不通时，马上启用备份链路，确保链路的畅通。冗余链路也叫备份链路、备份连接等 </a:t>
            </a:r>
            <a:endParaRPr lang="en-US" altLang="zh-CN" sz="1600" dirty="0">
              <a:solidFill>
                <a:srgbClr val="656D8D"/>
              </a:solidFill>
              <a:sym typeface="+mn-ea"/>
            </a:endParaRPr>
          </a:p>
          <a:p>
            <a:pPr>
              <a:lnSpc>
                <a:spcPct val="150000"/>
              </a:lnSpc>
            </a:pPr>
            <a:r>
              <a:rPr lang="zh-CN" altLang="en-US" sz="1600" dirty="0">
                <a:solidFill>
                  <a:srgbClr val="656D8D"/>
                </a:solidFill>
                <a:sym typeface="+mn-ea"/>
              </a:rPr>
              <a:t>      如图所示，当</a:t>
            </a:r>
            <a:r>
              <a:rPr lang="en-GB" altLang="zh-CN" sz="1600" dirty="0">
                <a:solidFill>
                  <a:srgbClr val="656D8D"/>
                </a:solidFill>
                <a:sym typeface="+mn-ea"/>
              </a:rPr>
              <a:t>PC</a:t>
            </a:r>
            <a:r>
              <a:rPr lang="zh-CN" altLang="en-US" sz="1600" dirty="0">
                <a:solidFill>
                  <a:srgbClr val="656D8D"/>
                </a:solidFill>
                <a:sym typeface="+mn-ea"/>
              </a:rPr>
              <a:t>访问</a:t>
            </a:r>
            <a:r>
              <a:rPr lang="en-GB" altLang="zh-CN" sz="1600" dirty="0">
                <a:solidFill>
                  <a:srgbClr val="656D8D"/>
                </a:solidFill>
                <a:sym typeface="+mn-ea"/>
              </a:rPr>
              <a:t>Server</a:t>
            </a:r>
            <a:r>
              <a:rPr lang="zh-CN" altLang="en-US" sz="1600" dirty="0">
                <a:solidFill>
                  <a:srgbClr val="656D8D"/>
                </a:solidFill>
                <a:sym typeface="+mn-ea"/>
              </a:rPr>
              <a:t>时，若</a:t>
            </a:r>
            <a:r>
              <a:rPr lang="en-GB" altLang="zh-CN" sz="1600" dirty="0">
                <a:solidFill>
                  <a:srgbClr val="656D8D"/>
                </a:solidFill>
                <a:sym typeface="+mn-ea"/>
              </a:rPr>
              <a:t>S3→S2</a:t>
            </a:r>
            <a:r>
              <a:rPr lang="zh-CN" altLang="en-US" sz="1600" dirty="0">
                <a:solidFill>
                  <a:srgbClr val="656D8D"/>
                </a:solidFill>
                <a:sym typeface="+mn-ea"/>
              </a:rPr>
              <a:t>为主链路，</a:t>
            </a:r>
            <a:r>
              <a:rPr lang="en-GB" altLang="zh-CN" sz="1600" dirty="0">
                <a:solidFill>
                  <a:srgbClr val="656D8D"/>
                </a:solidFill>
                <a:sym typeface="+mn-ea"/>
              </a:rPr>
              <a:t>S3→S1→S2</a:t>
            </a:r>
            <a:r>
              <a:rPr lang="zh-CN" altLang="en-US" sz="1600" dirty="0">
                <a:solidFill>
                  <a:srgbClr val="656D8D"/>
                </a:solidFill>
                <a:sym typeface="+mn-ea"/>
              </a:rPr>
              <a:t>就是一个冗余链路。当主链路（</a:t>
            </a:r>
            <a:r>
              <a:rPr lang="en-GB" altLang="zh-CN" sz="1600" dirty="0">
                <a:solidFill>
                  <a:srgbClr val="656D8D"/>
                </a:solidFill>
                <a:sym typeface="+mn-ea"/>
              </a:rPr>
              <a:t>S3→S2</a:t>
            </a:r>
            <a:r>
              <a:rPr lang="zh-CN" altLang="en-GB" sz="1600" dirty="0">
                <a:solidFill>
                  <a:srgbClr val="656D8D"/>
                </a:solidFill>
                <a:sym typeface="+mn-ea"/>
              </a:rPr>
              <a:t>）</a:t>
            </a:r>
            <a:r>
              <a:rPr lang="zh-CN" altLang="en-US" sz="1600" dirty="0">
                <a:solidFill>
                  <a:srgbClr val="656D8D"/>
                </a:solidFill>
                <a:sym typeface="+mn-ea"/>
              </a:rPr>
              <a:t>出故障时，冗余链路自动启用，从而提高网络的整体可靠性。</a:t>
            </a:r>
            <a:endParaRPr lang="zh-CN" altLang="en-US" sz="1600" dirty="0">
              <a:solidFill>
                <a:srgbClr val="656D8D"/>
              </a:solidFill>
              <a:sym typeface="+mn-ea"/>
            </a:endParaRPr>
          </a:p>
        </p:txBody>
      </p:sp>
      <p:pic>
        <p:nvPicPr>
          <p:cNvPr id="15370" name="Picture 10"/>
          <p:cNvPicPr>
            <a:picLocks noGrp="1" noChangeAspect="1" noChangeArrowheads="1"/>
          </p:cNvPicPr>
          <p:nvPr>
            <p:ph sz="quarter" idx="2"/>
          </p:nvPr>
        </p:nvPicPr>
        <p:blipFill>
          <a:blip r:embed="rId1" cstate="print"/>
          <a:srcRect l="47292" b="8958"/>
          <a:stretch>
            <a:fillRect/>
          </a:stretch>
        </p:blipFill>
        <p:spPr>
          <a:xfrm>
            <a:off x="6099175" y="3429635"/>
            <a:ext cx="4423410" cy="2679065"/>
          </a:xfrm>
          <a:noFill/>
        </p:spPr>
      </p:pic>
      <p:pic>
        <p:nvPicPr>
          <p:cNvPr id="15379" name="Picture 19"/>
          <p:cNvPicPr>
            <a:picLocks noGrp="1" noChangeAspect="1" noChangeArrowheads="1"/>
          </p:cNvPicPr>
          <p:nvPr>
            <p:ph sz="quarter" idx="3"/>
          </p:nvPr>
        </p:nvPicPr>
        <p:blipFill>
          <a:blip r:embed="rId1" cstate="print"/>
          <a:srcRect r="56065" b="7814"/>
          <a:stretch>
            <a:fillRect/>
          </a:stretch>
        </p:blipFill>
        <p:spPr>
          <a:xfrm>
            <a:off x="1222375" y="3429635"/>
            <a:ext cx="4194810" cy="2734310"/>
          </a:xfrm>
          <a:noFill/>
        </p:spPr>
      </p:pic>
      <p:sp>
        <p:nvSpPr>
          <p:cNvPr id="8" name="文本框 7"/>
          <p:cNvSpPr txBox="1"/>
          <p:nvPr/>
        </p:nvSpPr>
        <p:spPr>
          <a:xfrm>
            <a:off x="4036678" y="5846505"/>
            <a:ext cx="3124200" cy="307777"/>
          </a:xfrm>
          <a:prstGeom prst="rect">
            <a:avLst/>
          </a:prstGeom>
          <a:noFill/>
        </p:spPr>
        <p:txBody>
          <a:bodyPr wrap="square" rtlCol="0">
            <a:spAutoFit/>
          </a:bodyPr>
          <a:lstStyle/>
          <a:p>
            <a:pPr algn="ctr"/>
            <a:r>
              <a:rPr lang="zh-CN" altLang="zh-CN" sz="1400" dirty="0">
                <a:solidFill>
                  <a:srgbClr val="656D8D"/>
                </a:solidFill>
                <a:effectLst/>
                <a:latin typeface="+mj-ea"/>
                <a:ea typeface="+mj-ea"/>
                <a:cs typeface="Times New Roman" panose="02020603050405020304" pitchFamily="18" charset="0"/>
              </a:rPr>
              <a:t>备份链路</a:t>
            </a:r>
            <a:r>
              <a:rPr lang="zh-CN" altLang="zh-CN" sz="1400" dirty="0">
                <a:solidFill>
                  <a:srgbClr val="656D8D"/>
                </a:solidFill>
                <a:effectLst/>
                <a:latin typeface="+mj-ea"/>
                <a:ea typeface="+mj-ea"/>
              </a:rPr>
              <a:t> </a:t>
            </a:r>
            <a:endParaRPr kumimoji="1" lang="zh-CN" altLang="en-US" sz="1400" dirty="0">
              <a:solidFill>
                <a:srgbClr val="656D8D"/>
              </a:solidFill>
              <a:latin typeface="+mj-ea"/>
              <a:ea typeface="+mj-ea"/>
            </a:endParaRPr>
          </a:p>
        </p:txBody>
      </p:sp>
      <p:grpSp>
        <p:nvGrpSpPr>
          <p:cNvPr id="9" name="组合 8"/>
          <p:cNvGrpSpPr/>
          <p:nvPr/>
        </p:nvGrpSpPr>
        <p:grpSpPr>
          <a:xfrm>
            <a:off x="841375" y="5487035"/>
            <a:ext cx="10226040" cy="1123950"/>
            <a:chOff x="1325" y="8641"/>
            <a:chExt cx="16104" cy="1770"/>
          </a:xfrm>
        </p:grpSpPr>
        <p:sp>
          <p:nvSpPr>
            <p:cNvPr id="10" name="矩形 9"/>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pic>
        <p:nvPicPr>
          <p:cNvPr id="3" name="图片 2" descr="图示&#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142" y="3721478"/>
            <a:ext cx="2729230" cy="2087880"/>
          </a:xfrm>
          <a:prstGeom prst="rect">
            <a:avLst/>
          </a:prstGeom>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四、相关知识</a:t>
            </a:r>
            <a:endParaRPr lang="zh-CN" altLang="en-US" dirty="0"/>
          </a:p>
        </p:txBody>
      </p:sp>
      <p:sp>
        <p:nvSpPr>
          <p:cNvPr id="2" name="文本框 1"/>
          <p:cNvSpPr txBox="1"/>
          <p:nvPr/>
        </p:nvSpPr>
        <p:spPr>
          <a:xfrm>
            <a:off x="943927" y="1232024"/>
            <a:ext cx="10310495" cy="4255011"/>
          </a:xfrm>
          <a:prstGeom prst="rect">
            <a:avLst/>
          </a:prstGeom>
          <a:noFill/>
        </p:spPr>
        <p:txBody>
          <a:bodyPr wrap="square" rtlCol="0" anchor="t">
            <a:spAutoFit/>
          </a:bodyPr>
          <a:lstStyle/>
          <a:p>
            <a:pPr marL="342900" indent="-342900">
              <a:lnSpc>
                <a:spcPct val="150000"/>
              </a:lnSpc>
              <a:buFont typeface="Arial" panose="020B0604020202020204" pitchFamily="34" charset="0"/>
              <a:buChar char="•"/>
            </a:pPr>
            <a:r>
              <a:rPr lang="zh-CN" altLang="en-US" sz="1400" dirty="0">
                <a:solidFill>
                  <a:srgbClr val="656D8D"/>
                </a:solidFill>
                <a:latin typeface="+mn-ea"/>
                <a:sym typeface="+mn-ea"/>
              </a:rPr>
              <a:t>使用冗余备份能为网络带来健全性、稳定性和可靠性等好处，但也可能导致网络中的环路问题。如图</a:t>
            </a:r>
            <a:r>
              <a:rPr lang="en-US" altLang="zh-CN" sz="1400" dirty="0">
                <a:solidFill>
                  <a:srgbClr val="656D8D"/>
                </a:solidFill>
                <a:latin typeface="+mn-ea"/>
                <a:sym typeface="+mn-ea"/>
              </a:rPr>
              <a:t>3-1</a:t>
            </a:r>
            <a:r>
              <a:rPr lang="zh-CN" altLang="en-US" sz="1400" dirty="0">
                <a:solidFill>
                  <a:srgbClr val="656D8D"/>
                </a:solidFill>
                <a:latin typeface="+mn-ea"/>
                <a:sym typeface="+mn-ea"/>
              </a:rPr>
              <a:t>中</a:t>
            </a:r>
            <a:r>
              <a:rPr lang="en-GB" altLang="zh-CN" sz="1400" dirty="0">
                <a:solidFill>
                  <a:srgbClr val="656D8D"/>
                </a:solidFill>
                <a:latin typeface="+mn-ea"/>
                <a:sym typeface="+mn-ea"/>
              </a:rPr>
              <a:t>S1-S2-S3</a:t>
            </a:r>
            <a:r>
              <a:rPr lang="zh-CN" altLang="en-US" sz="1400" dirty="0">
                <a:solidFill>
                  <a:srgbClr val="656D8D"/>
                </a:solidFill>
                <a:latin typeface="+mn-ea"/>
                <a:sym typeface="+mn-ea"/>
              </a:rPr>
              <a:t>三个交换机就构成了一个环路。环路问题是备份链路所面临的最为严重的问题，环路的存在将会导致广播风暴、多帧复制及</a:t>
            </a:r>
            <a:r>
              <a:rPr lang="en-GB" altLang="zh-CN" sz="1400" dirty="0">
                <a:solidFill>
                  <a:srgbClr val="656D8D"/>
                </a:solidFill>
                <a:latin typeface="+mn-ea"/>
                <a:sym typeface="+mn-ea"/>
              </a:rPr>
              <a:t>MAC</a:t>
            </a:r>
            <a:r>
              <a:rPr lang="zh-CN" altLang="en-US" sz="1400" dirty="0">
                <a:solidFill>
                  <a:srgbClr val="656D8D"/>
                </a:solidFill>
                <a:latin typeface="+mn-ea"/>
                <a:sym typeface="+mn-ea"/>
              </a:rPr>
              <a:t>地址表的不稳定等问题。</a:t>
            </a:r>
            <a:endParaRPr lang="zh-CN" altLang="en-US" sz="1400" dirty="0">
              <a:solidFill>
                <a:srgbClr val="656D8D"/>
              </a:solidFill>
              <a:latin typeface="+mn-ea"/>
              <a:sym typeface="+mn-ea"/>
            </a:endParaRPr>
          </a:p>
          <a:p>
            <a:pPr marL="342900" indent="-342900">
              <a:lnSpc>
                <a:spcPct val="150000"/>
              </a:lnSpc>
              <a:buFont typeface="Arial" panose="020B0604020202020204" pitchFamily="34" charset="0"/>
              <a:buChar char="•"/>
            </a:pPr>
            <a:r>
              <a:rPr lang="zh-CN" altLang="en-US" sz="1400" dirty="0">
                <a:solidFill>
                  <a:srgbClr val="656D8D"/>
                </a:solidFill>
                <a:latin typeface="+mj-ea"/>
                <a:ea typeface="+mj-ea"/>
                <a:sym typeface="+mn-ea"/>
              </a:rPr>
              <a:t>（</a:t>
            </a:r>
            <a:r>
              <a:rPr lang="en-US" altLang="zh-CN" sz="1400" dirty="0">
                <a:solidFill>
                  <a:srgbClr val="656D8D"/>
                </a:solidFill>
                <a:latin typeface="+mj-ea"/>
                <a:ea typeface="+mj-ea"/>
                <a:sym typeface="+mn-ea"/>
              </a:rPr>
              <a:t>1</a:t>
            </a:r>
            <a:r>
              <a:rPr lang="zh-CN" altLang="en-US" sz="1400" dirty="0">
                <a:solidFill>
                  <a:srgbClr val="656D8D"/>
                </a:solidFill>
                <a:latin typeface="+mj-ea"/>
                <a:ea typeface="+mj-ea"/>
                <a:sym typeface="+mn-ea"/>
              </a:rPr>
              <a:t>）广播风暴</a:t>
            </a:r>
            <a:endParaRPr lang="zh-CN" altLang="en-US" sz="1400" dirty="0">
              <a:solidFill>
                <a:srgbClr val="656D8D"/>
              </a:solidFill>
              <a:latin typeface="+mj-ea"/>
              <a:ea typeface="+mj-ea"/>
              <a:sym typeface="+mn-ea"/>
            </a:endParaRPr>
          </a:p>
          <a:p>
            <a:pPr>
              <a:lnSpc>
                <a:spcPct val="150000"/>
              </a:lnSpc>
            </a:pPr>
            <a:r>
              <a:rPr lang="zh-CN" altLang="en-US" sz="1400" dirty="0">
                <a:solidFill>
                  <a:srgbClr val="656D8D"/>
                </a:solidFill>
                <a:latin typeface="+mn-ea"/>
                <a:sym typeface="+mn-ea"/>
              </a:rPr>
              <a:t>      在一些较大型的网络中，当大量广播流（如</a:t>
            </a:r>
            <a:r>
              <a:rPr lang="en-GB" altLang="zh-CN" sz="1400" dirty="0">
                <a:solidFill>
                  <a:srgbClr val="656D8D"/>
                </a:solidFill>
                <a:latin typeface="+mn-ea"/>
                <a:sym typeface="+mn-ea"/>
              </a:rPr>
              <a:t>MAC</a:t>
            </a:r>
            <a:r>
              <a:rPr lang="zh-CN" altLang="en-US" sz="1400" dirty="0">
                <a:solidFill>
                  <a:srgbClr val="656D8D"/>
                </a:solidFill>
                <a:latin typeface="+mn-ea"/>
                <a:sym typeface="+mn-ea"/>
              </a:rPr>
              <a:t>地址查询信息等）同时在网络中传播时，便会发生数据包的碰撞。网络试图缓解这些碰撞并重传更多的数据包，结果导致全网的可用带宽减少，并最终使得网络失去连接而瘫痪，这一过程被称为广播风暴。</a:t>
            </a:r>
            <a:endParaRPr lang="zh-CN" altLang="en-US" sz="1400" dirty="0">
              <a:solidFill>
                <a:srgbClr val="656D8D"/>
              </a:solidFill>
              <a:latin typeface="+mn-ea"/>
              <a:sym typeface="+mn-ea"/>
            </a:endParaRPr>
          </a:p>
          <a:p>
            <a:pPr marL="342900" indent="-342900">
              <a:lnSpc>
                <a:spcPct val="150000"/>
              </a:lnSpc>
              <a:buFont typeface="Arial" panose="020B0604020202020204" pitchFamily="34" charset="0"/>
              <a:buChar char="•"/>
            </a:pPr>
            <a:r>
              <a:rPr lang="zh-CN" altLang="en-US" sz="1400" dirty="0">
                <a:solidFill>
                  <a:srgbClr val="656D8D"/>
                </a:solidFill>
                <a:sym typeface="+mn-ea"/>
              </a:rPr>
              <a:t>（</a:t>
            </a:r>
            <a:r>
              <a:rPr lang="en-US" altLang="zh-CN" sz="1400" dirty="0">
                <a:solidFill>
                  <a:srgbClr val="656D8D"/>
                </a:solidFill>
                <a:sym typeface="+mn-ea"/>
              </a:rPr>
              <a:t>2</a:t>
            </a:r>
            <a:r>
              <a:rPr lang="zh-CN" altLang="en-US" sz="1400" dirty="0">
                <a:solidFill>
                  <a:srgbClr val="656D8D"/>
                </a:solidFill>
                <a:sym typeface="+mn-ea"/>
              </a:rPr>
              <a:t>）多帧复制</a:t>
            </a:r>
            <a:endParaRPr lang="zh-CN" altLang="en-US" sz="1400" dirty="0">
              <a:solidFill>
                <a:srgbClr val="656D8D"/>
              </a:solidFill>
              <a:sym typeface="+mn-ea"/>
            </a:endParaRPr>
          </a:p>
          <a:p>
            <a:pPr>
              <a:lnSpc>
                <a:spcPct val="150000"/>
              </a:lnSpc>
            </a:pPr>
            <a:r>
              <a:rPr lang="zh-CN" altLang="en-US" sz="1400" dirty="0">
                <a:solidFill>
                  <a:srgbClr val="656D8D"/>
                </a:solidFill>
                <a:sym typeface="+mn-ea"/>
              </a:rPr>
              <a:t>      当网络中存在环路现象时，目的主机可能会收到某个数据帧的多个副本，此时会导致上层协议在处理这些数据帧时无从选择，产生迷惑，严重时还可能导致网络连接的中断。</a:t>
            </a:r>
            <a:endParaRPr lang="zh-CN" altLang="en-US" sz="1400" dirty="0">
              <a:solidFill>
                <a:srgbClr val="656D8D"/>
              </a:solidFill>
              <a:sym typeface="+mn-ea"/>
            </a:endParaRPr>
          </a:p>
          <a:p>
            <a:pPr marL="342900" indent="-342900">
              <a:lnSpc>
                <a:spcPct val="150000"/>
              </a:lnSpc>
              <a:buFont typeface="Arial" panose="020B0604020202020204" pitchFamily="34" charset="0"/>
              <a:buChar char="•"/>
            </a:pPr>
            <a:r>
              <a:rPr lang="zh-CN" altLang="en-US" sz="1400" dirty="0">
                <a:solidFill>
                  <a:srgbClr val="656D8D"/>
                </a:solidFill>
                <a:sym typeface="+mn-ea"/>
              </a:rPr>
              <a:t>（</a:t>
            </a:r>
            <a:r>
              <a:rPr lang="en-US" altLang="zh-CN" sz="1400" dirty="0">
                <a:solidFill>
                  <a:srgbClr val="656D8D"/>
                </a:solidFill>
                <a:sym typeface="+mn-ea"/>
              </a:rPr>
              <a:t>3</a:t>
            </a:r>
            <a:r>
              <a:rPr lang="zh-CN" altLang="en-US" sz="1400" dirty="0">
                <a:solidFill>
                  <a:srgbClr val="656D8D"/>
                </a:solidFill>
                <a:sym typeface="+mn-ea"/>
              </a:rPr>
              <a:t>）</a:t>
            </a:r>
            <a:r>
              <a:rPr lang="en-GB" altLang="zh-CN" sz="1400" dirty="0">
                <a:solidFill>
                  <a:srgbClr val="656D8D"/>
                </a:solidFill>
                <a:sym typeface="+mn-ea"/>
              </a:rPr>
              <a:t>MAC</a:t>
            </a:r>
            <a:r>
              <a:rPr lang="zh-CN" altLang="en-US" sz="1400" dirty="0">
                <a:solidFill>
                  <a:srgbClr val="656D8D"/>
                </a:solidFill>
                <a:sym typeface="+mn-ea"/>
              </a:rPr>
              <a:t>地址表的不稳定</a:t>
            </a:r>
            <a:endParaRPr lang="zh-CN" altLang="en-US" sz="1400" dirty="0">
              <a:solidFill>
                <a:srgbClr val="656D8D"/>
              </a:solidFill>
              <a:sym typeface="+mn-ea"/>
            </a:endParaRPr>
          </a:p>
          <a:p>
            <a:pPr>
              <a:lnSpc>
                <a:spcPct val="150000"/>
              </a:lnSpc>
            </a:pPr>
            <a:r>
              <a:rPr lang="zh-CN" altLang="en-US" sz="1400" dirty="0">
                <a:solidFill>
                  <a:srgbClr val="656D8D"/>
                </a:solidFill>
                <a:sym typeface="+mn-ea"/>
              </a:rPr>
              <a:t>     当交换机连接不同网络时，将会出现通过不同端口接收到同一个广播帧的多个副本的情况。这一过程也会同时导致</a:t>
            </a:r>
            <a:r>
              <a:rPr lang="en-GB" altLang="zh-CN" sz="1400" dirty="0">
                <a:solidFill>
                  <a:srgbClr val="656D8D"/>
                </a:solidFill>
                <a:sym typeface="+mn-ea"/>
              </a:rPr>
              <a:t>MAC</a:t>
            </a:r>
            <a:r>
              <a:rPr lang="zh-CN" altLang="en-US" sz="1400" dirty="0">
                <a:solidFill>
                  <a:srgbClr val="656D8D"/>
                </a:solidFill>
                <a:sym typeface="+mn-ea"/>
              </a:rPr>
              <a:t>地址表的多次刷新。这种持续的更新、刷新过程会严重耗用内存资源，影响该交换机的交换能力，同时降低整个网络的运行效率。严重时，将耗尽整个网络资源，并最终造成网络瘫痪。 </a:t>
            </a:r>
            <a:endParaRPr lang="zh-CN" altLang="en-US" sz="1400" dirty="0">
              <a:solidFill>
                <a:srgbClr val="656D8D"/>
              </a:solidFill>
              <a:sym typeface="+mn-ea"/>
            </a:endParaRPr>
          </a:p>
        </p:txBody>
      </p:sp>
      <p:grpSp>
        <p:nvGrpSpPr>
          <p:cNvPr id="7" name="组合 6"/>
          <p:cNvGrpSpPr/>
          <p:nvPr/>
        </p:nvGrpSpPr>
        <p:grpSpPr>
          <a:xfrm>
            <a:off x="841375" y="5487035"/>
            <a:ext cx="10226040" cy="1123950"/>
            <a:chOff x="1325" y="8641"/>
            <a:chExt cx="16104" cy="1770"/>
          </a:xfrm>
        </p:grpSpPr>
        <p:sp>
          <p:nvSpPr>
            <p:cNvPr id="8" name="矩形 7"/>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9"/>
          <p:cNvSpPr>
            <a:spLocks noGrp="1"/>
          </p:cNvSpPr>
          <p:nvPr>
            <p:ph type="title"/>
          </p:nvPr>
        </p:nvSpPr>
        <p:spPr/>
        <p:txBody>
          <a:bodyPr/>
          <a:lstStyle/>
          <a:p>
            <a:r>
              <a:rPr lang="zh-CN" altLang="en-US" dirty="0" smtClean="0">
                <a:latin typeface="Arial" panose="020B0604020202020204" pitchFamily="34" charset="0"/>
                <a:cs typeface="Arial" panose="020B0604020202020204" pitchFamily="34" charset="0"/>
              </a:rPr>
              <a:t>广播风暴</a:t>
            </a:r>
            <a:endParaRPr lang="zh-CN" altLang="en-US" dirty="0" smtClean="0">
              <a:latin typeface="Arial" panose="020B0604020202020204" pitchFamily="34" charset="0"/>
              <a:cs typeface="Arial" panose="020B0604020202020204" pitchFamily="34" charset="0"/>
            </a:endParaRPr>
          </a:p>
        </p:txBody>
      </p:sp>
      <p:sp>
        <p:nvSpPr>
          <p:cNvPr id="90" name="Rectangle 3"/>
          <p:cNvSpPr txBox="1">
            <a:spLocks noChangeArrowheads="1"/>
          </p:cNvSpPr>
          <p:nvPr/>
        </p:nvSpPr>
        <p:spPr bwMode="auto">
          <a:xfrm>
            <a:off x="2286047" y="5230168"/>
            <a:ext cx="7629350" cy="792309"/>
          </a:xfrm>
          <a:prstGeom prst="rect">
            <a:avLst/>
          </a:prstGeom>
          <a:noFill/>
          <a:ln>
            <a:miter lim="800000"/>
          </a:ln>
        </p:spPr>
        <p:txBody>
          <a:bodyPr/>
          <a:lstStyle/>
          <a:p>
            <a:pPr marL="196850" indent="-252730" algn="l" defTabSz="802005" eaLnBrk="1" hangingPunct="1">
              <a:spcBef>
                <a:spcPct val="30000"/>
              </a:spcBef>
              <a:buSzPct val="80000"/>
              <a:buFont typeface="Wingdings" panose="05000000000000000000" pitchFamily="2" charset="2"/>
              <a:buChar char="l"/>
              <a:defRPr/>
            </a:pPr>
            <a:r>
              <a:rPr lang="zh-CN" altLang="en-US" sz="2000" dirty="0">
                <a:latin typeface="+mn-ea"/>
                <a:ea typeface="+mn-ea"/>
              </a:rPr>
              <a:t>环路会引起广播</a:t>
            </a:r>
            <a:r>
              <a:rPr lang="zh-CN" altLang="en-US" sz="2000" dirty="0" smtClean="0">
                <a:latin typeface="+mn-ea"/>
                <a:ea typeface="+mn-ea"/>
              </a:rPr>
              <a:t>风暴</a:t>
            </a:r>
            <a:r>
              <a:rPr lang="en-US" altLang="zh-CN" sz="2000" dirty="0" smtClean="0">
                <a:latin typeface="+mn-ea"/>
                <a:ea typeface="+mn-ea"/>
              </a:rPr>
              <a:t>(</a:t>
            </a:r>
            <a:r>
              <a:rPr lang="zh-CN" altLang="en-US" sz="2000" dirty="0" smtClean="0">
                <a:latin typeface="+mn-ea"/>
                <a:ea typeface="+mn-ea"/>
              </a:rPr>
              <a:t>广播帧会形成环路，无限转发</a:t>
            </a:r>
            <a:r>
              <a:rPr lang="en-US" altLang="zh-CN" sz="2000" dirty="0" smtClean="0">
                <a:latin typeface="+mn-ea"/>
                <a:ea typeface="+mn-ea"/>
              </a:rPr>
              <a:t>)</a:t>
            </a:r>
            <a:r>
              <a:rPr lang="zh-CN" altLang="en-US" sz="2000" dirty="0" smtClean="0">
                <a:latin typeface="+mn-ea"/>
                <a:ea typeface="+mn-ea"/>
              </a:rPr>
              <a:t>。</a:t>
            </a:r>
            <a:endParaRPr lang="en-US" altLang="zh-CN" sz="2000" dirty="0">
              <a:latin typeface="+mn-ea"/>
              <a:ea typeface="+mn-ea"/>
            </a:endParaRPr>
          </a:p>
          <a:p>
            <a:pPr marL="196850" indent="-252730" algn="l" defTabSz="802005" eaLnBrk="1" hangingPunct="1">
              <a:spcBef>
                <a:spcPct val="30000"/>
              </a:spcBef>
              <a:buSzPct val="80000"/>
              <a:buFont typeface="Wingdings" panose="05000000000000000000" pitchFamily="2" charset="2"/>
              <a:buChar char="l"/>
              <a:defRPr/>
            </a:pPr>
            <a:r>
              <a:rPr lang="zh-CN" altLang="en-US" sz="2000" kern="0" dirty="0">
                <a:latin typeface="+mn-ea"/>
                <a:ea typeface="+mn-ea"/>
                <a:cs typeface="Arial" panose="020B0604020202020204" pitchFamily="34" charset="0"/>
              </a:rPr>
              <a:t>网络中的主机会收到重复</a:t>
            </a:r>
            <a:r>
              <a:rPr lang="zh-CN" altLang="en-US" sz="2000" kern="0" dirty="0" smtClean="0">
                <a:latin typeface="+mn-ea"/>
                <a:ea typeface="+mn-ea"/>
                <a:cs typeface="Arial" panose="020B0604020202020204" pitchFamily="34" charset="0"/>
              </a:rPr>
              <a:t>数据帧</a:t>
            </a:r>
            <a:r>
              <a:rPr lang="en-US" altLang="zh-CN" sz="2000" kern="0" dirty="0" smtClean="0">
                <a:latin typeface="+mn-ea"/>
                <a:ea typeface="+mn-ea"/>
                <a:cs typeface="Arial" panose="020B0604020202020204" pitchFamily="34" charset="0"/>
              </a:rPr>
              <a:t>(B</a:t>
            </a:r>
            <a:r>
              <a:rPr lang="zh-CN" altLang="en-US" sz="2000" kern="0" dirty="0" smtClean="0">
                <a:latin typeface="+mn-ea"/>
                <a:ea typeface="+mn-ea"/>
                <a:cs typeface="Arial" panose="020B0604020202020204" pitchFamily="34" charset="0"/>
              </a:rPr>
              <a:t>会收到两份</a:t>
            </a:r>
            <a:r>
              <a:rPr lang="en-US" altLang="zh-CN" sz="2000" kern="0" dirty="0" smtClean="0">
                <a:latin typeface="+mn-ea"/>
                <a:ea typeface="+mn-ea"/>
                <a:cs typeface="Arial" panose="020B0604020202020204" pitchFamily="34" charset="0"/>
              </a:rPr>
              <a:t>A</a:t>
            </a:r>
            <a:r>
              <a:rPr lang="zh-CN" altLang="en-US" sz="2000" kern="0" dirty="0" smtClean="0">
                <a:latin typeface="+mn-ea"/>
                <a:ea typeface="+mn-ea"/>
                <a:cs typeface="Arial" panose="020B0604020202020204" pitchFamily="34" charset="0"/>
              </a:rPr>
              <a:t>发送给它的帧</a:t>
            </a:r>
            <a:r>
              <a:rPr lang="en-US" altLang="zh-CN" sz="2000" kern="0" dirty="0" smtClean="0">
                <a:latin typeface="+mn-ea"/>
                <a:ea typeface="+mn-ea"/>
                <a:cs typeface="Arial" panose="020B0604020202020204" pitchFamily="34" charset="0"/>
              </a:rPr>
              <a:t>)</a:t>
            </a:r>
            <a:r>
              <a:rPr lang="zh-CN" altLang="en-US" sz="2000" kern="0" dirty="0" smtClean="0">
                <a:latin typeface="+mn-ea"/>
                <a:ea typeface="+mn-ea"/>
                <a:cs typeface="Arial" panose="020B0604020202020204" pitchFamily="34" charset="0"/>
              </a:rPr>
              <a:t>。</a:t>
            </a:r>
            <a:endParaRPr lang="en-US" altLang="zh-CN" sz="2000" kern="0" dirty="0">
              <a:latin typeface="+mn-ea"/>
              <a:ea typeface="+mn-ea"/>
              <a:cs typeface="Arial" panose="020B0604020202020204" pitchFamily="34" charset="0"/>
            </a:endParaRPr>
          </a:p>
        </p:txBody>
      </p:sp>
      <p:grpSp>
        <p:nvGrpSpPr>
          <p:cNvPr id="11269" name="组合 53"/>
          <p:cNvGrpSpPr/>
          <p:nvPr/>
        </p:nvGrpSpPr>
        <p:grpSpPr bwMode="auto">
          <a:xfrm>
            <a:off x="3101465" y="1056419"/>
            <a:ext cx="6542613" cy="3940905"/>
            <a:chOff x="1835696" y="1511300"/>
            <a:chExt cx="6540388" cy="3940427"/>
          </a:xfrm>
        </p:grpSpPr>
        <p:cxnSp>
          <p:nvCxnSpPr>
            <p:cNvPr id="11270" name="直接连接符 22"/>
            <p:cNvCxnSpPr>
              <a:cxnSpLocks noChangeShapeType="1"/>
            </p:cNvCxnSpPr>
            <p:nvPr/>
          </p:nvCxnSpPr>
          <p:spPr bwMode="auto">
            <a:xfrm>
              <a:off x="6444208" y="4221088"/>
              <a:ext cx="5575" cy="806367"/>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1271" name="直接连接符 22"/>
            <p:cNvCxnSpPr>
              <a:cxnSpLocks noChangeShapeType="1"/>
            </p:cNvCxnSpPr>
            <p:nvPr/>
          </p:nvCxnSpPr>
          <p:spPr bwMode="auto">
            <a:xfrm>
              <a:off x="2981479" y="4034135"/>
              <a:ext cx="3772800" cy="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1272" name="直接箭头连接符 33"/>
            <p:cNvCxnSpPr>
              <a:cxnSpLocks noChangeShapeType="1"/>
            </p:cNvCxnSpPr>
            <p:nvPr/>
          </p:nvCxnSpPr>
          <p:spPr bwMode="auto">
            <a:xfrm rot="20324333" flipH="1">
              <a:off x="3311563" y="2996644"/>
              <a:ext cx="863513" cy="430213"/>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1273" name="直接连接符 22"/>
            <p:cNvCxnSpPr>
              <a:cxnSpLocks noChangeShapeType="1"/>
            </p:cNvCxnSpPr>
            <p:nvPr/>
          </p:nvCxnSpPr>
          <p:spPr bwMode="auto">
            <a:xfrm rot="20324333" flipH="1">
              <a:off x="2576728" y="2608073"/>
              <a:ext cx="2015922" cy="1008063"/>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1274" name="直接箭头连接符 33"/>
            <p:cNvCxnSpPr>
              <a:cxnSpLocks noChangeShapeType="1"/>
            </p:cNvCxnSpPr>
            <p:nvPr/>
          </p:nvCxnSpPr>
          <p:spPr bwMode="auto">
            <a:xfrm rot="20324333" flipH="1">
              <a:off x="3027037" y="2772659"/>
              <a:ext cx="863513" cy="430213"/>
            </a:xfrm>
            <a:prstGeom prst="straightConnector1">
              <a:avLst/>
            </a:prstGeom>
            <a:noFill/>
            <a:ln w="28575" algn="ctr">
              <a:solidFill>
                <a:srgbClr val="FF9900"/>
              </a:solidFill>
              <a:round/>
              <a:headEnd type="arrow" w="med" len="med"/>
            </a:ln>
            <a:extLst>
              <a:ext uri="{909E8E84-426E-40DD-AFC4-6F175D3DCCD1}">
                <a14:hiddenFill xmlns:a14="http://schemas.microsoft.com/office/drawing/2010/main">
                  <a:noFill/>
                </a14:hiddenFill>
              </a:ext>
            </a:extLst>
          </p:spPr>
        </p:cxnSp>
        <p:cxnSp>
          <p:nvCxnSpPr>
            <p:cNvPr id="11275" name="直接连接符 22"/>
            <p:cNvCxnSpPr>
              <a:cxnSpLocks noChangeShapeType="1"/>
            </p:cNvCxnSpPr>
            <p:nvPr/>
          </p:nvCxnSpPr>
          <p:spPr bwMode="auto">
            <a:xfrm>
              <a:off x="2771800" y="4221088"/>
              <a:ext cx="5575" cy="806367"/>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1276" name="直接箭头连接符 106"/>
            <p:cNvCxnSpPr>
              <a:cxnSpLocks noChangeShapeType="1"/>
            </p:cNvCxnSpPr>
            <p:nvPr/>
          </p:nvCxnSpPr>
          <p:spPr bwMode="auto">
            <a:xfrm>
              <a:off x="6334100" y="4390504"/>
              <a:ext cx="0" cy="288032"/>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pic>
          <p:nvPicPr>
            <p:cNvPr id="11277"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7423" y="3602087"/>
              <a:ext cx="79843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950" descr="图片6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725144"/>
              <a:ext cx="746089" cy="72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18744" y="1726208"/>
              <a:ext cx="79843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950" descr="图片6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725144"/>
              <a:ext cx="746089" cy="72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TextBox 89"/>
            <p:cNvSpPr txBox="1">
              <a:spLocks noChangeArrowheads="1"/>
            </p:cNvSpPr>
            <p:nvPr/>
          </p:nvSpPr>
          <p:spPr bwMode="auto">
            <a:xfrm>
              <a:off x="3060302" y="4942755"/>
              <a:ext cx="1484125" cy="2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00-05-06-07-08-AA</a:t>
              </a:r>
              <a:endParaRPr lang="zh-CN" altLang="en-US" sz="1200">
                <a:ea typeface="宋体" panose="02010600030101010101" pitchFamily="2" charset="-122"/>
              </a:endParaRPr>
            </a:p>
          </p:txBody>
        </p:sp>
        <p:sp>
          <p:nvSpPr>
            <p:cNvPr id="11282" name="TextBox 90"/>
            <p:cNvSpPr txBox="1">
              <a:spLocks noChangeArrowheads="1"/>
            </p:cNvSpPr>
            <p:nvPr/>
          </p:nvSpPr>
          <p:spPr bwMode="auto">
            <a:xfrm>
              <a:off x="6891959" y="4941168"/>
              <a:ext cx="1484125" cy="2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00-05-06-07-08-BB</a:t>
              </a:r>
              <a:endParaRPr lang="zh-CN" altLang="en-US" sz="1200">
                <a:ea typeface="宋体" panose="02010600030101010101" pitchFamily="2" charset="-122"/>
              </a:endParaRPr>
            </a:p>
          </p:txBody>
        </p:sp>
        <p:sp>
          <p:nvSpPr>
            <p:cNvPr id="11283" name="TextBox 91"/>
            <p:cNvSpPr txBox="1">
              <a:spLocks noChangeArrowheads="1"/>
            </p:cNvSpPr>
            <p:nvPr/>
          </p:nvSpPr>
          <p:spPr bwMode="auto">
            <a:xfrm>
              <a:off x="2621439" y="3386063"/>
              <a:ext cx="530045" cy="2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SWB</a:t>
              </a:r>
              <a:endParaRPr lang="zh-CN" altLang="en-US" sz="1200">
                <a:ea typeface="宋体" panose="02010600030101010101" pitchFamily="2" charset="-122"/>
              </a:endParaRPr>
            </a:p>
          </p:txBody>
        </p:sp>
        <p:sp>
          <p:nvSpPr>
            <p:cNvPr id="11284" name="TextBox 92"/>
            <p:cNvSpPr txBox="1">
              <a:spLocks noChangeArrowheads="1"/>
            </p:cNvSpPr>
            <p:nvPr/>
          </p:nvSpPr>
          <p:spPr bwMode="auto">
            <a:xfrm>
              <a:off x="4315854" y="1511300"/>
              <a:ext cx="524332" cy="2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SWA</a:t>
              </a:r>
              <a:endParaRPr lang="zh-CN" altLang="en-US" sz="1200">
                <a:ea typeface="宋体" panose="02010600030101010101" pitchFamily="2" charset="-122"/>
              </a:endParaRPr>
            </a:p>
          </p:txBody>
        </p:sp>
        <p:sp>
          <p:nvSpPr>
            <p:cNvPr id="11285" name="TextBox 93"/>
            <p:cNvSpPr txBox="1">
              <a:spLocks noChangeArrowheads="1"/>
            </p:cNvSpPr>
            <p:nvPr/>
          </p:nvSpPr>
          <p:spPr bwMode="auto">
            <a:xfrm>
              <a:off x="6149831" y="3386063"/>
              <a:ext cx="538297" cy="2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200">
                  <a:ea typeface="宋体" panose="02010600030101010101" pitchFamily="2" charset="-122"/>
                </a:rPr>
                <a:t>SWC</a:t>
              </a:r>
              <a:endParaRPr lang="zh-CN" altLang="en-US" sz="1200">
                <a:ea typeface="宋体" panose="02010600030101010101" pitchFamily="2" charset="-122"/>
              </a:endParaRPr>
            </a:p>
          </p:txBody>
        </p:sp>
        <p:sp>
          <p:nvSpPr>
            <p:cNvPr id="11286" name="TextBox 94"/>
            <p:cNvSpPr txBox="1">
              <a:spLocks noChangeArrowheads="1"/>
            </p:cNvSpPr>
            <p:nvPr/>
          </p:nvSpPr>
          <p:spPr bwMode="auto">
            <a:xfrm>
              <a:off x="1835696" y="4653136"/>
              <a:ext cx="589080" cy="2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200">
                  <a:latin typeface="华文细黑" panose="02010600040101010101" pitchFamily="2" charset="-122"/>
                  <a:ea typeface="华文细黑" panose="02010600040101010101" pitchFamily="2" charset="-122"/>
                </a:rPr>
                <a:t>主机</a:t>
              </a:r>
              <a:r>
                <a:rPr lang="en-US" altLang="zh-CN" sz="1200">
                  <a:ea typeface="华文细黑" panose="02010600040101010101" pitchFamily="2" charset="-122"/>
                </a:rPr>
                <a:t>A</a:t>
              </a:r>
              <a:endParaRPr lang="zh-CN" altLang="en-US" sz="1200">
                <a:ea typeface="华文细黑" panose="02010600040101010101" pitchFamily="2" charset="-122"/>
              </a:endParaRPr>
            </a:p>
          </p:txBody>
        </p:sp>
        <p:sp>
          <p:nvSpPr>
            <p:cNvPr id="11287" name="TextBox 95"/>
            <p:cNvSpPr txBox="1">
              <a:spLocks noChangeArrowheads="1"/>
            </p:cNvSpPr>
            <p:nvPr/>
          </p:nvSpPr>
          <p:spPr bwMode="auto">
            <a:xfrm>
              <a:off x="5580112" y="4653136"/>
              <a:ext cx="589080" cy="2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200">
                  <a:latin typeface="华文细黑" panose="02010600040101010101" pitchFamily="2" charset="-122"/>
                  <a:ea typeface="华文细黑" panose="02010600040101010101" pitchFamily="2" charset="-122"/>
                </a:rPr>
                <a:t>主机</a:t>
              </a:r>
              <a:r>
                <a:rPr lang="en-US" altLang="zh-CN" sz="1200">
                  <a:ea typeface="华文细黑" panose="02010600040101010101" pitchFamily="2" charset="-122"/>
                </a:rPr>
                <a:t>B</a:t>
              </a:r>
              <a:endParaRPr lang="zh-CN" altLang="en-US" sz="1200">
                <a:ea typeface="华文细黑" panose="02010600040101010101" pitchFamily="2" charset="-122"/>
              </a:endParaRPr>
            </a:p>
          </p:txBody>
        </p:sp>
        <p:cxnSp>
          <p:nvCxnSpPr>
            <p:cNvPr id="11288" name="直接箭头连接符 105"/>
            <p:cNvCxnSpPr>
              <a:cxnSpLocks noChangeShapeType="1"/>
            </p:cNvCxnSpPr>
            <p:nvPr/>
          </p:nvCxnSpPr>
          <p:spPr bwMode="auto">
            <a:xfrm flipV="1">
              <a:off x="2640484" y="4327004"/>
              <a:ext cx="0" cy="360040"/>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grpSp>
          <p:nvGrpSpPr>
            <p:cNvPr id="11289" name="组合 32"/>
            <p:cNvGrpSpPr/>
            <p:nvPr/>
          </p:nvGrpSpPr>
          <p:grpSpPr bwMode="auto">
            <a:xfrm rot="-2729527">
              <a:off x="5483196" y="2010333"/>
              <a:ext cx="360040" cy="2160000"/>
              <a:chOff x="3635896" y="2436812"/>
              <a:chExt cx="360040" cy="2160000"/>
            </a:xfrm>
          </p:grpSpPr>
          <p:cxnSp>
            <p:nvCxnSpPr>
              <p:cNvPr id="11294" name="直接连接符 22"/>
              <p:cNvCxnSpPr>
                <a:cxnSpLocks noChangeShapeType="1"/>
              </p:cNvCxnSpPr>
              <p:nvPr/>
            </p:nvCxnSpPr>
            <p:spPr bwMode="auto">
              <a:xfrm>
                <a:off x="3779556" y="2436812"/>
                <a:ext cx="0" cy="2160000"/>
              </a:xfrm>
              <a:prstGeom prst="line">
                <a:avLst/>
              </a:prstGeom>
              <a:noFill/>
              <a:ln w="28575" algn="ctr">
                <a:solidFill>
                  <a:schemeClr val="tx1"/>
                </a:solidFill>
                <a:round/>
              </a:ln>
              <a:extLst>
                <a:ext uri="{909E8E84-426E-40DD-AFC4-6F175D3DCCD1}">
                  <a14:hiddenFill xmlns:a14="http://schemas.microsoft.com/office/drawing/2010/main">
                    <a:noFill/>
                  </a14:hiddenFill>
                </a:ext>
              </a:extLst>
            </p:spPr>
          </p:cxnSp>
          <p:cxnSp>
            <p:nvCxnSpPr>
              <p:cNvPr id="11295" name="直接箭头连接符 44"/>
              <p:cNvCxnSpPr>
                <a:cxnSpLocks noChangeShapeType="1"/>
              </p:cNvCxnSpPr>
              <p:nvPr/>
            </p:nvCxnSpPr>
            <p:spPr bwMode="auto">
              <a:xfrm flipV="1">
                <a:off x="3635896" y="2708920"/>
                <a:ext cx="0" cy="1008062"/>
              </a:xfrm>
              <a:prstGeom prst="straightConnector1">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cxnSp>
            <p:nvCxnSpPr>
              <p:cNvPr id="11296" name="直接箭头连接符 44"/>
              <p:cNvCxnSpPr>
                <a:cxnSpLocks noChangeShapeType="1"/>
              </p:cNvCxnSpPr>
              <p:nvPr/>
            </p:nvCxnSpPr>
            <p:spPr bwMode="auto">
              <a:xfrm flipV="1">
                <a:off x="3995936" y="2708920"/>
                <a:ext cx="0" cy="1008062"/>
              </a:xfrm>
              <a:prstGeom prst="straightConnector1">
                <a:avLst/>
              </a:prstGeom>
              <a:noFill/>
              <a:ln w="28575" algn="ctr">
                <a:solidFill>
                  <a:srgbClr val="FF9900"/>
                </a:solidFill>
                <a:round/>
                <a:headEnd type="arrow" w="med" len="med"/>
              </a:ln>
              <a:extLst>
                <a:ext uri="{909E8E84-426E-40DD-AFC4-6F175D3DCCD1}">
                  <a14:hiddenFill xmlns:a14="http://schemas.microsoft.com/office/drawing/2010/main">
                    <a:noFill/>
                  </a14:hiddenFill>
                </a:ext>
              </a:extLst>
            </p:spPr>
          </p:cxnSp>
        </p:grpSp>
        <p:cxnSp>
          <p:nvCxnSpPr>
            <p:cNvPr id="11290" name="直接箭头连接符 106"/>
            <p:cNvCxnSpPr>
              <a:cxnSpLocks noChangeShapeType="1"/>
            </p:cNvCxnSpPr>
            <p:nvPr/>
          </p:nvCxnSpPr>
          <p:spPr bwMode="auto">
            <a:xfrm>
              <a:off x="6550124" y="4390504"/>
              <a:ext cx="0" cy="288032"/>
            </a:xfrm>
            <a:prstGeom prst="straightConnector1">
              <a:avLst/>
            </a:prstGeom>
            <a:noFill/>
            <a:ln w="28575" algn="ctr">
              <a:solidFill>
                <a:srgbClr val="FF9900"/>
              </a:solidFill>
              <a:round/>
              <a:tailEnd type="arrow" w="med" len="med"/>
            </a:ln>
            <a:extLst>
              <a:ext uri="{909E8E84-426E-40DD-AFC4-6F175D3DCCD1}">
                <a14:hiddenFill xmlns:a14="http://schemas.microsoft.com/office/drawing/2010/main">
                  <a:noFill/>
                </a14:hiddenFill>
              </a:ext>
            </a:extLst>
          </p:spPr>
        </p:cxnSp>
        <p:cxnSp>
          <p:nvCxnSpPr>
            <p:cNvPr id="11291" name="直接连接符 22"/>
            <p:cNvCxnSpPr>
              <a:cxnSpLocks noChangeShapeType="1"/>
            </p:cNvCxnSpPr>
            <p:nvPr/>
          </p:nvCxnSpPr>
          <p:spPr bwMode="auto">
            <a:xfrm>
              <a:off x="3989591" y="4250159"/>
              <a:ext cx="1252800" cy="0"/>
            </a:xfrm>
            <a:prstGeom prst="line">
              <a:avLst/>
            </a:prstGeom>
            <a:noFill/>
            <a:ln w="28575" algn="ctr">
              <a:solidFill>
                <a:srgbClr val="FF9900"/>
              </a:solidFill>
              <a:round/>
              <a:headEnd type="arrow" w="med" len="med"/>
            </a:ln>
            <a:extLst>
              <a:ext uri="{909E8E84-426E-40DD-AFC4-6F175D3DCCD1}">
                <a14:hiddenFill xmlns:a14="http://schemas.microsoft.com/office/drawing/2010/main">
                  <a:noFill/>
                </a14:hiddenFill>
              </a:ext>
            </a:extLst>
          </p:spPr>
        </p:cxnSp>
        <p:cxnSp>
          <p:nvCxnSpPr>
            <p:cNvPr id="11292" name="直接连接符 22"/>
            <p:cNvCxnSpPr>
              <a:cxnSpLocks noChangeShapeType="1"/>
            </p:cNvCxnSpPr>
            <p:nvPr/>
          </p:nvCxnSpPr>
          <p:spPr bwMode="auto">
            <a:xfrm>
              <a:off x="3989591" y="3818111"/>
              <a:ext cx="1252800" cy="0"/>
            </a:xfrm>
            <a:prstGeom prst="line">
              <a:avLst/>
            </a:prstGeom>
            <a:noFill/>
            <a:ln w="28575" algn="ctr">
              <a:solidFill>
                <a:srgbClr val="C00000"/>
              </a:solidFill>
              <a:round/>
              <a:tailEnd type="arrow" w="med" len="med"/>
            </a:ln>
            <a:extLst>
              <a:ext uri="{909E8E84-426E-40DD-AFC4-6F175D3DCCD1}">
                <a14:hiddenFill xmlns:a14="http://schemas.microsoft.com/office/drawing/2010/main">
                  <a:noFill/>
                </a14:hiddenFill>
              </a:ext>
            </a:extLst>
          </p:spPr>
        </p:cxnSp>
        <p:pic>
          <p:nvPicPr>
            <p:cNvPr id="11293" name="Picture 461" descr="图片24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05815" y="3602087"/>
              <a:ext cx="79843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qdtzti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6893</Words>
  <Application>WPS 演示</Application>
  <PresentationFormat>自定义</PresentationFormat>
  <Paragraphs>479</Paragraphs>
  <Slides>32</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32</vt:i4>
      </vt:variant>
    </vt:vector>
  </HeadingPairs>
  <TitlesOfParts>
    <vt:vector size="46" baseType="lpstr">
      <vt:lpstr>Arial</vt:lpstr>
      <vt:lpstr>宋体</vt:lpstr>
      <vt:lpstr>Wingdings</vt:lpstr>
      <vt:lpstr>微软雅黑</vt:lpstr>
      <vt:lpstr>Arial Unicode MS</vt:lpstr>
      <vt:lpstr>Microsoft YaHei UI</vt:lpstr>
      <vt:lpstr>Times New Roman</vt:lpstr>
      <vt:lpstr>Calibri</vt:lpstr>
      <vt:lpstr>Arial Unicode MS</vt:lpstr>
      <vt:lpstr>Verdana</vt:lpstr>
      <vt:lpstr>MS PGothic</vt:lpstr>
      <vt:lpstr>华文细黑</vt:lpstr>
      <vt:lpstr>Office Theme</vt:lpstr>
      <vt:lpstr>第一PPT，www.1ppt.com</vt:lpstr>
      <vt:lpstr>PowerPoint 演示文稿</vt:lpstr>
      <vt:lpstr>PowerPoint 演示文稿</vt:lpstr>
      <vt:lpstr>PowerPoint 演示文稿</vt:lpstr>
      <vt:lpstr>一、项目导入</vt:lpstr>
      <vt:lpstr>二、职业能力目标和要求</vt:lpstr>
      <vt:lpstr>三、思政提示</vt:lpstr>
      <vt:lpstr>四、相关知识</vt:lpstr>
      <vt:lpstr>四、相关知识</vt:lpstr>
      <vt:lpstr>广播风暴</vt:lpstr>
      <vt:lpstr>MAC地址表震荡</vt:lpstr>
      <vt:lpstr>四、相关知识</vt:lpstr>
      <vt:lpstr>STP的作用</vt:lpstr>
      <vt:lpstr>四、相关知识</vt:lpstr>
      <vt:lpstr>四、相关知识</vt:lpstr>
      <vt:lpstr>四、相关知识</vt:lpstr>
      <vt:lpstr>STP操作—形成生成树</vt:lpstr>
      <vt:lpstr>根桥选举</vt:lpstr>
      <vt:lpstr>根端口选举</vt:lpstr>
      <vt:lpstr>根端口选举</vt:lpstr>
      <vt:lpstr>指定端口选举</vt:lpstr>
      <vt:lpstr>四、相关知识</vt:lpstr>
      <vt:lpstr>四、相关知识</vt:lpstr>
      <vt:lpstr>根桥故障</vt:lpstr>
      <vt:lpstr>四、相关知识</vt:lpstr>
      <vt:lpstr>四、相关知识</vt:lpstr>
      <vt:lpstr>四、相关知识</vt:lpstr>
      <vt:lpstr>四、相关知识</vt:lpstr>
      <vt:lpstr>五、项目小结</vt:lpstr>
      <vt:lpstr>拓展知识</vt:lpstr>
      <vt:lpstr>拓展知识</vt:lpstr>
      <vt:lpstr>拓展知识</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dc:creator>
  <cp:lastModifiedBy>wps</cp:lastModifiedBy>
  <cp:revision>130</cp:revision>
  <dcterms:created xsi:type="dcterms:W3CDTF">2006-08-16T00:00:00Z</dcterms:created>
  <dcterms:modified xsi:type="dcterms:W3CDTF">2024-04-14T14:50:56Z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2052-11.8.2.11739</vt:lpwstr>
  </property>
  <property fmtid="{D5CDD505-2E9C-101B-9397-08002B2CF9AE}" pid="3" name="ICV">
    <vt:lpwstr>DA7497B1C8DA4A309C6EBB0A114EBE69</vt:lpwstr>
  </property>
</Properties>
</file>