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58" r:id="rId3"/>
    <p:sldId id="313" r:id="rId4"/>
    <p:sldId id="388" r:id="rId5"/>
    <p:sldId id="280" r:id="rId6"/>
    <p:sldId id="543" r:id="rId7"/>
    <p:sldId id="544" r:id="rId8"/>
    <p:sldId id="281" r:id="rId9"/>
    <p:sldId id="361" r:id="rId10"/>
    <p:sldId id="362" r:id="rId11"/>
    <p:sldId id="363" r:id="rId12"/>
    <p:sldId id="364" r:id="rId13"/>
    <p:sldId id="365" r:id="rId14"/>
    <p:sldId id="366" r:id="rId15"/>
    <p:sldId id="369" r:id="rId16"/>
    <p:sldId id="368" r:id="rId17"/>
    <p:sldId id="367" r:id="rId18"/>
    <p:sldId id="370" r:id="rId19"/>
    <p:sldId id="371" r:id="rId20"/>
    <p:sldId id="372" r:id="rId21"/>
    <p:sldId id="374" r:id="rId22"/>
    <p:sldId id="373" r:id="rId23"/>
    <p:sldId id="375" r:id="rId24"/>
    <p:sldId id="376" r:id="rId25"/>
    <p:sldId id="377" r:id="rId26"/>
    <p:sldId id="378" r:id="rId27"/>
    <p:sldId id="379" r:id="rId28"/>
    <p:sldId id="380" r:id="rId29"/>
    <p:sldId id="381" r:id="rId30"/>
    <p:sldId id="382" r:id="rId31"/>
    <p:sldId id="383" r:id="rId32"/>
    <p:sldId id="671" r:id="rId33"/>
    <p:sldId id="672" r:id="rId34"/>
    <p:sldId id="673" r:id="rId35"/>
    <p:sldId id="674" r:id="rId36"/>
    <p:sldId id="675" r:id="rId37"/>
    <p:sldId id="676" r:id="rId38"/>
    <p:sldId id="677" r:id="rId39"/>
    <p:sldId id="678" r:id="rId40"/>
    <p:sldId id="679" r:id="rId41"/>
    <p:sldId id="680" r:id="rId42"/>
    <p:sldId id="681" r:id="rId43"/>
    <p:sldId id="684" r:id="rId44"/>
    <p:sldId id="683" r:id="rId45"/>
    <p:sldId id="682" r:id="rId46"/>
    <p:sldId id="384" r:id="rId47"/>
    <p:sldId id="385" r:id="rId48"/>
    <p:sldId id="685" r:id="rId49"/>
    <p:sldId id="386" r:id="rId50"/>
    <p:sldId id="387" r:id="rId51"/>
    <p:sldId id="360" r:id="rId52"/>
  </p:sldIdLst>
  <p:sldSz cx="12198350" cy="6859588"/>
  <p:notesSz cx="6858000" cy="9144000"/>
  <p:defaultText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835" algn="l" defTabSz="1219200" rtl="0" eaLnBrk="1" latinLnBrk="0" hangingPunct="1">
      <a:defRPr sz="2400" kern="1200">
        <a:solidFill>
          <a:schemeClr val="tx1"/>
        </a:solidFill>
        <a:latin typeface="+mn-lt"/>
        <a:ea typeface="+mn-ea"/>
        <a:cs typeface="+mn-cs"/>
      </a:defRPr>
    </a:lvl3pPr>
    <a:lvl4pPr marL="1829435" algn="l" defTabSz="1219200" rtl="0" eaLnBrk="1" latinLnBrk="0" hangingPunct="1">
      <a:defRPr sz="2400" kern="1200">
        <a:solidFill>
          <a:schemeClr val="tx1"/>
        </a:solidFill>
        <a:latin typeface="+mn-lt"/>
        <a:ea typeface="+mn-ea"/>
        <a:cs typeface="+mn-cs"/>
      </a:defRPr>
    </a:lvl4pPr>
    <a:lvl5pPr marL="2439035" algn="l" defTabSz="1219200" rtl="0" eaLnBrk="1" latinLnBrk="0" hangingPunct="1">
      <a:defRPr sz="2400" kern="1200">
        <a:solidFill>
          <a:schemeClr val="tx1"/>
        </a:solidFill>
        <a:latin typeface="+mn-lt"/>
        <a:ea typeface="+mn-ea"/>
        <a:cs typeface="+mn-cs"/>
      </a:defRPr>
    </a:lvl5pPr>
    <a:lvl6pPr marL="3049270" algn="l" defTabSz="1219200" rtl="0" eaLnBrk="1" latinLnBrk="0" hangingPunct="1">
      <a:defRPr sz="2400" kern="1200">
        <a:solidFill>
          <a:schemeClr val="tx1"/>
        </a:solidFill>
        <a:latin typeface="+mn-lt"/>
        <a:ea typeface="+mn-ea"/>
        <a:cs typeface="+mn-cs"/>
      </a:defRPr>
    </a:lvl6pPr>
    <a:lvl7pPr marL="3658870" algn="l" defTabSz="1219200" rtl="0" eaLnBrk="1" latinLnBrk="0" hangingPunct="1">
      <a:defRPr sz="2400" kern="1200">
        <a:solidFill>
          <a:schemeClr val="tx1"/>
        </a:solidFill>
        <a:latin typeface="+mn-lt"/>
        <a:ea typeface="+mn-ea"/>
        <a:cs typeface="+mn-cs"/>
      </a:defRPr>
    </a:lvl7pPr>
    <a:lvl8pPr marL="4268470" algn="l" defTabSz="1219200" rtl="0" eaLnBrk="1" latinLnBrk="0" hangingPunct="1">
      <a:defRPr sz="2400" kern="1200">
        <a:solidFill>
          <a:schemeClr val="tx1"/>
        </a:solidFill>
        <a:latin typeface="+mn-lt"/>
        <a:ea typeface="+mn-ea"/>
        <a:cs typeface="+mn-cs"/>
      </a:defRPr>
    </a:lvl8pPr>
    <a:lvl9pPr marL="4878705" algn="l" defTabSz="12192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orient="horz" pos="2929" userDrawn="1">
          <p15:clr>
            <a:srgbClr val="A4A3A4"/>
          </p15:clr>
        </p15:guide>
        <p15:guide id="3" pos="866">
          <p15:clr>
            <a:srgbClr val="A4A3A4"/>
          </p15:clr>
        </p15:guide>
        <p15:guide id="4" pos="37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96CF"/>
    <a:srgbClr val="127EC3"/>
    <a:srgbClr val="4080DC"/>
    <a:srgbClr val="1F2D2D"/>
    <a:srgbClr val="2B3E40"/>
    <a:srgbClr val="FFFFFF"/>
    <a:srgbClr val="656D8D"/>
    <a:srgbClr val="3E5CCC"/>
    <a:srgbClr val="92D050"/>
    <a:srgbClr val="3A41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76" autoAdjust="0"/>
    <p:restoredTop sz="94660"/>
  </p:normalViewPr>
  <p:slideViewPr>
    <p:cSldViewPr>
      <p:cViewPr varScale="1">
        <p:scale>
          <a:sx n="63" d="100"/>
          <a:sy n="63" d="100"/>
        </p:scale>
        <p:origin x="38" y="221"/>
      </p:cViewPr>
      <p:guideLst>
        <p:guide orient="horz" pos="2161"/>
        <p:guide orient="horz" pos="2929"/>
        <p:guide pos="866"/>
        <p:guide pos="374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876" y="2841225"/>
            <a:ext cx="10368598" cy="196048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9753" y="5182800"/>
            <a:ext cx="8538845" cy="2337341"/>
          </a:xfrm>
          <a:prstGeom prst="rect">
            <a:avLst/>
          </a:prstGeo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835" indent="0" algn="ctr">
              <a:buNone/>
              <a:defRPr>
                <a:solidFill>
                  <a:schemeClr val="tx1">
                    <a:tint val="75000"/>
                  </a:schemeClr>
                </a:solidFill>
              </a:defRPr>
            </a:lvl3pPr>
            <a:lvl4pPr marL="1829435" indent="0" algn="ctr">
              <a:buNone/>
              <a:defRPr>
                <a:solidFill>
                  <a:schemeClr val="tx1">
                    <a:tint val="75000"/>
                  </a:schemeClr>
                </a:solidFill>
              </a:defRPr>
            </a:lvl4pPr>
            <a:lvl5pPr marL="2439035" indent="0" algn="ctr">
              <a:buNone/>
              <a:defRPr>
                <a:solidFill>
                  <a:schemeClr val="tx1">
                    <a:tint val="75000"/>
                  </a:schemeClr>
                </a:solidFill>
              </a:defRPr>
            </a:lvl5pPr>
            <a:lvl6pPr marL="3049270" indent="0" algn="ctr">
              <a:buNone/>
              <a:defRPr>
                <a:solidFill>
                  <a:schemeClr val="tx1">
                    <a:tint val="75000"/>
                  </a:schemeClr>
                </a:solidFill>
              </a:defRPr>
            </a:lvl6pPr>
            <a:lvl7pPr marL="3658870" indent="0" algn="ctr">
              <a:buNone/>
              <a:defRPr>
                <a:solidFill>
                  <a:schemeClr val="tx1">
                    <a:tint val="75000"/>
                  </a:schemeClr>
                </a:solidFill>
              </a:defRPr>
            </a:lvl7pPr>
            <a:lvl8pPr marL="4268470" indent="0" algn="ctr">
              <a:buNone/>
              <a:defRPr>
                <a:solidFill>
                  <a:schemeClr val="tx1">
                    <a:tint val="75000"/>
                  </a:schemeClr>
                </a:solidFill>
              </a:defRPr>
            </a:lvl8pPr>
            <a:lvl9pPr marL="48787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6425" y="838994"/>
            <a:ext cx="10978515" cy="152435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918" y="2134095"/>
            <a:ext cx="10978515" cy="603601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3804" y="366269"/>
            <a:ext cx="2744629" cy="780384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918" y="366269"/>
            <a:ext cx="8030580" cy="780384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794" y="1122623"/>
            <a:ext cx="9148763" cy="2388153"/>
          </a:xfrm>
        </p:spPr>
        <p:txBody>
          <a:bodyPr anchor="b"/>
          <a:lstStyle>
            <a:lvl1pPr algn="ctr">
              <a:defRPr sz="6001"/>
            </a:lvl1pPr>
          </a:lstStyle>
          <a:p>
            <a:r>
              <a:rPr lang="zh-CN" altLang="en-US"/>
              <a:t>单击此处编辑母版标题样式</a:t>
            </a:r>
          </a:p>
        </p:txBody>
      </p:sp>
      <p:sp>
        <p:nvSpPr>
          <p:cNvPr id="3" name="副标题 2"/>
          <p:cNvSpPr>
            <a:spLocks noGrp="1"/>
          </p:cNvSpPr>
          <p:nvPr>
            <p:ph type="subTitle" idx="1"/>
          </p:nvPr>
        </p:nvSpPr>
        <p:spPr>
          <a:xfrm>
            <a:off x="1524794" y="3602872"/>
            <a:ext cx="9148763" cy="1656145"/>
          </a:xfrm>
        </p:spPr>
        <p:txBody>
          <a:bodyPr/>
          <a:lstStyle>
            <a:lvl1pPr marL="0" indent="0" algn="ctr">
              <a:buNone/>
              <a:defRPr sz="2400"/>
            </a:lvl1pPr>
            <a:lvl2pPr marL="457291" indent="0" algn="ctr">
              <a:buNone/>
              <a:defRPr sz="2000"/>
            </a:lvl2pPr>
            <a:lvl3pPr marL="914583" indent="0" algn="ctr">
              <a:buNone/>
              <a:defRPr sz="1800"/>
            </a:lvl3pPr>
            <a:lvl4pPr marL="1371874" indent="0" algn="ctr">
              <a:buNone/>
              <a:defRPr sz="1600"/>
            </a:lvl4pPr>
            <a:lvl5pPr marL="1829166" indent="0" algn="ctr">
              <a:buNone/>
              <a:defRPr sz="1600"/>
            </a:lvl5pPr>
            <a:lvl6pPr marL="2286457" indent="0" algn="ctr">
              <a:buNone/>
              <a:defRPr sz="1600"/>
            </a:lvl6pPr>
            <a:lvl7pPr marL="2743749" indent="0" algn="ctr">
              <a:buNone/>
              <a:defRPr sz="1600"/>
            </a:lvl7pPr>
            <a:lvl8pPr marL="3201040" indent="0" algn="ctr">
              <a:buNone/>
              <a:defRPr sz="1600"/>
            </a:lvl8pPr>
            <a:lvl9pPr marL="3658332"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13978837"/>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1956412151"/>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2283" y="1710134"/>
            <a:ext cx="10521077" cy="2853398"/>
          </a:xfrm>
        </p:spPr>
        <p:txBody>
          <a:bodyPr anchor="b"/>
          <a:lstStyle>
            <a:lvl1pPr>
              <a:defRPr sz="6001"/>
            </a:lvl1pPr>
          </a:lstStyle>
          <a:p>
            <a:r>
              <a:rPr lang="zh-CN" altLang="en-US"/>
              <a:t>单击此处编辑母版标题样式</a:t>
            </a:r>
          </a:p>
        </p:txBody>
      </p:sp>
      <p:sp>
        <p:nvSpPr>
          <p:cNvPr id="3" name="文本占位符 2"/>
          <p:cNvSpPr>
            <a:spLocks noGrp="1"/>
          </p:cNvSpPr>
          <p:nvPr>
            <p:ph type="body" idx="1"/>
          </p:nvPr>
        </p:nvSpPr>
        <p:spPr>
          <a:xfrm>
            <a:off x="832283" y="4590526"/>
            <a:ext cx="10521077" cy="1500534"/>
          </a:xfrm>
        </p:spPr>
        <p:txBody>
          <a:bodyPr/>
          <a:lstStyle>
            <a:lvl1pPr marL="0" indent="0">
              <a:buNone/>
              <a:defRPr sz="2400">
                <a:solidFill>
                  <a:schemeClr val="tx1">
                    <a:tint val="75000"/>
                  </a:schemeClr>
                </a:solidFill>
              </a:defRPr>
            </a:lvl1pPr>
            <a:lvl2pPr marL="457291" indent="0">
              <a:buNone/>
              <a:defRPr sz="2000">
                <a:solidFill>
                  <a:schemeClr val="tx1">
                    <a:tint val="75000"/>
                  </a:schemeClr>
                </a:solidFill>
              </a:defRPr>
            </a:lvl2pPr>
            <a:lvl3pPr marL="914583" indent="0">
              <a:buNone/>
              <a:defRPr sz="1800">
                <a:solidFill>
                  <a:schemeClr val="tx1">
                    <a:tint val="75000"/>
                  </a:schemeClr>
                </a:solidFill>
              </a:defRPr>
            </a:lvl3pPr>
            <a:lvl4pPr marL="1371874" indent="0">
              <a:buNone/>
              <a:defRPr sz="1600">
                <a:solidFill>
                  <a:schemeClr val="tx1">
                    <a:tint val="75000"/>
                  </a:schemeClr>
                </a:solidFill>
              </a:defRPr>
            </a:lvl4pPr>
            <a:lvl5pPr marL="1829166" indent="0">
              <a:buNone/>
              <a:defRPr sz="1600">
                <a:solidFill>
                  <a:schemeClr val="tx1">
                    <a:tint val="75000"/>
                  </a:schemeClr>
                </a:solidFill>
              </a:defRPr>
            </a:lvl5pPr>
            <a:lvl6pPr marL="2286457" indent="0">
              <a:buNone/>
              <a:defRPr sz="1600">
                <a:solidFill>
                  <a:schemeClr val="tx1">
                    <a:tint val="75000"/>
                  </a:schemeClr>
                </a:solidFill>
              </a:defRPr>
            </a:lvl6pPr>
            <a:lvl7pPr marL="2743749" indent="0">
              <a:buNone/>
              <a:defRPr sz="1600">
                <a:solidFill>
                  <a:schemeClr val="tx1">
                    <a:tint val="75000"/>
                  </a:schemeClr>
                </a:solidFill>
              </a:defRPr>
            </a:lvl7pPr>
            <a:lvl8pPr marL="3201040" indent="0">
              <a:buNone/>
              <a:defRPr sz="1600">
                <a:solidFill>
                  <a:schemeClr val="tx1">
                    <a:tint val="75000"/>
                  </a:schemeClr>
                </a:solidFill>
              </a:defRPr>
            </a:lvl8pPr>
            <a:lvl9pPr marL="3658332"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789441873"/>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636" y="1826048"/>
            <a:ext cx="5184299" cy="435234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5415" y="1826048"/>
            <a:ext cx="5184299" cy="435234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6356627"/>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225" y="365210"/>
            <a:ext cx="10521077" cy="1325870"/>
          </a:xfrm>
        </p:spPr>
        <p:txBody>
          <a:bodyPr/>
          <a:lstStyle/>
          <a:p>
            <a:r>
              <a:rPr lang="zh-CN" altLang="en-US"/>
              <a:t>单击此处编辑母版标题样式</a:t>
            </a:r>
          </a:p>
        </p:txBody>
      </p:sp>
      <p:sp>
        <p:nvSpPr>
          <p:cNvPr id="3" name="文本占位符 2"/>
          <p:cNvSpPr>
            <a:spLocks noGrp="1"/>
          </p:cNvSpPr>
          <p:nvPr>
            <p:ph type="body" idx="1"/>
          </p:nvPr>
        </p:nvSpPr>
        <p:spPr>
          <a:xfrm>
            <a:off x="840226" y="1681552"/>
            <a:ext cx="5160473"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226" y="2505655"/>
            <a:ext cx="5160473"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5414" y="1681552"/>
            <a:ext cx="5185888"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5414" y="2505655"/>
            <a:ext cx="5185888"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03266672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40225" y="365210"/>
            <a:ext cx="10521077" cy="1325870"/>
          </a:xfrm>
        </p:spPr>
        <p:txBody>
          <a:bodyPr/>
          <a:lstStyle/>
          <a:p>
            <a:r>
              <a:rPr lang="zh-CN" altLang="en-US"/>
              <a:t>单击此处编辑母版标题样式</a:t>
            </a:r>
          </a:p>
        </p:txBody>
      </p:sp>
      <p:sp>
        <p:nvSpPr>
          <p:cNvPr id="3" name="文本占位符 2"/>
          <p:cNvSpPr>
            <a:spLocks noGrp="1"/>
          </p:cNvSpPr>
          <p:nvPr>
            <p:ph type="body" idx="1"/>
          </p:nvPr>
        </p:nvSpPr>
        <p:spPr>
          <a:xfrm>
            <a:off x="840226" y="1681552"/>
            <a:ext cx="5160473"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226" y="2505655"/>
            <a:ext cx="5160473"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5414" y="1681552"/>
            <a:ext cx="5185888" cy="824103"/>
          </a:xfrm>
        </p:spPr>
        <p:txBody>
          <a:bodyPr anchor="b"/>
          <a:lstStyle>
            <a:lvl1pPr marL="0" indent="0">
              <a:buNone/>
              <a:defRPr sz="2400" b="1"/>
            </a:lvl1pPr>
            <a:lvl2pPr marL="457291" indent="0">
              <a:buNone/>
              <a:defRPr sz="2000" b="1"/>
            </a:lvl2pPr>
            <a:lvl3pPr marL="914583" indent="0">
              <a:buNone/>
              <a:defRPr sz="1800" b="1"/>
            </a:lvl3pPr>
            <a:lvl4pPr marL="1371874" indent="0">
              <a:buNone/>
              <a:defRPr sz="1600" b="1"/>
            </a:lvl4pPr>
            <a:lvl5pPr marL="1829166" indent="0">
              <a:buNone/>
              <a:defRPr sz="1600" b="1"/>
            </a:lvl5pPr>
            <a:lvl6pPr marL="2286457" indent="0">
              <a:buNone/>
              <a:defRPr sz="1600" b="1"/>
            </a:lvl6pPr>
            <a:lvl7pPr marL="2743749" indent="0">
              <a:buNone/>
              <a:defRPr sz="1600" b="1"/>
            </a:lvl7pPr>
            <a:lvl8pPr marL="3201040" indent="0">
              <a:buNone/>
              <a:defRPr sz="1600" b="1"/>
            </a:lvl8pPr>
            <a:lvl9pPr marL="3658332"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5414" y="2505655"/>
            <a:ext cx="5185888" cy="3685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
        <p:nvSpPr>
          <p:cNvPr id="11" name="TextBox 10"/>
          <p:cNvSpPr txBox="1"/>
          <p:nvPr userDrawn="1"/>
        </p:nvSpPr>
        <p:spPr>
          <a:xfrm>
            <a:off x="1734436" y="6741131"/>
            <a:ext cx="1224774" cy="118457"/>
          </a:xfrm>
          <a:prstGeom prst="rect">
            <a:avLst/>
          </a:prstGeom>
          <a:noFill/>
        </p:spPr>
        <p:txBody>
          <a:bodyPr wrap="square" rtlCol="0">
            <a:spAutoFit/>
          </a:bodyPr>
          <a:lstStyle/>
          <a:p>
            <a:pPr marL="0" marR="0" lvl="0" indent="0" defTabSz="914583"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下载</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http://www.1ppt.com/xiazai/</a:t>
            </a:r>
          </a:p>
        </p:txBody>
      </p:sp>
    </p:spTree>
    <p:extLst>
      <p:ext uri="{BB962C8B-B14F-4D97-AF65-F5344CB8AC3E}">
        <p14:creationId xmlns:p14="http://schemas.microsoft.com/office/powerpoint/2010/main" val="95806321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221270137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1929779848"/>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一级标题">
    <p:spTree>
      <p:nvGrpSpPr>
        <p:cNvPr id="1" name=""/>
        <p:cNvGrpSpPr/>
        <p:nvPr/>
      </p:nvGrpSpPr>
      <p:grpSpPr>
        <a:xfrm>
          <a:off x="0" y="0"/>
          <a:ext cx="0" cy="0"/>
          <a:chOff x="0" y="0"/>
          <a:chExt cx="0" cy="0"/>
        </a:xfrm>
      </p:grpSpPr>
      <p:sp>
        <p:nvSpPr>
          <p:cNvPr id="2" name="Title 1"/>
          <p:cNvSpPr>
            <a:spLocks noGrp="1"/>
          </p:cNvSpPr>
          <p:nvPr>
            <p:ph type="title"/>
          </p:nvPr>
        </p:nvSpPr>
        <p:spPr>
          <a:xfrm>
            <a:off x="774700" y="352424"/>
            <a:ext cx="5334000" cy="429419"/>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143795"/>
            <a:ext cx="10978515" cy="5029200"/>
          </a:xfrm>
          <a:prstGeom prst="rect">
            <a:avLst/>
          </a:prstGeom>
        </p:spPr>
        <p:txBody>
          <a:bodyPr/>
          <a:lstStyle>
            <a:lvl1pPr marL="457200" indent="-457200">
              <a:lnSpc>
                <a:spcPct val="120000"/>
              </a:lnSpc>
              <a:buSzPct val="80000"/>
              <a:buFont typeface="Wingdings"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226" y="457306"/>
            <a:ext cx="3934285" cy="1600571"/>
          </a:xfrm>
        </p:spPr>
        <p:txBody>
          <a:bodyPr anchor="b"/>
          <a:lstStyle>
            <a:lvl1pPr>
              <a:defRPr sz="3201"/>
            </a:lvl1pPr>
          </a:lstStyle>
          <a:p>
            <a:r>
              <a:rPr lang="zh-CN" altLang="en-US"/>
              <a:t>单击此处编辑母版标题样式</a:t>
            </a:r>
          </a:p>
        </p:txBody>
      </p:sp>
      <p:sp>
        <p:nvSpPr>
          <p:cNvPr id="3" name="内容占位符 2"/>
          <p:cNvSpPr>
            <a:spLocks noGrp="1"/>
          </p:cNvSpPr>
          <p:nvPr>
            <p:ph idx="1"/>
          </p:nvPr>
        </p:nvSpPr>
        <p:spPr>
          <a:xfrm>
            <a:off x="5185887" y="987654"/>
            <a:ext cx="6175415" cy="4874754"/>
          </a:xfrm>
        </p:spPr>
        <p:txBody>
          <a:bodyPr/>
          <a:lstStyle>
            <a:lvl1pPr>
              <a:defRPr sz="3201"/>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40226" y="2057876"/>
            <a:ext cx="3934285" cy="3812471"/>
          </a:xfrm>
        </p:spPr>
        <p:txBody>
          <a:bodyPr/>
          <a:lstStyle>
            <a:lvl1pPr marL="0" indent="0">
              <a:buNone/>
              <a:defRPr sz="1600"/>
            </a:lvl1pPr>
            <a:lvl2pPr marL="457291" indent="0">
              <a:buNone/>
              <a:defRPr sz="1400"/>
            </a:lvl2pPr>
            <a:lvl3pPr marL="914583" indent="0">
              <a:buNone/>
              <a:defRPr sz="1200"/>
            </a:lvl3pPr>
            <a:lvl4pPr marL="1371874" indent="0">
              <a:buNone/>
              <a:defRPr sz="1000"/>
            </a:lvl4pPr>
            <a:lvl5pPr marL="1829166" indent="0">
              <a:buNone/>
              <a:defRPr sz="1000"/>
            </a:lvl5pPr>
            <a:lvl6pPr marL="2286457" indent="0">
              <a:buNone/>
              <a:defRPr sz="1000"/>
            </a:lvl6pPr>
            <a:lvl7pPr marL="2743749" indent="0">
              <a:buNone/>
              <a:defRPr sz="1000"/>
            </a:lvl7pPr>
            <a:lvl8pPr marL="3201040" indent="0">
              <a:buNone/>
              <a:defRPr sz="1000"/>
            </a:lvl8pPr>
            <a:lvl9pPr marL="3658332"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62335934"/>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226" y="457306"/>
            <a:ext cx="3934285" cy="1600571"/>
          </a:xfrm>
        </p:spPr>
        <p:txBody>
          <a:bodyPr anchor="b"/>
          <a:lstStyle>
            <a:lvl1pPr>
              <a:defRPr sz="3201"/>
            </a:lvl1pPr>
          </a:lstStyle>
          <a:p>
            <a:r>
              <a:rPr lang="zh-CN" altLang="en-US"/>
              <a:t>单击此处编辑母版标题样式</a:t>
            </a:r>
          </a:p>
        </p:txBody>
      </p:sp>
      <p:sp>
        <p:nvSpPr>
          <p:cNvPr id="3" name="图片占位符 2"/>
          <p:cNvSpPr>
            <a:spLocks noGrp="1"/>
          </p:cNvSpPr>
          <p:nvPr>
            <p:ph type="pic" idx="1"/>
          </p:nvPr>
        </p:nvSpPr>
        <p:spPr>
          <a:xfrm>
            <a:off x="5185887" y="987654"/>
            <a:ext cx="6175415" cy="4874754"/>
          </a:xfrm>
        </p:spPr>
        <p:txBody>
          <a:bodyPr/>
          <a:lstStyle>
            <a:lvl1pPr marL="0" indent="0">
              <a:buNone/>
              <a:defRPr sz="3201"/>
            </a:lvl1pPr>
            <a:lvl2pPr marL="457291" indent="0">
              <a:buNone/>
              <a:defRPr sz="2801"/>
            </a:lvl2pPr>
            <a:lvl3pPr marL="914583" indent="0">
              <a:buNone/>
              <a:defRPr sz="2400"/>
            </a:lvl3pPr>
            <a:lvl4pPr marL="1371874" indent="0">
              <a:buNone/>
              <a:defRPr sz="2000"/>
            </a:lvl4pPr>
            <a:lvl5pPr marL="1829166" indent="0">
              <a:buNone/>
              <a:defRPr sz="2000"/>
            </a:lvl5pPr>
            <a:lvl6pPr marL="2286457" indent="0">
              <a:buNone/>
              <a:defRPr sz="2000"/>
            </a:lvl6pPr>
            <a:lvl7pPr marL="2743749" indent="0">
              <a:buNone/>
              <a:defRPr sz="2000"/>
            </a:lvl7pPr>
            <a:lvl8pPr marL="3201040" indent="0">
              <a:buNone/>
              <a:defRPr sz="2000"/>
            </a:lvl8pPr>
            <a:lvl9pPr marL="3658332" indent="0">
              <a:buNone/>
              <a:defRPr sz="2000"/>
            </a:lvl9pPr>
          </a:lstStyle>
          <a:p>
            <a:endParaRPr lang="zh-CN" altLang="en-US"/>
          </a:p>
        </p:txBody>
      </p:sp>
      <p:sp>
        <p:nvSpPr>
          <p:cNvPr id="4" name="文本占位符 3"/>
          <p:cNvSpPr>
            <a:spLocks noGrp="1"/>
          </p:cNvSpPr>
          <p:nvPr>
            <p:ph type="body" sz="half" idx="2"/>
          </p:nvPr>
        </p:nvSpPr>
        <p:spPr>
          <a:xfrm>
            <a:off x="840226" y="2057876"/>
            <a:ext cx="3934285" cy="3812471"/>
          </a:xfrm>
        </p:spPr>
        <p:txBody>
          <a:bodyPr/>
          <a:lstStyle>
            <a:lvl1pPr marL="0" indent="0">
              <a:buNone/>
              <a:defRPr sz="1600"/>
            </a:lvl1pPr>
            <a:lvl2pPr marL="457291" indent="0">
              <a:buNone/>
              <a:defRPr sz="1400"/>
            </a:lvl2pPr>
            <a:lvl3pPr marL="914583" indent="0">
              <a:buNone/>
              <a:defRPr sz="1200"/>
            </a:lvl3pPr>
            <a:lvl4pPr marL="1371874" indent="0">
              <a:buNone/>
              <a:defRPr sz="1000"/>
            </a:lvl4pPr>
            <a:lvl5pPr marL="1829166" indent="0">
              <a:buNone/>
              <a:defRPr sz="1000"/>
            </a:lvl5pPr>
            <a:lvl6pPr marL="2286457" indent="0">
              <a:buNone/>
              <a:defRPr sz="1000"/>
            </a:lvl6pPr>
            <a:lvl7pPr marL="2743749" indent="0">
              <a:buNone/>
              <a:defRPr sz="1000"/>
            </a:lvl7pPr>
            <a:lvl8pPr marL="3201040" indent="0">
              <a:buNone/>
              <a:defRPr sz="1000"/>
            </a:lvl8pPr>
            <a:lvl9pPr marL="3658332"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3924882629"/>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98744654"/>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9444" y="365209"/>
            <a:ext cx="2630269" cy="581318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637" y="365209"/>
            <a:ext cx="7738328" cy="581318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4006792730"/>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两级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774700" y="362744"/>
            <a:ext cx="6581775" cy="40005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600994"/>
            <a:ext cx="10978515" cy="4572000"/>
          </a:xfrm>
          <a:prstGeom prst="rect">
            <a:avLst/>
          </a:prstGeom>
        </p:spPr>
        <p:txBody>
          <a:bodyPr/>
          <a:lstStyle>
            <a:lvl1pPr marL="457200" indent="-457200">
              <a:lnSpc>
                <a:spcPct val="120000"/>
              </a:lnSpc>
              <a:buSzPct val="80000"/>
              <a:buFont typeface="Wingdings"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7" name="Content Placeholder 2"/>
          <p:cNvSpPr>
            <a:spLocks noGrp="1"/>
          </p:cNvSpPr>
          <p:nvPr>
            <p:ph idx="13"/>
          </p:nvPr>
        </p:nvSpPr>
        <p:spPr>
          <a:xfrm>
            <a:off x="841375" y="984137"/>
            <a:ext cx="10747058" cy="464458"/>
          </a:xfrm>
          <a:prstGeom prst="rect">
            <a:avLst/>
          </a:prstGeom>
        </p:spPr>
        <p:txBody>
          <a:bodyPr/>
          <a:lstStyle>
            <a:lvl1pPr marL="0" indent="0">
              <a:lnSpc>
                <a:spcPct val="120000"/>
              </a:lnSpc>
              <a:buSzPct val="80000"/>
              <a:buFont typeface="Wingdings" pitchFamily="2" charset="2"/>
              <a:buNone/>
              <a:defRPr b="0">
                <a:solidFill>
                  <a:schemeClr val="tx1">
                    <a:lumMod val="95000"/>
                    <a:lumOff val="5000"/>
                  </a:schemeClr>
                </a:solidFill>
              </a:defRPr>
            </a:lvl1pPr>
          </a:lstStyle>
          <a:p>
            <a:pPr lvl="0"/>
            <a:r>
              <a:rPr lang="en-US" dirty="0"/>
              <a:t>Click to edit Master text styles</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sp>
        <p:nvSpPr>
          <p:cNvPr id="7" name="Freeform 3"/>
          <p:cNvSpPr/>
          <p:nvPr userDrawn="1"/>
        </p:nvSpPr>
        <p:spPr>
          <a:xfrm>
            <a:off x="-73026" y="0"/>
            <a:ext cx="12271375"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p>
        </p:txBody>
      </p:sp>
      <p:sp>
        <p:nvSpPr>
          <p:cNvPr id="4" name="Date Placeholder 3"/>
          <p:cNvSpPr>
            <a:spLocks noGrp="1"/>
          </p:cNvSpPr>
          <p:nvPr>
            <p:ph type="dt" sz="half" idx="10"/>
          </p:nvPr>
        </p:nvSpPr>
        <p:spPr/>
        <p:txBody>
          <a:bodyPr/>
          <a:lstStyle/>
          <a:p>
            <a:fld id="{1D8BD707-D9CF-40AE-B4C6-C98DA3205C09}"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0" name="TextBox 1"/>
          <p:cNvSpPr txBox="1"/>
          <p:nvPr userDrawn="1"/>
        </p:nvSpPr>
        <p:spPr>
          <a:xfrm>
            <a:off x="2172326" y="711365"/>
            <a:ext cx="1359346" cy="886482"/>
          </a:xfrm>
          <a:prstGeom prst="rect">
            <a:avLst/>
          </a:prstGeom>
          <a:noFill/>
        </p:spPr>
        <p:txBody>
          <a:bodyPr wrap="none" lIns="0" tIns="0" rIns="0" bIns="60981" rtlCol="0">
            <a:spAutoFit/>
          </a:bodyPr>
          <a:lstStyle/>
          <a:p>
            <a:pPr>
              <a:lnSpc>
                <a:spcPts val="6935"/>
              </a:lnSpc>
            </a:pPr>
            <a:r>
              <a:rPr lang="zh-CN" altLang="en-US" sz="5300" dirty="0">
                <a:solidFill>
                  <a:srgbClr val="4197DF"/>
                </a:solidFill>
                <a:latin typeface="Microsoft YaHei UI" pitchFamily="18" charset="0"/>
                <a:cs typeface="Microsoft YaHei UI" pitchFamily="18" charset="0"/>
              </a:rPr>
              <a:t>内容</a:t>
            </a:r>
            <a:endParaRPr lang="en-US" altLang="zh-CN" sz="5300" dirty="0">
              <a:solidFill>
                <a:srgbClr val="4197DF"/>
              </a:solidFill>
              <a:latin typeface="Microsoft YaHei UI" pitchFamily="18" charset="0"/>
              <a:cs typeface="Microsoft YaHei UI" pitchFamily="18" charset="0"/>
            </a:endParaRPr>
          </a:p>
        </p:txBody>
      </p:sp>
      <p:sp>
        <p:nvSpPr>
          <p:cNvPr id="11" name="TextBox 1"/>
          <p:cNvSpPr txBox="1"/>
          <p:nvPr userDrawn="1"/>
        </p:nvSpPr>
        <p:spPr>
          <a:xfrm>
            <a:off x="2233987" y="1642914"/>
            <a:ext cx="1274388" cy="266761"/>
          </a:xfrm>
          <a:prstGeom prst="rect">
            <a:avLst/>
          </a:prstGeom>
          <a:noFill/>
        </p:spPr>
        <p:txBody>
          <a:bodyPr wrap="none" lIns="0" tIns="0" rIns="0" bIns="60981" rtlCol="0">
            <a:spAutoFit/>
          </a:bodyPr>
          <a:lstStyle/>
          <a:p>
            <a:pPr>
              <a:lnSpc>
                <a:spcPts val="1600"/>
              </a:lnSpc>
            </a:pPr>
            <a:r>
              <a:rPr lang="en-US" altLang="zh-CN" sz="1900" dirty="0">
                <a:solidFill>
                  <a:srgbClr val="4197DF"/>
                </a:solidFill>
                <a:latin typeface="Times New Roman" pitchFamily="18" charset="0"/>
                <a:cs typeface="Times New Roman" pitchFamily="18" charset="0"/>
              </a:rPr>
              <a:t>CONTENTS</a:t>
            </a:r>
          </a:p>
        </p:txBody>
      </p:sp>
      <p:sp>
        <p:nvSpPr>
          <p:cNvPr id="12" name="TextBox 1"/>
          <p:cNvSpPr txBox="1"/>
          <p:nvPr userDrawn="1"/>
        </p:nvSpPr>
        <p:spPr>
          <a:xfrm>
            <a:off x="3567791" y="762794"/>
            <a:ext cx="718145" cy="946434"/>
          </a:xfrm>
          <a:prstGeom prst="rect">
            <a:avLst/>
          </a:prstGeom>
          <a:noFill/>
        </p:spPr>
        <p:txBody>
          <a:bodyPr wrap="none" lIns="0" tIns="0" rIns="0" bIns="60981" rtlCol="0">
            <a:spAutoFit/>
          </a:bodyPr>
          <a:lstStyle/>
          <a:p>
            <a:pPr>
              <a:lnSpc>
                <a:spcPts val="6935"/>
              </a:lnSpc>
            </a:pPr>
            <a:r>
              <a:rPr lang="zh-CN" altLang="en-US" sz="2800" dirty="0">
                <a:solidFill>
                  <a:srgbClr val="4197DF"/>
                </a:solidFill>
                <a:latin typeface="Microsoft YaHei UI" pitchFamily="18" charset="0"/>
                <a:cs typeface="Microsoft YaHei UI" pitchFamily="18" charset="0"/>
              </a:rPr>
              <a:t>导航</a:t>
            </a:r>
            <a:endParaRPr lang="en-US" altLang="zh-CN" sz="2800" dirty="0">
              <a:solidFill>
                <a:srgbClr val="4197DF"/>
              </a:solidFill>
              <a:latin typeface="Microsoft YaHei UI" pitchFamily="18" charset="0"/>
              <a:cs typeface="Microsoft YaHei UI" pitchFamily="18" charset="0"/>
            </a:endParaRPr>
          </a:p>
        </p:txBody>
      </p:sp>
      <p:sp>
        <p:nvSpPr>
          <p:cNvPr id="13" name="矩形 12"/>
          <p:cNvSpPr/>
          <p:nvPr userDrawn="1"/>
        </p:nvSpPr>
        <p:spPr>
          <a:xfrm>
            <a:off x="1571625" y="828675"/>
            <a:ext cx="488950" cy="985838"/>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918" y="366269"/>
            <a:ext cx="10978515" cy="152435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917" y="2134095"/>
            <a:ext cx="5387605" cy="6036015"/>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0828" y="2134095"/>
            <a:ext cx="5387605" cy="6036015"/>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918" y="366269"/>
            <a:ext cx="10978515" cy="1524353"/>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918" y="2047291"/>
            <a:ext cx="5389723" cy="853214"/>
          </a:xfrm>
          <a:prstGeom prst="rect">
            <a:avLst/>
          </a:prstGeom>
        </p:spPr>
        <p:txBody>
          <a:bodyPr anchor="b"/>
          <a:lstStyle>
            <a:lvl1pPr marL="0" indent="0">
              <a:buNone/>
              <a:defRPr sz="3200" b="1"/>
            </a:lvl1pPr>
            <a:lvl2pPr marL="609600" indent="0">
              <a:buNone/>
              <a:defRPr sz="2700" b="1"/>
            </a:lvl2pPr>
            <a:lvl3pPr marL="1219835" indent="0">
              <a:buNone/>
              <a:defRPr sz="2400" b="1"/>
            </a:lvl3pPr>
            <a:lvl4pPr marL="1829435" indent="0">
              <a:buNone/>
              <a:defRPr sz="2100" b="1"/>
            </a:lvl4pPr>
            <a:lvl5pPr marL="2439035" indent="0">
              <a:buNone/>
              <a:defRPr sz="2100" b="1"/>
            </a:lvl5pPr>
            <a:lvl6pPr marL="3049270" indent="0">
              <a:buNone/>
              <a:defRPr sz="2100" b="1"/>
            </a:lvl6pPr>
            <a:lvl7pPr marL="3658870" indent="0">
              <a:buNone/>
              <a:defRPr sz="2100" b="1"/>
            </a:lvl7pPr>
            <a:lvl8pPr marL="4268470" indent="0">
              <a:buNone/>
              <a:defRPr sz="2100" b="1"/>
            </a:lvl8pPr>
            <a:lvl9pPr marL="4878705" indent="0">
              <a:buNone/>
              <a:defRPr sz="2100" b="1"/>
            </a:lvl9pPr>
          </a:lstStyle>
          <a:p>
            <a:pPr lvl="0"/>
            <a:r>
              <a:rPr lang="en-US"/>
              <a:t>Click to edit Master text styles</a:t>
            </a:r>
          </a:p>
        </p:txBody>
      </p:sp>
      <p:sp>
        <p:nvSpPr>
          <p:cNvPr id="4" name="Content Placeholder 3"/>
          <p:cNvSpPr>
            <a:spLocks noGrp="1"/>
          </p:cNvSpPr>
          <p:nvPr>
            <p:ph sz="half" idx="2"/>
          </p:nvPr>
        </p:nvSpPr>
        <p:spPr>
          <a:xfrm>
            <a:off x="609918" y="2900505"/>
            <a:ext cx="5389723" cy="5269604"/>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6593" y="2047291"/>
            <a:ext cx="5391840" cy="853214"/>
          </a:xfrm>
          <a:prstGeom prst="rect">
            <a:avLst/>
          </a:prstGeom>
        </p:spPr>
        <p:txBody>
          <a:bodyPr anchor="b"/>
          <a:lstStyle>
            <a:lvl1pPr marL="0" indent="0">
              <a:buNone/>
              <a:defRPr sz="3200" b="1"/>
            </a:lvl1pPr>
            <a:lvl2pPr marL="609600" indent="0">
              <a:buNone/>
              <a:defRPr sz="2700" b="1"/>
            </a:lvl2pPr>
            <a:lvl3pPr marL="1219835" indent="0">
              <a:buNone/>
              <a:defRPr sz="2400" b="1"/>
            </a:lvl3pPr>
            <a:lvl4pPr marL="1829435" indent="0">
              <a:buNone/>
              <a:defRPr sz="2100" b="1"/>
            </a:lvl4pPr>
            <a:lvl5pPr marL="2439035" indent="0">
              <a:buNone/>
              <a:defRPr sz="2100" b="1"/>
            </a:lvl5pPr>
            <a:lvl6pPr marL="3049270" indent="0">
              <a:buNone/>
              <a:defRPr sz="2100" b="1"/>
            </a:lvl6pPr>
            <a:lvl7pPr marL="3658870" indent="0">
              <a:buNone/>
              <a:defRPr sz="2100" b="1"/>
            </a:lvl7pPr>
            <a:lvl8pPr marL="4268470" indent="0">
              <a:buNone/>
              <a:defRPr sz="2100" b="1"/>
            </a:lvl8pPr>
            <a:lvl9pPr marL="4878705"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6593" y="2900505"/>
            <a:ext cx="5391840" cy="5269604"/>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918" y="364151"/>
            <a:ext cx="4013173" cy="1549759"/>
          </a:xfrm>
          <a:prstGeom prst="rect">
            <a:avLst/>
          </a:prstGeo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9216" y="364152"/>
            <a:ext cx="6819216" cy="7805958"/>
          </a:xfrm>
          <a:prstGeom prst="rect">
            <a:avLst/>
          </a:prstGeo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918" y="1913910"/>
            <a:ext cx="4013173" cy="6256199"/>
          </a:xfrm>
          <a:prstGeom prst="rect">
            <a:avLst/>
          </a:prstGeom>
        </p:spPr>
        <p:txBody>
          <a:bodyPr/>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90962" y="6402282"/>
            <a:ext cx="7319010" cy="755826"/>
          </a:xfrm>
          <a:prstGeom prst="rect">
            <a:avLst/>
          </a:prstGeo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90962" y="817223"/>
            <a:ext cx="7319010" cy="5487670"/>
          </a:xfrm>
          <a:prstGeom prst="rect">
            <a:avLst/>
          </a:prstGeom>
        </p:spPr>
        <p:txBody>
          <a:bodyPr/>
          <a:lstStyle>
            <a:lvl1pPr marL="0" indent="0">
              <a:buNone/>
              <a:defRPr sz="4300"/>
            </a:lvl1pPr>
            <a:lvl2pPr marL="609600" indent="0">
              <a:buNone/>
              <a:defRPr sz="3700"/>
            </a:lvl2pPr>
            <a:lvl3pPr marL="1219835" indent="0">
              <a:buNone/>
              <a:defRPr sz="3200"/>
            </a:lvl3pPr>
            <a:lvl4pPr marL="1829435" indent="0">
              <a:buNone/>
              <a:defRPr sz="2700"/>
            </a:lvl4pPr>
            <a:lvl5pPr marL="2439035" indent="0">
              <a:buNone/>
              <a:defRPr sz="2700"/>
            </a:lvl5pPr>
            <a:lvl6pPr marL="3049270" indent="0">
              <a:buNone/>
              <a:defRPr sz="2700"/>
            </a:lvl6pPr>
            <a:lvl7pPr marL="3658870" indent="0">
              <a:buNone/>
              <a:defRPr sz="2700"/>
            </a:lvl7pPr>
            <a:lvl8pPr marL="4268470" indent="0">
              <a:buNone/>
              <a:defRPr sz="2700"/>
            </a:lvl8pPr>
            <a:lvl9pPr marL="4878705" indent="0">
              <a:buNone/>
              <a:defRPr sz="2700"/>
            </a:lvl9pPr>
          </a:lstStyle>
          <a:p>
            <a:endParaRPr lang="en-US"/>
          </a:p>
        </p:txBody>
      </p:sp>
      <p:sp>
        <p:nvSpPr>
          <p:cNvPr id="4" name="Text Placeholder 3"/>
          <p:cNvSpPr>
            <a:spLocks noGrp="1"/>
          </p:cNvSpPr>
          <p:nvPr>
            <p:ph type="body" sz="half" idx="2"/>
          </p:nvPr>
        </p:nvSpPr>
        <p:spPr>
          <a:xfrm>
            <a:off x="2390962" y="7158108"/>
            <a:ext cx="7319010" cy="1073398"/>
          </a:xfrm>
          <a:prstGeom prst="rect">
            <a:avLst/>
          </a:prstGeom>
        </p:spPr>
        <p:txBody>
          <a:bodyPr/>
          <a:lstStyle>
            <a:lvl1pPr marL="0" indent="0">
              <a:buNone/>
              <a:defRPr sz="1900"/>
            </a:lvl1pPr>
            <a:lvl2pPr marL="609600" indent="0">
              <a:buNone/>
              <a:defRPr sz="1600"/>
            </a:lvl2pPr>
            <a:lvl3pPr marL="1219835" indent="0">
              <a:buNone/>
              <a:defRPr sz="1300"/>
            </a:lvl3pPr>
            <a:lvl4pPr marL="1829435" indent="0">
              <a:buNone/>
              <a:defRPr sz="1200"/>
            </a:lvl4pPr>
            <a:lvl5pPr marL="2439035" indent="0">
              <a:buNone/>
              <a:defRPr sz="1200"/>
            </a:lvl5pPr>
            <a:lvl6pPr marL="3049270" indent="0">
              <a:buNone/>
              <a:defRPr sz="1200"/>
            </a:lvl6pPr>
            <a:lvl7pPr marL="3658870" indent="0">
              <a:buNone/>
              <a:defRPr sz="1200"/>
            </a:lvl7pPr>
            <a:lvl8pPr marL="4268470" indent="0">
              <a:buNone/>
              <a:defRPr sz="1200"/>
            </a:lvl8pPr>
            <a:lvl9pPr marL="4878705"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917" y="8477096"/>
            <a:ext cx="2846282" cy="486946"/>
          </a:xfrm>
          <a:prstGeom prst="rect">
            <a:avLst/>
          </a:prstGeom>
        </p:spPr>
        <p:txBody>
          <a:bodyPr vert="horz" lIns="121963" tIns="60981" rIns="121963" bIns="60981" rtlCol="0" anchor="ctr"/>
          <a:lstStyle>
            <a:lvl1pPr algn="l">
              <a:defRPr sz="1600">
                <a:solidFill>
                  <a:schemeClr val="tx1">
                    <a:tint val="75000"/>
                  </a:schemeClr>
                </a:solidFill>
              </a:defRPr>
            </a:lvl1pPr>
          </a:lstStyle>
          <a:p>
            <a:fld id="{1D8BD707-D9CF-40AE-B4C6-C98DA3205C09}" type="datetimeFigureOut">
              <a:rPr lang="en-US" smtClean="0"/>
              <a:t>1/13/2023</a:t>
            </a:fld>
            <a:endParaRPr lang="en-US"/>
          </a:p>
        </p:txBody>
      </p:sp>
      <p:sp>
        <p:nvSpPr>
          <p:cNvPr id="5" name="Footer Placeholder 4"/>
          <p:cNvSpPr>
            <a:spLocks noGrp="1"/>
          </p:cNvSpPr>
          <p:nvPr>
            <p:ph type="ftr" sz="quarter" idx="3"/>
          </p:nvPr>
        </p:nvSpPr>
        <p:spPr>
          <a:xfrm>
            <a:off x="4167770" y="8477096"/>
            <a:ext cx="3862811" cy="486946"/>
          </a:xfrm>
          <a:prstGeom prst="rect">
            <a:avLst/>
          </a:prstGeom>
        </p:spPr>
        <p:txBody>
          <a:bodyPr vert="horz" lIns="121963" tIns="60981" rIns="121963" bIns="60981"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42151" y="8477096"/>
            <a:ext cx="2846282" cy="486946"/>
          </a:xfrm>
          <a:prstGeom prst="rect">
            <a:avLst/>
          </a:prstGeom>
        </p:spPr>
        <p:txBody>
          <a:bodyPr vert="horz" lIns="121963" tIns="60981" rIns="121963" bIns="60981" rtlCol="0" anchor="ctr"/>
          <a:lstStyle>
            <a:lvl1pPr algn="r">
              <a:defRPr sz="1600">
                <a:solidFill>
                  <a:schemeClr val="tx1">
                    <a:tint val="75000"/>
                  </a:schemeClr>
                </a:solidFill>
              </a:defRPr>
            </a:lvl1pPr>
          </a:lstStyle>
          <a:p>
            <a:fld id="{B6F15528-21DE-4FAA-801E-634DDDAF4B2B}" type="slidenum">
              <a:rPr lang="en-US" smtClean="0"/>
              <a:t>‹#›</a:t>
            </a:fld>
            <a:endParaRPr lang="en-US"/>
          </a:p>
        </p:txBody>
      </p:sp>
      <p:sp>
        <p:nvSpPr>
          <p:cNvPr id="21" name="Text Placeholder 2"/>
          <p:cNvSpPr>
            <a:spLocks noGrp="1"/>
          </p:cNvSpPr>
          <p:nvPr>
            <p:ph type="body" idx="1"/>
          </p:nvPr>
        </p:nvSpPr>
        <p:spPr>
          <a:xfrm>
            <a:off x="609521" y="1143794"/>
            <a:ext cx="10971372" cy="5000369"/>
          </a:xfrm>
          <a:prstGeom prst="rect">
            <a:avLst/>
          </a:prstGeom>
        </p:spPr>
        <p:txBody>
          <a:bodyPr vert="horz" lIns="121917" tIns="60958" rIns="121917" bIns="6095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矩形 23"/>
          <p:cNvSpPr/>
          <p:nvPr/>
        </p:nvSpPr>
        <p:spPr>
          <a:xfrm>
            <a:off x="0" y="332656"/>
            <a:ext cx="12198350" cy="432048"/>
          </a:xfrm>
          <a:prstGeom prst="rect">
            <a:avLst/>
          </a:prstGeom>
          <a:solidFill>
            <a:srgbClr val="4080DC"/>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lvl="0" algn="ctr"/>
            <a:endParaRPr lang="zh-CN" altLang="en-US"/>
          </a:p>
        </p:txBody>
      </p:sp>
      <p:sp>
        <p:nvSpPr>
          <p:cNvPr id="25" name="矩形 24"/>
          <p:cNvSpPr/>
          <p:nvPr/>
        </p:nvSpPr>
        <p:spPr>
          <a:xfrm>
            <a:off x="0" y="764704"/>
            <a:ext cx="1219835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1283362" y="306064"/>
            <a:ext cx="485233" cy="485233"/>
          </a:xfrm>
          <a:prstGeom prst="ellipse">
            <a:avLst/>
          </a:prstGeom>
          <a:solidFill>
            <a:srgbClr val="408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0" dirty="0">
              <a:latin typeface="微软雅黑" pitchFamily="34" charset="-122"/>
              <a:ea typeface="微软雅黑" pitchFamily="34" charset="-122"/>
            </a:endParaRPr>
          </a:p>
        </p:txBody>
      </p:sp>
      <p:sp>
        <p:nvSpPr>
          <p:cNvPr id="27" name="TextBox 15"/>
          <p:cNvSpPr txBox="1"/>
          <p:nvPr/>
        </p:nvSpPr>
        <p:spPr>
          <a:xfrm>
            <a:off x="11283362" y="442092"/>
            <a:ext cx="483393" cy="246221"/>
          </a:xfrm>
          <a:prstGeom prst="rect">
            <a:avLst/>
          </a:prstGeom>
          <a:solidFill>
            <a:srgbClr val="4080DC"/>
          </a:solidFill>
        </p:spPr>
        <p:txBody>
          <a:bodyPr wrap="square" lIns="0" tIns="0" rIns="0" bIns="0" rtlCol="0">
            <a:spAutoFit/>
          </a:bodyPr>
          <a:lstStyle/>
          <a:p>
            <a:pPr algn="ctr"/>
            <a:fld id="{2EEF1883-7A0E-4F66-9932-E581691AD397}" type="slidenum">
              <a:rPr lang="zh-CN" altLang="en-US" sz="1600" smtClean="0">
                <a:solidFill>
                  <a:schemeClr val="tx1"/>
                </a:solidFill>
                <a:latin typeface="Arial Unicode MS" pitchFamily="34" charset="-122"/>
                <a:ea typeface="Arial Unicode MS" pitchFamily="34" charset="-122"/>
                <a:cs typeface="Arial Unicode MS" pitchFamily="34" charset="-122"/>
              </a:rPr>
              <a:t>‹#›</a:t>
            </a:fld>
            <a:r>
              <a:rPr lang="zh-CN" altLang="en-US" sz="1600" dirty="0">
                <a:solidFill>
                  <a:schemeClr val="tx1"/>
                </a:solidFill>
                <a:latin typeface="Arial Unicode MS" pitchFamily="34" charset="-122"/>
                <a:ea typeface="Arial Unicode MS" pitchFamily="34" charset="-122"/>
                <a:cs typeface="Arial Unicode MS" pitchFamily="34" charset="-122"/>
              </a:rPr>
              <a:t> </a:t>
            </a:r>
            <a:endParaRPr lang="zh-CN" altLang="en-US" sz="1600" b="0" dirty="0">
              <a:solidFill>
                <a:schemeClr val="tx1"/>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8004175" y="332656"/>
            <a:ext cx="2754072" cy="432048"/>
          </a:xfrm>
          <a:prstGeom prst="rect">
            <a:avLst/>
          </a:prstGeom>
          <a:solidFill>
            <a:srgbClr val="408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0" dirty="0">
                <a:solidFill>
                  <a:schemeClr val="bg1"/>
                </a:solidFill>
                <a:latin typeface="微软雅黑" pitchFamily="34" charset="-122"/>
                <a:ea typeface="微软雅黑" pitchFamily="34" charset="-122"/>
              </a:rPr>
              <a:t>项目</a:t>
            </a:r>
            <a:r>
              <a:rPr lang="en-US" altLang="zh-CN" sz="1800" b="0" dirty="0">
                <a:solidFill>
                  <a:schemeClr val="bg1"/>
                </a:solidFill>
                <a:latin typeface="微软雅黑" pitchFamily="34" charset="-122"/>
                <a:ea typeface="微软雅黑" pitchFamily="34" charset="-122"/>
              </a:rPr>
              <a:t>5 </a:t>
            </a:r>
            <a:r>
              <a:rPr lang="zh-CN" altLang="en-US" sz="1800" b="0" dirty="0">
                <a:solidFill>
                  <a:schemeClr val="bg1"/>
                </a:solidFill>
                <a:latin typeface="微软雅黑" pitchFamily="34" charset="-122"/>
                <a:ea typeface="微软雅黑" pitchFamily="34" charset="-122"/>
              </a:rPr>
              <a:t>添加静态路由</a:t>
            </a:r>
          </a:p>
        </p:txBody>
      </p:sp>
      <p:sp>
        <p:nvSpPr>
          <p:cNvPr id="20" name="Title Placeholder 1"/>
          <p:cNvSpPr>
            <a:spLocks noGrp="1"/>
          </p:cNvSpPr>
          <p:nvPr>
            <p:ph type="title"/>
          </p:nvPr>
        </p:nvSpPr>
        <p:spPr>
          <a:xfrm>
            <a:off x="772942" y="362834"/>
            <a:ext cx="5305686" cy="399960"/>
          </a:xfrm>
          <a:prstGeom prst="rect">
            <a:avLst/>
          </a:prstGeom>
        </p:spPr>
        <p:txBody>
          <a:bodyPr vert="horz" lIns="121917" tIns="60958" rIns="121917" bIns="60958" rtlCol="0" anchor="ctr">
            <a:noAutofit/>
          </a:bodyPr>
          <a:lstStyle/>
          <a:p>
            <a:r>
              <a:rPr lang="en-US" dirty="0"/>
              <a:t>Click to edit Master title style</a:t>
            </a:r>
          </a:p>
        </p:txBody>
      </p:sp>
      <p:sp>
        <p:nvSpPr>
          <p:cNvPr id="40" name="等腰三角形 39">
            <a:hlinkClick r:id="" action="ppaction://hlinkshowjump?jump=previousslide"/>
          </p:cNvPr>
          <p:cNvSpPr/>
          <p:nvPr/>
        </p:nvSpPr>
        <p:spPr>
          <a:xfrm rot="5400000" flipH="1">
            <a:off x="3854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1" name="等腰三角形 40">
            <a:hlinkClick r:id="" action="ppaction://hlinkshowjump?jump=previousslide"/>
          </p:cNvPr>
          <p:cNvSpPr/>
          <p:nvPr/>
        </p:nvSpPr>
        <p:spPr>
          <a:xfrm rot="5400000" flipH="1">
            <a:off x="5251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2" name="等腰三角形 41">
            <a:hlinkClick r:id="" action="ppaction://hlinkshowjump?jump=previousslide"/>
          </p:cNvPr>
          <p:cNvSpPr/>
          <p:nvPr/>
        </p:nvSpPr>
        <p:spPr>
          <a:xfrm rot="5400000" flipH="1">
            <a:off x="65846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200" rtl="0" eaLnBrk="1" latinLnBrk="0" hangingPunct="1">
        <a:spcBef>
          <a:spcPct val="0"/>
        </a:spcBef>
        <a:buNone/>
        <a:defRPr sz="2200" kern="1200">
          <a:solidFill>
            <a:schemeClr val="bg1"/>
          </a:solidFill>
          <a:latin typeface="+mj-lt"/>
          <a:ea typeface="+mj-ea"/>
          <a:cs typeface="+mj-cs"/>
        </a:defRPr>
      </a:lvl1pPr>
    </p:titleStyle>
    <p:bodyStyle>
      <a:lvl1pPr marL="457200" indent="-457200" algn="l" defTabSz="1219200" rtl="0" eaLnBrk="1" latinLnBrk="0" hangingPunct="1">
        <a:spcBef>
          <a:spcPct val="20000"/>
        </a:spcBef>
        <a:buSzPct val="80000"/>
        <a:buFont typeface="Wingdings" pitchFamily="2" charset="2"/>
        <a:buChar char="l"/>
        <a:defRPr sz="2000" kern="1200">
          <a:solidFill>
            <a:schemeClr val="tx1">
              <a:lumMod val="75000"/>
              <a:lumOff val="25000"/>
            </a:schemeClr>
          </a:solidFill>
          <a:latin typeface="+mn-lt"/>
          <a:ea typeface="+mn-ea"/>
          <a:cs typeface="+mn-cs"/>
        </a:defRPr>
      </a:lvl1pPr>
      <a:lvl2pPr marL="991235" indent="-381000" algn="l" defTabSz="1219200" rtl="0" eaLnBrk="1" latinLnBrk="0" hangingPunct="1">
        <a:spcBef>
          <a:spcPct val="20000"/>
        </a:spcBef>
        <a:buFont typeface="Arial" pitchFamily="34" charset="0"/>
        <a:buChar char="–"/>
        <a:defRPr sz="1800" kern="1200">
          <a:solidFill>
            <a:schemeClr val="tx1">
              <a:lumMod val="75000"/>
              <a:lumOff val="25000"/>
            </a:schemeClr>
          </a:solidFill>
          <a:latin typeface="+mn-lt"/>
          <a:ea typeface="+mn-ea"/>
          <a:cs typeface="+mn-cs"/>
        </a:defRPr>
      </a:lvl2pPr>
      <a:lvl3pPr marL="1524635"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2134235"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744470" indent="-304800" algn="l" defTabSz="12192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3354070"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3670"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3905"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3505" indent="-304800" algn="l" defTabSz="121920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835" algn="l" defTabSz="1219200" rtl="0" eaLnBrk="1" latinLnBrk="0" hangingPunct="1">
        <a:defRPr sz="2400" kern="1200">
          <a:solidFill>
            <a:schemeClr val="tx1"/>
          </a:solidFill>
          <a:latin typeface="+mn-lt"/>
          <a:ea typeface="+mn-ea"/>
          <a:cs typeface="+mn-cs"/>
        </a:defRPr>
      </a:lvl3pPr>
      <a:lvl4pPr marL="1829435" algn="l" defTabSz="1219200" rtl="0" eaLnBrk="1" latinLnBrk="0" hangingPunct="1">
        <a:defRPr sz="2400" kern="1200">
          <a:solidFill>
            <a:schemeClr val="tx1"/>
          </a:solidFill>
          <a:latin typeface="+mn-lt"/>
          <a:ea typeface="+mn-ea"/>
          <a:cs typeface="+mn-cs"/>
        </a:defRPr>
      </a:lvl4pPr>
      <a:lvl5pPr marL="2439035" algn="l" defTabSz="1219200" rtl="0" eaLnBrk="1" latinLnBrk="0" hangingPunct="1">
        <a:defRPr sz="2400" kern="1200">
          <a:solidFill>
            <a:schemeClr val="tx1"/>
          </a:solidFill>
          <a:latin typeface="+mn-lt"/>
          <a:ea typeface="+mn-ea"/>
          <a:cs typeface="+mn-cs"/>
        </a:defRPr>
      </a:lvl5pPr>
      <a:lvl6pPr marL="3049270" algn="l" defTabSz="1219200" rtl="0" eaLnBrk="1" latinLnBrk="0" hangingPunct="1">
        <a:defRPr sz="2400" kern="1200">
          <a:solidFill>
            <a:schemeClr val="tx1"/>
          </a:solidFill>
          <a:latin typeface="+mn-lt"/>
          <a:ea typeface="+mn-ea"/>
          <a:cs typeface="+mn-cs"/>
        </a:defRPr>
      </a:lvl6pPr>
      <a:lvl7pPr marL="3658870" algn="l" defTabSz="1219200" rtl="0" eaLnBrk="1" latinLnBrk="0" hangingPunct="1">
        <a:defRPr sz="2400" kern="1200">
          <a:solidFill>
            <a:schemeClr val="tx1"/>
          </a:solidFill>
          <a:latin typeface="+mn-lt"/>
          <a:ea typeface="+mn-ea"/>
          <a:cs typeface="+mn-cs"/>
        </a:defRPr>
      </a:lvl7pPr>
      <a:lvl8pPr marL="4268470" algn="l" defTabSz="1219200" rtl="0" eaLnBrk="1" latinLnBrk="0" hangingPunct="1">
        <a:defRPr sz="2400" kern="1200">
          <a:solidFill>
            <a:schemeClr val="tx1"/>
          </a:solidFill>
          <a:latin typeface="+mn-lt"/>
          <a:ea typeface="+mn-ea"/>
          <a:cs typeface="+mn-cs"/>
        </a:defRPr>
      </a:lvl8pPr>
      <a:lvl9pPr marL="4878705" algn="l" defTabSz="121920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637" y="365210"/>
            <a:ext cx="10521077" cy="132587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637" y="1826048"/>
            <a:ext cx="10521077" cy="435234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636" y="6357822"/>
            <a:ext cx="2744629"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CC02D343-BBAA-4974-B89F-198DA37C01B5}" type="datetimeFigureOut">
              <a:rPr lang="zh-CN" altLang="en-US" smtClean="0"/>
              <a:t>2023/1/13</a:t>
            </a:fld>
            <a:endParaRPr lang="zh-CN" altLang="en-US"/>
          </a:p>
        </p:txBody>
      </p:sp>
      <p:sp>
        <p:nvSpPr>
          <p:cNvPr id="5" name="页脚占位符 4"/>
          <p:cNvSpPr>
            <a:spLocks noGrp="1"/>
          </p:cNvSpPr>
          <p:nvPr>
            <p:ph type="ftr" sz="quarter" idx="3"/>
          </p:nvPr>
        </p:nvSpPr>
        <p:spPr>
          <a:xfrm>
            <a:off x="4040704" y="6357822"/>
            <a:ext cx="4116943"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5085" y="6357822"/>
            <a:ext cx="2744629"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8ACD689D-6400-4EAA-B7EF-FE9F0AB65177}" type="slidenum">
              <a:rPr lang="zh-CN" altLang="en-US" smtClean="0"/>
              <a:t>‹#›</a:t>
            </a:fld>
            <a:endParaRPr lang="zh-CN" altLang="en-US"/>
          </a:p>
        </p:txBody>
      </p:sp>
    </p:spTree>
    <p:extLst>
      <p:ext uri="{BB962C8B-B14F-4D97-AF65-F5344CB8AC3E}">
        <p14:creationId xmlns:p14="http://schemas.microsoft.com/office/powerpoint/2010/main" val="4258798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xStyles>
    <p:titleStyle>
      <a:lvl1pPr algn="l" defTabSz="914583"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46" indent="-228646" algn="l" defTabSz="914583"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937" indent="-228646" algn="l" defTabSz="91458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229" indent="-228646" algn="l" defTabSz="91458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520"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811"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103"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394"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86"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977" indent="-228646" algn="l" defTabSz="91458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583" rtl="0" eaLnBrk="1" latinLnBrk="0" hangingPunct="1">
        <a:defRPr sz="1800" kern="1200">
          <a:solidFill>
            <a:schemeClr val="tx1"/>
          </a:solidFill>
          <a:latin typeface="+mn-lt"/>
          <a:ea typeface="+mn-ea"/>
          <a:cs typeface="+mn-cs"/>
        </a:defRPr>
      </a:lvl1pPr>
      <a:lvl2pPr marL="457291" algn="l" defTabSz="914583" rtl="0" eaLnBrk="1" latinLnBrk="0" hangingPunct="1">
        <a:defRPr sz="1800" kern="1200">
          <a:solidFill>
            <a:schemeClr val="tx1"/>
          </a:solidFill>
          <a:latin typeface="+mn-lt"/>
          <a:ea typeface="+mn-ea"/>
          <a:cs typeface="+mn-cs"/>
        </a:defRPr>
      </a:lvl2pPr>
      <a:lvl3pPr marL="914583" algn="l" defTabSz="914583" rtl="0" eaLnBrk="1" latinLnBrk="0" hangingPunct="1">
        <a:defRPr sz="1800" kern="1200">
          <a:solidFill>
            <a:schemeClr val="tx1"/>
          </a:solidFill>
          <a:latin typeface="+mn-lt"/>
          <a:ea typeface="+mn-ea"/>
          <a:cs typeface="+mn-cs"/>
        </a:defRPr>
      </a:lvl3pPr>
      <a:lvl4pPr marL="1371874" algn="l" defTabSz="914583" rtl="0" eaLnBrk="1" latinLnBrk="0" hangingPunct="1">
        <a:defRPr sz="1800" kern="1200">
          <a:solidFill>
            <a:schemeClr val="tx1"/>
          </a:solidFill>
          <a:latin typeface="+mn-lt"/>
          <a:ea typeface="+mn-ea"/>
          <a:cs typeface="+mn-cs"/>
        </a:defRPr>
      </a:lvl4pPr>
      <a:lvl5pPr marL="1829166" algn="l" defTabSz="914583" rtl="0" eaLnBrk="1" latinLnBrk="0" hangingPunct="1">
        <a:defRPr sz="1800" kern="1200">
          <a:solidFill>
            <a:schemeClr val="tx1"/>
          </a:solidFill>
          <a:latin typeface="+mn-lt"/>
          <a:ea typeface="+mn-ea"/>
          <a:cs typeface="+mn-cs"/>
        </a:defRPr>
      </a:lvl5pPr>
      <a:lvl6pPr marL="2286457" algn="l" defTabSz="914583" rtl="0" eaLnBrk="1" latinLnBrk="0" hangingPunct="1">
        <a:defRPr sz="1800" kern="1200">
          <a:solidFill>
            <a:schemeClr val="tx1"/>
          </a:solidFill>
          <a:latin typeface="+mn-lt"/>
          <a:ea typeface="+mn-ea"/>
          <a:cs typeface="+mn-cs"/>
        </a:defRPr>
      </a:lvl6pPr>
      <a:lvl7pPr marL="2743749" algn="l" defTabSz="914583" rtl="0" eaLnBrk="1" latinLnBrk="0" hangingPunct="1">
        <a:defRPr sz="1800" kern="1200">
          <a:solidFill>
            <a:schemeClr val="tx1"/>
          </a:solidFill>
          <a:latin typeface="+mn-lt"/>
          <a:ea typeface="+mn-ea"/>
          <a:cs typeface="+mn-cs"/>
        </a:defRPr>
      </a:lvl7pPr>
      <a:lvl8pPr marL="3201040" algn="l" defTabSz="914583" rtl="0" eaLnBrk="1" latinLnBrk="0" hangingPunct="1">
        <a:defRPr sz="1800" kern="1200">
          <a:solidFill>
            <a:schemeClr val="tx1"/>
          </a:solidFill>
          <a:latin typeface="+mn-lt"/>
          <a:ea typeface="+mn-ea"/>
          <a:cs typeface="+mn-cs"/>
        </a:defRPr>
      </a:lvl8pPr>
      <a:lvl9pPr marL="3658332" algn="l" defTabSz="9145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3813175" y="1372394"/>
            <a:ext cx="8648521" cy="1841081"/>
          </a:xfrm>
          <a:prstGeom prst="rect">
            <a:avLst/>
          </a:prstGeom>
          <a:noFill/>
        </p:spPr>
        <p:txBody>
          <a:bodyPr wrap="none" rtlCol="0" anchor="t">
            <a:spAutoFit/>
          </a:bodyPr>
          <a:lstStyle/>
          <a:p>
            <a:pPr defTabSz="914583">
              <a:lnSpc>
                <a:spcPct val="150000"/>
              </a:lnSpc>
            </a:pPr>
            <a:r>
              <a:rPr lang="zh-CN" altLang="en-US" sz="4400" dirty="0">
                <a:solidFill>
                  <a:prstClr val="black"/>
                </a:solidFill>
                <a:cs typeface="+mn-ea"/>
                <a:sym typeface="+mn-lt"/>
              </a:rPr>
              <a:t>网络设备配置项目教程（华为版）</a:t>
            </a:r>
            <a:endParaRPr lang="en-US" altLang="zh-CN" sz="4400" dirty="0">
              <a:solidFill>
                <a:prstClr val="black"/>
              </a:solidFill>
              <a:cs typeface="+mn-ea"/>
              <a:sym typeface="+mn-lt"/>
            </a:endParaRPr>
          </a:p>
          <a:p>
            <a:pPr algn="ctr" defTabSz="914583">
              <a:lnSpc>
                <a:spcPct val="150000"/>
              </a:lnSpc>
            </a:pPr>
            <a:r>
              <a:rPr lang="zh-CN" altLang="en-US" sz="3600" dirty="0">
                <a:solidFill>
                  <a:prstClr val="black"/>
                </a:solidFill>
                <a:cs typeface="+mn-ea"/>
                <a:sym typeface="+mn-lt"/>
              </a:rPr>
              <a:t>（微课版）（第</a:t>
            </a:r>
            <a:r>
              <a:rPr lang="en-US" altLang="zh-CN" sz="3600" dirty="0">
                <a:solidFill>
                  <a:prstClr val="black"/>
                </a:solidFill>
                <a:cs typeface="+mn-ea"/>
                <a:sym typeface="+mn-lt"/>
              </a:rPr>
              <a:t>3</a:t>
            </a:r>
            <a:r>
              <a:rPr lang="zh-CN" altLang="en-US" sz="3600" dirty="0">
                <a:solidFill>
                  <a:prstClr val="black"/>
                </a:solidFill>
                <a:cs typeface="+mn-ea"/>
                <a:sym typeface="+mn-lt"/>
              </a:rPr>
              <a:t>版）</a:t>
            </a:r>
            <a:endParaRPr lang="zh-CN" altLang="en-US" sz="3600" dirty="0">
              <a:solidFill>
                <a:prstClr val="black"/>
              </a:solidFill>
              <a:latin typeface="微软雅黑"/>
              <a:ea typeface="微软雅黑"/>
              <a:cs typeface="+mn-ea"/>
              <a:sym typeface="+mn-lt"/>
            </a:endParaRPr>
          </a:p>
        </p:txBody>
      </p:sp>
      <p:pic>
        <p:nvPicPr>
          <p:cNvPr id="6" name="图片 5"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823575" y="4141292"/>
            <a:ext cx="1145805" cy="1145805"/>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42" presetClass="entr" presetSubtype="0" fill="hold" nodeType="withEffect">
                                  <p:stCondLst>
                                    <p:cond delay="0"/>
                                  </p:stCondLst>
                                  <p:childTnLst>
                                    <p:set>
                                      <p:cBhvr>
                                        <p:cTn id="11" dur="500"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2" name="文本框 1"/>
          <p:cNvSpPr txBox="1"/>
          <p:nvPr/>
        </p:nvSpPr>
        <p:spPr>
          <a:xfrm>
            <a:off x="4764246" y="3107465"/>
            <a:ext cx="2365058" cy="276999"/>
          </a:xfrm>
          <a:prstGeom prst="rect">
            <a:avLst/>
          </a:prstGeom>
          <a:noFill/>
        </p:spPr>
        <p:txBody>
          <a:bodyPr wrap="square" rtlCol="0" anchor="t">
            <a:spAutoFit/>
          </a:bodyPr>
          <a:lstStyle/>
          <a:p>
            <a:pPr indent="262255" algn="ctr"/>
            <a:r>
              <a:rPr lang="zh-CN" altLang="zh-CN" sz="1200" kern="0" dirty="0">
                <a:effectLst/>
                <a:latin typeface="+mn-ea"/>
                <a:cs typeface="宋体" panose="02010600030101010101" pitchFamily="2" charset="-122"/>
              </a:rPr>
              <a:t>图</a:t>
            </a:r>
            <a:r>
              <a:rPr lang="en-US" altLang="zh-CN" sz="1200" kern="0" dirty="0">
                <a:effectLst/>
                <a:latin typeface="+mn-ea"/>
                <a:cs typeface="宋体" panose="02010600030101010101" pitchFamily="2" charset="-122"/>
              </a:rPr>
              <a:t>5-1 </a:t>
            </a:r>
            <a:r>
              <a:rPr lang="zh-CN" altLang="zh-CN" sz="1200" kern="0" dirty="0">
                <a:effectLst/>
                <a:latin typeface="+mn-ea"/>
                <a:cs typeface="宋体" panose="02010600030101010101" pitchFamily="2" charset="-122"/>
              </a:rPr>
              <a:t>静态网络拓扑图</a:t>
            </a:r>
            <a:endParaRPr lang="zh-CN" altLang="zh-CN" sz="12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pic>
        <p:nvPicPr>
          <p:cNvPr id="3" name="图片 2">
            <a:extLst>
              <a:ext uri="{FF2B5EF4-FFF2-40B4-BE49-F238E27FC236}">
                <a16:creationId xmlns:a16="http://schemas.microsoft.com/office/drawing/2014/main" id="{DAB40E54-CB7E-0B3C-E829-56A930E11A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0640" y="1618673"/>
            <a:ext cx="5888527" cy="1488792"/>
          </a:xfrm>
          <a:prstGeom prst="rect">
            <a:avLst/>
          </a:prstGeom>
          <a:noFill/>
          <a:ln>
            <a:noFill/>
          </a:ln>
        </p:spPr>
      </p:pic>
      <p:sp>
        <p:nvSpPr>
          <p:cNvPr id="5" name="文本框 4">
            <a:extLst>
              <a:ext uri="{FF2B5EF4-FFF2-40B4-BE49-F238E27FC236}">
                <a16:creationId xmlns:a16="http://schemas.microsoft.com/office/drawing/2014/main" id="{F2CC8EF8-CB8E-E453-CD07-37B8A31C1BA2}"/>
              </a:ext>
            </a:extLst>
          </p:cNvPr>
          <p:cNvSpPr txBox="1"/>
          <p:nvPr/>
        </p:nvSpPr>
        <p:spPr>
          <a:xfrm>
            <a:off x="423704" y="3567565"/>
            <a:ext cx="5486400" cy="3046988"/>
          </a:xfrm>
          <a:prstGeom prst="rect">
            <a:avLst/>
          </a:prstGeom>
          <a:noFill/>
        </p:spPr>
        <p:txBody>
          <a:bodyPr wrap="square" rtlCol="0">
            <a:spAutoFit/>
          </a:bodyPr>
          <a:lstStyle/>
          <a:p>
            <a:pPr indent="266700" algn="just">
              <a:lnSpc>
                <a:spcPct val="150000"/>
              </a:lnSpc>
            </a:pPr>
            <a:r>
              <a:rPr lang="zh-CN" altLang="zh-CN" sz="1600" kern="100" dirty="0">
                <a:effectLst/>
                <a:latin typeface="+mn-ea"/>
              </a:rPr>
              <a:t>（</a:t>
            </a:r>
            <a:r>
              <a:rPr lang="pt-BR" altLang="zh-CN" sz="1600" kern="100" dirty="0">
                <a:effectLst/>
                <a:latin typeface="+mn-ea"/>
              </a:rPr>
              <a:t>1</a:t>
            </a:r>
            <a:r>
              <a:rPr lang="zh-CN" altLang="zh-CN" sz="1600" kern="100" dirty="0">
                <a:effectLst/>
                <a:latin typeface="+mn-ea"/>
              </a:rPr>
              <a:t>）</a:t>
            </a:r>
            <a:r>
              <a:rPr lang="pt-BR" altLang="zh-CN" sz="1600" kern="100" dirty="0">
                <a:effectLst/>
                <a:latin typeface="+mn-ea"/>
              </a:rPr>
              <a:t>R1</a:t>
            </a:r>
            <a:r>
              <a:rPr lang="zh-CN" altLang="zh-CN" sz="1600" kern="100" dirty="0">
                <a:effectLst/>
                <a:latin typeface="+mn-ea"/>
              </a:rPr>
              <a:t>基本配置</a:t>
            </a:r>
          </a:p>
          <a:p>
            <a:pPr indent="266700" algn="just">
              <a:lnSpc>
                <a:spcPct val="150000"/>
              </a:lnSpc>
            </a:pPr>
            <a:r>
              <a:rPr lang="en-US" altLang="zh-CN" sz="1600" kern="0" dirty="0">
                <a:solidFill>
                  <a:srgbClr val="000000"/>
                </a:solidFill>
                <a:effectLst/>
                <a:latin typeface="+mn-ea"/>
                <a:cs typeface="Tahoma" panose="020B0604030504040204" pitchFamily="34" charset="0"/>
              </a:rPr>
              <a:t>[R1]int g0/0/0</a:t>
            </a:r>
            <a:endParaRPr lang="zh-CN" altLang="zh-CN" sz="1600" kern="100" dirty="0">
              <a:effectLst/>
              <a:latin typeface="+mn-ea"/>
            </a:endParaRPr>
          </a:p>
          <a:p>
            <a:pPr indent="266700" algn="just">
              <a:lnSpc>
                <a:spcPct val="150000"/>
              </a:lnSpc>
            </a:pPr>
            <a:r>
              <a:rPr lang="en-US" altLang="zh-CN" sz="1600" kern="0" dirty="0">
                <a:solidFill>
                  <a:srgbClr val="000000"/>
                </a:solidFill>
                <a:effectLst/>
                <a:latin typeface="+mn-ea"/>
                <a:cs typeface="Tahoma" panose="020B0604030504040204" pitchFamily="34" charset="0"/>
              </a:rPr>
              <a:t>[R1-GigabitEthernet0/0/0]</a:t>
            </a:r>
            <a:r>
              <a:rPr lang="en-US" altLang="zh-CN" sz="1600" kern="0" dirty="0" err="1">
                <a:solidFill>
                  <a:srgbClr val="000000"/>
                </a:solidFill>
                <a:effectLst/>
                <a:latin typeface="+mn-ea"/>
                <a:cs typeface="Tahoma" panose="020B0604030504040204" pitchFamily="34" charset="0"/>
              </a:rPr>
              <a:t>ip</a:t>
            </a:r>
            <a:r>
              <a:rPr lang="en-US" altLang="zh-CN" sz="1600" kern="0" dirty="0">
                <a:solidFill>
                  <a:srgbClr val="000000"/>
                </a:solidFill>
                <a:effectLst/>
                <a:latin typeface="+mn-ea"/>
                <a:cs typeface="Tahoma" panose="020B0604030504040204" pitchFamily="34" charset="0"/>
              </a:rPr>
              <a:t> address 192.168.1.1 24</a:t>
            </a:r>
            <a:endParaRPr lang="zh-CN" altLang="zh-CN" sz="1600" kern="100" dirty="0">
              <a:effectLst/>
              <a:latin typeface="+mn-ea"/>
            </a:endParaRPr>
          </a:p>
          <a:p>
            <a:pPr indent="266700" algn="just">
              <a:lnSpc>
                <a:spcPct val="150000"/>
              </a:lnSpc>
            </a:pPr>
            <a:r>
              <a:rPr lang="en-US" altLang="zh-CN" sz="1600" kern="0" dirty="0">
                <a:solidFill>
                  <a:srgbClr val="000000"/>
                </a:solidFill>
                <a:effectLst/>
                <a:latin typeface="+mn-ea"/>
                <a:cs typeface="Tahoma" panose="020B0604030504040204" pitchFamily="34" charset="0"/>
              </a:rPr>
              <a:t>[R1-GigabitEthernet0/0/0]quit</a:t>
            </a:r>
            <a:endParaRPr lang="zh-CN" altLang="zh-CN" sz="1600" kern="100" dirty="0">
              <a:effectLst/>
              <a:latin typeface="+mn-ea"/>
            </a:endParaRPr>
          </a:p>
          <a:p>
            <a:pPr indent="266700" algn="just">
              <a:lnSpc>
                <a:spcPct val="150000"/>
              </a:lnSpc>
            </a:pPr>
            <a:r>
              <a:rPr lang="en-US" altLang="zh-CN" sz="1600" kern="0" dirty="0">
                <a:solidFill>
                  <a:srgbClr val="000000"/>
                </a:solidFill>
                <a:effectLst/>
                <a:latin typeface="+mn-ea"/>
                <a:cs typeface="Tahoma" panose="020B0604030504040204" pitchFamily="34" charset="0"/>
              </a:rPr>
              <a:t>[R1]int s0/0/0</a:t>
            </a:r>
            <a:endParaRPr lang="zh-CN" altLang="zh-CN" sz="1600" kern="100" dirty="0">
              <a:effectLst/>
              <a:latin typeface="+mn-ea"/>
            </a:endParaRPr>
          </a:p>
          <a:p>
            <a:pPr indent="266700" algn="just">
              <a:lnSpc>
                <a:spcPct val="150000"/>
              </a:lnSpc>
            </a:pPr>
            <a:r>
              <a:rPr lang="en-US" altLang="zh-CN" sz="1600" kern="0" dirty="0">
                <a:solidFill>
                  <a:srgbClr val="000000"/>
                </a:solidFill>
                <a:effectLst/>
                <a:latin typeface="+mn-ea"/>
                <a:cs typeface="Tahoma" panose="020B0604030504040204" pitchFamily="34" charset="0"/>
              </a:rPr>
              <a:t>[R1-Serial0/0/0]</a:t>
            </a:r>
            <a:r>
              <a:rPr lang="en-US" altLang="zh-CN" sz="1600" kern="0" dirty="0" err="1">
                <a:solidFill>
                  <a:srgbClr val="000000"/>
                </a:solidFill>
                <a:effectLst/>
                <a:latin typeface="+mn-ea"/>
                <a:cs typeface="Tahoma" panose="020B0604030504040204" pitchFamily="34" charset="0"/>
              </a:rPr>
              <a:t>ip</a:t>
            </a:r>
            <a:r>
              <a:rPr lang="en-US" altLang="zh-CN" sz="1600" kern="0" dirty="0">
                <a:solidFill>
                  <a:srgbClr val="000000"/>
                </a:solidFill>
                <a:effectLst/>
                <a:latin typeface="+mn-ea"/>
                <a:cs typeface="Tahoma" panose="020B0604030504040204" pitchFamily="34" charset="0"/>
              </a:rPr>
              <a:t> address 192.168.2.1 24</a:t>
            </a:r>
            <a:endParaRPr lang="zh-CN" altLang="zh-CN" sz="1600" kern="100" dirty="0">
              <a:effectLst/>
              <a:latin typeface="+mn-ea"/>
            </a:endParaRPr>
          </a:p>
          <a:p>
            <a:pPr indent="266700" algn="just">
              <a:lnSpc>
                <a:spcPct val="150000"/>
              </a:lnSpc>
            </a:pPr>
            <a:r>
              <a:rPr lang="en-US" altLang="zh-CN" sz="1600" kern="0" dirty="0">
                <a:solidFill>
                  <a:srgbClr val="000000"/>
                </a:solidFill>
                <a:effectLst/>
                <a:latin typeface="+mn-ea"/>
                <a:cs typeface="Tahoma" panose="020B0604030504040204" pitchFamily="34" charset="0"/>
              </a:rPr>
              <a:t>[R1-Serial0/0/0]quit</a:t>
            </a:r>
            <a:endParaRPr lang="zh-CN" altLang="zh-CN" sz="1600" kern="100" dirty="0">
              <a:effectLst/>
              <a:latin typeface="+mn-ea"/>
            </a:endParaRPr>
          </a:p>
          <a:p>
            <a:endParaRPr lang="zh-CN" altLang="en-US" dirty="0"/>
          </a:p>
        </p:txBody>
      </p:sp>
      <p:sp>
        <p:nvSpPr>
          <p:cNvPr id="7" name="文本框 6">
            <a:extLst>
              <a:ext uri="{FF2B5EF4-FFF2-40B4-BE49-F238E27FC236}">
                <a16:creationId xmlns:a16="http://schemas.microsoft.com/office/drawing/2014/main" id="{E5CD08F0-DF2D-17AE-E869-6425CBF819DB}"/>
              </a:ext>
            </a:extLst>
          </p:cNvPr>
          <p:cNvSpPr txBox="1"/>
          <p:nvPr/>
        </p:nvSpPr>
        <p:spPr>
          <a:xfrm>
            <a:off x="6214903" y="3658394"/>
            <a:ext cx="5599271" cy="2634183"/>
          </a:xfrm>
          <a:prstGeom prst="rect">
            <a:avLst/>
          </a:prstGeom>
          <a:noFill/>
        </p:spPr>
        <p:txBody>
          <a:bodyPr wrap="square" rtlCol="0">
            <a:spAutoFit/>
          </a:bodyPr>
          <a:lstStyle/>
          <a:p>
            <a:pPr indent="266700" algn="just">
              <a:lnSpc>
                <a:spcPct val="150000"/>
              </a:lnSpc>
            </a:pPr>
            <a:r>
              <a:rPr lang="zh-CN" altLang="zh-CN" sz="1600" kern="0" dirty="0">
                <a:solidFill>
                  <a:srgbClr val="000000"/>
                </a:solidFill>
                <a:latin typeface="+mn-ea"/>
                <a:cs typeface="Tahoma" panose="020B0604030504040204" pitchFamily="34" charset="0"/>
              </a:rPr>
              <a:t>（</a:t>
            </a:r>
            <a:r>
              <a:rPr lang="pt-BR" altLang="zh-CN" sz="1600" kern="0" dirty="0">
                <a:solidFill>
                  <a:srgbClr val="000000"/>
                </a:solidFill>
                <a:latin typeface="+mn-ea"/>
                <a:cs typeface="Tahoma" panose="020B0604030504040204" pitchFamily="34" charset="0"/>
              </a:rPr>
              <a:t>2</a:t>
            </a:r>
            <a:r>
              <a:rPr lang="zh-CN" altLang="zh-CN" sz="1600" kern="0" dirty="0">
                <a:solidFill>
                  <a:srgbClr val="000000"/>
                </a:solidFill>
                <a:latin typeface="+mn-ea"/>
                <a:cs typeface="Tahoma" panose="020B0604030504040204" pitchFamily="34" charset="0"/>
              </a:rPr>
              <a:t>）</a:t>
            </a:r>
            <a:r>
              <a:rPr lang="pt-BR" altLang="zh-CN" sz="1600" kern="0" dirty="0">
                <a:solidFill>
                  <a:srgbClr val="000000"/>
                </a:solidFill>
                <a:latin typeface="+mn-ea"/>
                <a:cs typeface="Tahoma" panose="020B0604030504040204" pitchFamily="34" charset="0"/>
              </a:rPr>
              <a:t>R2</a:t>
            </a:r>
            <a:r>
              <a:rPr lang="zh-CN" altLang="zh-CN" sz="1600" kern="0" dirty="0">
                <a:solidFill>
                  <a:srgbClr val="000000"/>
                </a:solidFill>
                <a:latin typeface="+mn-ea"/>
                <a:cs typeface="Tahoma" panose="020B0604030504040204" pitchFamily="34" charset="0"/>
              </a:rPr>
              <a:t>基本配置</a:t>
            </a:r>
          </a:p>
          <a:p>
            <a:pPr indent="266700" algn="just">
              <a:lnSpc>
                <a:spcPct val="150000"/>
              </a:lnSpc>
            </a:pPr>
            <a:r>
              <a:rPr lang="en-US" altLang="zh-CN" sz="1600" kern="0" dirty="0">
                <a:solidFill>
                  <a:srgbClr val="000000"/>
                </a:solidFill>
                <a:latin typeface="+mn-ea"/>
                <a:cs typeface="Tahoma" panose="020B0604030504040204" pitchFamily="34" charset="0"/>
              </a:rPr>
              <a:t>[R2]int g0/0/0</a:t>
            </a:r>
            <a:endParaRPr lang="zh-CN" altLang="zh-CN" sz="1600" kern="0" dirty="0">
              <a:solidFill>
                <a:srgbClr val="000000"/>
              </a:solidFill>
              <a:latin typeface="+mn-ea"/>
              <a:cs typeface="Tahoma" panose="020B0604030504040204" pitchFamily="34" charset="0"/>
            </a:endParaRPr>
          </a:p>
          <a:p>
            <a:pPr indent="266700" algn="just">
              <a:lnSpc>
                <a:spcPct val="150000"/>
              </a:lnSpc>
            </a:pPr>
            <a:r>
              <a:rPr lang="en-US" altLang="zh-CN" sz="1600" kern="0" dirty="0">
                <a:solidFill>
                  <a:srgbClr val="000000"/>
                </a:solidFill>
                <a:latin typeface="+mn-ea"/>
                <a:cs typeface="Tahoma" panose="020B0604030504040204" pitchFamily="34" charset="0"/>
              </a:rPr>
              <a:t>[R2-GigabitEthernet0/0/0]</a:t>
            </a:r>
            <a:r>
              <a:rPr lang="en-US" altLang="zh-CN" sz="1600" kern="0" dirty="0" err="1">
                <a:solidFill>
                  <a:srgbClr val="000000"/>
                </a:solidFill>
                <a:latin typeface="+mn-ea"/>
                <a:cs typeface="Tahoma" panose="020B0604030504040204" pitchFamily="34" charset="0"/>
              </a:rPr>
              <a:t>ip</a:t>
            </a:r>
            <a:r>
              <a:rPr lang="en-US" altLang="zh-CN" sz="1600" kern="0" dirty="0">
                <a:solidFill>
                  <a:srgbClr val="000000"/>
                </a:solidFill>
                <a:latin typeface="+mn-ea"/>
                <a:cs typeface="Tahoma" panose="020B0604030504040204" pitchFamily="34" charset="0"/>
              </a:rPr>
              <a:t> address 192.168.3.1 24</a:t>
            </a:r>
            <a:endParaRPr lang="zh-CN" altLang="zh-CN" sz="1600" kern="0" dirty="0">
              <a:solidFill>
                <a:srgbClr val="000000"/>
              </a:solidFill>
              <a:latin typeface="+mn-ea"/>
              <a:cs typeface="Tahoma" panose="020B0604030504040204" pitchFamily="34" charset="0"/>
            </a:endParaRPr>
          </a:p>
          <a:p>
            <a:pPr indent="266700" algn="just">
              <a:lnSpc>
                <a:spcPct val="150000"/>
              </a:lnSpc>
            </a:pPr>
            <a:r>
              <a:rPr lang="en-US" altLang="zh-CN" sz="1600" kern="0" dirty="0">
                <a:solidFill>
                  <a:srgbClr val="000000"/>
                </a:solidFill>
                <a:latin typeface="+mn-ea"/>
                <a:cs typeface="Tahoma" panose="020B0604030504040204" pitchFamily="34" charset="0"/>
              </a:rPr>
              <a:t>[R2-GigabitEthernet0/0/0]quit</a:t>
            </a:r>
            <a:endParaRPr lang="zh-CN" altLang="zh-CN" sz="1600" kern="0" dirty="0">
              <a:solidFill>
                <a:srgbClr val="000000"/>
              </a:solidFill>
              <a:latin typeface="+mn-ea"/>
              <a:cs typeface="Tahoma" panose="020B0604030504040204" pitchFamily="34" charset="0"/>
            </a:endParaRPr>
          </a:p>
          <a:p>
            <a:pPr indent="266700" algn="just">
              <a:lnSpc>
                <a:spcPct val="150000"/>
              </a:lnSpc>
            </a:pPr>
            <a:r>
              <a:rPr lang="en-US" altLang="zh-CN" sz="1600" kern="0" dirty="0">
                <a:solidFill>
                  <a:srgbClr val="000000"/>
                </a:solidFill>
                <a:latin typeface="+mn-ea"/>
                <a:cs typeface="Tahoma" panose="020B0604030504040204" pitchFamily="34" charset="0"/>
              </a:rPr>
              <a:t>[R2]int s0/0/0</a:t>
            </a:r>
            <a:endParaRPr lang="zh-CN" altLang="zh-CN" sz="1600" kern="0" dirty="0">
              <a:solidFill>
                <a:srgbClr val="000000"/>
              </a:solidFill>
              <a:latin typeface="+mn-ea"/>
              <a:cs typeface="Tahoma" panose="020B0604030504040204" pitchFamily="34" charset="0"/>
            </a:endParaRPr>
          </a:p>
          <a:p>
            <a:pPr indent="266700" algn="just">
              <a:lnSpc>
                <a:spcPct val="150000"/>
              </a:lnSpc>
            </a:pPr>
            <a:r>
              <a:rPr lang="en-US" altLang="zh-CN" sz="1600" kern="0" dirty="0">
                <a:solidFill>
                  <a:srgbClr val="000000"/>
                </a:solidFill>
                <a:latin typeface="+mn-ea"/>
                <a:cs typeface="Tahoma" panose="020B0604030504040204" pitchFamily="34" charset="0"/>
              </a:rPr>
              <a:t>[R2-Serial0/0/0]</a:t>
            </a:r>
            <a:r>
              <a:rPr lang="en-US" altLang="zh-CN" sz="1600" kern="0" dirty="0" err="1">
                <a:solidFill>
                  <a:srgbClr val="000000"/>
                </a:solidFill>
                <a:latin typeface="+mn-ea"/>
                <a:cs typeface="Tahoma" panose="020B0604030504040204" pitchFamily="34" charset="0"/>
              </a:rPr>
              <a:t>ip</a:t>
            </a:r>
            <a:r>
              <a:rPr lang="en-US" altLang="zh-CN" sz="1600" kern="0" dirty="0">
                <a:solidFill>
                  <a:srgbClr val="000000"/>
                </a:solidFill>
                <a:latin typeface="+mn-ea"/>
                <a:cs typeface="Tahoma" panose="020B0604030504040204" pitchFamily="34" charset="0"/>
              </a:rPr>
              <a:t> address 192.168.2.2 24</a:t>
            </a:r>
            <a:endParaRPr lang="zh-CN" altLang="zh-CN" sz="1600" kern="0" dirty="0">
              <a:solidFill>
                <a:srgbClr val="000000"/>
              </a:solidFill>
              <a:latin typeface="+mn-ea"/>
              <a:cs typeface="Tahoma" panose="020B0604030504040204" pitchFamily="34" charset="0"/>
            </a:endParaRPr>
          </a:p>
          <a:p>
            <a:pPr indent="266700" algn="just">
              <a:lnSpc>
                <a:spcPct val="150000"/>
              </a:lnSpc>
            </a:pPr>
            <a:r>
              <a:rPr lang="en-US" altLang="zh-CN" sz="1600" kern="0" dirty="0">
                <a:solidFill>
                  <a:srgbClr val="000000"/>
                </a:solidFill>
                <a:latin typeface="+mn-ea"/>
                <a:cs typeface="Tahoma" panose="020B0604030504040204" pitchFamily="34" charset="0"/>
              </a:rPr>
              <a:t>[R2-Serial0/0/0]quit</a:t>
            </a:r>
            <a:endParaRPr lang="zh-CN" altLang="zh-CN" sz="1600" kern="0" dirty="0">
              <a:solidFill>
                <a:srgbClr val="000000"/>
              </a:solidFill>
              <a:latin typeface="+mn-ea"/>
              <a:cs typeface="Tahoma" panose="020B0604030504040204" pitchFamily="34" charset="0"/>
            </a:endParaRPr>
          </a:p>
        </p:txBody>
      </p:sp>
    </p:spTree>
    <p:extLst>
      <p:ext uri="{BB962C8B-B14F-4D97-AF65-F5344CB8AC3E}">
        <p14:creationId xmlns:p14="http://schemas.microsoft.com/office/powerpoint/2010/main" val="3455343754"/>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5" y="1696132"/>
            <a:ext cx="8382000" cy="1384995"/>
          </a:xfrm>
          <a:prstGeom prst="rect">
            <a:avLst/>
          </a:prstGeom>
          <a:noFill/>
        </p:spPr>
        <p:txBody>
          <a:bodyPr wrap="square" rtlCol="0">
            <a:spAutoFit/>
          </a:bodyPr>
          <a:lstStyle/>
          <a:p>
            <a:pPr indent="261620" algn="just">
              <a:lnSpc>
                <a:spcPct val="150000"/>
              </a:lnSpc>
            </a:pPr>
            <a:r>
              <a:rPr lang="zh-CN" altLang="zh-CN" sz="2000" kern="100" dirty="0">
                <a:effectLst/>
                <a:latin typeface="+mn-ea"/>
              </a:rPr>
              <a:t>（</a:t>
            </a:r>
            <a:r>
              <a:rPr lang="en-US" altLang="zh-CN" sz="2000" kern="100" dirty="0">
                <a:effectLst/>
                <a:latin typeface="+mn-ea"/>
              </a:rPr>
              <a:t>3</a:t>
            </a:r>
            <a:r>
              <a:rPr lang="zh-CN" altLang="zh-CN" sz="2000" kern="100" dirty="0">
                <a:effectLst/>
                <a:latin typeface="+mn-ea"/>
              </a:rPr>
              <a:t>）</a:t>
            </a:r>
            <a:r>
              <a:rPr lang="en-US" altLang="zh-CN" sz="2000" kern="100" dirty="0">
                <a:effectLst/>
                <a:latin typeface="+mn-ea"/>
              </a:rPr>
              <a:t>PC</a:t>
            </a:r>
            <a:r>
              <a:rPr lang="zh-CN" altLang="zh-CN" sz="2000" kern="100" dirty="0">
                <a:effectLst/>
                <a:latin typeface="+mn-ea"/>
              </a:rPr>
              <a:t>配置</a:t>
            </a:r>
          </a:p>
          <a:p>
            <a:pPr marR="129540" indent="266700" algn="just">
              <a:lnSpc>
                <a:spcPct val="150000"/>
              </a:lnSpc>
            </a:pPr>
            <a:r>
              <a:rPr lang="zh-CN" altLang="zh-CN" sz="2000" kern="100" dirty="0">
                <a:effectLst/>
                <a:latin typeface="+mn-ea"/>
              </a:rPr>
              <a:t>按表</a:t>
            </a:r>
            <a:r>
              <a:rPr lang="en-US" altLang="zh-CN" sz="2000" kern="100" dirty="0">
                <a:effectLst/>
                <a:latin typeface="+mn-ea"/>
              </a:rPr>
              <a:t>5-1</a:t>
            </a:r>
            <a:r>
              <a:rPr lang="zh-CN" altLang="zh-CN" sz="2000" kern="100" dirty="0">
                <a:effectLst/>
                <a:latin typeface="+mn-ea"/>
              </a:rPr>
              <a:t>所示设置各</a:t>
            </a:r>
            <a:r>
              <a:rPr lang="en-US" altLang="zh-CN" sz="2000" kern="100" dirty="0">
                <a:effectLst/>
                <a:latin typeface="+mn-ea"/>
              </a:rPr>
              <a:t>PC</a:t>
            </a:r>
            <a:r>
              <a:rPr lang="zh-CN" altLang="zh-CN" sz="2000" kern="100" dirty="0">
                <a:effectLst/>
                <a:latin typeface="+mn-ea"/>
              </a:rPr>
              <a:t>的</a:t>
            </a:r>
            <a:r>
              <a:rPr lang="en-US" altLang="zh-CN" sz="2000" kern="100" dirty="0">
                <a:effectLst/>
                <a:latin typeface="+mn-ea"/>
              </a:rPr>
              <a:t>IP</a:t>
            </a:r>
            <a:r>
              <a:rPr lang="zh-CN" altLang="zh-CN" sz="2000" kern="100" dirty="0">
                <a:effectLst/>
                <a:latin typeface="+mn-ea"/>
              </a:rPr>
              <a:t>相关信息。</a:t>
            </a:r>
          </a:p>
          <a:p>
            <a:endParaRPr lang="zh-CN" altLang="en-US" dirty="0"/>
          </a:p>
        </p:txBody>
      </p:sp>
      <p:graphicFrame>
        <p:nvGraphicFramePr>
          <p:cNvPr id="13" name="表格 13">
            <a:extLst>
              <a:ext uri="{FF2B5EF4-FFF2-40B4-BE49-F238E27FC236}">
                <a16:creationId xmlns:a16="http://schemas.microsoft.com/office/drawing/2014/main" id="{24AA0D10-7201-31EB-E595-35BE2B2923C1}"/>
              </a:ext>
            </a:extLst>
          </p:cNvPr>
          <p:cNvGraphicFramePr>
            <a:graphicFrameLocks noGrp="1"/>
          </p:cNvGraphicFramePr>
          <p:nvPr>
            <p:extLst>
              <p:ext uri="{D42A27DB-BD31-4B8C-83A1-F6EECF244321}">
                <p14:modId xmlns:p14="http://schemas.microsoft.com/office/powerpoint/2010/main" val="3001214646"/>
              </p:ext>
            </p:extLst>
          </p:nvPr>
        </p:nvGraphicFramePr>
        <p:xfrm>
          <a:off x="2024606" y="3735388"/>
          <a:ext cx="8132232" cy="1584960"/>
        </p:xfrm>
        <a:graphic>
          <a:graphicData uri="http://schemas.openxmlformats.org/drawingml/2006/table">
            <a:tbl>
              <a:tblPr firstRow="1" bandRow="1">
                <a:tableStyleId>{5C22544A-7EE6-4342-B048-85BDC9FD1C3A}</a:tableStyleId>
              </a:tblPr>
              <a:tblGrid>
                <a:gridCol w="2710744">
                  <a:extLst>
                    <a:ext uri="{9D8B030D-6E8A-4147-A177-3AD203B41FA5}">
                      <a16:colId xmlns:a16="http://schemas.microsoft.com/office/drawing/2014/main" val="3222282976"/>
                    </a:ext>
                  </a:extLst>
                </a:gridCol>
                <a:gridCol w="2710744">
                  <a:extLst>
                    <a:ext uri="{9D8B030D-6E8A-4147-A177-3AD203B41FA5}">
                      <a16:colId xmlns:a16="http://schemas.microsoft.com/office/drawing/2014/main" val="467116096"/>
                    </a:ext>
                  </a:extLst>
                </a:gridCol>
                <a:gridCol w="2710744">
                  <a:extLst>
                    <a:ext uri="{9D8B030D-6E8A-4147-A177-3AD203B41FA5}">
                      <a16:colId xmlns:a16="http://schemas.microsoft.com/office/drawing/2014/main" val="2094970887"/>
                    </a:ext>
                  </a:extLst>
                </a:gridCol>
              </a:tblGrid>
              <a:tr h="370840">
                <a:tc>
                  <a:txBody>
                    <a:bodyPr/>
                    <a:lstStyle/>
                    <a:p>
                      <a:r>
                        <a:rPr lang="zh-CN" altLang="en-US" sz="2000" dirty="0"/>
                        <a:t>设置项目</a:t>
                      </a:r>
                    </a:p>
                  </a:txBody>
                  <a:tcPr/>
                </a:tc>
                <a:tc>
                  <a:txBody>
                    <a:bodyPr/>
                    <a:lstStyle/>
                    <a:p>
                      <a:pPr marL="0" marR="0" lvl="0" indent="0" algn="l" defTabSz="1219200" rtl="0" eaLnBrk="1" fontAlgn="auto" latinLnBrk="0" hangingPunct="1">
                        <a:lnSpc>
                          <a:spcPct val="100000"/>
                        </a:lnSpc>
                        <a:spcBef>
                          <a:spcPts val="0"/>
                        </a:spcBef>
                        <a:spcAft>
                          <a:spcPts val="0"/>
                        </a:spcAft>
                        <a:buClrTx/>
                        <a:buSzTx/>
                        <a:buFontTx/>
                        <a:buNone/>
                        <a:tabLst/>
                        <a:defRPr/>
                      </a:pPr>
                      <a:r>
                        <a:rPr lang="en-US" altLang="zh-CN" sz="2000" b="1" kern="1200" dirty="0">
                          <a:solidFill>
                            <a:schemeClr val="lt1"/>
                          </a:solidFill>
                          <a:latin typeface="+mn-lt"/>
                          <a:ea typeface="+mn-ea"/>
                          <a:cs typeface="+mn-cs"/>
                        </a:rPr>
                        <a:t>PC0</a:t>
                      </a:r>
                    </a:p>
                  </a:txBody>
                  <a:tcPr/>
                </a:tc>
                <a:tc>
                  <a:txBody>
                    <a:bodyPr/>
                    <a:lstStyle/>
                    <a:p>
                      <a:r>
                        <a:rPr lang="en-US" altLang="zh-CN" sz="2000" dirty="0"/>
                        <a:t>PC1</a:t>
                      </a:r>
                      <a:endParaRPr lang="zh-CN" altLang="en-US" sz="2000" dirty="0"/>
                    </a:p>
                  </a:txBody>
                  <a:tcPr/>
                </a:tc>
                <a:extLst>
                  <a:ext uri="{0D108BD9-81ED-4DB2-BD59-A6C34878D82A}">
                    <a16:rowId xmlns:a16="http://schemas.microsoft.com/office/drawing/2014/main" val="2810804638"/>
                  </a:ext>
                </a:extLst>
              </a:tr>
              <a:tr h="370840">
                <a:tc>
                  <a:txBody>
                    <a:bodyPr/>
                    <a:lstStyle/>
                    <a:p>
                      <a:r>
                        <a:rPr lang="en-US" altLang="zh-CN" sz="2000" dirty="0"/>
                        <a:t>IP</a:t>
                      </a:r>
                      <a:r>
                        <a:rPr lang="zh-CN" altLang="en-US" sz="2000" dirty="0"/>
                        <a:t>地址</a:t>
                      </a:r>
                    </a:p>
                  </a:txBody>
                  <a:tcPr/>
                </a:tc>
                <a:tc>
                  <a:txBody>
                    <a:bodyPr/>
                    <a:lstStyle/>
                    <a:p>
                      <a:r>
                        <a:rPr lang="en-US" altLang="zh-CN" sz="2000" dirty="0"/>
                        <a:t>192.168.1.11</a:t>
                      </a:r>
                      <a:endParaRPr lang="zh-CN" altLang="en-US" sz="2000" dirty="0"/>
                    </a:p>
                  </a:txBody>
                  <a:tcPr/>
                </a:tc>
                <a:tc>
                  <a:txBody>
                    <a:bodyPr/>
                    <a:lstStyle/>
                    <a:p>
                      <a:r>
                        <a:rPr lang="en-US" altLang="zh-CN" sz="2000" dirty="0"/>
                        <a:t>192.168.3.22</a:t>
                      </a:r>
                      <a:endParaRPr lang="zh-CN" altLang="en-US" sz="2000" dirty="0"/>
                    </a:p>
                  </a:txBody>
                  <a:tcPr/>
                </a:tc>
                <a:extLst>
                  <a:ext uri="{0D108BD9-81ED-4DB2-BD59-A6C34878D82A}">
                    <a16:rowId xmlns:a16="http://schemas.microsoft.com/office/drawing/2014/main" val="3016313776"/>
                  </a:ext>
                </a:extLst>
              </a:tr>
              <a:tr h="370840">
                <a:tc>
                  <a:txBody>
                    <a:bodyPr/>
                    <a:lstStyle/>
                    <a:p>
                      <a:r>
                        <a:rPr lang="zh-CN" altLang="en-US" sz="2000" dirty="0"/>
                        <a:t>子网掩码</a:t>
                      </a:r>
                    </a:p>
                  </a:txBody>
                  <a:tcPr/>
                </a:tc>
                <a:tc>
                  <a:txBody>
                    <a:bodyPr/>
                    <a:lstStyle/>
                    <a:p>
                      <a:r>
                        <a:rPr lang="en-US" altLang="zh-CN" sz="2000" dirty="0"/>
                        <a:t>255.255.255.0</a:t>
                      </a:r>
                      <a:endParaRPr lang="zh-CN" altLang="en-US" sz="2000" dirty="0"/>
                    </a:p>
                  </a:txBody>
                  <a:tcPr/>
                </a:tc>
                <a:tc>
                  <a:txBody>
                    <a:bodyPr/>
                    <a:lstStyle/>
                    <a:p>
                      <a:r>
                        <a:rPr lang="en-US" altLang="zh-CN" sz="2000" dirty="0"/>
                        <a:t>255.255.255.0</a:t>
                      </a:r>
                      <a:endParaRPr lang="zh-CN" altLang="en-US" sz="2000" dirty="0"/>
                    </a:p>
                  </a:txBody>
                  <a:tcPr/>
                </a:tc>
                <a:extLst>
                  <a:ext uri="{0D108BD9-81ED-4DB2-BD59-A6C34878D82A}">
                    <a16:rowId xmlns:a16="http://schemas.microsoft.com/office/drawing/2014/main" val="205152681"/>
                  </a:ext>
                </a:extLst>
              </a:tr>
              <a:tr h="370840">
                <a:tc>
                  <a:txBody>
                    <a:bodyPr/>
                    <a:lstStyle/>
                    <a:p>
                      <a:r>
                        <a:rPr lang="zh-CN" altLang="en-US" sz="2000" dirty="0"/>
                        <a:t>默认网关</a:t>
                      </a:r>
                    </a:p>
                  </a:txBody>
                  <a:tcPr/>
                </a:tc>
                <a:tc>
                  <a:txBody>
                    <a:bodyPr/>
                    <a:lstStyle/>
                    <a:p>
                      <a:r>
                        <a:rPr lang="en-US" altLang="zh-CN" sz="2000" dirty="0"/>
                        <a:t>192.168.1.1</a:t>
                      </a:r>
                      <a:endParaRPr lang="zh-CN" altLang="en-US" sz="2000" dirty="0"/>
                    </a:p>
                  </a:txBody>
                  <a:tcPr/>
                </a:tc>
                <a:tc>
                  <a:txBody>
                    <a:bodyPr/>
                    <a:lstStyle/>
                    <a:p>
                      <a:r>
                        <a:rPr lang="en-US" altLang="zh-CN" sz="2000" dirty="0"/>
                        <a:t>192.168.3.1</a:t>
                      </a:r>
                      <a:endParaRPr lang="zh-CN" altLang="en-US" sz="2000" dirty="0"/>
                    </a:p>
                  </a:txBody>
                  <a:tcPr/>
                </a:tc>
                <a:extLst>
                  <a:ext uri="{0D108BD9-81ED-4DB2-BD59-A6C34878D82A}">
                    <a16:rowId xmlns:a16="http://schemas.microsoft.com/office/drawing/2014/main" val="1491646812"/>
                  </a:ext>
                </a:extLst>
              </a:tr>
            </a:tbl>
          </a:graphicData>
        </a:graphic>
      </p:graphicFrame>
      <p:sp>
        <p:nvSpPr>
          <p:cNvPr id="14" name="文本框 13">
            <a:extLst>
              <a:ext uri="{FF2B5EF4-FFF2-40B4-BE49-F238E27FC236}">
                <a16:creationId xmlns:a16="http://schemas.microsoft.com/office/drawing/2014/main" id="{C9F69820-F115-604D-EDB0-3B7E3BF11CD6}"/>
              </a:ext>
            </a:extLst>
          </p:cNvPr>
          <p:cNvSpPr txBox="1"/>
          <p:nvPr/>
        </p:nvSpPr>
        <p:spPr>
          <a:xfrm>
            <a:off x="4348004" y="3244134"/>
            <a:ext cx="3733800" cy="738664"/>
          </a:xfrm>
          <a:prstGeom prst="rect">
            <a:avLst/>
          </a:prstGeom>
          <a:noFill/>
        </p:spPr>
        <p:txBody>
          <a:bodyPr wrap="square" rtlCol="0">
            <a:spAutoFit/>
          </a:bodyPr>
          <a:lstStyle/>
          <a:p>
            <a:r>
              <a:rPr lang="zh-CN" altLang="zh-CN" sz="1800" b="1" kern="100" dirty="0">
                <a:effectLst/>
                <a:latin typeface="Times New Roman" panose="02020603050405020304" pitchFamily="18" charset="0"/>
                <a:ea typeface="宋体" panose="02010600030101010101" pitchFamily="2" charset="-122"/>
                <a:cs typeface="宋体" panose="02010600030101010101" pitchFamily="2" charset="-122"/>
              </a:rPr>
              <a:t>表</a:t>
            </a:r>
            <a:r>
              <a:rPr lang="en-US" altLang="zh-CN" sz="1800" b="1" kern="100" dirty="0">
                <a:effectLst/>
                <a:latin typeface="Times New Roman" panose="02020603050405020304" pitchFamily="18" charset="0"/>
                <a:ea typeface="宋体" panose="02010600030101010101" pitchFamily="2" charset="-122"/>
                <a:cs typeface="宋体" panose="02010600030101010101" pitchFamily="2" charset="-122"/>
              </a:rPr>
              <a:t>5-1 </a:t>
            </a:r>
            <a:r>
              <a:rPr lang="zh-CN" altLang="zh-CN" sz="1800" b="1" kern="100" dirty="0">
                <a:effectLst/>
                <a:latin typeface="Times New Roman" panose="02020603050405020304" pitchFamily="18" charset="0"/>
                <a:ea typeface="宋体" panose="02010600030101010101" pitchFamily="2" charset="-122"/>
                <a:cs typeface="宋体" panose="02010600030101010101" pitchFamily="2" charset="-122"/>
              </a:rPr>
              <a:t>设置各</a:t>
            </a:r>
            <a:r>
              <a:rPr lang="en-US" altLang="zh-CN" sz="1800" b="1" kern="100" dirty="0">
                <a:effectLst/>
                <a:latin typeface="Times New Roman" panose="02020603050405020304" pitchFamily="18" charset="0"/>
                <a:ea typeface="宋体" panose="02010600030101010101" pitchFamily="2" charset="-122"/>
                <a:cs typeface="宋体" panose="02010600030101010101" pitchFamily="2" charset="-122"/>
              </a:rPr>
              <a:t>PC</a:t>
            </a:r>
            <a:r>
              <a:rPr lang="zh-CN" altLang="zh-CN" sz="1800" b="1" kern="100" dirty="0">
                <a:effectLst/>
                <a:latin typeface="Times New Roman" panose="02020603050405020304" pitchFamily="18" charset="0"/>
                <a:ea typeface="宋体" panose="02010600030101010101" pitchFamily="2" charset="-122"/>
                <a:cs typeface="宋体" panose="02010600030101010101" pitchFamily="2" charset="-122"/>
              </a:rPr>
              <a:t>的</a:t>
            </a:r>
            <a:r>
              <a:rPr lang="en-US" altLang="zh-CN" sz="1800" b="1" kern="100" dirty="0">
                <a:effectLst/>
                <a:latin typeface="Times New Roman" panose="02020603050405020304" pitchFamily="18" charset="0"/>
                <a:ea typeface="宋体" panose="02010600030101010101" pitchFamily="2" charset="-122"/>
                <a:cs typeface="宋体" panose="02010600030101010101" pitchFamily="2" charset="-122"/>
              </a:rPr>
              <a:t>IP</a:t>
            </a:r>
            <a:r>
              <a:rPr lang="zh-CN" altLang="zh-CN" sz="1800" b="1" kern="100" dirty="0">
                <a:effectLst/>
                <a:latin typeface="Times New Roman" panose="02020603050405020304" pitchFamily="18" charset="0"/>
                <a:ea typeface="宋体" panose="02010600030101010101" pitchFamily="2" charset="-122"/>
                <a:cs typeface="宋体" panose="02010600030101010101" pitchFamily="2" charset="-122"/>
              </a:rPr>
              <a:t>相关信息</a:t>
            </a:r>
            <a:endParaRPr lang="zh-CN" altLang="zh-CN" sz="1800" kern="100" dirty="0">
              <a:effectLst/>
              <a:latin typeface="Times New Roman" panose="02020603050405020304" pitchFamily="18" charset="0"/>
              <a:ea typeface="宋体" panose="02010600030101010101" pitchFamily="2" charset="-122"/>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1181229523"/>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5" y="1696132"/>
            <a:ext cx="8382000" cy="5724644"/>
          </a:xfrm>
          <a:prstGeom prst="rect">
            <a:avLst/>
          </a:prstGeom>
          <a:noFill/>
        </p:spPr>
        <p:txBody>
          <a:bodyPr wrap="square" rtlCol="0">
            <a:spAutoFit/>
          </a:bodyPr>
          <a:lstStyle/>
          <a:p>
            <a:pPr indent="200025" algn="just">
              <a:lnSpc>
                <a:spcPct val="150000"/>
              </a:lnSpc>
            </a:pPr>
            <a:r>
              <a:rPr lang="zh-CN" altLang="zh-CN" sz="2000" kern="100" dirty="0">
                <a:effectLst/>
                <a:latin typeface="+mn-ea"/>
              </a:rPr>
              <a:t>（</a:t>
            </a:r>
            <a:r>
              <a:rPr lang="en-US" altLang="zh-CN" sz="2000" kern="100" dirty="0">
                <a:effectLst/>
                <a:latin typeface="+mn-ea"/>
              </a:rPr>
              <a:t>4</a:t>
            </a:r>
            <a:r>
              <a:rPr lang="zh-CN" altLang="zh-CN" sz="2000" kern="100" dirty="0">
                <a:effectLst/>
                <a:latin typeface="+mn-ea"/>
              </a:rPr>
              <a:t>）查看路由表（以</a:t>
            </a:r>
            <a:r>
              <a:rPr lang="en-US" altLang="zh-CN" sz="2000" kern="100" dirty="0">
                <a:effectLst/>
                <a:latin typeface="+mn-ea"/>
              </a:rPr>
              <a:t>R1</a:t>
            </a:r>
            <a:r>
              <a:rPr lang="zh-CN" altLang="zh-CN" sz="2000" kern="100" dirty="0">
                <a:effectLst/>
                <a:latin typeface="+mn-ea"/>
              </a:rPr>
              <a:t>为例）</a:t>
            </a:r>
          </a:p>
          <a:p>
            <a:pPr indent="266700" algn="just">
              <a:lnSpc>
                <a:spcPct val="150000"/>
              </a:lnSpc>
            </a:pPr>
            <a:r>
              <a:rPr lang="en-US" altLang="zh-CN" sz="2000" kern="100" dirty="0">
                <a:effectLst/>
                <a:latin typeface="+mn-ea"/>
              </a:rPr>
              <a:t>[R1]display </a:t>
            </a:r>
            <a:r>
              <a:rPr lang="en-US" altLang="zh-CN" sz="2000" kern="100" dirty="0" err="1">
                <a:effectLst/>
                <a:latin typeface="+mn-ea"/>
              </a:rPr>
              <a:t>ip</a:t>
            </a:r>
            <a:r>
              <a:rPr lang="en-US" altLang="zh-CN" sz="2000" kern="100" dirty="0">
                <a:effectLst/>
                <a:latin typeface="+mn-ea"/>
              </a:rPr>
              <a:t> routing-table</a:t>
            </a:r>
          </a:p>
          <a:p>
            <a:pPr indent="266700" algn="just">
              <a:lnSpc>
                <a:spcPct val="150000"/>
              </a:lnSpc>
            </a:pPr>
            <a:r>
              <a:rPr lang="zh-CN" altLang="en-US" sz="2000" kern="100" dirty="0">
                <a:latin typeface="+mn-ea"/>
              </a:rPr>
              <a:t>显示结果如下：</a:t>
            </a:r>
            <a:endParaRPr lang="en-US" altLang="zh-CN" sz="2000" kern="100" dirty="0">
              <a:latin typeface="+mn-ea"/>
            </a:endParaRPr>
          </a:p>
          <a:p>
            <a:pPr indent="266700" algn="just">
              <a:lnSpc>
                <a:spcPct val="150000"/>
              </a:lnSpc>
            </a:pPr>
            <a:endParaRPr lang="zh-CN" altLang="en-US" sz="2000" kern="100" dirty="0">
              <a:latin typeface="+mn-ea"/>
            </a:endParaRPr>
          </a:p>
          <a:p>
            <a:pPr algn="l"/>
            <a:r>
              <a:rPr lang="en-US" altLang="zh-CN" sz="1600" kern="100" dirty="0">
                <a:solidFill>
                  <a:srgbClr val="000000"/>
                </a:solidFill>
                <a:effectLst/>
                <a:latin typeface="+mn-ea"/>
              </a:rPr>
              <a:t>Route Flags: R - relay, D - download to fib</a:t>
            </a:r>
            <a:endParaRPr lang="zh-CN" altLang="zh-CN" sz="1600" kern="100" dirty="0">
              <a:effectLst/>
              <a:latin typeface="+mn-ea"/>
            </a:endParaRPr>
          </a:p>
          <a:p>
            <a:pPr algn="l"/>
            <a:r>
              <a:rPr lang="en-US" altLang="zh-CN" sz="1600" kern="100" dirty="0">
                <a:solidFill>
                  <a:srgbClr val="000000"/>
                </a:solidFill>
                <a:effectLst/>
                <a:latin typeface="+mn-ea"/>
              </a:rPr>
              <a:t>------------------------------------------------------------------------------</a:t>
            </a:r>
            <a:endParaRPr lang="zh-CN" altLang="zh-CN" sz="1600" kern="100" dirty="0">
              <a:effectLst/>
              <a:latin typeface="+mn-ea"/>
            </a:endParaRPr>
          </a:p>
          <a:p>
            <a:pPr algn="l"/>
            <a:r>
              <a:rPr lang="en-US" altLang="zh-CN" sz="1600" kern="100" dirty="0">
                <a:solidFill>
                  <a:srgbClr val="000000"/>
                </a:solidFill>
                <a:effectLst/>
                <a:latin typeface="+mn-ea"/>
              </a:rPr>
              <a:t>Routing Tables: Public</a:t>
            </a:r>
            <a:endParaRPr lang="zh-CN" altLang="zh-CN" sz="1600" kern="100" dirty="0">
              <a:effectLst/>
              <a:latin typeface="+mn-ea"/>
            </a:endParaRPr>
          </a:p>
          <a:p>
            <a:pPr algn="l"/>
            <a:r>
              <a:rPr lang="en-US" altLang="zh-CN" sz="1600" kern="100" dirty="0">
                <a:solidFill>
                  <a:srgbClr val="000000"/>
                </a:solidFill>
                <a:effectLst/>
                <a:latin typeface="+mn-ea"/>
              </a:rPr>
              <a:t>         Destinations : 7        Routes : 7        </a:t>
            </a:r>
            <a:endParaRPr lang="zh-CN" altLang="zh-CN" sz="1600" kern="100" dirty="0">
              <a:effectLst/>
              <a:latin typeface="+mn-ea"/>
            </a:endParaRPr>
          </a:p>
          <a:p>
            <a:pPr algn="l"/>
            <a:r>
              <a:rPr lang="en-US" altLang="zh-CN" sz="1600" kern="100" dirty="0">
                <a:solidFill>
                  <a:srgbClr val="000000"/>
                </a:solidFill>
                <a:effectLst/>
                <a:latin typeface="+mn-ea"/>
              </a:rPr>
              <a:t>Destination/Mask    Proto   Pre  Cost      Flags </a:t>
            </a:r>
            <a:r>
              <a:rPr lang="en-US" altLang="zh-CN" sz="1600" kern="100" dirty="0" err="1">
                <a:solidFill>
                  <a:srgbClr val="000000"/>
                </a:solidFill>
                <a:effectLst/>
                <a:latin typeface="+mn-ea"/>
              </a:rPr>
              <a:t>NextHop</a:t>
            </a:r>
            <a:r>
              <a:rPr lang="en-US" altLang="zh-CN" sz="1600" kern="100" dirty="0">
                <a:solidFill>
                  <a:srgbClr val="000000"/>
                </a:solidFill>
                <a:effectLst/>
                <a:latin typeface="+mn-ea"/>
              </a:rPr>
              <a:t>         Interface</a:t>
            </a:r>
            <a:endParaRPr lang="zh-CN" altLang="zh-CN" sz="1600" kern="100" dirty="0">
              <a:effectLst/>
              <a:latin typeface="+mn-ea"/>
            </a:endParaRPr>
          </a:p>
          <a:p>
            <a:pPr algn="l"/>
            <a:r>
              <a:rPr lang="en-US" altLang="zh-CN" sz="1600" kern="100" dirty="0">
                <a:solidFill>
                  <a:srgbClr val="000000"/>
                </a:solidFill>
                <a:effectLst/>
                <a:latin typeface="+mn-ea"/>
              </a:rPr>
              <a:t>      127.0.0.0/8   Direct  0    0           D   127.0.0.1       InLoopBack0</a:t>
            </a:r>
            <a:endParaRPr lang="zh-CN" altLang="zh-CN" sz="1600" kern="100" dirty="0">
              <a:effectLst/>
              <a:latin typeface="+mn-ea"/>
            </a:endParaRPr>
          </a:p>
          <a:p>
            <a:pPr algn="l"/>
            <a:r>
              <a:rPr lang="en-US" altLang="zh-CN" sz="1600" kern="100" dirty="0">
                <a:solidFill>
                  <a:srgbClr val="000000"/>
                </a:solidFill>
                <a:effectLst/>
                <a:latin typeface="+mn-ea"/>
              </a:rPr>
              <a:t>      127.0.0.1/32  Direct  0    0           D   127.0.0.1       InLoopBack0</a:t>
            </a:r>
            <a:endParaRPr lang="zh-CN" altLang="zh-CN" sz="1600" kern="100" dirty="0">
              <a:effectLst/>
              <a:latin typeface="+mn-ea"/>
            </a:endParaRPr>
          </a:p>
          <a:p>
            <a:pPr algn="l"/>
            <a:r>
              <a:rPr lang="en-US" altLang="zh-CN" sz="1600" kern="100" dirty="0">
                <a:solidFill>
                  <a:srgbClr val="000000"/>
                </a:solidFill>
                <a:effectLst/>
                <a:latin typeface="+mn-ea"/>
              </a:rPr>
              <a:t>    192.168.1.0/24  Direct  0    0           D   192.168.1.1  GigabitEthernet0/0/0</a:t>
            </a:r>
            <a:endParaRPr lang="zh-CN" altLang="zh-CN" sz="1600" kern="100" dirty="0">
              <a:effectLst/>
              <a:latin typeface="+mn-ea"/>
            </a:endParaRPr>
          </a:p>
          <a:p>
            <a:pPr algn="l"/>
            <a:r>
              <a:rPr lang="en-US" altLang="zh-CN" sz="1600" kern="100" dirty="0">
                <a:solidFill>
                  <a:srgbClr val="000000"/>
                </a:solidFill>
                <a:effectLst/>
                <a:latin typeface="+mn-ea"/>
              </a:rPr>
              <a:t>    192.168.1.1/32  Direct  0    0           D   127.0.0.1       GigabitEthernet0/0/0</a:t>
            </a:r>
            <a:endParaRPr lang="zh-CN" altLang="zh-CN" sz="1600" kern="100" dirty="0">
              <a:effectLst/>
              <a:latin typeface="+mn-ea"/>
            </a:endParaRPr>
          </a:p>
          <a:p>
            <a:pPr algn="l"/>
            <a:r>
              <a:rPr lang="en-US" altLang="zh-CN" sz="1600" kern="100" dirty="0">
                <a:solidFill>
                  <a:srgbClr val="000000"/>
                </a:solidFill>
                <a:effectLst/>
                <a:latin typeface="+mn-ea"/>
              </a:rPr>
              <a:t>    192.168.2.0/24  Direct  0    0           D   192.168.2.1     Serial0/0/0</a:t>
            </a:r>
            <a:endParaRPr lang="zh-CN" altLang="zh-CN" sz="1600" kern="100" dirty="0">
              <a:effectLst/>
              <a:latin typeface="+mn-ea"/>
            </a:endParaRPr>
          </a:p>
          <a:p>
            <a:pPr algn="l"/>
            <a:r>
              <a:rPr lang="en-US" altLang="zh-CN" sz="1600" kern="100" dirty="0">
                <a:solidFill>
                  <a:srgbClr val="000000"/>
                </a:solidFill>
                <a:effectLst/>
                <a:latin typeface="+mn-ea"/>
              </a:rPr>
              <a:t>    192.168.2.1/32  Direct  0    0           D   127.0.0.1       Serial0/0/0</a:t>
            </a:r>
            <a:endParaRPr lang="zh-CN" altLang="zh-CN" sz="1600" kern="100" dirty="0">
              <a:effectLst/>
              <a:latin typeface="+mn-ea"/>
            </a:endParaRPr>
          </a:p>
          <a:p>
            <a:pPr indent="251460" algn="just"/>
            <a:r>
              <a:rPr lang="en-US" altLang="zh-CN" sz="1600" kern="100" dirty="0">
                <a:solidFill>
                  <a:srgbClr val="000000"/>
                </a:solidFill>
                <a:effectLst/>
                <a:latin typeface="+mn-ea"/>
              </a:rPr>
              <a:t>192.168.2.2/32  Direct  0    0           D   192.168.2.2     Serial0/0/0</a:t>
            </a:r>
            <a:endParaRPr lang="zh-CN" altLang="zh-CN" sz="16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188270194"/>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5" y="1696132"/>
            <a:ext cx="9067800" cy="923330"/>
          </a:xfrm>
          <a:prstGeom prst="rect">
            <a:avLst/>
          </a:prstGeom>
          <a:noFill/>
        </p:spPr>
        <p:txBody>
          <a:bodyPr wrap="square" rtlCol="0">
            <a:spAutoFit/>
          </a:bodyPr>
          <a:lstStyle/>
          <a:p>
            <a:pPr indent="266700" algn="just">
              <a:lnSpc>
                <a:spcPct val="150000"/>
              </a:lnSpc>
            </a:pPr>
            <a:r>
              <a:rPr lang="zh-CN" altLang="zh-CN" sz="2000" kern="100" dirty="0">
                <a:effectLst/>
                <a:latin typeface="+mn-ea"/>
              </a:rPr>
              <a:t>信息解读：此时路由表中只有直连路由，没有去往</a:t>
            </a:r>
            <a:r>
              <a:rPr lang="en-US" altLang="zh-CN" sz="2000" kern="100" dirty="0">
                <a:effectLst/>
                <a:latin typeface="+mn-ea"/>
              </a:rPr>
              <a:t>192.168.3.0</a:t>
            </a:r>
            <a:r>
              <a:rPr lang="zh-CN" altLang="zh-CN" sz="2000" kern="100" dirty="0">
                <a:effectLst/>
                <a:latin typeface="+mn-ea"/>
              </a:rPr>
              <a:t>网段的路由。</a:t>
            </a: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
        <p:nvSpPr>
          <p:cNvPr id="2" name="Text Box 9">
            <a:extLst>
              <a:ext uri="{FF2B5EF4-FFF2-40B4-BE49-F238E27FC236}">
                <a16:creationId xmlns:a16="http://schemas.microsoft.com/office/drawing/2014/main" id="{9D1096C7-F38D-103D-2B24-6A756AE7B1C4}"/>
              </a:ext>
            </a:extLst>
          </p:cNvPr>
          <p:cNvSpPr txBox="1">
            <a:spLocks noChangeArrowheads="1"/>
          </p:cNvSpPr>
          <p:nvPr/>
        </p:nvSpPr>
        <p:spPr bwMode="auto">
          <a:xfrm>
            <a:off x="1527175" y="2693757"/>
            <a:ext cx="7632700" cy="1422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pPr>
            <a:r>
              <a:rPr lang="en-US" altLang="zh-CN" sz="2000" kern="100" dirty="0">
                <a:latin typeface="+mn-ea"/>
              </a:rPr>
              <a:t>(5</a:t>
            </a:r>
            <a:r>
              <a:rPr lang="zh-CN" altLang="en-US" sz="2000" kern="100" dirty="0">
                <a:latin typeface="+mn-ea"/>
              </a:rPr>
              <a:t>）测试连通性</a:t>
            </a:r>
          </a:p>
          <a:p>
            <a:pPr>
              <a:lnSpc>
                <a:spcPct val="150000"/>
              </a:lnSpc>
            </a:pPr>
            <a:r>
              <a:rPr lang="zh-CN" altLang="en-US" sz="2000" kern="100" dirty="0">
                <a:latin typeface="+mn-ea"/>
              </a:rPr>
              <a:t>    结论：此时，</a:t>
            </a:r>
            <a:r>
              <a:rPr lang="en-US" altLang="zh-CN" sz="2000" kern="100" dirty="0">
                <a:latin typeface="+mn-ea"/>
              </a:rPr>
              <a:t>PC0</a:t>
            </a:r>
            <a:r>
              <a:rPr lang="zh-CN" altLang="en-US" sz="2000" kern="100" dirty="0">
                <a:latin typeface="+mn-ea"/>
              </a:rPr>
              <a:t>与</a:t>
            </a:r>
            <a:r>
              <a:rPr lang="en-US" altLang="zh-CN" sz="2000" kern="100" dirty="0">
                <a:latin typeface="+mn-ea"/>
              </a:rPr>
              <a:t>PC1</a:t>
            </a:r>
            <a:r>
              <a:rPr lang="zh-CN" altLang="en-US" sz="2000" kern="100" dirty="0">
                <a:latin typeface="+mn-ea"/>
              </a:rPr>
              <a:t>相互不能</a:t>
            </a:r>
            <a:r>
              <a:rPr lang="en-US" altLang="zh-CN" sz="2000" kern="100" dirty="0">
                <a:latin typeface="+mn-ea"/>
              </a:rPr>
              <a:t>ping</a:t>
            </a:r>
            <a:r>
              <a:rPr lang="zh-CN" altLang="en-US" sz="2000" kern="100" dirty="0">
                <a:latin typeface="+mn-ea"/>
              </a:rPr>
              <a:t>通。原因：它们之间缺少可达对方的路由。</a:t>
            </a:r>
          </a:p>
        </p:txBody>
      </p:sp>
    </p:spTree>
    <p:extLst>
      <p:ext uri="{BB962C8B-B14F-4D97-AF65-F5344CB8AC3E}">
        <p14:creationId xmlns:p14="http://schemas.microsoft.com/office/powerpoint/2010/main" val="954656407"/>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5" y="1696132"/>
            <a:ext cx="9067800" cy="3693319"/>
          </a:xfrm>
          <a:prstGeom prst="rect">
            <a:avLst/>
          </a:prstGeom>
          <a:noFill/>
        </p:spPr>
        <p:txBody>
          <a:bodyPr wrap="square" rtlCol="0">
            <a:spAutoFit/>
          </a:bodyPr>
          <a:lstStyle/>
          <a:p>
            <a:pPr indent="200025" algn="just">
              <a:lnSpc>
                <a:spcPct val="150000"/>
              </a:lnSpc>
            </a:pPr>
            <a:r>
              <a:rPr lang="zh-CN" altLang="zh-CN" sz="2000" kern="100" dirty="0">
                <a:latin typeface="+mn-ea"/>
              </a:rPr>
              <a:t>（</a:t>
            </a:r>
            <a:r>
              <a:rPr lang="en-US" altLang="zh-CN" sz="2000" kern="100" dirty="0">
                <a:latin typeface="+mn-ea"/>
              </a:rPr>
              <a:t>6</a:t>
            </a:r>
            <a:r>
              <a:rPr lang="zh-CN" altLang="zh-CN" sz="2000" kern="100" dirty="0">
                <a:latin typeface="+mn-ea"/>
              </a:rPr>
              <a:t>）添加静态路由</a:t>
            </a:r>
          </a:p>
          <a:p>
            <a:pPr indent="266700" algn="just">
              <a:lnSpc>
                <a:spcPct val="150000"/>
              </a:lnSpc>
            </a:pPr>
            <a:r>
              <a:rPr lang="en-US" altLang="zh-CN" sz="2000" kern="100" dirty="0">
                <a:latin typeface="+mn-ea"/>
              </a:rPr>
              <a:t>[R1]</a:t>
            </a:r>
            <a:r>
              <a:rPr lang="en-US" altLang="zh-CN" sz="2000" kern="100" dirty="0" err="1">
                <a:latin typeface="+mn-ea"/>
              </a:rPr>
              <a:t>ip</a:t>
            </a:r>
            <a:r>
              <a:rPr lang="en-US" altLang="zh-CN" sz="2000" kern="100" dirty="0">
                <a:latin typeface="+mn-ea"/>
              </a:rPr>
              <a:t> route-static 192.168.3.0 255.255.255.0 192.168.2.2   //</a:t>
            </a:r>
            <a:r>
              <a:rPr lang="zh-CN" altLang="zh-CN" sz="2000" kern="100" dirty="0">
                <a:latin typeface="+mn-ea"/>
              </a:rPr>
              <a:t>在路由器</a:t>
            </a:r>
            <a:r>
              <a:rPr lang="en-US" altLang="zh-CN" sz="2000" kern="100" dirty="0">
                <a:latin typeface="+mn-ea"/>
              </a:rPr>
              <a:t>R1</a:t>
            </a:r>
            <a:r>
              <a:rPr lang="zh-CN" altLang="zh-CN" sz="2000" kern="100" dirty="0">
                <a:latin typeface="+mn-ea"/>
              </a:rPr>
              <a:t>上配置通向网段</a:t>
            </a:r>
            <a:r>
              <a:rPr lang="en-US" altLang="zh-CN" sz="2000" kern="100" dirty="0">
                <a:latin typeface="+mn-ea"/>
              </a:rPr>
              <a:t>192.168.3.0/24</a:t>
            </a:r>
            <a:r>
              <a:rPr lang="zh-CN" altLang="zh-CN" sz="2000" kern="100" dirty="0">
                <a:latin typeface="+mn-ea"/>
              </a:rPr>
              <a:t>的静态路由，下一跳地址是</a:t>
            </a:r>
            <a:r>
              <a:rPr lang="en-US" altLang="zh-CN" sz="2000" kern="100" dirty="0">
                <a:latin typeface="+mn-ea"/>
              </a:rPr>
              <a:t>192.168.2.2</a:t>
            </a:r>
            <a:r>
              <a:rPr lang="zh-CN" altLang="zh-CN" sz="2000" kern="100" dirty="0">
                <a:latin typeface="+mn-ea"/>
              </a:rPr>
              <a:t>（也可以写成</a:t>
            </a:r>
            <a:r>
              <a:rPr lang="en-US" altLang="zh-CN" sz="2000" kern="100" dirty="0">
                <a:latin typeface="+mn-ea"/>
              </a:rPr>
              <a:t>R1</a:t>
            </a:r>
            <a:r>
              <a:rPr lang="zh-CN" altLang="zh-CN" sz="2000" kern="100" dirty="0">
                <a:latin typeface="+mn-ea"/>
              </a:rPr>
              <a:t>的出接口</a:t>
            </a:r>
            <a:r>
              <a:rPr lang="en-US" altLang="zh-CN" sz="2000" kern="100" dirty="0">
                <a:latin typeface="+mn-ea"/>
              </a:rPr>
              <a:t>S2/0</a:t>
            </a:r>
            <a:r>
              <a:rPr lang="zh-CN" altLang="zh-CN" sz="2000" kern="100" dirty="0">
                <a:latin typeface="+mn-ea"/>
              </a:rPr>
              <a:t>）</a:t>
            </a:r>
          </a:p>
          <a:p>
            <a:pPr indent="266700" algn="just">
              <a:lnSpc>
                <a:spcPct val="150000"/>
              </a:lnSpc>
            </a:pPr>
            <a:r>
              <a:rPr lang="en-US" altLang="zh-CN" sz="2000" kern="100" dirty="0">
                <a:latin typeface="+mn-ea"/>
              </a:rPr>
              <a:t>[R2]</a:t>
            </a:r>
            <a:r>
              <a:rPr lang="en-US" altLang="zh-CN" sz="2000" kern="100" dirty="0" err="1">
                <a:latin typeface="+mn-ea"/>
              </a:rPr>
              <a:t>ip</a:t>
            </a:r>
            <a:r>
              <a:rPr lang="en-US" altLang="zh-CN" sz="2000" kern="100" dirty="0">
                <a:latin typeface="+mn-ea"/>
              </a:rPr>
              <a:t> route-static 192.168.1.0 255.255.255.0 192.168.2.1  //</a:t>
            </a:r>
            <a:r>
              <a:rPr lang="zh-CN" altLang="zh-CN" sz="2000" kern="100" dirty="0">
                <a:latin typeface="+mn-ea"/>
              </a:rPr>
              <a:t>在路由器</a:t>
            </a:r>
            <a:r>
              <a:rPr lang="en-US" altLang="zh-CN" sz="2000" kern="100" dirty="0">
                <a:latin typeface="+mn-ea"/>
              </a:rPr>
              <a:t>R2</a:t>
            </a:r>
            <a:r>
              <a:rPr lang="zh-CN" altLang="zh-CN" sz="2000" kern="100" dirty="0">
                <a:latin typeface="+mn-ea"/>
              </a:rPr>
              <a:t>上配置通向网段</a:t>
            </a:r>
            <a:r>
              <a:rPr lang="en-US" altLang="zh-CN" sz="2000" kern="100" dirty="0">
                <a:latin typeface="+mn-ea"/>
              </a:rPr>
              <a:t>192.168.1.0/24</a:t>
            </a:r>
            <a:r>
              <a:rPr lang="zh-CN" altLang="zh-CN" sz="2000" kern="100" dirty="0">
                <a:latin typeface="+mn-ea"/>
              </a:rPr>
              <a:t>的静态路由，下一跳地址是</a:t>
            </a:r>
            <a:r>
              <a:rPr lang="en-US" altLang="zh-CN" sz="2000" kern="100" dirty="0">
                <a:latin typeface="+mn-ea"/>
              </a:rPr>
              <a:t>192.168.2.1</a:t>
            </a:r>
            <a:endParaRPr lang="zh-CN" altLang="zh-CN" sz="2000" kern="100" dirty="0">
              <a:latin typeface="+mn-ea"/>
            </a:endParaRP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312882170"/>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5" y="1696132"/>
            <a:ext cx="9067800" cy="5786199"/>
          </a:xfrm>
          <a:prstGeom prst="rect">
            <a:avLst/>
          </a:prstGeom>
          <a:noFill/>
        </p:spPr>
        <p:txBody>
          <a:bodyPr wrap="square" rtlCol="0">
            <a:spAutoFit/>
          </a:bodyPr>
          <a:lstStyle/>
          <a:p>
            <a:pPr indent="266700" algn="just">
              <a:lnSpc>
                <a:spcPct val="150000"/>
              </a:lnSpc>
            </a:pPr>
            <a:r>
              <a:rPr lang="zh-CN" altLang="zh-CN" sz="1800" kern="100" dirty="0">
                <a:latin typeface="+mn-ea"/>
              </a:rPr>
              <a:t>（</a:t>
            </a:r>
            <a:r>
              <a:rPr lang="en-US" altLang="zh-CN" sz="1800" kern="100" dirty="0">
                <a:latin typeface="+mn-ea"/>
              </a:rPr>
              <a:t>7</a:t>
            </a:r>
            <a:r>
              <a:rPr lang="zh-CN" altLang="zh-CN" sz="1800" kern="100" dirty="0">
                <a:latin typeface="+mn-ea"/>
              </a:rPr>
              <a:t>）查看路由表（以</a:t>
            </a:r>
            <a:r>
              <a:rPr lang="en-US" altLang="zh-CN" sz="1800" kern="100" dirty="0">
                <a:latin typeface="+mn-ea"/>
              </a:rPr>
              <a:t>R1</a:t>
            </a:r>
            <a:r>
              <a:rPr lang="zh-CN" altLang="zh-CN" sz="1800" kern="100" dirty="0">
                <a:latin typeface="+mn-ea"/>
              </a:rPr>
              <a:t>为例）</a:t>
            </a:r>
          </a:p>
          <a:p>
            <a:pPr indent="266700" algn="just">
              <a:lnSpc>
                <a:spcPct val="150000"/>
              </a:lnSpc>
            </a:pPr>
            <a:r>
              <a:rPr lang="en-US" altLang="zh-CN" sz="1800" kern="100" dirty="0">
                <a:effectLst/>
                <a:latin typeface="+mn-ea"/>
              </a:rPr>
              <a:t>[R1]display </a:t>
            </a:r>
            <a:r>
              <a:rPr lang="en-US" altLang="zh-CN" sz="1800" kern="100" dirty="0" err="1">
                <a:effectLst/>
                <a:latin typeface="+mn-ea"/>
              </a:rPr>
              <a:t>ip</a:t>
            </a:r>
            <a:r>
              <a:rPr lang="en-US" altLang="zh-CN" sz="1800" kern="100" dirty="0">
                <a:effectLst/>
                <a:latin typeface="+mn-ea"/>
              </a:rPr>
              <a:t> routing-table</a:t>
            </a:r>
            <a:endParaRPr lang="zh-CN" altLang="zh-CN" sz="1800" kern="100" dirty="0">
              <a:effectLst/>
              <a:latin typeface="+mn-ea"/>
            </a:endParaRPr>
          </a:p>
          <a:p>
            <a:pPr indent="266700" algn="just">
              <a:lnSpc>
                <a:spcPct val="150000"/>
              </a:lnSpc>
            </a:pPr>
            <a:r>
              <a:rPr lang="zh-CN" altLang="zh-CN" sz="1800" kern="100" dirty="0">
                <a:effectLst/>
                <a:latin typeface="+mn-ea"/>
              </a:rPr>
              <a:t>显示结果如下：</a:t>
            </a:r>
            <a:endParaRPr lang="en-US" altLang="zh-CN" sz="1800" kern="100" dirty="0">
              <a:effectLst/>
              <a:latin typeface="+mn-ea"/>
            </a:endParaRPr>
          </a:p>
          <a:p>
            <a:pPr indent="266700" algn="just">
              <a:lnSpc>
                <a:spcPct val="150000"/>
              </a:lnSpc>
            </a:pPr>
            <a:endParaRPr lang="zh-CN" altLang="zh-CN" sz="1800" kern="100" dirty="0">
              <a:effectLst/>
              <a:latin typeface="+mn-ea"/>
            </a:endParaRPr>
          </a:p>
          <a:p>
            <a:pPr algn="l"/>
            <a:r>
              <a:rPr lang="en-US" altLang="zh-CN" sz="1600" kern="100" dirty="0">
                <a:solidFill>
                  <a:srgbClr val="000000"/>
                </a:solidFill>
                <a:effectLst/>
                <a:latin typeface="+mn-ea"/>
              </a:rPr>
              <a:t>Route Flags: R - relay, D - download to fib</a:t>
            </a:r>
            <a:endParaRPr lang="zh-CN" altLang="zh-CN" sz="1600" kern="100" dirty="0">
              <a:effectLst/>
              <a:latin typeface="+mn-ea"/>
            </a:endParaRPr>
          </a:p>
          <a:p>
            <a:pPr algn="l"/>
            <a:r>
              <a:rPr lang="en-US" altLang="zh-CN" sz="1600" kern="100" dirty="0">
                <a:solidFill>
                  <a:srgbClr val="000000"/>
                </a:solidFill>
                <a:effectLst/>
                <a:latin typeface="+mn-ea"/>
              </a:rPr>
              <a:t>------------------------------------------------------------------------------</a:t>
            </a:r>
            <a:endParaRPr lang="zh-CN" altLang="zh-CN" sz="1600" kern="100" dirty="0">
              <a:effectLst/>
              <a:latin typeface="+mn-ea"/>
            </a:endParaRPr>
          </a:p>
          <a:p>
            <a:pPr algn="l"/>
            <a:r>
              <a:rPr lang="en-US" altLang="zh-CN" sz="1600" kern="100" dirty="0">
                <a:solidFill>
                  <a:srgbClr val="000000"/>
                </a:solidFill>
                <a:effectLst/>
                <a:latin typeface="+mn-ea"/>
              </a:rPr>
              <a:t>Routing Tables: Public</a:t>
            </a:r>
            <a:endParaRPr lang="zh-CN" altLang="zh-CN" sz="1600" kern="100" dirty="0">
              <a:effectLst/>
              <a:latin typeface="+mn-ea"/>
            </a:endParaRPr>
          </a:p>
          <a:p>
            <a:pPr algn="l"/>
            <a:r>
              <a:rPr lang="en-US" altLang="zh-CN" sz="1600" kern="100" dirty="0">
                <a:solidFill>
                  <a:srgbClr val="000000"/>
                </a:solidFill>
                <a:effectLst/>
                <a:latin typeface="+mn-ea"/>
              </a:rPr>
              <a:t>         Destinations : 8        Routes : 8        </a:t>
            </a:r>
            <a:endParaRPr lang="zh-CN" altLang="zh-CN" sz="1600" kern="100" dirty="0">
              <a:effectLst/>
              <a:latin typeface="+mn-ea"/>
            </a:endParaRPr>
          </a:p>
          <a:p>
            <a:pPr algn="l"/>
            <a:r>
              <a:rPr lang="en-US" altLang="zh-CN" sz="1600" kern="100" dirty="0">
                <a:solidFill>
                  <a:srgbClr val="000000"/>
                </a:solidFill>
                <a:effectLst/>
                <a:latin typeface="+mn-ea"/>
              </a:rPr>
              <a:t>Destination/Mask    Proto   Pre  Cost      Flags </a:t>
            </a:r>
            <a:r>
              <a:rPr lang="en-US" altLang="zh-CN" sz="1600" kern="100" dirty="0" err="1">
                <a:solidFill>
                  <a:srgbClr val="000000"/>
                </a:solidFill>
                <a:effectLst/>
                <a:latin typeface="+mn-ea"/>
              </a:rPr>
              <a:t>NextHop</a:t>
            </a:r>
            <a:r>
              <a:rPr lang="en-US" altLang="zh-CN" sz="1600" kern="100" dirty="0">
                <a:solidFill>
                  <a:srgbClr val="000000"/>
                </a:solidFill>
                <a:effectLst/>
                <a:latin typeface="+mn-ea"/>
              </a:rPr>
              <a:t>         Interface</a:t>
            </a:r>
            <a:endParaRPr lang="zh-CN" altLang="zh-CN" sz="1600" kern="100" dirty="0">
              <a:effectLst/>
              <a:latin typeface="+mn-ea"/>
            </a:endParaRPr>
          </a:p>
          <a:p>
            <a:pPr algn="l"/>
            <a:r>
              <a:rPr lang="en-US" altLang="zh-CN" sz="1600" kern="100" dirty="0">
                <a:solidFill>
                  <a:srgbClr val="000000"/>
                </a:solidFill>
                <a:effectLst/>
                <a:latin typeface="+mn-ea"/>
              </a:rPr>
              <a:t>      127.0.0.0/8   Direct  0    0           D   127.0.0.1       InLoopBack0</a:t>
            </a:r>
            <a:endParaRPr lang="zh-CN" altLang="zh-CN" sz="1600" kern="100" dirty="0">
              <a:effectLst/>
              <a:latin typeface="+mn-ea"/>
            </a:endParaRPr>
          </a:p>
          <a:p>
            <a:pPr algn="l"/>
            <a:r>
              <a:rPr lang="en-US" altLang="zh-CN" sz="1600" kern="100" dirty="0">
                <a:solidFill>
                  <a:srgbClr val="000000"/>
                </a:solidFill>
                <a:effectLst/>
                <a:latin typeface="+mn-ea"/>
              </a:rPr>
              <a:t>      127.0.0.1/32  Direct  0    0           D   127.0.0.1       InLoopBack0</a:t>
            </a:r>
            <a:endParaRPr lang="zh-CN" altLang="zh-CN" sz="1600" kern="100" dirty="0">
              <a:effectLst/>
              <a:latin typeface="+mn-ea"/>
            </a:endParaRPr>
          </a:p>
          <a:p>
            <a:pPr algn="l"/>
            <a:r>
              <a:rPr lang="en-US" altLang="zh-CN" sz="1600" kern="100" dirty="0">
                <a:solidFill>
                  <a:srgbClr val="000000"/>
                </a:solidFill>
                <a:effectLst/>
                <a:latin typeface="+mn-ea"/>
              </a:rPr>
              <a:t>    192.168.1.0/24  Direct  0    0           D   192.168.1.1     GigabitEthernet0/0/0</a:t>
            </a:r>
            <a:endParaRPr lang="zh-CN" altLang="zh-CN" sz="1600" kern="100" dirty="0">
              <a:effectLst/>
              <a:latin typeface="+mn-ea"/>
            </a:endParaRPr>
          </a:p>
          <a:p>
            <a:pPr algn="l"/>
            <a:r>
              <a:rPr lang="en-US" altLang="zh-CN" sz="1600" kern="100" dirty="0">
                <a:solidFill>
                  <a:srgbClr val="000000"/>
                </a:solidFill>
                <a:effectLst/>
                <a:latin typeface="+mn-ea"/>
              </a:rPr>
              <a:t>    192.168.1.1/32  Direct  0    0           D   127.0.0.1       GigabitEthernet0/0/0</a:t>
            </a:r>
            <a:endParaRPr lang="zh-CN" altLang="zh-CN" sz="1600" kern="100" dirty="0">
              <a:effectLst/>
              <a:latin typeface="+mn-ea"/>
            </a:endParaRPr>
          </a:p>
          <a:p>
            <a:pPr algn="l"/>
            <a:r>
              <a:rPr lang="en-US" altLang="zh-CN" sz="1600" kern="100" dirty="0">
                <a:solidFill>
                  <a:srgbClr val="000000"/>
                </a:solidFill>
                <a:effectLst/>
                <a:latin typeface="+mn-ea"/>
              </a:rPr>
              <a:t>    192.168.2.0/24  Direct  0    0           D   192.168.2.1     Serial0/0/0</a:t>
            </a:r>
            <a:endParaRPr lang="zh-CN" altLang="zh-CN" sz="1600" kern="100" dirty="0">
              <a:effectLst/>
              <a:latin typeface="+mn-ea"/>
            </a:endParaRPr>
          </a:p>
          <a:p>
            <a:pPr algn="l"/>
            <a:r>
              <a:rPr lang="en-US" altLang="zh-CN" sz="1600" kern="100" dirty="0">
                <a:solidFill>
                  <a:srgbClr val="000000"/>
                </a:solidFill>
                <a:effectLst/>
                <a:latin typeface="+mn-ea"/>
              </a:rPr>
              <a:t>    192.168.2.1/32  Direct  0    0           D   127.0.0.1       Serial0/0/0</a:t>
            </a:r>
            <a:endParaRPr lang="zh-CN" altLang="zh-CN" sz="1600" kern="100" dirty="0">
              <a:effectLst/>
              <a:latin typeface="+mn-ea"/>
            </a:endParaRPr>
          </a:p>
          <a:p>
            <a:pPr algn="l"/>
            <a:r>
              <a:rPr lang="en-US" altLang="zh-CN" sz="1600" kern="100" dirty="0">
                <a:solidFill>
                  <a:srgbClr val="000000"/>
                </a:solidFill>
                <a:effectLst/>
                <a:latin typeface="+mn-ea"/>
              </a:rPr>
              <a:t>    192.168.2.2/32  Direct  0    0           D   192.168.2.2     Serial0/0/0</a:t>
            </a:r>
            <a:endParaRPr lang="zh-CN" altLang="zh-CN" sz="1600" kern="100" dirty="0">
              <a:effectLst/>
              <a:latin typeface="+mn-ea"/>
            </a:endParaRPr>
          </a:p>
          <a:p>
            <a:pPr algn="l"/>
            <a:r>
              <a:rPr lang="en-US" altLang="zh-CN" sz="1600" kern="100" dirty="0">
                <a:solidFill>
                  <a:srgbClr val="000000"/>
                </a:solidFill>
                <a:effectLst/>
                <a:latin typeface="+mn-ea"/>
              </a:rPr>
              <a:t>    192.168.3.0/24  Static  60   0          RD   192.168.2.2     Serial0/0/0</a:t>
            </a:r>
            <a:endParaRPr lang="zh-CN" altLang="zh-CN" sz="16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4258681637"/>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2769989"/>
          </a:xfrm>
          <a:prstGeom prst="rect">
            <a:avLst/>
          </a:prstGeom>
          <a:noFill/>
        </p:spPr>
        <p:txBody>
          <a:bodyPr wrap="square" rtlCol="0">
            <a:spAutoFit/>
          </a:bodyPr>
          <a:lstStyle/>
          <a:p>
            <a:pPr indent="266700" algn="just">
              <a:lnSpc>
                <a:spcPct val="150000"/>
              </a:lnSpc>
            </a:pPr>
            <a:r>
              <a:rPr lang="zh-CN" altLang="zh-CN" sz="2000" kern="100" dirty="0">
                <a:effectLst/>
                <a:latin typeface="+mn-ea"/>
              </a:rPr>
              <a:t>信息解读：除了直连路由外，此时路由表中已存在添加的静态路由（</a:t>
            </a:r>
            <a:r>
              <a:rPr lang="en-US" altLang="zh-CN" sz="2000" kern="100" dirty="0">
                <a:effectLst/>
                <a:latin typeface="+mn-ea"/>
              </a:rPr>
              <a:t>RD</a:t>
            </a:r>
            <a:r>
              <a:rPr lang="zh-CN" altLang="zh-CN" sz="2000" kern="100" dirty="0">
                <a:effectLst/>
                <a:latin typeface="+mn-ea"/>
              </a:rPr>
              <a:t>：表示经添加静态路由获得的路由）。</a:t>
            </a:r>
          </a:p>
          <a:p>
            <a:pPr indent="133350" algn="just">
              <a:lnSpc>
                <a:spcPct val="150000"/>
              </a:lnSpc>
            </a:pPr>
            <a:r>
              <a:rPr lang="zh-CN" altLang="zh-CN" sz="2000" kern="100" dirty="0">
                <a:effectLst/>
                <a:latin typeface="+mn-ea"/>
              </a:rPr>
              <a:t>（</a:t>
            </a:r>
            <a:r>
              <a:rPr lang="en-US" altLang="zh-CN" sz="2000" kern="100" dirty="0">
                <a:effectLst/>
                <a:latin typeface="+mn-ea"/>
              </a:rPr>
              <a:t>8</a:t>
            </a:r>
            <a:r>
              <a:rPr lang="zh-CN" altLang="zh-CN" sz="2000" kern="100" dirty="0">
                <a:effectLst/>
                <a:latin typeface="+mn-ea"/>
              </a:rPr>
              <a:t>）测试连通性</a:t>
            </a:r>
          </a:p>
          <a:p>
            <a:pPr indent="266700" algn="just">
              <a:lnSpc>
                <a:spcPct val="150000"/>
              </a:lnSpc>
            </a:pPr>
            <a:r>
              <a:rPr lang="zh-CN" altLang="zh-CN" sz="2000" kern="100" dirty="0">
                <a:effectLst/>
                <a:latin typeface="+mn-ea"/>
              </a:rPr>
              <a:t>结论：此时，</a:t>
            </a:r>
            <a:r>
              <a:rPr lang="en-US" altLang="zh-CN" sz="2000" kern="100" dirty="0">
                <a:effectLst/>
                <a:latin typeface="+mn-ea"/>
              </a:rPr>
              <a:t>PC1</a:t>
            </a:r>
            <a:r>
              <a:rPr lang="zh-CN" altLang="zh-CN" sz="2000" kern="100" dirty="0">
                <a:effectLst/>
                <a:latin typeface="+mn-ea"/>
              </a:rPr>
              <a:t>与</a:t>
            </a:r>
            <a:r>
              <a:rPr lang="en-US" altLang="zh-CN" sz="2000" kern="100" dirty="0">
                <a:effectLst/>
                <a:latin typeface="+mn-ea"/>
              </a:rPr>
              <a:t>PC2</a:t>
            </a:r>
            <a:r>
              <a:rPr lang="zh-CN" altLang="zh-CN" sz="2000" kern="100" dirty="0">
                <a:effectLst/>
                <a:latin typeface="+mn-ea"/>
              </a:rPr>
              <a:t>相互能</a:t>
            </a:r>
            <a:r>
              <a:rPr lang="en-US" altLang="zh-CN" sz="2000" kern="100" dirty="0">
                <a:effectLst/>
                <a:latin typeface="+mn-ea"/>
              </a:rPr>
              <a:t>ping</a:t>
            </a:r>
            <a:r>
              <a:rPr lang="zh-CN" altLang="zh-CN" sz="2000" kern="100" dirty="0">
                <a:effectLst/>
                <a:latin typeface="+mn-ea"/>
              </a:rPr>
              <a:t>通。原因：它们添加了可达对方的静态路由。</a:t>
            </a: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482920057"/>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6001643"/>
          </a:xfrm>
          <a:prstGeom prst="rect">
            <a:avLst/>
          </a:prstGeom>
          <a:noFill/>
        </p:spPr>
        <p:txBody>
          <a:bodyPr wrap="square" rtlCol="0">
            <a:spAutoFit/>
          </a:bodyPr>
          <a:lstStyle/>
          <a:p>
            <a:pPr indent="133350" algn="just">
              <a:lnSpc>
                <a:spcPct val="150000"/>
              </a:lnSpc>
            </a:pPr>
            <a:r>
              <a:rPr lang="zh-CN" altLang="zh-CN" sz="2000" kern="100" dirty="0">
                <a:effectLst/>
                <a:latin typeface="+mn-ea"/>
              </a:rPr>
              <a:t>（</a:t>
            </a:r>
            <a:r>
              <a:rPr lang="en-US" altLang="zh-CN" sz="2000" kern="100" dirty="0">
                <a:effectLst/>
                <a:latin typeface="+mn-ea"/>
              </a:rPr>
              <a:t>9</a:t>
            </a:r>
            <a:r>
              <a:rPr lang="zh-CN" altLang="zh-CN" sz="2000" kern="100" dirty="0">
                <a:effectLst/>
                <a:latin typeface="+mn-ea"/>
              </a:rPr>
              <a:t>）路由匹配过程</a:t>
            </a:r>
          </a:p>
          <a:p>
            <a:pPr indent="266700" algn="just">
              <a:lnSpc>
                <a:spcPct val="150000"/>
              </a:lnSpc>
            </a:pPr>
            <a:r>
              <a:rPr lang="en-US" altLang="zh-CN" sz="2000" kern="100" dirty="0">
                <a:effectLst/>
                <a:latin typeface="+mn-ea"/>
              </a:rPr>
              <a:t>PC1</a:t>
            </a:r>
            <a:r>
              <a:rPr lang="zh-CN" altLang="zh-CN" sz="2000" kern="100" dirty="0">
                <a:effectLst/>
                <a:latin typeface="+mn-ea"/>
              </a:rPr>
              <a:t>的</a:t>
            </a:r>
            <a:r>
              <a:rPr lang="en-US" altLang="zh-CN" sz="2000" kern="100" dirty="0">
                <a:effectLst/>
                <a:latin typeface="+mn-ea"/>
              </a:rPr>
              <a:t>echo</a:t>
            </a:r>
            <a:r>
              <a:rPr lang="zh-CN" altLang="zh-CN" sz="2000" kern="100" dirty="0">
                <a:effectLst/>
                <a:latin typeface="+mn-ea"/>
              </a:rPr>
              <a:t>过程</a:t>
            </a:r>
          </a:p>
          <a:p>
            <a:pPr indent="266700" algn="just">
              <a:lnSpc>
                <a:spcPct val="150000"/>
              </a:lnSpc>
            </a:pPr>
            <a:r>
              <a:rPr lang="en-US" altLang="zh-CN" sz="2000" kern="100" dirty="0">
                <a:effectLst/>
                <a:latin typeface="+mn-ea"/>
              </a:rPr>
              <a:t>PC1</a:t>
            </a:r>
            <a:r>
              <a:rPr lang="zh-CN" altLang="zh-CN" sz="2000" kern="100" dirty="0">
                <a:effectLst/>
                <a:latin typeface="+mn-ea"/>
              </a:rPr>
              <a:t>构造一个目标地址是</a:t>
            </a:r>
            <a:r>
              <a:rPr lang="en-US" altLang="zh-CN" sz="2000" kern="100" dirty="0">
                <a:effectLst/>
                <a:latin typeface="+mn-ea"/>
              </a:rPr>
              <a:t>192.168.3.2/24</a:t>
            </a:r>
            <a:r>
              <a:rPr lang="zh-CN" altLang="zh-CN" sz="2000" kern="100" dirty="0">
                <a:effectLst/>
                <a:latin typeface="+mn-ea"/>
              </a:rPr>
              <a:t>的</a:t>
            </a:r>
            <a:r>
              <a:rPr lang="en-US" altLang="zh-CN" sz="2000" kern="100" dirty="0">
                <a:effectLst/>
                <a:latin typeface="+mn-ea"/>
              </a:rPr>
              <a:t>echo</a:t>
            </a:r>
            <a:r>
              <a:rPr lang="zh-CN" altLang="zh-CN" sz="2000" kern="100" dirty="0">
                <a:effectLst/>
                <a:latin typeface="+mn-ea"/>
              </a:rPr>
              <a:t>数据包传送给</a:t>
            </a:r>
            <a:r>
              <a:rPr lang="en-US" altLang="zh-CN" sz="2000" kern="100" dirty="0">
                <a:effectLst/>
                <a:latin typeface="+mn-ea"/>
              </a:rPr>
              <a:t>R1</a:t>
            </a:r>
            <a:r>
              <a:rPr lang="zh-CN" altLang="zh-CN" sz="2000" kern="100" dirty="0">
                <a:effectLst/>
                <a:latin typeface="+mn-ea"/>
              </a:rPr>
              <a:t>，</a:t>
            </a:r>
            <a:r>
              <a:rPr lang="en-US" altLang="zh-CN" sz="2000" kern="100" dirty="0">
                <a:effectLst/>
                <a:latin typeface="+mn-ea"/>
              </a:rPr>
              <a:t>R1</a:t>
            </a:r>
            <a:r>
              <a:rPr lang="zh-CN" altLang="zh-CN" sz="2000" kern="100" dirty="0">
                <a:effectLst/>
                <a:latin typeface="+mn-ea"/>
              </a:rPr>
              <a:t>取出数据包中的目标地址（</a:t>
            </a:r>
            <a:r>
              <a:rPr lang="en-US" altLang="zh-CN" sz="2000" kern="100" dirty="0">
                <a:effectLst/>
                <a:latin typeface="+mn-ea"/>
              </a:rPr>
              <a:t>192.168.3.2</a:t>
            </a:r>
            <a:r>
              <a:rPr lang="zh-CN" altLang="zh-CN" sz="2000" kern="100" dirty="0">
                <a:effectLst/>
                <a:latin typeface="+mn-ea"/>
              </a:rPr>
              <a:t>）与路由表中的第一条路由记录（此时为目标地址为</a:t>
            </a:r>
            <a:r>
              <a:rPr lang="en-US" altLang="zh-CN" sz="2000" kern="100" dirty="0">
                <a:effectLst/>
                <a:latin typeface="+mn-ea"/>
              </a:rPr>
              <a:t>192.168.1.0</a:t>
            </a:r>
            <a:r>
              <a:rPr lang="zh-CN" altLang="zh-CN" sz="2000" kern="100" dirty="0">
                <a:effectLst/>
                <a:latin typeface="+mn-ea"/>
              </a:rPr>
              <a:t>的直连路由）的掩码（</a:t>
            </a:r>
            <a:r>
              <a:rPr lang="en-US" altLang="zh-CN" sz="2000" kern="100" dirty="0">
                <a:effectLst/>
                <a:latin typeface="+mn-ea"/>
              </a:rPr>
              <a:t>255.255.255.0</a:t>
            </a:r>
            <a:r>
              <a:rPr lang="zh-CN" altLang="zh-CN" sz="2000" kern="100" dirty="0">
                <a:effectLst/>
                <a:latin typeface="+mn-ea"/>
              </a:rPr>
              <a:t>）进行按位相与运算，得到结果（</a:t>
            </a:r>
            <a:r>
              <a:rPr lang="en-US" altLang="zh-CN" sz="2000" kern="100" dirty="0">
                <a:effectLst/>
                <a:latin typeface="+mn-ea"/>
              </a:rPr>
              <a:t>192.168.1.0</a:t>
            </a:r>
            <a:r>
              <a:rPr lang="zh-CN" altLang="zh-CN" sz="2000" kern="100" dirty="0">
                <a:effectLst/>
                <a:latin typeface="+mn-ea"/>
              </a:rPr>
              <a:t>）后，再把运算的结果与该路由记录的目标网段值（</a:t>
            </a:r>
            <a:r>
              <a:rPr lang="en-US" altLang="zh-CN" sz="2000" kern="100" dirty="0">
                <a:effectLst/>
                <a:latin typeface="+mn-ea"/>
              </a:rPr>
              <a:t>192.168.3.0</a:t>
            </a:r>
            <a:r>
              <a:rPr lang="zh-CN" altLang="zh-CN" sz="2000" kern="100" dirty="0">
                <a:effectLst/>
                <a:latin typeface="+mn-ea"/>
              </a:rPr>
              <a:t>）相比较，比较的结果是二者不同，匹配不成功；接下来</a:t>
            </a:r>
            <a:r>
              <a:rPr lang="en-US" altLang="zh-CN" sz="2000" kern="100" dirty="0">
                <a:effectLst/>
                <a:latin typeface="+mn-ea"/>
              </a:rPr>
              <a:t>R1</a:t>
            </a:r>
            <a:r>
              <a:rPr lang="zh-CN" altLang="zh-CN" sz="2000" kern="100" dirty="0">
                <a:effectLst/>
                <a:latin typeface="+mn-ea"/>
              </a:rPr>
              <a:t>再对第二条直连路由重复上面的操作，结果仍然是匹配不成功；最后</a:t>
            </a:r>
            <a:r>
              <a:rPr lang="en-US" altLang="zh-CN" sz="2000" kern="100" dirty="0">
                <a:effectLst/>
                <a:latin typeface="+mn-ea"/>
              </a:rPr>
              <a:t>R1</a:t>
            </a:r>
            <a:r>
              <a:rPr lang="zh-CN" altLang="zh-CN" sz="2000" kern="100" dirty="0">
                <a:effectLst/>
                <a:latin typeface="+mn-ea"/>
              </a:rPr>
              <a:t>再对添加的静态路由重复上面的操作，此次匹配成功，于是</a:t>
            </a:r>
            <a:r>
              <a:rPr lang="en-US" altLang="zh-CN" sz="2000" kern="100" dirty="0">
                <a:effectLst/>
                <a:latin typeface="+mn-ea"/>
              </a:rPr>
              <a:t>R1</a:t>
            </a:r>
            <a:r>
              <a:rPr lang="zh-CN" altLang="zh-CN" sz="2000" kern="100" dirty="0">
                <a:effectLst/>
                <a:latin typeface="+mn-ea"/>
              </a:rPr>
              <a:t>沿静态路由将数据包发送给</a:t>
            </a:r>
            <a:r>
              <a:rPr lang="en-US" altLang="zh-CN" sz="2000" kern="100" dirty="0">
                <a:effectLst/>
                <a:latin typeface="+mn-ea"/>
              </a:rPr>
              <a:t>R2</a:t>
            </a:r>
            <a:r>
              <a:rPr lang="zh-CN" altLang="zh-CN" sz="2000" kern="100" dirty="0">
                <a:effectLst/>
                <a:latin typeface="+mn-ea"/>
              </a:rPr>
              <a:t>。</a:t>
            </a:r>
            <a:r>
              <a:rPr lang="en-US" altLang="zh-CN" sz="2000" kern="100" dirty="0">
                <a:effectLst/>
                <a:latin typeface="+mn-ea"/>
              </a:rPr>
              <a:t>R2</a:t>
            </a:r>
            <a:r>
              <a:rPr lang="zh-CN" altLang="zh-CN" sz="2000" kern="100" dirty="0">
                <a:effectLst/>
                <a:latin typeface="+mn-ea"/>
              </a:rPr>
              <a:t>取出数据包中的目标地址（</a:t>
            </a:r>
            <a:r>
              <a:rPr lang="en-US" altLang="zh-CN" sz="2000" kern="100" dirty="0">
                <a:effectLst/>
                <a:latin typeface="+mn-ea"/>
              </a:rPr>
              <a:t>192.168.3.2</a:t>
            </a:r>
            <a:r>
              <a:rPr lang="zh-CN" altLang="zh-CN" sz="2000" kern="100" dirty="0">
                <a:effectLst/>
                <a:latin typeface="+mn-ea"/>
              </a:rPr>
              <a:t>）与路由表中的路由记录按路由优先级进行匹配，最终结束路由选择过程，把数据包传递给主机</a:t>
            </a:r>
            <a:r>
              <a:rPr lang="en-US" altLang="zh-CN" sz="2000" kern="100" dirty="0">
                <a:effectLst/>
                <a:latin typeface="+mn-ea"/>
              </a:rPr>
              <a:t>192.168.3.2</a:t>
            </a:r>
            <a:r>
              <a:rPr lang="zh-CN" altLang="zh-CN" sz="2000" kern="100" dirty="0">
                <a:effectLst/>
                <a:latin typeface="+mn-ea"/>
              </a:rPr>
              <a:t>。</a:t>
            </a: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798580901"/>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en-US" dirty="0">
                <a:latin typeface="+mj-ea"/>
                <a:ea typeface="+mj-ea"/>
              </a:rPr>
              <a:t>默认路由</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2769989"/>
          </a:xfrm>
          <a:prstGeom prst="rect">
            <a:avLst/>
          </a:prstGeom>
          <a:noFill/>
        </p:spPr>
        <p:txBody>
          <a:bodyPr wrap="square" rtlCol="0">
            <a:spAutoFit/>
          </a:bodyPr>
          <a:lstStyle/>
          <a:p>
            <a:pPr indent="266700" algn="just">
              <a:lnSpc>
                <a:spcPct val="150000"/>
              </a:lnSpc>
            </a:pPr>
            <a:r>
              <a:rPr lang="en-US" altLang="zh-CN" sz="2000" kern="100" dirty="0">
                <a:latin typeface="+mn-ea"/>
              </a:rPr>
              <a:t>    </a:t>
            </a:r>
            <a:r>
              <a:rPr lang="zh-CN" altLang="zh-CN" sz="2000" kern="100" dirty="0">
                <a:latin typeface="+mn-ea"/>
              </a:rPr>
              <a:t>默认路由指的是路由表中未直接列出目标网络的路由选择项，它用于在不明确的情况下指示数据帧下一跳的方向。路由器如果配置了默认路由，则所有未明确指明目标网络的数据包都按默认路由进行转发。</a:t>
            </a:r>
          </a:p>
          <a:p>
            <a:pPr indent="133350" algn="just">
              <a:lnSpc>
                <a:spcPct val="150000"/>
              </a:lnSpc>
            </a:pPr>
            <a:endParaRPr lang="zh-CN" altLang="zh-CN" sz="20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4078076465"/>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en-US" dirty="0">
                <a:latin typeface="+mj-ea"/>
                <a:ea typeface="+mj-ea"/>
              </a:rPr>
              <a:t>默认路由</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3231654"/>
          </a:xfrm>
          <a:prstGeom prst="rect">
            <a:avLst/>
          </a:prstGeom>
          <a:noFill/>
        </p:spPr>
        <p:txBody>
          <a:bodyPr wrap="square" rtlCol="0">
            <a:spAutoFit/>
          </a:bodyPr>
          <a:lstStyle/>
          <a:p>
            <a:pPr indent="266700" algn="just">
              <a:lnSpc>
                <a:spcPct val="150000"/>
              </a:lnSpc>
            </a:pPr>
            <a:r>
              <a:rPr kumimoji="0" lang="en-US" altLang="zh-CN" sz="2000" dirty="0">
                <a:latin typeface="+mn-ea"/>
              </a:rPr>
              <a:t>   </a:t>
            </a:r>
            <a:r>
              <a:rPr kumimoji="0" lang="zh-CN" altLang="en-US" sz="2000" dirty="0">
                <a:latin typeface="+mn-ea"/>
              </a:rPr>
              <a:t>在路由表中，默认路由以到网络</a:t>
            </a:r>
            <a:r>
              <a:rPr kumimoji="0" lang="en-US" altLang="zh-CN" sz="2000" dirty="0">
                <a:latin typeface="+mn-ea"/>
              </a:rPr>
              <a:t>0.0.0.0/0</a:t>
            </a:r>
            <a:r>
              <a:rPr kumimoji="0" lang="zh-CN" altLang="en-US" sz="2000" dirty="0">
                <a:latin typeface="+mn-ea"/>
              </a:rPr>
              <a:t>（即</a:t>
            </a:r>
            <a:r>
              <a:rPr kumimoji="0" lang="en-US" altLang="zh-CN" sz="2000" dirty="0">
                <a:latin typeface="+mn-ea"/>
              </a:rPr>
              <a:t>0.0.0.0  0.0.0.0</a:t>
            </a:r>
            <a:r>
              <a:rPr kumimoji="0" lang="zh-CN" altLang="en-US" sz="2000" dirty="0">
                <a:latin typeface="+mn-ea"/>
              </a:rPr>
              <a:t>）的路由形式出现，前一个</a:t>
            </a:r>
            <a:r>
              <a:rPr kumimoji="0" lang="en-US" altLang="zh-CN" sz="2000" dirty="0">
                <a:latin typeface="+mn-ea"/>
              </a:rPr>
              <a:t>0.0.0.0</a:t>
            </a:r>
            <a:r>
              <a:rPr kumimoji="0" lang="zh-CN" altLang="en-US" sz="2000" dirty="0">
                <a:latin typeface="+mn-ea"/>
              </a:rPr>
              <a:t>作为目的网络号，后一个</a:t>
            </a:r>
            <a:r>
              <a:rPr kumimoji="0" lang="en-US" altLang="zh-CN" sz="2000" dirty="0">
                <a:latin typeface="+mn-ea"/>
              </a:rPr>
              <a:t>0.0.0.0 </a:t>
            </a:r>
            <a:r>
              <a:rPr kumimoji="0" lang="zh-CN" altLang="en-US" sz="2000" dirty="0">
                <a:latin typeface="+mn-ea"/>
              </a:rPr>
              <a:t>作为子网掩码。每个</a:t>
            </a:r>
            <a:r>
              <a:rPr kumimoji="0" lang="en-US" altLang="zh-CN" sz="2000" dirty="0">
                <a:latin typeface="+mn-ea"/>
              </a:rPr>
              <a:t>IP</a:t>
            </a:r>
            <a:r>
              <a:rPr kumimoji="0" lang="zh-CN" altLang="en-US" sz="2000" dirty="0">
                <a:latin typeface="+mn-ea"/>
              </a:rPr>
              <a:t>地址与子网掩码</a:t>
            </a:r>
            <a:r>
              <a:rPr kumimoji="0" lang="en-US" altLang="zh-CN" sz="2000" dirty="0">
                <a:latin typeface="+mn-ea"/>
              </a:rPr>
              <a:t>0.0.0.0</a:t>
            </a:r>
            <a:r>
              <a:rPr kumimoji="0" lang="zh-CN" altLang="en-US" sz="2000" dirty="0">
                <a:latin typeface="+mn-ea"/>
              </a:rPr>
              <a:t>进行二进制“与”操作后的结果都是</a:t>
            </a:r>
            <a:r>
              <a:rPr kumimoji="0" lang="en-US" altLang="zh-CN" sz="2000" dirty="0">
                <a:latin typeface="+mn-ea"/>
              </a:rPr>
              <a:t>0</a:t>
            </a:r>
            <a:r>
              <a:rPr kumimoji="0" lang="zh-CN" altLang="en-US" sz="2000" dirty="0">
                <a:latin typeface="+mn-ea"/>
              </a:rPr>
              <a:t>，与目的网络号</a:t>
            </a:r>
            <a:r>
              <a:rPr kumimoji="0" lang="en-US" altLang="zh-CN" sz="2000" dirty="0">
                <a:latin typeface="+mn-ea"/>
              </a:rPr>
              <a:t>0.0.0.0</a:t>
            </a:r>
            <a:r>
              <a:rPr kumimoji="0" lang="zh-CN" altLang="en-US" sz="2000" dirty="0">
                <a:latin typeface="+mn-ea"/>
              </a:rPr>
              <a:t>相等，也就是说用</a:t>
            </a:r>
            <a:r>
              <a:rPr kumimoji="0" lang="en-US" altLang="zh-CN" sz="2000" dirty="0">
                <a:latin typeface="+mn-ea"/>
              </a:rPr>
              <a:t>0.0.0.0/0</a:t>
            </a:r>
            <a:r>
              <a:rPr kumimoji="0" lang="zh-CN" altLang="en-US" sz="2000" dirty="0">
                <a:latin typeface="+mn-ea"/>
              </a:rPr>
              <a:t>作为目的网络的路由记录符合所有的网络。路由表中默认路由只有一条，一般将通向复杂网络的路由配置为默认路由。</a:t>
            </a:r>
            <a:endParaRPr lang="zh-CN" altLang="zh-CN" sz="20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705048639"/>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026133" y="2459925"/>
            <a:ext cx="5615970" cy="1037447"/>
          </a:xfrm>
          <a:prstGeom prst="rect">
            <a:avLst/>
          </a:prstGeom>
          <a:noFill/>
        </p:spPr>
        <p:txBody>
          <a:bodyPr wrap="square" rtlCol="0" anchor="t">
            <a:spAutoFit/>
          </a:bodyPr>
          <a:lstStyle/>
          <a:p>
            <a:pPr defTabSz="914583">
              <a:lnSpc>
                <a:spcPct val="110000"/>
              </a:lnSpc>
            </a:pPr>
            <a:r>
              <a:rPr lang="zh-CN" altLang="en-US" sz="6001" dirty="0">
                <a:solidFill>
                  <a:prstClr val="black"/>
                </a:solidFill>
                <a:latin typeface="微软雅黑"/>
                <a:ea typeface="微软雅黑"/>
                <a:cs typeface="+mn-ea"/>
                <a:sym typeface="+mn-lt"/>
              </a:rPr>
              <a:t>添加静态路由</a:t>
            </a:r>
          </a:p>
        </p:txBody>
      </p:sp>
      <p:sp>
        <p:nvSpPr>
          <p:cNvPr id="4" name="文本框 3"/>
          <p:cNvSpPr txBox="1"/>
          <p:nvPr/>
        </p:nvSpPr>
        <p:spPr>
          <a:xfrm>
            <a:off x="6026134" y="1554841"/>
            <a:ext cx="2924198" cy="801117"/>
          </a:xfrm>
          <a:prstGeom prst="rect">
            <a:avLst/>
          </a:prstGeom>
          <a:noFill/>
        </p:spPr>
        <p:txBody>
          <a:bodyPr wrap="none" rtlCol="0" anchor="t">
            <a:spAutoFit/>
          </a:bodyPr>
          <a:lstStyle/>
          <a:p>
            <a:pPr defTabSz="914583">
              <a:lnSpc>
                <a:spcPct val="110000"/>
              </a:lnSpc>
            </a:pPr>
            <a:r>
              <a:rPr lang="en-US" altLang="zh-CN" sz="4501" dirty="0">
                <a:solidFill>
                  <a:srgbClr val="4080DC"/>
                </a:solidFill>
                <a:latin typeface="微软雅黑"/>
                <a:ea typeface="微软雅黑"/>
                <a:cs typeface="+mn-ea"/>
                <a:sym typeface="+mn-lt"/>
              </a:rPr>
              <a:t>——</a:t>
            </a:r>
            <a:r>
              <a:rPr lang="zh-CN" altLang="en-US" sz="4501" dirty="0">
                <a:solidFill>
                  <a:srgbClr val="4080DC"/>
                </a:solidFill>
                <a:latin typeface="微软雅黑"/>
                <a:ea typeface="微软雅黑"/>
                <a:cs typeface="+mn-ea"/>
                <a:sym typeface="+mn-lt"/>
              </a:rPr>
              <a:t>项目</a:t>
            </a:r>
            <a:r>
              <a:rPr lang="en-US" altLang="zh-CN" sz="4501" dirty="0">
                <a:solidFill>
                  <a:srgbClr val="4080DC"/>
                </a:solidFill>
                <a:latin typeface="微软雅黑"/>
                <a:ea typeface="微软雅黑"/>
                <a:cs typeface="+mn-ea"/>
                <a:sym typeface="+mn-lt"/>
              </a:rPr>
              <a:t>5</a:t>
            </a:r>
          </a:p>
        </p:txBody>
      </p:sp>
      <p:sp>
        <p:nvSpPr>
          <p:cNvPr id="10" name="文本框 9">
            <a:extLst>
              <a:ext uri="{FF2B5EF4-FFF2-40B4-BE49-F238E27FC236}">
                <a16:creationId xmlns:a16="http://schemas.microsoft.com/office/drawing/2014/main" id="{EE0E30CD-5AB8-48A1-B069-07EBF4F22990}"/>
              </a:ext>
            </a:extLst>
          </p:cNvPr>
          <p:cNvSpPr txBox="1"/>
          <p:nvPr/>
        </p:nvSpPr>
        <p:spPr>
          <a:xfrm>
            <a:off x="2605231" y="304871"/>
            <a:ext cx="2493567" cy="375896"/>
          </a:xfrm>
          <a:prstGeom prst="rect">
            <a:avLst/>
          </a:prstGeom>
          <a:noFill/>
        </p:spPr>
        <p:txBody>
          <a:bodyPr wrap="none" rtlCol="0" anchor="t">
            <a:spAutoFit/>
          </a:bodyPr>
          <a:lstStyle/>
          <a:p>
            <a:pPr defTabSz="914583">
              <a:lnSpc>
                <a:spcPct val="110000"/>
              </a:lnSpc>
            </a:pPr>
            <a:r>
              <a:rPr lang="zh-CN" altLang="en-US" sz="1800" dirty="0">
                <a:solidFill>
                  <a:srgbClr val="4080DC"/>
                </a:solidFill>
                <a:latin typeface="微软雅黑"/>
                <a:ea typeface="微软雅黑"/>
                <a:cs typeface="+mn-ea"/>
                <a:sym typeface="+mn-lt"/>
              </a:rPr>
              <a:t>名校名师精品系列教材</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n-ea"/>
              </a:rPr>
              <a:t>默认路由配置实例</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1231106"/>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1596724060"/>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3231654"/>
          </a:xfrm>
          <a:prstGeom prst="rect">
            <a:avLst/>
          </a:prstGeom>
          <a:noFill/>
        </p:spPr>
        <p:txBody>
          <a:bodyPr wrap="square" rtlCol="0">
            <a:spAutoFit/>
          </a:bodyPr>
          <a:lstStyle/>
          <a:p>
            <a:pPr>
              <a:lnSpc>
                <a:spcPct val="150000"/>
              </a:lnSpc>
            </a:pPr>
            <a:r>
              <a:rPr kumimoji="0" lang="zh-CN" altLang="en-US" sz="2000" dirty="0">
                <a:latin typeface="+mn-ea"/>
              </a:rPr>
              <a:t>       默认路由即默认静态路由，属与静态路由的一种，一个默认路由与若干条静态路由等价。下面我们通过实例看一下它们的区别与联系。</a:t>
            </a:r>
            <a:endParaRPr kumimoji="0" lang="en-US" altLang="zh-CN" sz="2000" dirty="0">
              <a:latin typeface="+mn-ea"/>
            </a:endParaRPr>
          </a:p>
          <a:p>
            <a:pPr>
              <a:lnSpc>
                <a:spcPct val="150000"/>
              </a:lnSpc>
            </a:pPr>
            <a:r>
              <a:rPr lang="zh-CN" altLang="zh-CN" sz="2000" dirty="0">
                <a:latin typeface="+mn-ea"/>
              </a:rPr>
              <a:t>例</a:t>
            </a:r>
            <a:r>
              <a:rPr lang="en-US" altLang="zh-CN" sz="2000" dirty="0">
                <a:latin typeface="+mn-ea"/>
              </a:rPr>
              <a:t>3</a:t>
            </a:r>
            <a:r>
              <a:rPr lang="zh-CN" altLang="zh-CN" sz="2000" dirty="0">
                <a:latin typeface="+mn-ea"/>
              </a:rPr>
              <a:t>：如图</a:t>
            </a:r>
            <a:r>
              <a:rPr lang="en-US" altLang="zh-CN" sz="2000" dirty="0">
                <a:latin typeface="+mn-ea"/>
              </a:rPr>
              <a:t>5-2</a:t>
            </a:r>
            <a:r>
              <a:rPr lang="zh-CN" altLang="zh-CN" sz="2000" dirty="0">
                <a:latin typeface="+mn-ea"/>
              </a:rPr>
              <a:t>所示，现要求分别在路由器</a:t>
            </a:r>
            <a:r>
              <a:rPr lang="en-US" altLang="zh-CN" sz="2000" dirty="0">
                <a:latin typeface="+mn-ea"/>
              </a:rPr>
              <a:t>R1</a:t>
            </a:r>
            <a:r>
              <a:rPr lang="zh-CN" altLang="zh-CN" sz="2000" dirty="0">
                <a:latin typeface="+mn-ea"/>
              </a:rPr>
              <a:t>、</a:t>
            </a:r>
            <a:r>
              <a:rPr lang="en-US" altLang="zh-CN" sz="2000" dirty="0">
                <a:latin typeface="+mn-ea"/>
              </a:rPr>
              <a:t>R2</a:t>
            </a:r>
            <a:r>
              <a:rPr lang="zh-CN" altLang="zh-CN" sz="2000" dirty="0">
                <a:latin typeface="+mn-ea"/>
              </a:rPr>
              <a:t>、</a:t>
            </a:r>
            <a:r>
              <a:rPr lang="en-US" altLang="zh-CN" sz="2000" dirty="0">
                <a:latin typeface="+mn-ea"/>
              </a:rPr>
              <a:t>R3</a:t>
            </a:r>
            <a:r>
              <a:rPr lang="zh-CN" altLang="zh-CN" sz="2000" dirty="0">
                <a:latin typeface="+mn-ea"/>
              </a:rPr>
              <a:t>、</a:t>
            </a:r>
            <a:r>
              <a:rPr lang="en-US" altLang="zh-CN" sz="2000" dirty="0">
                <a:latin typeface="+mn-ea"/>
              </a:rPr>
              <a:t>R4</a:t>
            </a:r>
            <a:r>
              <a:rPr lang="zh-CN" altLang="zh-CN" sz="2000" dirty="0">
                <a:latin typeface="+mn-ea"/>
              </a:rPr>
              <a:t>上配置静态路由（包括默认路由），实现</a:t>
            </a:r>
            <a:r>
              <a:rPr lang="en-US" altLang="zh-CN" sz="2000" dirty="0">
                <a:latin typeface="+mn-ea"/>
              </a:rPr>
              <a:t>PC1</a:t>
            </a:r>
            <a:r>
              <a:rPr lang="zh-CN" altLang="zh-CN" sz="2000" dirty="0">
                <a:latin typeface="+mn-ea"/>
              </a:rPr>
              <a:t>与</a:t>
            </a:r>
            <a:r>
              <a:rPr lang="en-US" altLang="zh-CN" sz="2000" dirty="0">
                <a:latin typeface="+mn-ea"/>
              </a:rPr>
              <a:t>PC2</a:t>
            </a:r>
            <a:r>
              <a:rPr lang="zh-CN" altLang="zh-CN" sz="2000" dirty="0">
                <a:latin typeface="+mn-ea"/>
              </a:rPr>
              <a:t>的互通。</a:t>
            </a:r>
          </a:p>
          <a:p>
            <a:pPr>
              <a:lnSpc>
                <a:spcPct val="150000"/>
              </a:lnSpc>
            </a:pPr>
            <a:endParaRPr kumimoji="0" lang="zh-CN" altLang="en-US" sz="2000" b="1" dirty="0">
              <a:latin typeface="+mn-ea"/>
            </a:endParaRPr>
          </a:p>
          <a:p>
            <a:pPr indent="266700" algn="just">
              <a:lnSpc>
                <a:spcPct val="150000"/>
              </a:lnSpc>
            </a:pPr>
            <a:endParaRPr lang="zh-CN" altLang="zh-CN" sz="2000" kern="100" dirty="0">
              <a:effectLst/>
              <a:latin typeface="+mn-ea"/>
            </a:endParaRPr>
          </a:p>
          <a:p>
            <a:endParaRPr lang="zh-CN" altLang="en-US" dirty="0"/>
          </a:p>
        </p:txBody>
      </p:sp>
      <p:pic>
        <p:nvPicPr>
          <p:cNvPr id="2" name="图片 1">
            <a:extLst>
              <a:ext uri="{FF2B5EF4-FFF2-40B4-BE49-F238E27FC236}">
                <a16:creationId xmlns:a16="http://schemas.microsoft.com/office/drawing/2014/main" id="{9BC35F48-A9C9-43BD-D3BE-22713D1753DF}"/>
              </a:ext>
            </a:extLst>
          </p:cNvPr>
          <p:cNvPicPr>
            <a:picLocks noChangeAspect="1"/>
          </p:cNvPicPr>
          <p:nvPr/>
        </p:nvPicPr>
        <p:blipFill>
          <a:blip r:embed="rId2"/>
          <a:stretch>
            <a:fillRect/>
          </a:stretch>
        </p:blipFill>
        <p:spPr>
          <a:xfrm>
            <a:off x="3309620" y="3705931"/>
            <a:ext cx="5274310" cy="2694940"/>
          </a:xfrm>
          <a:prstGeom prst="rect">
            <a:avLst/>
          </a:prstGeom>
        </p:spPr>
      </p:pic>
      <p:sp>
        <p:nvSpPr>
          <p:cNvPr id="3" name="文本框 2">
            <a:extLst>
              <a:ext uri="{FF2B5EF4-FFF2-40B4-BE49-F238E27FC236}">
                <a16:creationId xmlns:a16="http://schemas.microsoft.com/office/drawing/2014/main" id="{4482DC65-B9DD-E937-A23E-8A91CE54BB8B}"/>
              </a:ext>
            </a:extLst>
          </p:cNvPr>
          <p:cNvSpPr txBox="1"/>
          <p:nvPr/>
        </p:nvSpPr>
        <p:spPr>
          <a:xfrm>
            <a:off x="4498975" y="6400871"/>
            <a:ext cx="3048000" cy="338554"/>
          </a:xfrm>
          <a:prstGeom prst="rect">
            <a:avLst/>
          </a:prstGeom>
          <a:noFill/>
        </p:spPr>
        <p:txBody>
          <a:bodyPr wrap="square" rtlCol="0">
            <a:spAutoFit/>
          </a:bodyPr>
          <a:lstStyle/>
          <a:p>
            <a:pPr algn="ctr"/>
            <a:r>
              <a:rPr lang="zh-CN" altLang="zh-CN" sz="1600" kern="0" dirty="0">
                <a:effectLst/>
                <a:latin typeface="Times New Roman" panose="02020603050405020304" pitchFamily="18" charset="0"/>
                <a:ea typeface="黑体" panose="02010609060101010101" pitchFamily="49" charset="-122"/>
                <a:cs typeface="宋体" panose="02010600030101010101" pitchFamily="2" charset="-122"/>
              </a:rPr>
              <a:t>图</a:t>
            </a:r>
            <a:r>
              <a:rPr lang="en-US" altLang="zh-CN" sz="1600" kern="100" dirty="0">
                <a:effectLst/>
                <a:latin typeface="宋体" panose="02010600030101010101" pitchFamily="2" charset="-122"/>
                <a:ea typeface="宋体" panose="02010600030101010101" pitchFamily="2" charset="-122"/>
              </a:rPr>
              <a:t>5-2</a:t>
            </a:r>
            <a:r>
              <a:rPr lang="en-US" altLang="zh-CN" sz="1600" kern="0" dirty="0">
                <a:effectLst/>
                <a:latin typeface="黑体" panose="02010609060101010101" pitchFamily="49" charset="-122"/>
                <a:ea typeface="宋体" panose="02010600030101010101" pitchFamily="2" charset="-122"/>
                <a:cs typeface="宋体" panose="02010600030101010101" pitchFamily="2" charset="-122"/>
              </a:rPr>
              <a:t> </a:t>
            </a:r>
            <a:r>
              <a:rPr lang="zh-CN" altLang="zh-CN" sz="1600" kern="0" dirty="0">
                <a:effectLst/>
                <a:latin typeface="Times New Roman" panose="02020603050405020304" pitchFamily="18" charset="0"/>
                <a:ea typeface="黑体" panose="02010609060101010101" pitchFamily="49" charset="-122"/>
                <a:cs typeface="宋体" panose="02010600030101010101" pitchFamily="2" charset="-122"/>
              </a:rPr>
              <a:t>静态路由拓扑图</a:t>
            </a:r>
            <a:endParaRPr lang="zh-CN" altLang="zh-CN" sz="1600"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130356906"/>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555093"/>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en-US" altLang="zh-CN" sz="1800" kern="100" dirty="0">
              <a:effectLst/>
              <a:latin typeface="+mn-ea"/>
            </a:endParaRPr>
          </a:p>
          <a:p>
            <a:pPr indent="266700" algn="just">
              <a:lnSpc>
                <a:spcPct val="150000"/>
              </a:lnSpc>
            </a:pPr>
            <a:r>
              <a:rPr lang="en-US" altLang="zh-CN" sz="1800" kern="100" dirty="0">
                <a:latin typeface="+mn-ea"/>
              </a:rPr>
              <a:t>1</a:t>
            </a:r>
            <a:r>
              <a:rPr lang="zh-CN" altLang="zh-CN" sz="1800" kern="100" dirty="0">
                <a:latin typeface="+mn-ea"/>
              </a:rPr>
              <a:t>）</a:t>
            </a:r>
            <a:r>
              <a:rPr lang="en-US" altLang="zh-CN" sz="1800" kern="100" dirty="0">
                <a:latin typeface="+mn-ea"/>
              </a:rPr>
              <a:t>R1</a:t>
            </a:r>
            <a:r>
              <a:rPr lang="zh-CN" altLang="zh-CN" sz="1800" kern="100" dirty="0">
                <a:latin typeface="+mn-ea"/>
              </a:rPr>
              <a:t>配置</a:t>
            </a:r>
          </a:p>
          <a:p>
            <a:pPr indent="266700" algn="just">
              <a:lnSpc>
                <a:spcPct val="150000"/>
              </a:lnSpc>
            </a:pPr>
            <a:r>
              <a:rPr lang="zh-CN" altLang="zh-CN" sz="1800" kern="100" dirty="0">
                <a:effectLst/>
                <a:latin typeface="+mn-ea"/>
              </a:rPr>
              <a:t>（</a:t>
            </a:r>
            <a:r>
              <a:rPr lang="en-US" altLang="zh-CN" sz="1800" kern="100" dirty="0">
                <a:effectLst/>
                <a:latin typeface="+mn-ea"/>
              </a:rPr>
              <a:t>1</a:t>
            </a:r>
            <a:r>
              <a:rPr lang="zh-CN" altLang="zh-CN" sz="1800" kern="100" dirty="0">
                <a:effectLst/>
                <a:latin typeface="+mn-ea"/>
              </a:rPr>
              <a:t>）</a:t>
            </a:r>
            <a:r>
              <a:rPr lang="en-US" altLang="zh-CN" sz="1800" kern="100" dirty="0">
                <a:effectLst/>
                <a:latin typeface="+mn-ea"/>
              </a:rPr>
              <a:t>R1</a:t>
            </a:r>
            <a:r>
              <a:rPr lang="zh-CN" altLang="zh-CN" sz="1800" kern="100" dirty="0">
                <a:effectLst/>
                <a:latin typeface="+mn-ea"/>
              </a:rPr>
              <a:t>的基本配置。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[R1]int g0/0/0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[R1-GigabitEthernet0/0/0]</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192.168.1.1 255.255.255.0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[R1-GigabitEthernet0/0/0]quit</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[R1]int g0/0/1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[R1-GigabitEthernet0/0/1]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192.168.2.1 255.255.255.0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[R1-GigabitEthernet0/0/1]quit</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966981101"/>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970591"/>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latin typeface="+mn-ea"/>
              </a:rPr>
              <a:t>1</a:t>
            </a:r>
            <a:r>
              <a:rPr lang="zh-CN" altLang="zh-CN" sz="1800" kern="100" dirty="0">
                <a:latin typeface="+mn-ea"/>
              </a:rPr>
              <a:t>）</a:t>
            </a:r>
            <a:r>
              <a:rPr lang="en-US" altLang="zh-CN" sz="1800" kern="100" dirty="0">
                <a:latin typeface="+mn-ea"/>
              </a:rPr>
              <a:t>R1</a:t>
            </a:r>
            <a:r>
              <a:rPr lang="zh-CN" altLang="zh-CN" sz="1800" kern="100" dirty="0">
                <a:latin typeface="+mn-ea"/>
              </a:rPr>
              <a:t>配置</a:t>
            </a:r>
          </a:p>
          <a:p>
            <a:pPr indent="266700" algn="just">
              <a:lnSpc>
                <a:spcPct val="150000"/>
              </a:lnSpc>
            </a:pPr>
            <a:r>
              <a:rPr lang="en-US" altLang="zh-CN" sz="1800" kern="100" dirty="0">
                <a:effectLst/>
                <a:latin typeface="+mn-ea"/>
              </a:rPr>
              <a:t>(2)</a:t>
            </a:r>
            <a:r>
              <a:rPr lang="zh-CN" altLang="zh-CN" sz="1800" kern="100" dirty="0">
                <a:effectLst/>
                <a:latin typeface="+mn-ea"/>
              </a:rPr>
              <a:t>添加静态路由。 </a:t>
            </a:r>
          </a:p>
          <a:p>
            <a:pPr indent="266700" algn="just">
              <a:lnSpc>
                <a:spcPct val="150000"/>
              </a:lnSpc>
            </a:pPr>
            <a:r>
              <a:rPr lang="zh-CN" altLang="zh-CN" sz="1800" kern="100" dirty="0">
                <a:effectLst/>
                <a:latin typeface="+mn-ea"/>
              </a:rPr>
              <a:t>可通过下面两种等价的方式完成相应的配置。</a:t>
            </a:r>
          </a:p>
          <a:p>
            <a:pPr marL="266700" algn="just">
              <a:lnSpc>
                <a:spcPct val="150000"/>
              </a:lnSpc>
            </a:pPr>
            <a:r>
              <a:rPr lang="en-US" altLang="zh-CN" sz="1800" kern="100" dirty="0">
                <a:effectLst/>
                <a:latin typeface="+mn-ea"/>
                <a:cs typeface="Calibri" panose="020F0502020204030204" pitchFamily="34" charset="0"/>
              </a:rPr>
              <a:t>①</a:t>
            </a:r>
            <a:r>
              <a:rPr lang="zh-CN" altLang="zh-CN" sz="1800" kern="100" dirty="0">
                <a:effectLst/>
                <a:latin typeface="+mn-ea"/>
              </a:rPr>
              <a:t>通过默认路由配置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0.0.0.0 0.0.0.0 192.168.2.2</a:t>
            </a:r>
            <a:endParaRPr lang="zh-CN" altLang="zh-CN" sz="1800" kern="100" dirty="0">
              <a:effectLst/>
              <a:latin typeface="+mn-ea"/>
            </a:endParaRPr>
          </a:p>
          <a:p>
            <a:pPr marL="266700" algn="just">
              <a:lnSpc>
                <a:spcPct val="150000"/>
              </a:lnSpc>
            </a:pPr>
            <a:r>
              <a:rPr lang="en-US" altLang="zh-CN" sz="1800" kern="100" dirty="0">
                <a:effectLst/>
                <a:latin typeface="+mn-ea"/>
                <a:cs typeface="Calibri" panose="020F0502020204030204" pitchFamily="34" charset="0"/>
              </a:rPr>
              <a:t>②</a:t>
            </a:r>
            <a:r>
              <a:rPr lang="zh-CN" altLang="zh-CN" sz="1800" kern="100" dirty="0">
                <a:effectLst/>
                <a:latin typeface="+mn-ea"/>
              </a:rPr>
              <a:t>通过静态路由配置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192.168.3.0 255.255.255.0 192.168.2.2</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192.168.4.0 255.255.255.0 192.168.2.2</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192.168.5.0 255.255.255.0 192.168.2.2 </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51192050"/>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555093"/>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latin typeface="+mn-ea"/>
              </a:rPr>
              <a:t>2</a:t>
            </a:r>
            <a:r>
              <a:rPr lang="zh-CN" altLang="zh-CN" sz="1800" kern="100" dirty="0">
                <a:latin typeface="+mn-ea"/>
              </a:rPr>
              <a:t>）</a:t>
            </a:r>
            <a:r>
              <a:rPr lang="en-US" altLang="zh-CN" sz="1800" kern="100" dirty="0">
                <a:latin typeface="+mn-ea"/>
              </a:rPr>
              <a:t>R2</a:t>
            </a:r>
            <a:r>
              <a:rPr lang="zh-CN" altLang="zh-CN" sz="1800" kern="100" dirty="0">
                <a:latin typeface="+mn-ea"/>
              </a:rPr>
              <a:t>配置</a:t>
            </a:r>
          </a:p>
          <a:p>
            <a:pPr indent="266700" algn="just">
              <a:lnSpc>
                <a:spcPct val="150000"/>
              </a:lnSpc>
            </a:pPr>
            <a:r>
              <a:rPr lang="zh-CN" altLang="zh-CN" sz="1800" kern="100" dirty="0">
                <a:effectLst/>
                <a:latin typeface="+mn-ea"/>
              </a:rPr>
              <a:t>（</a:t>
            </a:r>
            <a:r>
              <a:rPr lang="en-US" altLang="zh-CN" sz="1800" kern="100" dirty="0">
                <a:effectLst/>
                <a:latin typeface="+mn-ea"/>
              </a:rPr>
              <a:t>1</a:t>
            </a:r>
            <a:r>
              <a:rPr lang="zh-CN" altLang="zh-CN" sz="1800" kern="100" dirty="0">
                <a:effectLst/>
                <a:latin typeface="+mn-ea"/>
              </a:rPr>
              <a:t>）</a:t>
            </a:r>
            <a:r>
              <a:rPr lang="en-US" altLang="zh-CN" sz="1800" kern="100" dirty="0">
                <a:effectLst/>
                <a:latin typeface="+mn-ea"/>
              </a:rPr>
              <a:t>R2</a:t>
            </a:r>
            <a:r>
              <a:rPr lang="zh-CN" altLang="zh-CN" sz="1800" kern="100" dirty="0">
                <a:effectLst/>
                <a:latin typeface="+mn-ea"/>
              </a:rPr>
              <a:t>的基本配置。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[R2]int g0/0/0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[R2-GigabitEthernet0/0/0]</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192.168.2.2 255.255.255.0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[R2-GigabitEthernet0/0/0]quit</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[R2]int g0/0/1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[R2-GigabitEthernet0/0/1]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192.168.3.1 255.255.255.0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[R2-GigabitEthernet0/0/1]quit </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375326140"/>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5386090"/>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effectLst/>
                <a:latin typeface="+mn-ea"/>
              </a:rPr>
              <a:t>(1)</a:t>
            </a:r>
            <a:r>
              <a:rPr lang="zh-CN" altLang="zh-CN" sz="1800" kern="100" dirty="0">
                <a:effectLst/>
                <a:latin typeface="+mn-ea"/>
              </a:rPr>
              <a:t>添加静态路由。</a:t>
            </a:r>
          </a:p>
          <a:p>
            <a:pPr indent="266700" algn="just">
              <a:lnSpc>
                <a:spcPct val="150000"/>
              </a:lnSpc>
            </a:pPr>
            <a:r>
              <a:rPr lang="en-US" altLang="zh-CN" sz="1800" kern="100" dirty="0">
                <a:effectLst/>
                <a:latin typeface="+mn-ea"/>
              </a:rPr>
              <a:t>R2</a:t>
            </a:r>
            <a:r>
              <a:rPr lang="zh-CN" altLang="zh-CN" sz="1800" kern="100" dirty="0">
                <a:effectLst/>
                <a:latin typeface="+mn-ea"/>
              </a:rPr>
              <a:t>右侧路径略复杂一些，适合采用默认路由（也可以使用一条静态路由）；左侧路径较简单，适合配置静态路由。</a:t>
            </a:r>
          </a:p>
          <a:p>
            <a:pPr marL="266700" algn="just">
              <a:lnSpc>
                <a:spcPct val="150000"/>
              </a:lnSpc>
            </a:pPr>
            <a:r>
              <a:rPr lang="en-US" altLang="zh-CN" sz="1800" kern="100" dirty="0">
                <a:effectLst/>
                <a:latin typeface="+mn-ea"/>
                <a:cs typeface="Calibri" panose="020F0502020204030204" pitchFamily="34" charset="0"/>
              </a:rPr>
              <a:t>①</a:t>
            </a:r>
            <a:r>
              <a:rPr lang="zh-CN" altLang="zh-CN" sz="1800" kern="100" dirty="0">
                <a:effectLst/>
                <a:latin typeface="+mn-ea"/>
              </a:rPr>
              <a:t>配置右侧路由。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[R2]</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0.0.0.0 0.0.0.0 192.168.3.2</a:t>
            </a:r>
            <a:endParaRPr lang="zh-CN" altLang="zh-CN" sz="1800" kern="100" dirty="0">
              <a:effectLst/>
              <a:latin typeface="+mn-ea"/>
            </a:endParaRPr>
          </a:p>
          <a:p>
            <a:pPr indent="266700" algn="just">
              <a:lnSpc>
                <a:spcPct val="150000"/>
              </a:lnSpc>
            </a:pPr>
            <a:r>
              <a:rPr lang="zh-CN" altLang="zh-CN" sz="1800" kern="100" dirty="0">
                <a:effectLst/>
                <a:latin typeface="+mn-ea"/>
              </a:rPr>
              <a:t>也可以使用静态路由：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[R2]</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192.168.4.0 255.255.255.0 192.168.3.2</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[R2]</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192.168.5.0 255.255.255.0 192.168.3.2</a:t>
            </a:r>
            <a:endParaRPr lang="zh-CN" altLang="zh-CN" sz="1800" kern="100" dirty="0">
              <a:effectLst/>
              <a:latin typeface="+mn-ea"/>
            </a:endParaRPr>
          </a:p>
          <a:p>
            <a:pPr marL="266700" algn="just">
              <a:lnSpc>
                <a:spcPct val="150000"/>
              </a:lnSpc>
            </a:pPr>
            <a:r>
              <a:rPr lang="en-US" altLang="zh-CN" sz="1800" kern="100" dirty="0">
                <a:effectLst/>
                <a:latin typeface="+mn-ea"/>
                <a:cs typeface="Calibri" panose="020F0502020204030204" pitchFamily="34" charset="0"/>
              </a:rPr>
              <a:t>②</a:t>
            </a:r>
            <a:r>
              <a:rPr lang="zh-CN" altLang="zh-CN" sz="1800" kern="100" dirty="0">
                <a:effectLst/>
                <a:latin typeface="+mn-ea"/>
              </a:rPr>
              <a:t>配置左侧路由。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[R2]</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192.168.1.0 255.255.255.0 192.168.2.1 </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184875614"/>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555093"/>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effectLst/>
                <a:latin typeface="+mn-ea"/>
              </a:rPr>
              <a:t>3</a:t>
            </a:r>
            <a:r>
              <a:rPr lang="zh-CN" altLang="zh-CN" sz="1800" kern="100" dirty="0">
                <a:effectLst/>
                <a:latin typeface="+mn-ea"/>
              </a:rPr>
              <a:t>）</a:t>
            </a:r>
            <a:r>
              <a:rPr lang="en-US" altLang="zh-CN" sz="1800" kern="100" dirty="0">
                <a:effectLst/>
                <a:latin typeface="+mn-ea"/>
              </a:rPr>
              <a:t>R3</a:t>
            </a:r>
            <a:r>
              <a:rPr lang="zh-CN" altLang="zh-CN" sz="1800" kern="100" dirty="0">
                <a:effectLst/>
                <a:latin typeface="+mn-ea"/>
              </a:rPr>
              <a:t>配置</a:t>
            </a:r>
          </a:p>
          <a:p>
            <a:pPr indent="266700" algn="just">
              <a:lnSpc>
                <a:spcPct val="150000"/>
              </a:lnSpc>
            </a:pPr>
            <a:r>
              <a:rPr lang="zh-CN" altLang="zh-CN" sz="1800" kern="100" dirty="0">
                <a:effectLst/>
                <a:latin typeface="+mn-ea"/>
              </a:rPr>
              <a:t>（</a:t>
            </a:r>
            <a:r>
              <a:rPr lang="en-US" altLang="zh-CN" sz="1800" kern="100" dirty="0">
                <a:effectLst/>
                <a:latin typeface="+mn-ea"/>
              </a:rPr>
              <a:t>1</a:t>
            </a:r>
            <a:r>
              <a:rPr lang="zh-CN" altLang="zh-CN" sz="1800" kern="100" dirty="0">
                <a:effectLst/>
                <a:latin typeface="+mn-ea"/>
              </a:rPr>
              <a:t>）</a:t>
            </a:r>
            <a:r>
              <a:rPr lang="en-US" altLang="zh-CN" sz="1800" kern="100" dirty="0">
                <a:effectLst/>
                <a:latin typeface="+mn-ea"/>
              </a:rPr>
              <a:t>R3</a:t>
            </a:r>
            <a:r>
              <a:rPr lang="zh-CN" altLang="zh-CN" sz="1800" kern="100" dirty="0">
                <a:effectLst/>
                <a:latin typeface="+mn-ea"/>
              </a:rPr>
              <a:t>的基本配置。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[R3]int g0/0/0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[R3-GigabitEthernet0/0/0]</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192.168.3.2 255.255.255.0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[R3-GigabitEthernet0/0/0]quit</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[R3]int g0/0/1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[R3-GigabitEthernet0/0/1]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192.168.4.1 255.255.255.0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[R3-GigabitEthernet0/0/1]quit </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2780182688"/>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970591"/>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effectLst/>
                <a:latin typeface="+mn-ea"/>
              </a:rPr>
              <a:t>(2)</a:t>
            </a:r>
            <a:r>
              <a:rPr lang="zh-CN" altLang="zh-CN" sz="1800" kern="100" dirty="0">
                <a:effectLst/>
                <a:latin typeface="+mn-ea"/>
              </a:rPr>
              <a:t>添加静态路由。</a:t>
            </a:r>
          </a:p>
          <a:p>
            <a:pPr indent="266700" algn="just">
              <a:lnSpc>
                <a:spcPct val="150000"/>
              </a:lnSpc>
            </a:pPr>
            <a:r>
              <a:rPr lang="en-US" altLang="zh-CN" sz="1800" kern="100" dirty="0">
                <a:effectLst/>
                <a:latin typeface="+mn-ea"/>
              </a:rPr>
              <a:t>R3</a:t>
            </a:r>
            <a:r>
              <a:rPr lang="zh-CN" altLang="zh-CN" sz="1800" kern="100" dirty="0">
                <a:effectLst/>
                <a:latin typeface="+mn-ea"/>
              </a:rPr>
              <a:t>左侧路径略复杂一些，适合采用默认路由，右侧路径较简单适合配置静态路由。</a:t>
            </a:r>
          </a:p>
          <a:p>
            <a:pPr marL="266700" algn="just">
              <a:lnSpc>
                <a:spcPct val="150000"/>
              </a:lnSpc>
            </a:pPr>
            <a:r>
              <a:rPr lang="en-US" altLang="zh-CN" sz="1800" kern="100" dirty="0">
                <a:effectLst/>
                <a:latin typeface="+mn-ea"/>
                <a:cs typeface="Calibri" panose="020F0502020204030204" pitchFamily="34" charset="0"/>
              </a:rPr>
              <a:t>①</a:t>
            </a:r>
            <a:r>
              <a:rPr lang="zh-CN" altLang="zh-CN" sz="1800" kern="100" dirty="0">
                <a:effectLst/>
                <a:latin typeface="+mn-ea"/>
              </a:rPr>
              <a:t>配置左侧路由。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[R3]</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0.0.0.0 0.0.0.0 192.168.3.1</a:t>
            </a:r>
            <a:endParaRPr lang="zh-CN" altLang="zh-CN" sz="1800" kern="100" dirty="0">
              <a:effectLst/>
              <a:latin typeface="+mn-ea"/>
            </a:endParaRPr>
          </a:p>
          <a:p>
            <a:pPr indent="266700" algn="just">
              <a:lnSpc>
                <a:spcPct val="150000"/>
              </a:lnSpc>
            </a:pPr>
            <a:r>
              <a:rPr lang="zh-CN" altLang="zh-CN" sz="1800" kern="100" dirty="0">
                <a:effectLst/>
                <a:latin typeface="+mn-ea"/>
              </a:rPr>
              <a:t>也可以使用静态路由：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[R3]</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192.168.2.0 255.255.255.0 192.168.3.1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[R3]</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192.168.1.0 255.255.255.0 192.168.3.1</a:t>
            </a:r>
            <a:endParaRPr lang="zh-CN" altLang="zh-CN" sz="1800" kern="100" dirty="0">
              <a:effectLst/>
              <a:latin typeface="+mn-ea"/>
            </a:endParaRPr>
          </a:p>
          <a:p>
            <a:pPr marL="266700" algn="just">
              <a:lnSpc>
                <a:spcPct val="150000"/>
              </a:lnSpc>
            </a:pPr>
            <a:r>
              <a:rPr lang="en-US" altLang="zh-CN" sz="1800" kern="100" dirty="0">
                <a:effectLst/>
                <a:latin typeface="+mn-ea"/>
                <a:cs typeface="Calibri" panose="020F0502020204030204" pitchFamily="34" charset="0"/>
              </a:rPr>
              <a:t>②</a:t>
            </a:r>
            <a:r>
              <a:rPr lang="zh-CN" altLang="zh-CN" sz="1800" kern="100" dirty="0">
                <a:effectLst/>
                <a:latin typeface="+mn-ea"/>
              </a:rPr>
              <a:t>配置右侧路由</a:t>
            </a:r>
          </a:p>
          <a:p>
            <a:pPr indent="266700" algn="just">
              <a:lnSpc>
                <a:spcPct val="150000"/>
              </a:lnSpc>
            </a:pPr>
            <a:r>
              <a:rPr lang="en-US" altLang="zh-CN" sz="1800" kern="0" dirty="0">
                <a:solidFill>
                  <a:srgbClr val="000000"/>
                </a:solidFill>
                <a:effectLst/>
                <a:latin typeface="+mn-ea"/>
                <a:cs typeface="Tahoma" panose="020B0604030504040204" pitchFamily="34" charset="0"/>
              </a:rPr>
              <a:t>[R3]</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192.168.5.0 255.255.255.0 192.168.4.2 </a:t>
            </a:r>
            <a:endParaRPr lang="zh-CN" altLang="zh-CN" sz="1800" kern="100" dirty="0">
              <a:effectLst/>
              <a:latin typeface="+mn-ea"/>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906662833"/>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093428"/>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effectLst/>
                <a:latin typeface="+mn-ea"/>
              </a:rPr>
              <a:t>4</a:t>
            </a:r>
            <a:r>
              <a:rPr lang="zh-CN" altLang="zh-CN" sz="1800" kern="100" dirty="0">
                <a:effectLst/>
                <a:latin typeface="+mn-ea"/>
              </a:rPr>
              <a:t>）</a:t>
            </a:r>
            <a:r>
              <a:rPr lang="en-US" altLang="zh-CN" sz="1800" kern="100" dirty="0">
                <a:effectLst/>
                <a:latin typeface="+mn-ea"/>
              </a:rPr>
              <a:t>RT4</a:t>
            </a:r>
            <a:r>
              <a:rPr lang="zh-CN" altLang="zh-CN" sz="1800" kern="100" dirty="0">
                <a:effectLst/>
                <a:latin typeface="+mn-ea"/>
              </a:rPr>
              <a:t>配置</a:t>
            </a:r>
          </a:p>
          <a:p>
            <a:pPr indent="266700" algn="just">
              <a:lnSpc>
                <a:spcPct val="150000"/>
              </a:lnSpc>
            </a:pPr>
            <a:r>
              <a:rPr lang="zh-CN" altLang="zh-CN" sz="1800" kern="100" dirty="0">
                <a:effectLst/>
                <a:latin typeface="+mn-ea"/>
              </a:rPr>
              <a:t>（</a:t>
            </a:r>
            <a:r>
              <a:rPr lang="en-US" altLang="zh-CN" sz="1800" kern="100" dirty="0">
                <a:effectLst/>
                <a:latin typeface="+mn-ea"/>
              </a:rPr>
              <a:t>1</a:t>
            </a:r>
            <a:r>
              <a:rPr lang="zh-CN" altLang="zh-CN" sz="1800" kern="100" dirty="0">
                <a:effectLst/>
                <a:latin typeface="+mn-ea"/>
              </a:rPr>
              <a:t>）</a:t>
            </a:r>
            <a:r>
              <a:rPr lang="en-US" altLang="zh-CN" sz="1800" kern="100" dirty="0">
                <a:effectLst/>
                <a:latin typeface="+mn-ea"/>
              </a:rPr>
              <a:t>RT4</a:t>
            </a:r>
            <a:r>
              <a:rPr lang="zh-CN" altLang="zh-CN" sz="1800" kern="100" dirty="0">
                <a:effectLst/>
                <a:latin typeface="+mn-ea"/>
              </a:rPr>
              <a:t>的基本配置。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[R4]int g0/0/0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[R4-GigabitEthernet0/0/0]</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192.168.4.2 255.255.255.0</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[R4-GigabitEthernet0/0/0]quit</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[R4]int g0/0/1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[R4-GigabitEthernet0/0/1]</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add 192.168.5.1 255.255.255.0</a:t>
            </a:r>
            <a:endParaRPr lang="zh-CN" altLang="zh-CN" sz="1800" kern="100" dirty="0">
              <a:effectLst/>
              <a:latin typeface="+mn-ea"/>
            </a:endParaRPr>
          </a:p>
          <a:p>
            <a:pPr>
              <a:lnSpc>
                <a:spcPct val="150000"/>
              </a:lnSpc>
            </a:pPr>
            <a:r>
              <a:rPr lang="en-US" altLang="zh-CN" sz="1800" kern="0" dirty="0">
                <a:effectLst/>
                <a:latin typeface="+mn-ea"/>
                <a:cs typeface="Tahoma" panose="020B0604030504040204" pitchFamily="34" charset="0"/>
              </a:rPr>
              <a:t>[R4-GigabitEthernet0/0/1]quit</a:t>
            </a:r>
            <a:endParaRPr lang="zh-CN" altLang="zh-CN" sz="1800" kern="100" dirty="0">
              <a:effectLst/>
              <a:latin typeface="+mn-ea"/>
            </a:endParaRPr>
          </a:p>
          <a:p>
            <a:endParaRPr lang="zh-CN" altLang="en-US" dirty="0"/>
          </a:p>
        </p:txBody>
      </p:sp>
    </p:spTree>
    <p:extLst>
      <p:ext uri="{BB962C8B-B14F-4D97-AF65-F5344CB8AC3E}">
        <p14:creationId xmlns:p14="http://schemas.microsoft.com/office/powerpoint/2010/main" val="17122864"/>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093428"/>
          </a:xfrm>
          <a:prstGeom prst="rect">
            <a:avLst/>
          </a:prstGeom>
          <a:noFill/>
        </p:spPr>
        <p:txBody>
          <a:bodyPr wrap="square" rtlCol="0">
            <a:spAutoFit/>
          </a:bodyPr>
          <a:lstStyle/>
          <a:p>
            <a:pPr indent="262255" algn="just"/>
            <a:r>
              <a:rPr lang="zh-CN" altLang="zh-CN" sz="2000" kern="0" dirty="0">
                <a:effectLst/>
                <a:latin typeface="+mn-ea"/>
                <a:cs typeface="宋体" panose="02010600030101010101" pitchFamily="2" charset="-122"/>
              </a:rPr>
              <a:t>例</a:t>
            </a:r>
            <a:r>
              <a:rPr lang="en-US" altLang="zh-CN" sz="2000" kern="0" dirty="0">
                <a:effectLst/>
                <a:latin typeface="+mn-ea"/>
                <a:cs typeface="宋体" panose="02010600030101010101" pitchFamily="2" charset="-122"/>
              </a:rPr>
              <a:t>2</a:t>
            </a:r>
            <a:r>
              <a:rPr lang="zh-CN" altLang="zh-CN" sz="2000" b="1" kern="0" dirty="0">
                <a:effectLst/>
                <a:latin typeface="+mn-ea"/>
                <a:cs typeface="宋体" panose="02010600030101010101" pitchFamily="2" charset="-122"/>
              </a:rPr>
              <a:t>：</a:t>
            </a:r>
            <a:r>
              <a:rPr lang="zh-CN" altLang="zh-CN" sz="2000" kern="0" dirty="0">
                <a:effectLst/>
                <a:latin typeface="+mn-ea"/>
                <a:cs typeface="宋体" panose="02010600030101010101" pitchFamily="2" charset="-122"/>
              </a:rPr>
              <a:t>将例</a:t>
            </a:r>
            <a:r>
              <a:rPr lang="en-US" altLang="zh-CN" sz="2000" kern="0" dirty="0">
                <a:effectLst/>
                <a:latin typeface="+mn-ea"/>
                <a:cs typeface="宋体" panose="02010600030101010101" pitchFamily="2" charset="-122"/>
              </a:rPr>
              <a:t>1</a:t>
            </a:r>
            <a:r>
              <a:rPr lang="zh-CN" altLang="zh-CN" sz="2000" kern="0" dirty="0">
                <a:effectLst/>
                <a:latin typeface="+mn-ea"/>
                <a:cs typeface="宋体" panose="02010600030101010101" pitchFamily="2" charset="-122"/>
              </a:rPr>
              <a:t>中</a:t>
            </a:r>
            <a:r>
              <a:rPr lang="en-US" altLang="zh-CN" sz="2000" kern="0" dirty="0">
                <a:effectLst/>
                <a:latin typeface="+mn-ea"/>
                <a:cs typeface="宋体" panose="02010600030101010101" pitchFamily="2" charset="-122"/>
              </a:rPr>
              <a:t>R1</a:t>
            </a:r>
            <a:r>
              <a:rPr lang="zh-CN" altLang="zh-CN" sz="2000" kern="0" dirty="0">
                <a:effectLst/>
                <a:latin typeface="+mn-ea"/>
                <a:cs typeface="宋体" panose="02010600030101010101" pitchFamily="2" charset="-122"/>
              </a:rPr>
              <a:t>上去往</a:t>
            </a:r>
            <a:r>
              <a:rPr lang="en-US" altLang="zh-CN" sz="2000" kern="0" dirty="0">
                <a:effectLst/>
                <a:latin typeface="+mn-ea"/>
                <a:cs typeface="宋体" panose="02010600030101010101" pitchFamily="2" charset="-122"/>
              </a:rPr>
              <a:t>191.168.3.0</a:t>
            </a:r>
            <a:r>
              <a:rPr lang="zh-CN" altLang="zh-CN" sz="2000" kern="0" dirty="0">
                <a:effectLst/>
                <a:latin typeface="+mn-ea"/>
                <a:cs typeface="宋体" panose="02010600030101010101" pitchFamily="2" charset="-122"/>
              </a:rPr>
              <a:t>网段的静态路由改为用默认路由实现。</a:t>
            </a:r>
            <a:endParaRPr lang="zh-CN" altLang="zh-CN" sz="2000" kern="100" dirty="0">
              <a:effectLst/>
              <a:latin typeface="+mn-ea"/>
            </a:endParaRPr>
          </a:p>
          <a:p>
            <a:pPr indent="266700" algn="just">
              <a:lnSpc>
                <a:spcPct val="150000"/>
              </a:lnSpc>
            </a:pPr>
            <a:r>
              <a:rPr lang="en-US" altLang="zh-CN" sz="1800" kern="100" dirty="0">
                <a:effectLst/>
                <a:latin typeface="+mn-ea"/>
              </a:rPr>
              <a:t>(2)</a:t>
            </a:r>
            <a:r>
              <a:rPr lang="zh-CN" altLang="zh-CN" sz="1800" kern="100" dirty="0">
                <a:effectLst/>
                <a:latin typeface="+mn-ea"/>
              </a:rPr>
              <a:t>添加静态路由。</a:t>
            </a:r>
          </a:p>
          <a:p>
            <a:pPr indent="266700" algn="just">
              <a:lnSpc>
                <a:spcPct val="150000"/>
              </a:lnSpc>
            </a:pPr>
            <a:r>
              <a:rPr lang="zh-CN" altLang="zh-CN" sz="1800" kern="100" dirty="0">
                <a:effectLst/>
                <a:latin typeface="+mn-ea"/>
              </a:rPr>
              <a:t>可通过下面两种等价的方式完成相应的配置。</a:t>
            </a:r>
          </a:p>
          <a:p>
            <a:pPr marL="266700" algn="just">
              <a:lnSpc>
                <a:spcPct val="150000"/>
              </a:lnSpc>
            </a:pPr>
            <a:r>
              <a:rPr lang="en-US" altLang="zh-CN" sz="1800" kern="100" dirty="0">
                <a:effectLst/>
                <a:latin typeface="+mn-ea"/>
                <a:cs typeface="Calibri" panose="020F0502020204030204" pitchFamily="34" charset="0"/>
              </a:rPr>
              <a:t>①</a:t>
            </a:r>
            <a:r>
              <a:rPr lang="zh-CN" altLang="zh-CN" sz="1800" kern="100" dirty="0">
                <a:effectLst/>
                <a:latin typeface="+mn-ea"/>
              </a:rPr>
              <a:t>通过默认路由配置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[R4]</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0.0.0.0 0.0.0.0 192.168.4.1</a:t>
            </a:r>
            <a:endParaRPr lang="zh-CN" altLang="zh-CN" sz="1800" kern="100" dirty="0">
              <a:effectLst/>
              <a:latin typeface="+mn-ea"/>
            </a:endParaRPr>
          </a:p>
          <a:p>
            <a:pPr marL="266700" algn="just">
              <a:lnSpc>
                <a:spcPct val="150000"/>
              </a:lnSpc>
            </a:pPr>
            <a:r>
              <a:rPr lang="en-US" altLang="zh-CN" sz="1800" kern="100" dirty="0">
                <a:effectLst/>
                <a:latin typeface="+mn-ea"/>
                <a:cs typeface="Calibri" panose="020F0502020204030204" pitchFamily="34" charset="0"/>
              </a:rPr>
              <a:t>②</a:t>
            </a:r>
            <a:r>
              <a:rPr lang="zh-CN" altLang="zh-CN" sz="1800" kern="100" dirty="0">
                <a:effectLst/>
                <a:latin typeface="+mn-ea"/>
              </a:rPr>
              <a:t>通过静态路由配置。</a:t>
            </a:r>
          </a:p>
          <a:p>
            <a:pPr indent="266700" algn="just">
              <a:lnSpc>
                <a:spcPct val="150000"/>
              </a:lnSpc>
            </a:pPr>
            <a:r>
              <a:rPr lang="en-US" altLang="zh-CN" sz="1800" kern="0" dirty="0">
                <a:solidFill>
                  <a:srgbClr val="000000"/>
                </a:solidFill>
                <a:effectLst/>
                <a:latin typeface="+mn-ea"/>
                <a:cs typeface="Tahoma" panose="020B0604030504040204" pitchFamily="34" charset="0"/>
              </a:rPr>
              <a:t>[R4]</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192.168.3.0 255.255.255.0 192.168.4.1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192.168.2.0 255.255.255.0 192.168.4.1</a:t>
            </a:r>
            <a:endParaRPr lang="zh-CN" altLang="zh-CN" sz="1800" kern="100" dirty="0">
              <a:effectLst/>
              <a:latin typeface="+mn-ea"/>
            </a:endParaRPr>
          </a:p>
          <a:p>
            <a:pPr indent="266700" algn="just">
              <a:lnSpc>
                <a:spcPct val="150000"/>
              </a:lnSpc>
            </a:pPr>
            <a:r>
              <a:rPr lang="en-US" altLang="zh-CN" sz="1800" kern="0" dirty="0">
                <a:solidFill>
                  <a:srgbClr val="000000"/>
                </a:solidFill>
                <a:effectLst/>
                <a:latin typeface="+mn-ea"/>
                <a:cs typeface="Tahoma" panose="020B0604030504040204" pitchFamily="34" charset="0"/>
              </a:rPr>
              <a:t>[R4]</a:t>
            </a:r>
            <a:r>
              <a:rPr lang="en-US" altLang="zh-CN" sz="1800" kern="0" dirty="0" err="1">
                <a:solidFill>
                  <a:srgbClr val="000000"/>
                </a:solidFill>
                <a:effectLst/>
                <a:latin typeface="+mn-ea"/>
                <a:cs typeface="Tahoma" panose="020B0604030504040204" pitchFamily="34" charset="0"/>
              </a:rPr>
              <a:t>ip</a:t>
            </a:r>
            <a:r>
              <a:rPr lang="en-US" altLang="zh-CN" sz="1800" kern="0" dirty="0">
                <a:solidFill>
                  <a:srgbClr val="000000"/>
                </a:solidFill>
                <a:effectLst/>
                <a:latin typeface="+mn-ea"/>
                <a:cs typeface="Tahoma" panose="020B0604030504040204" pitchFamily="34" charset="0"/>
              </a:rPr>
              <a:t> route-static 192.168.1.0 255.255.255.0 192.168.4.1</a:t>
            </a:r>
            <a:endParaRPr lang="zh-CN" altLang="zh-CN" sz="1800" kern="100" dirty="0">
              <a:effectLst/>
              <a:latin typeface="+mn-ea"/>
            </a:endParaRPr>
          </a:p>
          <a:p>
            <a:endParaRPr lang="zh-CN" altLang="en-US" dirty="0"/>
          </a:p>
        </p:txBody>
      </p:sp>
    </p:spTree>
    <p:extLst>
      <p:ext uri="{BB962C8B-B14F-4D97-AF65-F5344CB8AC3E}">
        <p14:creationId xmlns:p14="http://schemas.microsoft.com/office/powerpoint/2010/main" val="3009233227"/>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4786728" y="451628"/>
            <a:ext cx="6927608" cy="1478911"/>
            <a:chOff x="3831" y="3919"/>
            <a:chExt cx="11776" cy="3366"/>
          </a:xfrm>
        </p:grpSpPr>
        <p:sp>
          <p:nvSpPr>
            <p:cNvPr id="15" name="文本框 14"/>
            <p:cNvSpPr txBox="1"/>
            <p:nvPr/>
          </p:nvSpPr>
          <p:spPr>
            <a:xfrm>
              <a:off x="3831" y="3919"/>
              <a:ext cx="11776" cy="3366"/>
            </a:xfrm>
            <a:prstGeom prst="rect">
              <a:avLst/>
            </a:prstGeom>
            <a:noFill/>
          </p:spPr>
          <p:txBody>
            <a:bodyPr wrap="square" rtlCol="0" anchor="t">
              <a:spAutoFit/>
            </a:bodyPr>
            <a:lstStyle/>
            <a:p>
              <a:pPr algn="dist" defTabSz="914400">
                <a:lnSpc>
                  <a:spcPct val="110000"/>
                </a:lnSpc>
              </a:pPr>
              <a:r>
                <a:rPr lang="en-US" sz="8800" dirty="0">
                  <a:solidFill>
                    <a:prstClr val="black"/>
                  </a:solidFill>
                  <a:latin typeface="微软雅黑" panose="020B0503020204020204" pitchFamily="34" charset="-122"/>
                  <a:ea typeface="微软雅黑" panose="020B0503020204020204" pitchFamily="34" charset="-122"/>
                  <a:cs typeface="+mn-ea"/>
                  <a:sym typeface="+mn-lt"/>
                </a:rPr>
                <a:t>CONTENTS</a:t>
              </a:r>
            </a:p>
          </p:txBody>
        </p:sp>
        <p:sp>
          <p:nvSpPr>
            <p:cNvPr id="4" name="文本框 3"/>
            <p:cNvSpPr txBox="1"/>
            <p:nvPr/>
          </p:nvSpPr>
          <p:spPr>
            <a:xfrm>
              <a:off x="3831" y="3919"/>
              <a:ext cx="11776" cy="3366"/>
            </a:xfrm>
            <a:prstGeom prst="rect">
              <a:avLst/>
            </a:prstGeom>
            <a:noFill/>
          </p:spPr>
          <p:txBody>
            <a:bodyPr wrap="square" rtlCol="0" anchor="t">
              <a:spAutoFit/>
            </a:bodyPr>
            <a:lstStyle/>
            <a:p>
              <a:pPr algn="dist" defTabSz="914400">
                <a:lnSpc>
                  <a:spcPct val="110000"/>
                </a:lnSpc>
              </a:pPr>
              <a:r>
                <a:rPr lang="en-US" sz="8800" dirty="0">
                  <a:solidFill>
                    <a:srgbClr val="4080DC"/>
                  </a:solidFill>
                  <a:latin typeface="微软雅黑" panose="020B0503020204020204" pitchFamily="34" charset="-122"/>
                  <a:ea typeface="微软雅黑" panose="020B0503020204020204" pitchFamily="34" charset="-122"/>
                  <a:cs typeface="+mn-ea"/>
                  <a:sym typeface="+mn-lt"/>
                </a:rPr>
                <a:t>CONTENTS</a:t>
              </a:r>
            </a:p>
          </p:txBody>
        </p:sp>
      </p:grpSp>
      <p:sp>
        <p:nvSpPr>
          <p:cNvPr id="5" name="文本框 4"/>
          <p:cNvSpPr txBox="1"/>
          <p:nvPr/>
        </p:nvSpPr>
        <p:spPr>
          <a:xfrm>
            <a:off x="6273800" y="2011045"/>
            <a:ext cx="112585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5.1</a:t>
            </a:r>
          </a:p>
        </p:txBody>
      </p:sp>
      <p:sp>
        <p:nvSpPr>
          <p:cNvPr id="2" name="文本框 1"/>
          <p:cNvSpPr txBox="1"/>
          <p:nvPr/>
        </p:nvSpPr>
        <p:spPr>
          <a:xfrm>
            <a:off x="7409067" y="2107066"/>
            <a:ext cx="14670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项目导入</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3" name="文本框 2"/>
          <p:cNvSpPr txBox="1"/>
          <p:nvPr/>
        </p:nvSpPr>
        <p:spPr>
          <a:xfrm>
            <a:off x="6273800" y="2639060"/>
            <a:ext cx="110998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5.2</a:t>
            </a:r>
          </a:p>
        </p:txBody>
      </p:sp>
      <p:sp>
        <p:nvSpPr>
          <p:cNvPr id="6" name="文本框 5"/>
          <p:cNvSpPr txBox="1"/>
          <p:nvPr/>
        </p:nvSpPr>
        <p:spPr>
          <a:xfrm>
            <a:off x="7409066" y="2754054"/>
            <a:ext cx="43195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职业能力目标和要求</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9" name="文本框 8"/>
          <p:cNvSpPr txBox="1"/>
          <p:nvPr/>
        </p:nvSpPr>
        <p:spPr>
          <a:xfrm>
            <a:off x="6273800" y="3287395"/>
            <a:ext cx="129413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5.3</a:t>
            </a:r>
          </a:p>
        </p:txBody>
      </p:sp>
      <p:sp>
        <p:nvSpPr>
          <p:cNvPr id="10" name="文本框 9"/>
          <p:cNvSpPr txBox="1"/>
          <p:nvPr/>
        </p:nvSpPr>
        <p:spPr>
          <a:xfrm>
            <a:off x="7409067" y="3371531"/>
            <a:ext cx="1467068" cy="514350"/>
          </a:xfrm>
          <a:prstGeom prst="rect">
            <a:avLst/>
          </a:prstGeom>
          <a:noFill/>
        </p:spPr>
        <p:txBody>
          <a:bodyPr wrap="square" rtlCol="0" anchor="t" anchorCtr="0">
            <a:spAutoFit/>
          </a:bodyPr>
          <a:lstStyle/>
          <a:p>
            <a:pPr defTabSz="914400">
              <a:lnSpc>
                <a:spcPct val="110000"/>
              </a:lnSpc>
            </a:pPr>
            <a:r>
              <a:rPr lang="zh-CN" altLang="en-US" sz="2500" dirty="0">
                <a:solidFill>
                  <a:prstClr val="black"/>
                </a:solidFill>
                <a:cs typeface="+mn-ea"/>
                <a:sym typeface="+mn-lt"/>
              </a:rPr>
              <a:t>相关知识</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2" name="文本框 11"/>
          <p:cNvSpPr txBox="1"/>
          <p:nvPr/>
        </p:nvSpPr>
        <p:spPr>
          <a:xfrm>
            <a:off x="6273800" y="3915410"/>
            <a:ext cx="144843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5.4</a:t>
            </a:r>
          </a:p>
        </p:txBody>
      </p:sp>
      <p:sp>
        <p:nvSpPr>
          <p:cNvPr id="13" name="文本框 12"/>
          <p:cNvSpPr txBox="1"/>
          <p:nvPr/>
        </p:nvSpPr>
        <p:spPr>
          <a:xfrm>
            <a:off x="7409067" y="3974929"/>
            <a:ext cx="24053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项目设计与准备</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7" name="文本框 16"/>
          <p:cNvSpPr txBox="1"/>
          <p:nvPr/>
        </p:nvSpPr>
        <p:spPr>
          <a:xfrm>
            <a:off x="6273800" y="4522470"/>
            <a:ext cx="1429385"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5.5</a:t>
            </a:r>
          </a:p>
        </p:txBody>
      </p:sp>
      <p:sp>
        <p:nvSpPr>
          <p:cNvPr id="19" name="文本框 18"/>
          <p:cNvSpPr txBox="1"/>
          <p:nvPr/>
        </p:nvSpPr>
        <p:spPr>
          <a:xfrm>
            <a:off x="7409067" y="4592422"/>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项目实施</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pic>
        <p:nvPicPr>
          <p:cNvPr id="23" name="图片 22" descr="D:\APPT制作\新员工网络信息安全意识培训\素材\元素\图片\51miz-E850815-01D69F5C.png51miz-E850815-01D69F5C"/>
          <p:cNvPicPr>
            <a:picLocks noChangeAspect="1"/>
          </p:cNvPicPr>
          <p:nvPr/>
        </p:nvPicPr>
        <p:blipFill>
          <a:blip r:embed="rId2" cstate="screen"/>
          <a:srcRect/>
          <a:stretch>
            <a:fillRect/>
          </a:stretch>
        </p:blipFill>
        <p:spPr>
          <a:xfrm>
            <a:off x="1146325" y="2066221"/>
            <a:ext cx="3640402" cy="3620404"/>
          </a:xfrm>
          <a:prstGeom prst="rect">
            <a:avLst/>
          </a:prstGeom>
        </p:spPr>
      </p:pic>
      <p:sp>
        <p:nvSpPr>
          <p:cNvPr id="7" name="文本框 6"/>
          <p:cNvSpPr txBox="1"/>
          <p:nvPr/>
        </p:nvSpPr>
        <p:spPr>
          <a:xfrm>
            <a:off x="6248400" y="5182870"/>
            <a:ext cx="127635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5.6</a:t>
            </a:r>
          </a:p>
        </p:txBody>
      </p:sp>
      <p:sp>
        <p:nvSpPr>
          <p:cNvPr id="8" name="文本框 7"/>
          <p:cNvSpPr txBox="1"/>
          <p:nvPr/>
        </p:nvSpPr>
        <p:spPr>
          <a:xfrm>
            <a:off x="7383667" y="5252822"/>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项目验收</a:t>
            </a:r>
            <a:endParaRPr lang="en-US" altLang="zh-CN" sz="25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11" name="文本框 10"/>
          <p:cNvSpPr txBox="1"/>
          <p:nvPr/>
        </p:nvSpPr>
        <p:spPr>
          <a:xfrm>
            <a:off x="6248400" y="5860415"/>
            <a:ext cx="1200150" cy="643509"/>
          </a:xfrm>
          <a:prstGeom prst="rect">
            <a:avLst/>
          </a:prstGeom>
          <a:noFill/>
        </p:spPr>
        <p:txBody>
          <a:bodyPr wrap="square" rtlCol="0" anchor="t" anchorCtr="0">
            <a:spAutoFit/>
          </a:bodyPr>
          <a:lstStyle/>
          <a:p>
            <a:pPr defTabSz="914400">
              <a:lnSpc>
                <a:spcPct val="110000"/>
              </a:lnSpc>
            </a:pPr>
            <a:r>
              <a:rPr lang="en-US" altLang="zh-CN" sz="3500" dirty="0">
                <a:solidFill>
                  <a:srgbClr val="4080DC"/>
                </a:solidFill>
                <a:latin typeface="微软雅黑" panose="020B0503020204020204" pitchFamily="34" charset="-122"/>
                <a:ea typeface="微软雅黑" panose="020B0503020204020204" pitchFamily="34" charset="-122"/>
                <a:cs typeface="+mn-ea"/>
                <a:sym typeface="+mn-lt"/>
              </a:rPr>
              <a:t>5.7</a:t>
            </a:r>
          </a:p>
        </p:txBody>
      </p:sp>
      <p:sp>
        <p:nvSpPr>
          <p:cNvPr id="14" name="文本框 13"/>
          <p:cNvSpPr txBox="1"/>
          <p:nvPr/>
        </p:nvSpPr>
        <p:spPr>
          <a:xfrm>
            <a:off x="7383667" y="5930367"/>
            <a:ext cx="1452880" cy="514350"/>
          </a:xfrm>
          <a:prstGeom prst="rect">
            <a:avLst/>
          </a:prstGeom>
          <a:noFill/>
        </p:spPr>
        <p:txBody>
          <a:bodyPr wrap="square" rtlCol="0" anchor="t" anchorCtr="0">
            <a:spAutoFit/>
          </a:bodyPr>
          <a:lstStyle/>
          <a:p>
            <a:pPr algn="l" defTabSz="914400">
              <a:lnSpc>
                <a:spcPct val="110000"/>
              </a:lnSpc>
            </a:pPr>
            <a:r>
              <a:rPr lang="zh-CN" altLang="en-US" sz="2500" dirty="0">
                <a:solidFill>
                  <a:prstClr val="black"/>
                </a:solidFill>
                <a:cs typeface="+mn-ea"/>
                <a:sym typeface="+mn-lt"/>
              </a:rPr>
              <a:t>项目小结</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500" fill="hold">
                                          <p:stCondLst>
                                            <p:cond delay="0"/>
                                          </p:stCondLst>
                                        </p:cTn>
                                        <p:tgtEl>
                                          <p:spTgt spid="23"/>
                                        </p:tgtEl>
                                        <p:attrNameLst>
                                          <p:attrName>style.visibility</p:attrName>
                                        </p:attrNameLst>
                                      </p:cBhvr>
                                      <p:to>
                                        <p:strVal val="visible"/>
                                      </p:to>
                                    </p:set>
                                    <p:animEffect transition="in" filter="fade">
                                      <p:cBhvr>
                                        <p:cTn id="14" dur="500"/>
                                        <p:tgtEl>
                                          <p:spTgt spid="23"/>
                                        </p:tgtEl>
                                      </p:cBhvr>
                                    </p:animEffect>
                                    <p:anim calcmode="lin" valueType="num">
                                      <p:cBhvr>
                                        <p:cTn id="15" dur="500" fill="hold"/>
                                        <p:tgtEl>
                                          <p:spTgt spid="23"/>
                                        </p:tgtEl>
                                        <p:attrNameLst>
                                          <p:attrName>ppt_x</p:attrName>
                                        </p:attrNameLst>
                                      </p:cBhvr>
                                      <p:tavLst>
                                        <p:tav tm="0">
                                          <p:val>
                                            <p:strVal val="#ppt_x"/>
                                          </p:val>
                                        </p:tav>
                                        <p:tav tm="100000">
                                          <p:val>
                                            <p:strVal val="#ppt_x"/>
                                          </p:val>
                                        </p:tav>
                                      </p:tavLst>
                                    </p:anim>
                                    <p:anim calcmode="lin" valueType="num">
                                      <p:cBhvr>
                                        <p:cTn id="16"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zh-CN" dirty="0">
                <a:effectLst/>
                <a:latin typeface="+mn-ea"/>
                <a:cs typeface="Times New Roman" panose="02020603050405020304" pitchFamily="18" charset="0"/>
              </a:rPr>
              <a:t>默认路由与静态路由的区别和联系</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4154984"/>
          </a:xfrm>
          <a:prstGeom prst="rect">
            <a:avLst/>
          </a:prstGeom>
          <a:noFill/>
        </p:spPr>
        <p:txBody>
          <a:bodyPr wrap="square" rtlCol="0">
            <a:spAutoFit/>
          </a:bodyPr>
          <a:lstStyle/>
          <a:p>
            <a:pPr indent="266700" algn="just">
              <a:lnSpc>
                <a:spcPct val="150000"/>
              </a:lnSpc>
            </a:pPr>
            <a:r>
              <a:rPr lang="en-US" altLang="zh-CN" sz="2000" kern="100" dirty="0">
                <a:effectLst/>
                <a:latin typeface="+mn-ea"/>
              </a:rPr>
              <a:t>5</a:t>
            </a:r>
            <a:r>
              <a:rPr lang="zh-CN" altLang="zh-CN" sz="2000" kern="100" dirty="0">
                <a:effectLst/>
                <a:latin typeface="+mn-ea"/>
              </a:rPr>
              <a:t>）路由匹配过程</a:t>
            </a:r>
          </a:p>
          <a:p>
            <a:pPr algn="just">
              <a:lnSpc>
                <a:spcPct val="150000"/>
              </a:lnSpc>
            </a:pPr>
            <a:r>
              <a:rPr lang="en-US" altLang="zh-CN" sz="2000" kern="100" dirty="0">
                <a:effectLst/>
                <a:latin typeface="+mn-ea"/>
              </a:rPr>
              <a:t>    PC1 ping PC2</a:t>
            </a:r>
            <a:r>
              <a:rPr lang="zh-CN" altLang="zh-CN" sz="2000" kern="100" dirty="0">
                <a:effectLst/>
                <a:latin typeface="+mn-ea"/>
              </a:rPr>
              <a:t>的过程是这样的：</a:t>
            </a:r>
            <a:r>
              <a:rPr lang="en-US" altLang="zh-CN" sz="2000" kern="100" dirty="0">
                <a:effectLst/>
                <a:latin typeface="+mn-ea"/>
              </a:rPr>
              <a:t>PC1</a:t>
            </a:r>
            <a:r>
              <a:rPr lang="zh-CN" altLang="zh-CN" sz="2000" kern="100" dirty="0">
                <a:effectLst/>
                <a:latin typeface="+mn-ea"/>
              </a:rPr>
              <a:t>构造一个目标地址是</a:t>
            </a:r>
            <a:r>
              <a:rPr lang="en-US" altLang="zh-CN" sz="2000" kern="100" dirty="0">
                <a:effectLst/>
                <a:latin typeface="+mn-ea"/>
              </a:rPr>
              <a:t>192.168.5.0/24</a:t>
            </a:r>
            <a:r>
              <a:rPr lang="zh-CN" altLang="zh-CN" sz="2000" kern="100" dirty="0">
                <a:effectLst/>
                <a:latin typeface="+mn-ea"/>
              </a:rPr>
              <a:t>的</a:t>
            </a:r>
            <a:r>
              <a:rPr lang="en-US" altLang="zh-CN" sz="2000" kern="100" dirty="0">
                <a:effectLst/>
                <a:latin typeface="+mn-ea"/>
              </a:rPr>
              <a:t>echo</a:t>
            </a:r>
            <a:r>
              <a:rPr lang="zh-CN" altLang="zh-CN" sz="2000" kern="100" dirty="0">
                <a:effectLst/>
                <a:latin typeface="+mn-ea"/>
              </a:rPr>
              <a:t>数据包传送给</a:t>
            </a:r>
            <a:r>
              <a:rPr lang="en-US" altLang="zh-CN" sz="2000" kern="100" dirty="0">
                <a:effectLst/>
                <a:latin typeface="+mn-ea"/>
              </a:rPr>
              <a:t>R1</a:t>
            </a:r>
            <a:r>
              <a:rPr lang="zh-CN" altLang="zh-CN" sz="2000" kern="100" dirty="0">
                <a:effectLst/>
                <a:latin typeface="+mn-ea"/>
              </a:rPr>
              <a:t>；</a:t>
            </a:r>
            <a:r>
              <a:rPr lang="en-US" altLang="zh-CN" sz="2000" kern="100" dirty="0">
                <a:effectLst/>
                <a:latin typeface="+mn-ea"/>
              </a:rPr>
              <a:t>R1</a:t>
            </a:r>
            <a:r>
              <a:rPr lang="zh-CN" altLang="zh-CN" sz="2000" kern="100" dirty="0">
                <a:effectLst/>
                <a:latin typeface="+mn-ea"/>
              </a:rPr>
              <a:t>查看路由表，路由表中有网段</a:t>
            </a:r>
            <a:r>
              <a:rPr lang="en-US" altLang="zh-CN" sz="2000" kern="100" dirty="0">
                <a:effectLst/>
                <a:latin typeface="+mn-ea"/>
              </a:rPr>
              <a:t>192.168.5.0/24</a:t>
            </a:r>
            <a:r>
              <a:rPr lang="zh-CN" altLang="zh-CN" sz="2000" kern="100" dirty="0">
                <a:effectLst/>
                <a:latin typeface="+mn-ea"/>
              </a:rPr>
              <a:t>，</a:t>
            </a:r>
            <a:r>
              <a:rPr lang="en-US" altLang="zh-CN" sz="2000" kern="100" dirty="0">
                <a:effectLst/>
                <a:latin typeface="+mn-ea"/>
              </a:rPr>
              <a:t>R1</a:t>
            </a:r>
            <a:r>
              <a:rPr lang="zh-CN" altLang="zh-CN" sz="2000" kern="100" dirty="0">
                <a:effectLst/>
                <a:latin typeface="+mn-ea"/>
              </a:rPr>
              <a:t>沿下一跳地址把数据包传送给</a:t>
            </a:r>
            <a:r>
              <a:rPr lang="en-US" altLang="zh-CN" sz="2000" kern="100" dirty="0">
                <a:effectLst/>
                <a:latin typeface="+mn-ea"/>
              </a:rPr>
              <a:t>R2</a:t>
            </a:r>
            <a:r>
              <a:rPr lang="zh-CN" altLang="zh-CN" sz="2000" kern="100" dirty="0">
                <a:effectLst/>
                <a:latin typeface="+mn-ea"/>
              </a:rPr>
              <a:t>；</a:t>
            </a:r>
            <a:r>
              <a:rPr lang="en-US" altLang="zh-CN" sz="2000" kern="100" dirty="0">
                <a:effectLst/>
                <a:latin typeface="+mn-ea"/>
              </a:rPr>
              <a:t>R2</a:t>
            </a:r>
            <a:r>
              <a:rPr lang="zh-CN" altLang="zh-CN" sz="2000" kern="100" dirty="0">
                <a:effectLst/>
                <a:latin typeface="+mn-ea"/>
              </a:rPr>
              <a:t>查看路由表，路由表中有网段</a:t>
            </a:r>
            <a:r>
              <a:rPr lang="en-US" altLang="zh-CN" sz="2000" kern="100" dirty="0">
                <a:effectLst/>
                <a:latin typeface="+mn-ea"/>
              </a:rPr>
              <a:t>192.168.5.0/24</a:t>
            </a:r>
            <a:r>
              <a:rPr lang="zh-CN" altLang="zh-CN" sz="2000" kern="100" dirty="0">
                <a:effectLst/>
                <a:latin typeface="+mn-ea"/>
              </a:rPr>
              <a:t>，</a:t>
            </a:r>
            <a:r>
              <a:rPr lang="en-US" altLang="zh-CN" sz="2000" kern="100" dirty="0">
                <a:effectLst/>
                <a:latin typeface="+mn-ea"/>
              </a:rPr>
              <a:t>R2</a:t>
            </a:r>
            <a:r>
              <a:rPr lang="zh-CN" altLang="zh-CN" sz="2000" kern="100" dirty="0">
                <a:effectLst/>
                <a:latin typeface="+mn-ea"/>
              </a:rPr>
              <a:t>沿下一跳地址把数据包传送给</a:t>
            </a:r>
            <a:r>
              <a:rPr lang="en-US" altLang="zh-CN" sz="2000" kern="100" dirty="0">
                <a:effectLst/>
                <a:latin typeface="+mn-ea"/>
              </a:rPr>
              <a:t>AR3</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查看路由表，路由表中有网段</a:t>
            </a:r>
            <a:r>
              <a:rPr lang="en-US" altLang="zh-CN" sz="2000" kern="100" dirty="0">
                <a:effectLst/>
                <a:latin typeface="+mn-ea"/>
              </a:rPr>
              <a:t>192.168.5.0/24</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沿下一跳地址把数据包传送给</a:t>
            </a:r>
            <a:r>
              <a:rPr lang="en-US" altLang="zh-CN" sz="2000" kern="100" dirty="0">
                <a:effectLst/>
                <a:latin typeface="+mn-ea"/>
              </a:rPr>
              <a:t>R4</a:t>
            </a:r>
            <a:r>
              <a:rPr lang="zh-CN" altLang="zh-CN" sz="2000" kern="100" dirty="0">
                <a:effectLst/>
                <a:latin typeface="+mn-ea"/>
              </a:rPr>
              <a:t>；</a:t>
            </a:r>
            <a:r>
              <a:rPr lang="en-US" altLang="zh-CN" sz="2000" kern="100" dirty="0">
                <a:effectLst/>
                <a:latin typeface="+mn-ea"/>
              </a:rPr>
              <a:t>R4</a:t>
            </a:r>
            <a:r>
              <a:rPr lang="zh-CN" altLang="zh-CN" sz="2000" kern="100" dirty="0">
                <a:effectLst/>
                <a:latin typeface="+mn-ea"/>
              </a:rPr>
              <a:t>查看路由表，路由表中有网段</a:t>
            </a:r>
            <a:r>
              <a:rPr lang="en-US" altLang="zh-CN" sz="2000" kern="100" dirty="0">
                <a:effectLst/>
                <a:latin typeface="+mn-ea"/>
              </a:rPr>
              <a:t>192.168.5.0/24</a:t>
            </a:r>
            <a:r>
              <a:rPr lang="zh-CN" altLang="zh-CN" sz="2000" kern="100" dirty="0">
                <a:effectLst/>
                <a:latin typeface="+mn-ea"/>
              </a:rPr>
              <a:t>，</a:t>
            </a:r>
            <a:r>
              <a:rPr lang="en-US" altLang="zh-CN" sz="2000" kern="100" dirty="0">
                <a:effectLst/>
                <a:latin typeface="+mn-ea"/>
              </a:rPr>
              <a:t>R4</a:t>
            </a:r>
            <a:r>
              <a:rPr lang="zh-CN" altLang="zh-CN" sz="2000" kern="100" dirty="0">
                <a:effectLst/>
                <a:latin typeface="+mn-ea"/>
              </a:rPr>
              <a:t>把数据包传送给</a:t>
            </a:r>
            <a:r>
              <a:rPr lang="en-US" altLang="zh-CN" sz="2000" kern="100" dirty="0">
                <a:effectLst/>
                <a:latin typeface="+mn-ea"/>
              </a:rPr>
              <a:t>PC2</a:t>
            </a:r>
            <a:r>
              <a:rPr lang="zh-CN" altLang="zh-CN" sz="2000" kern="100" dirty="0">
                <a:effectLst/>
                <a:latin typeface="+mn-ea"/>
              </a:rPr>
              <a:t>。</a:t>
            </a:r>
            <a:r>
              <a:rPr lang="en-US" altLang="zh-CN" sz="2000" kern="100" dirty="0">
                <a:effectLst/>
                <a:latin typeface="+mn-ea"/>
              </a:rPr>
              <a:t>PC2</a:t>
            </a:r>
            <a:r>
              <a:rPr lang="zh-CN" altLang="zh-CN" sz="2000" kern="100" dirty="0">
                <a:effectLst/>
                <a:latin typeface="+mn-ea"/>
              </a:rPr>
              <a:t>按照同样的原理把目标地址是</a:t>
            </a:r>
            <a:r>
              <a:rPr lang="en-US" altLang="zh-CN" sz="2000" kern="100" dirty="0">
                <a:effectLst/>
                <a:latin typeface="+mn-ea"/>
              </a:rPr>
              <a:t>192.168.1.0/24</a:t>
            </a:r>
            <a:r>
              <a:rPr lang="zh-CN" altLang="zh-CN" sz="2000" kern="100" dirty="0">
                <a:effectLst/>
                <a:latin typeface="+mn-ea"/>
              </a:rPr>
              <a:t>的</a:t>
            </a:r>
            <a:r>
              <a:rPr lang="en-US" altLang="zh-CN" sz="2000" kern="100" dirty="0">
                <a:effectLst/>
                <a:latin typeface="+mn-ea"/>
              </a:rPr>
              <a:t>echo</a:t>
            </a:r>
            <a:r>
              <a:rPr lang="zh-CN" altLang="zh-CN" sz="2000" kern="100" dirty="0">
                <a:effectLst/>
                <a:latin typeface="+mn-ea"/>
              </a:rPr>
              <a:t>数据包返回给</a:t>
            </a:r>
            <a:r>
              <a:rPr lang="en-US" altLang="zh-CN" sz="2000" kern="100" dirty="0">
                <a:effectLst/>
                <a:latin typeface="+mn-ea"/>
              </a:rPr>
              <a:t>PC1</a:t>
            </a:r>
            <a:r>
              <a:rPr lang="zh-CN" altLang="zh-CN" sz="2000" kern="100" dirty="0">
                <a:effectLst/>
                <a:latin typeface="+mn-ea"/>
              </a:rPr>
              <a:t>，</a:t>
            </a:r>
            <a:r>
              <a:rPr lang="en-US" altLang="zh-CN" sz="2000" kern="100" dirty="0">
                <a:effectLst/>
                <a:latin typeface="+mn-ea"/>
              </a:rPr>
              <a:t>PC1</a:t>
            </a:r>
            <a:r>
              <a:rPr lang="zh-CN" altLang="zh-CN" sz="2000" kern="100" dirty="0">
                <a:effectLst/>
                <a:latin typeface="+mn-ea"/>
              </a:rPr>
              <a:t>与</a:t>
            </a:r>
            <a:r>
              <a:rPr lang="en-US" altLang="zh-CN" sz="2000" kern="100" dirty="0">
                <a:effectLst/>
                <a:latin typeface="+mn-ea"/>
              </a:rPr>
              <a:t>PC2</a:t>
            </a:r>
            <a:r>
              <a:rPr lang="zh-CN" altLang="zh-CN" sz="2000" kern="100" dirty="0">
                <a:effectLst/>
                <a:latin typeface="+mn-ea"/>
              </a:rPr>
              <a:t>就可以相互访问了。</a:t>
            </a:r>
          </a:p>
          <a:p>
            <a:endParaRPr lang="zh-CN" altLang="en-US" dirty="0"/>
          </a:p>
        </p:txBody>
      </p:sp>
    </p:spTree>
    <p:extLst>
      <p:ext uri="{BB962C8B-B14F-4D97-AF65-F5344CB8AC3E}">
        <p14:creationId xmlns:p14="http://schemas.microsoft.com/office/powerpoint/2010/main" val="3400139752"/>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.4  项目设计与准备</a:t>
            </a:r>
          </a:p>
        </p:txBody>
      </p:sp>
      <p:sp>
        <p:nvSpPr>
          <p:cNvPr id="6" name="内容占位符 5"/>
          <p:cNvSpPr>
            <a:spLocks noGrp="1"/>
          </p:cNvSpPr>
          <p:nvPr>
            <p:ph idx="13"/>
          </p:nvPr>
        </p:nvSpPr>
        <p:spPr/>
        <p:txBody>
          <a:bodyPr>
            <a:noAutofit/>
          </a:bodyPr>
          <a:lstStyle/>
          <a:p>
            <a:endParaRPr lang="zh-CN" sz="2400" b="1" dirty="0"/>
          </a:p>
        </p:txBody>
      </p:sp>
      <p:sp>
        <p:nvSpPr>
          <p:cNvPr id="2" name="文本框 1"/>
          <p:cNvSpPr txBox="1"/>
          <p:nvPr/>
        </p:nvSpPr>
        <p:spPr>
          <a:xfrm>
            <a:off x="1104265" y="1524634"/>
            <a:ext cx="10045065" cy="4876959"/>
          </a:xfrm>
          <a:prstGeom prst="rect">
            <a:avLst/>
          </a:prstGeom>
          <a:noFill/>
        </p:spPr>
        <p:txBody>
          <a:bodyPr wrap="square" rtlCol="0" anchor="t">
            <a:noAutofit/>
          </a:bodyPr>
          <a:lstStyle/>
          <a:p>
            <a:pPr indent="267970" algn="just">
              <a:lnSpc>
                <a:spcPct val="150000"/>
              </a:lnSpc>
              <a:spcBef>
                <a:spcPts val="600"/>
              </a:spcBef>
              <a:spcAft>
                <a:spcPts val="600"/>
              </a:spcAft>
            </a:pPr>
            <a:r>
              <a:rPr lang="en-US" altLang="zh-CN" sz="1800" b="1" kern="100" dirty="0">
                <a:effectLst/>
                <a:latin typeface="+mn-ea"/>
                <a:cs typeface="Times New Roman" panose="02020603050405020304" pitchFamily="18" charset="0"/>
              </a:rPr>
              <a:t>1. </a:t>
            </a:r>
            <a:r>
              <a:rPr lang="zh-CN" altLang="zh-CN" sz="1800" b="1" kern="100" dirty="0">
                <a:effectLst/>
                <a:latin typeface="+mn-ea"/>
                <a:cs typeface="Times New Roman" panose="02020603050405020304" pitchFamily="18" charset="0"/>
              </a:rPr>
              <a:t>项目设计</a:t>
            </a:r>
          </a:p>
          <a:p>
            <a:pPr indent="314325" algn="just">
              <a:lnSpc>
                <a:spcPct val="150000"/>
              </a:lnSpc>
            </a:pPr>
            <a:r>
              <a:rPr lang="zh-CN" altLang="zh-CN" sz="1800" kern="100" dirty="0">
                <a:effectLst/>
                <a:latin typeface="+mn-ea"/>
              </a:rPr>
              <a:t>根据静态路由与默认路由的特点来看</a:t>
            </a:r>
            <a:r>
              <a:rPr lang="zh-CN" altLang="zh-CN" sz="1800" kern="100" dirty="0">
                <a:effectLst/>
                <a:latin typeface="+mn-ea"/>
                <a:cs typeface="宋体" panose="02010600030101010101" pitchFamily="2" charset="-122"/>
              </a:rPr>
              <a:t>，本子项目中需在各路由器上添加以下静态路由。</a:t>
            </a:r>
            <a:endParaRPr lang="zh-CN" altLang="zh-CN" sz="1800" kern="100" dirty="0">
              <a:effectLst/>
              <a:latin typeface="+mn-ea"/>
            </a:endParaRPr>
          </a:p>
          <a:p>
            <a:pPr indent="261620" algn="just">
              <a:lnSpc>
                <a:spcPct val="150000"/>
              </a:lnSpc>
            </a:pPr>
            <a:r>
              <a:rPr lang="zh-CN" altLang="zh-CN" sz="1800" kern="100" dirty="0">
                <a:effectLst/>
                <a:latin typeface="+mn-ea"/>
              </a:rPr>
              <a:t>（</a:t>
            </a:r>
            <a:r>
              <a:rPr lang="en-US" altLang="zh-CN" sz="1800" kern="100" dirty="0">
                <a:effectLst/>
                <a:latin typeface="+mn-ea"/>
              </a:rPr>
              <a:t>1</a:t>
            </a:r>
            <a:r>
              <a:rPr lang="zh-CN" altLang="zh-CN" sz="1800" kern="100" dirty="0">
                <a:effectLst/>
                <a:latin typeface="+mn-ea"/>
              </a:rPr>
              <a:t>）添加公司外网接入路由器</a:t>
            </a:r>
            <a:r>
              <a:rPr lang="en-US" altLang="zh-CN" sz="1800" kern="100" dirty="0">
                <a:effectLst/>
                <a:latin typeface="+mn-ea"/>
              </a:rPr>
              <a:t>R2</a:t>
            </a:r>
            <a:r>
              <a:rPr lang="zh-CN" altLang="zh-CN" sz="1800" kern="100" dirty="0">
                <a:effectLst/>
                <a:latin typeface="+mn-ea"/>
              </a:rPr>
              <a:t>的静态路由</a:t>
            </a:r>
          </a:p>
          <a:p>
            <a:pPr indent="528320" algn="just">
              <a:lnSpc>
                <a:spcPct val="150000"/>
              </a:lnSpc>
            </a:pPr>
            <a:r>
              <a:rPr lang="zh-CN" altLang="zh-CN" sz="1800" kern="100" dirty="0">
                <a:effectLst/>
                <a:latin typeface="+mn-ea"/>
              </a:rPr>
              <a:t>①在公司外网接入路由器</a:t>
            </a:r>
            <a:r>
              <a:rPr lang="en-US" altLang="zh-CN" sz="1800" kern="100" dirty="0">
                <a:effectLst/>
                <a:latin typeface="+mn-ea"/>
              </a:rPr>
              <a:t>R2</a:t>
            </a:r>
            <a:r>
              <a:rPr lang="zh-CN" altLang="zh-CN" sz="1800" kern="100" dirty="0">
                <a:effectLst/>
                <a:latin typeface="+mn-ea"/>
              </a:rPr>
              <a:t>上添加到公司分部的静态路由。</a:t>
            </a:r>
          </a:p>
          <a:p>
            <a:pPr indent="528320" algn="just">
              <a:lnSpc>
                <a:spcPct val="150000"/>
              </a:lnSpc>
            </a:pPr>
            <a:r>
              <a:rPr lang="zh-CN" altLang="zh-CN" sz="1800" kern="100" dirty="0">
                <a:effectLst/>
                <a:latin typeface="+mn-ea"/>
              </a:rPr>
              <a:t>②在公司外网接入路由器</a:t>
            </a:r>
            <a:r>
              <a:rPr lang="en-US" altLang="zh-CN" sz="1800" kern="100" dirty="0">
                <a:effectLst/>
                <a:latin typeface="+mn-ea"/>
              </a:rPr>
              <a:t>R2</a:t>
            </a:r>
            <a:r>
              <a:rPr lang="zh-CN" altLang="zh-CN" sz="1800" kern="100" dirty="0">
                <a:effectLst/>
                <a:latin typeface="+mn-ea"/>
              </a:rPr>
              <a:t>上添加到</a:t>
            </a:r>
            <a:r>
              <a:rPr lang="zh-CN" altLang="zh-CN" sz="1800" kern="100" dirty="0">
                <a:effectLst/>
                <a:latin typeface="+mn-ea"/>
                <a:cs typeface="宋体" panose="02010600030101010101" pitchFamily="2" charset="-122"/>
              </a:rPr>
              <a:t>公网路由器</a:t>
            </a:r>
            <a:r>
              <a:rPr lang="en-US" altLang="zh-CN" sz="1800" kern="100" dirty="0">
                <a:effectLst/>
                <a:latin typeface="+mn-ea"/>
                <a:cs typeface="宋体" panose="02010600030101010101" pitchFamily="2" charset="-122"/>
              </a:rPr>
              <a:t>R4</a:t>
            </a:r>
            <a:r>
              <a:rPr lang="zh-CN" altLang="zh-CN" sz="1800" kern="100" dirty="0">
                <a:effectLst/>
                <a:latin typeface="+mn-ea"/>
                <a:cs typeface="宋体" panose="02010600030101010101" pitchFamily="2" charset="-122"/>
              </a:rPr>
              <a:t>上的默认路由。</a:t>
            </a:r>
            <a:endParaRPr lang="zh-CN" altLang="zh-CN" sz="1800" kern="100" dirty="0">
              <a:effectLst/>
              <a:latin typeface="+mn-ea"/>
            </a:endParaRPr>
          </a:p>
          <a:p>
            <a:pPr indent="266700" algn="just">
              <a:lnSpc>
                <a:spcPct val="150000"/>
              </a:lnSpc>
            </a:pPr>
            <a:r>
              <a:rPr lang="zh-CN" altLang="zh-CN" sz="1800" kern="100" dirty="0">
                <a:effectLst/>
                <a:latin typeface="+mn-ea"/>
                <a:cs typeface="宋体" panose="02010600030101010101" pitchFamily="2" charset="-122"/>
              </a:rPr>
              <a:t>（</a:t>
            </a:r>
            <a:r>
              <a:rPr lang="en-US" altLang="zh-CN" sz="1800" kern="100" dirty="0">
                <a:effectLst/>
                <a:latin typeface="+mn-ea"/>
                <a:cs typeface="宋体" panose="02010600030101010101" pitchFamily="2" charset="-122"/>
              </a:rPr>
              <a:t>2</a:t>
            </a:r>
            <a:r>
              <a:rPr lang="zh-CN" altLang="zh-CN" sz="1800" kern="100" dirty="0">
                <a:effectLst/>
                <a:latin typeface="+mn-ea"/>
                <a:cs typeface="宋体" panose="02010600030101010101" pitchFamily="2" charset="-122"/>
              </a:rPr>
              <a:t>）</a:t>
            </a:r>
            <a:r>
              <a:rPr lang="zh-CN" altLang="zh-CN" sz="1800" kern="100" dirty="0">
                <a:effectLst/>
                <a:latin typeface="+mn-ea"/>
              </a:rPr>
              <a:t>添加分部路由器</a:t>
            </a:r>
            <a:r>
              <a:rPr lang="en-US" altLang="zh-CN" sz="1800" kern="100" dirty="0">
                <a:effectLst/>
                <a:latin typeface="+mn-ea"/>
              </a:rPr>
              <a:t>R3</a:t>
            </a:r>
            <a:r>
              <a:rPr lang="zh-CN" altLang="zh-CN" sz="1800" kern="100" dirty="0">
                <a:effectLst/>
                <a:latin typeface="+mn-ea"/>
              </a:rPr>
              <a:t>的静态路由</a:t>
            </a:r>
          </a:p>
          <a:p>
            <a:pPr indent="533400" algn="just">
              <a:lnSpc>
                <a:spcPct val="150000"/>
              </a:lnSpc>
            </a:pPr>
            <a:r>
              <a:rPr lang="zh-CN" altLang="zh-CN" sz="1800" kern="100" dirty="0">
                <a:effectLst/>
                <a:latin typeface="+mn-ea"/>
              </a:rPr>
              <a:t>在分部路由器</a:t>
            </a:r>
            <a:r>
              <a:rPr lang="en-US" altLang="zh-CN" sz="1800" kern="100" dirty="0">
                <a:effectLst/>
                <a:latin typeface="+mn-ea"/>
              </a:rPr>
              <a:t>R3</a:t>
            </a:r>
            <a:r>
              <a:rPr lang="zh-CN" altLang="zh-CN" sz="1800" kern="100" dirty="0">
                <a:effectLst/>
                <a:latin typeface="+mn-ea"/>
              </a:rPr>
              <a:t>上添加到公司外网接入路由器</a:t>
            </a:r>
            <a:r>
              <a:rPr lang="en-US" altLang="zh-CN" sz="1800" kern="100" dirty="0">
                <a:effectLst/>
                <a:latin typeface="+mn-ea"/>
              </a:rPr>
              <a:t>R2</a:t>
            </a:r>
            <a:r>
              <a:rPr lang="zh-CN" altLang="zh-CN" sz="1800" kern="100" dirty="0">
                <a:effectLst/>
                <a:latin typeface="+mn-ea"/>
              </a:rPr>
              <a:t>的默认路由。</a:t>
            </a:r>
          </a:p>
          <a:p>
            <a:pPr indent="266700" algn="just">
              <a:lnSpc>
                <a:spcPct val="150000"/>
              </a:lnSpc>
            </a:pPr>
            <a:r>
              <a:rPr lang="zh-CN" altLang="zh-CN" sz="1800" kern="100" dirty="0">
                <a:effectLst/>
                <a:latin typeface="+mn-ea"/>
              </a:rPr>
              <a:t>（</a:t>
            </a:r>
            <a:r>
              <a:rPr lang="en-US" altLang="zh-CN" sz="1800" kern="100" dirty="0">
                <a:effectLst/>
                <a:latin typeface="+mn-ea"/>
              </a:rPr>
              <a:t>3</a:t>
            </a:r>
            <a:r>
              <a:rPr lang="zh-CN" altLang="zh-CN" sz="1800" kern="100" dirty="0">
                <a:effectLst/>
                <a:latin typeface="+mn-ea"/>
              </a:rPr>
              <a:t>）添加合作伙伴路由器</a:t>
            </a:r>
            <a:r>
              <a:rPr lang="en-US" altLang="zh-CN" sz="1800" kern="100" dirty="0">
                <a:effectLst/>
                <a:latin typeface="+mn-ea"/>
              </a:rPr>
              <a:t>R5</a:t>
            </a:r>
            <a:r>
              <a:rPr lang="zh-CN" altLang="zh-CN" sz="1800" kern="100" dirty="0">
                <a:effectLst/>
                <a:latin typeface="+mn-ea"/>
              </a:rPr>
              <a:t>的静态路由。</a:t>
            </a:r>
          </a:p>
          <a:p>
            <a:pPr indent="533400" algn="just">
              <a:lnSpc>
                <a:spcPct val="150000"/>
              </a:lnSpc>
            </a:pPr>
            <a:r>
              <a:rPr lang="zh-CN" altLang="zh-CN" sz="1800" kern="100" dirty="0">
                <a:effectLst/>
                <a:latin typeface="+mn-ea"/>
              </a:rPr>
              <a:t>在</a:t>
            </a:r>
            <a:r>
              <a:rPr lang="zh-CN" altLang="zh-CN" sz="1800" kern="100" dirty="0">
                <a:effectLst/>
                <a:latin typeface="+mn-ea"/>
                <a:cs typeface="宋体" panose="02010600030101010101" pitchFamily="2" charset="-122"/>
              </a:rPr>
              <a:t>合作伙伴路由器</a:t>
            </a:r>
            <a:r>
              <a:rPr lang="en-US" altLang="zh-CN" sz="1800" kern="100" dirty="0">
                <a:effectLst/>
                <a:latin typeface="+mn-ea"/>
                <a:cs typeface="宋体" panose="02010600030101010101" pitchFamily="2" charset="-122"/>
              </a:rPr>
              <a:t>R5</a:t>
            </a:r>
            <a:r>
              <a:rPr lang="zh-CN" altLang="zh-CN" sz="1800" kern="100" dirty="0">
                <a:effectLst/>
                <a:latin typeface="+mn-ea"/>
                <a:cs typeface="宋体" panose="02010600030101010101" pitchFamily="2" charset="-122"/>
              </a:rPr>
              <a:t>上配置到公网路由器</a:t>
            </a:r>
            <a:r>
              <a:rPr lang="en-US" altLang="zh-CN" sz="1800" kern="100" dirty="0">
                <a:effectLst/>
                <a:latin typeface="+mn-ea"/>
                <a:cs typeface="宋体" panose="02010600030101010101" pitchFamily="2" charset="-122"/>
              </a:rPr>
              <a:t>R4</a:t>
            </a:r>
            <a:r>
              <a:rPr lang="zh-CN" altLang="zh-CN" sz="1800" kern="100" dirty="0">
                <a:effectLst/>
                <a:latin typeface="+mn-ea"/>
                <a:cs typeface="宋体" panose="02010600030101010101" pitchFamily="2" charset="-122"/>
              </a:rPr>
              <a:t>的默认路由。</a:t>
            </a:r>
            <a:endParaRPr lang="zh-CN" altLang="zh-CN" sz="1800" kern="100" dirty="0">
              <a:effectLst/>
              <a:latin typeface="+mn-ea"/>
            </a:endParaRPr>
          </a:p>
          <a:p>
            <a:pPr indent="533400" algn="just">
              <a:lnSpc>
                <a:spcPct val="150000"/>
              </a:lnSpc>
            </a:pPr>
            <a:r>
              <a:rPr lang="zh-CN" altLang="zh-CN" sz="1800" kern="100" dirty="0">
                <a:effectLst/>
                <a:latin typeface="+mn-ea"/>
              </a:rPr>
              <a:t>通过添加静态路由完成本任务，可以按下面流程执行：在各路由器上添加静态路由</a:t>
            </a:r>
            <a:r>
              <a:rPr lang="zh-CN" altLang="zh-CN" sz="1800" b="1" kern="100" spc="100" dirty="0">
                <a:effectLst/>
                <a:latin typeface="+mn-ea"/>
              </a:rPr>
              <a:t>→</a:t>
            </a:r>
            <a:r>
              <a:rPr lang="zh-CN" altLang="zh-CN" sz="1800" kern="100" spc="100" dirty="0">
                <a:effectLst/>
                <a:latin typeface="+mn-ea"/>
              </a:rPr>
              <a:t>查看路由表</a:t>
            </a:r>
            <a:r>
              <a:rPr lang="zh-CN" altLang="zh-CN" sz="1800" b="1" kern="100" spc="100" dirty="0">
                <a:effectLst/>
                <a:latin typeface="+mn-ea"/>
              </a:rPr>
              <a:t>→</a:t>
            </a:r>
            <a:r>
              <a:rPr lang="zh-CN" altLang="zh-CN" sz="1800" kern="100" spc="100" dirty="0">
                <a:effectLst/>
                <a:latin typeface="+mn-ea"/>
              </a:rPr>
              <a:t>测试连通性。</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.4  项目设计与准备</a:t>
            </a:r>
          </a:p>
        </p:txBody>
      </p:sp>
      <p:sp>
        <p:nvSpPr>
          <p:cNvPr id="6" name="内容占位符 5"/>
          <p:cNvSpPr>
            <a:spLocks noGrp="1"/>
          </p:cNvSpPr>
          <p:nvPr>
            <p:ph idx="13"/>
          </p:nvPr>
        </p:nvSpPr>
        <p:spPr/>
        <p:txBody>
          <a:bodyPr>
            <a:noAutofit/>
          </a:bodyPr>
          <a:lstStyle/>
          <a:p>
            <a:endParaRPr lang="zh-CN" sz="2400" b="1" dirty="0"/>
          </a:p>
        </p:txBody>
      </p:sp>
      <p:sp>
        <p:nvSpPr>
          <p:cNvPr id="2" name="文本框 1"/>
          <p:cNvSpPr txBox="1"/>
          <p:nvPr/>
        </p:nvSpPr>
        <p:spPr>
          <a:xfrm>
            <a:off x="1104265" y="1524634"/>
            <a:ext cx="10045065" cy="4876959"/>
          </a:xfrm>
          <a:prstGeom prst="rect">
            <a:avLst/>
          </a:prstGeom>
          <a:noFill/>
        </p:spPr>
        <p:txBody>
          <a:bodyPr wrap="square" rtlCol="0" anchor="t">
            <a:noAutofit/>
          </a:bodyPr>
          <a:lstStyle/>
          <a:p>
            <a:pPr indent="267970" algn="just">
              <a:lnSpc>
                <a:spcPct val="150000"/>
              </a:lnSpc>
              <a:spcBef>
                <a:spcPts val="600"/>
              </a:spcBef>
              <a:spcAft>
                <a:spcPts val="600"/>
              </a:spcAft>
            </a:pPr>
            <a:r>
              <a:rPr lang="en-US" altLang="zh-CN" sz="1800" b="1" kern="100" dirty="0">
                <a:effectLst/>
                <a:latin typeface="+mn-ea"/>
                <a:cs typeface="Times New Roman" panose="02020603050405020304" pitchFamily="18" charset="0"/>
              </a:rPr>
              <a:t>2. </a:t>
            </a:r>
            <a:r>
              <a:rPr lang="zh-CN" altLang="zh-CN" sz="1800" b="1" kern="100" dirty="0">
                <a:effectLst/>
                <a:latin typeface="+mn-ea"/>
                <a:cs typeface="Times New Roman" panose="02020603050405020304" pitchFamily="18" charset="0"/>
              </a:rPr>
              <a:t>项目准备</a:t>
            </a:r>
          </a:p>
          <a:p>
            <a:pPr marL="342900" lvl="0" indent="-342900" algn="just">
              <a:lnSpc>
                <a:spcPct val="150000"/>
              </a:lnSpc>
              <a:buFont typeface="Wingdings" panose="05000000000000000000" pitchFamily="2" charset="2"/>
              <a:buChar char=""/>
              <a:tabLst>
                <a:tab pos="444500" algn="l"/>
              </a:tabLst>
            </a:pPr>
            <a:r>
              <a:rPr lang="zh-CN" altLang="zh-CN" sz="1800" kern="0" dirty="0">
                <a:solidFill>
                  <a:srgbClr val="000000"/>
                </a:solidFill>
                <a:effectLst/>
                <a:latin typeface="+mn-ea"/>
              </a:rPr>
              <a:t>方案一：真实设备操作（以组为单位，小组成员协作，共同完成实训）。</a:t>
            </a:r>
            <a:endParaRPr lang="zh-CN" altLang="zh-CN" sz="18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 pos="733425" algn="l"/>
              </a:tabLst>
            </a:pPr>
            <a:r>
              <a:rPr lang="zh-CN" altLang="zh-CN" sz="1800" kern="0" dirty="0">
                <a:solidFill>
                  <a:srgbClr val="000000"/>
                </a:solidFill>
                <a:effectLst/>
                <a:latin typeface="+mn-ea"/>
              </a:rPr>
              <a:t>华为交换机、配置线、台式机或笔记本电脑。</a:t>
            </a:r>
            <a:endParaRPr lang="zh-CN" altLang="zh-CN" sz="18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 pos="733425" algn="l"/>
              </a:tabLst>
            </a:pPr>
            <a:r>
              <a:rPr lang="zh-CN" altLang="zh-CN" sz="1800" kern="0" dirty="0">
                <a:solidFill>
                  <a:srgbClr val="000000"/>
                </a:solidFill>
                <a:effectLst/>
                <a:latin typeface="+mn-ea"/>
              </a:rPr>
              <a:t>项目四的配置结果。</a:t>
            </a:r>
            <a:endParaRPr lang="zh-CN" altLang="zh-CN" sz="1800" kern="1000" dirty="0">
              <a:effectLst/>
              <a:latin typeface="+mn-ea"/>
            </a:endParaRPr>
          </a:p>
          <a:p>
            <a:pPr marL="342900" lvl="0" indent="-342900" algn="just">
              <a:lnSpc>
                <a:spcPct val="150000"/>
              </a:lnSpc>
              <a:buFont typeface="Wingdings" panose="05000000000000000000" pitchFamily="2" charset="2"/>
              <a:buChar char=""/>
              <a:tabLst>
                <a:tab pos="444500" algn="l"/>
              </a:tabLst>
            </a:pPr>
            <a:r>
              <a:rPr lang="zh-CN" altLang="zh-CN" sz="1800" kern="0" dirty="0">
                <a:solidFill>
                  <a:srgbClr val="000000"/>
                </a:solidFill>
                <a:effectLst/>
                <a:latin typeface="+mn-ea"/>
              </a:rPr>
              <a:t>方案二：在模拟软件中操作（以组为单位，成员相互帮助，各自独立完成实训）。</a:t>
            </a:r>
            <a:endParaRPr lang="zh-CN" altLang="zh-CN" sz="18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Lst>
            </a:pPr>
            <a:r>
              <a:rPr lang="zh-CN" altLang="zh-CN" sz="1800" kern="0" dirty="0">
                <a:solidFill>
                  <a:srgbClr val="000000"/>
                </a:solidFill>
                <a:effectLst/>
                <a:latin typeface="+mn-ea"/>
              </a:rPr>
              <a:t>装有华为</a:t>
            </a:r>
            <a:r>
              <a:rPr lang="en-US" altLang="zh-CN" sz="1800" kern="0" dirty="0" err="1">
                <a:solidFill>
                  <a:srgbClr val="000000"/>
                </a:solidFill>
                <a:effectLst/>
                <a:latin typeface="+mn-ea"/>
              </a:rPr>
              <a:t>ensp</a:t>
            </a:r>
            <a:r>
              <a:rPr lang="zh-CN" altLang="zh-CN" sz="1800" kern="0" dirty="0">
                <a:solidFill>
                  <a:srgbClr val="000000"/>
                </a:solidFill>
                <a:effectLst/>
                <a:latin typeface="+mn-ea"/>
              </a:rPr>
              <a:t>的计算机每人一台。</a:t>
            </a:r>
            <a:endParaRPr lang="zh-CN" altLang="zh-CN" sz="1800" kern="1000" dirty="0">
              <a:effectLst/>
              <a:latin typeface="+mn-ea"/>
            </a:endParaRPr>
          </a:p>
          <a:p>
            <a:pPr marL="342900" lvl="0" indent="-342900" algn="just">
              <a:lnSpc>
                <a:spcPct val="150000"/>
              </a:lnSpc>
              <a:buFont typeface="Wingdings" panose="05000000000000000000" pitchFamily="2" charset="2"/>
              <a:buChar char=""/>
              <a:tabLst>
                <a:tab pos="444500" algn="l"/>
                <a:tab pos="444500" algn="l"/>
              </a:tabLst>
            </a:pPr>
            <a:r>
              <a:rPr lang="zh-CN" altLang="zh-CN" sz="1800" kern="0" dirty="0">
                <a:solidFill>
                  <a:srgbClr val="000000"/>
                </a:solidFill>
                <a:effectLst/>
                <a:latin typeface="+mn-ea"/>
              </a:rPr>
              <a:t>项目四的配置结果</a:t>
            </a:r>
            <a:endParaRPr lang="zh-CN" altLang="zh-CN" sz="1800" kern="10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2219853703"/>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effectLst/>
                <a:latin typeface="+mj-ea"/>
                <a:ea typeface="+mj-ea"/>
              </a:rPr>
              <a:t>任务</a:t>
            </a:r>
            <a:r>
              <a:rPr lang="en-US" altLang="zh-CN" sz="2400" b="1" kern="100" dirty="0">
                <a:effectLst/>
                <a:latin typeface="+mj-ea"/>
                <a:ea typeface="+mj-ea"/>
              </a:rPr>
              <a:t>5-1  </a:t>
            </a:r>
            <a:r>
              <a:rPr lang="zh-CN" altLang="zh-CN" sz="2400" b="1" kern="100" dirty="0">
                <a:effectLst/>
                <a:latin typeface="+mj-ea"/>
                <a:ea typeface="+mj-ea"/>
              </a:rPr>
              <a:t>添加</a:t>
            </a:r>
            <a:r>
              <a:rPr lang="en-US" altLang="zh-CN" sz="2400" b="1" kern="100" dirty="0">
                <a:effectLst/>
                <a:latin typeface="+mj-ea"/>
                <a:ea typeface="+mj-ea"/>
              </a:rPr>
              <a:t>R2</a:t>
            </a:r>
            <a:r>
              <a:rPr lang="zh-CN" altLang="zh-CN" sz="2400" b="1" kern="100" dirty="0">
                <a:effectLst/>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7970" algn="just">
              <a:lnSpc>
                <a:spcPct val="150000"/>
              </a:lnSpc>
            </a:pPr>
            <a:r>
              <a:rPr lang="en-US" altLang="zh-CN" sz="2000" b="1" kern="100" dirty="0">
                <a:effectLst/>
                <a:latin typeface="+mn-ea"/>
              </a:rPr>
              <a:t>1.</a:t>
            </a:r>
            <a:r>
              <a:rPr lang="zh-CN" altLang="zh-CN" sz="2000" b="1" kern="100" dirty="0">
                <a:effectLst/>
                <a:latin typeface="+mn-ea"/>
              </a:rPr>
              <a:t>在公司外网接入路由器</a:t>
            </a:r>
            <a:r>
              <a:rPr lang="en-US" altLang="zh-CN" sz="2000" b="1" kern="100" dirty="0">
                <a:effectLst/>
                <a:latin typeface="+mn-ea"/>
              </a:rPr>
              <a:t>R2</a:t>
            </a:r>
            <a:r>
              <a:rPr lang="zh-CN" altLang="zh-CN" sz="2000" b="1" kern="100" dirty="0">
                <a:effectLst/>
                <a:latin typeface="+mn-ea"/>
              </a:rPr>
              <a:t>上添加到公司分部的静态路由</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[R2]</a:t>
            </a:r>
            <a:r>
              <a:rPr lang="en-US" altLang="zh-CN" sz="2000" kern="0" dirty="0" err="1">
                <a:solidFill>
                  <a:srgbClr val="000000"/>
                </a:solidFill>
                <a:effectLst/>
                <a:latin typeface="+mn-ea"/>
                <a:cs typeface="Tahoma" panose="020B0604030504040204" pitchFamily="34" charset="0"/>
              </a:rPr>
              <a:t>ip</a:t>
            </a:r>
            <a:r>
              <a:rPr lang="en-US" altLang="zh-CN" sz="2000" kern="0" dirty="0">
                <a:solidFill>
                  <a:srgbClr val="000000"/>
                </a:solidFill>
                <a:effectLst/>
                <a:latin typeface="+mn-ea"/>
                <a:cs typeface="Tahoma" panose="020B0604030504040204" pitchFamily="34" charset="0"/>
              </a:rPr>
              <a:t> route-static 10.0.1.0 255.255.255.224 172.16.2.2  //</a:t>
            </a:r>
            <a:r>
              <a:rPr lang="zh-CN" altLang="zh-CN" sz="2000" kern="0" dirty="0">
                <a:solidFill>
                  <a:srgbClr val="000000"/>
                </a:solidFill>
                <a:effectLst/>
                <a:latin typeface="+mn-ea"/>
                <a:cs typeface="Tahoma" panose="020B0604030504040204" pitchFamily="34" charset="0"/>
              </a:rPr>
              <a:t>添加到目的网段</a:t>
            </a:r>
            <a:r>
              <a:rPr lang="en-US" altLang="zh-CN" sz="2000" kern="0" dirty="0">
                <a:solidFill>
                  <a:srgbClr val="000000"/>
                </a:solidFill>
                <a:effectLst/>
                <a:latin typeface="+mn-ea"/>
                <a:cs typeface="Tahoma" panose="020B0604030504040204" pitchFamily="34" charset="0"/>
              </a:rPr>
              <a:t>10.0.1.0/27</a:t>
            </a:r>
            <a:r>
              <a:rPr lang="zh-CN" altLang="zh-CN" sz="2000" kern="0" dirty="0">
                <a:solidFill>
                  <a:srgbClr val="000000"/>
                </a:solidFill>
                <a:effectLst/>
                <a:latin typeface="+mn-ea"/>
                <a:cs typeface="Tahoma" panose="020B0604030504040204" pitchFamily="34" charset="0"/>
              </a:rPr>
              <a:t>的静态路由，下一跳路由器的</a:t>
            </a:r>
            <a:r>
              <a:rPr lang="en-US" altLang="zh-CN" sz="2000" kern="0" dirty="0">
                <a:solidFill>
                  <a:srgbClr val="000000"/>
                </a:solidFill>
                <a:effectLst/>
                <a:latin typeface="+mn-ea"/>
                <a:cs typeface="Tahoma" panose="020B0604030504040204" pitchFamily="34" charset="0"/>
              </a:rPr>
              <a:t>IP</a:t>
            </a:r>
            <a:r>
              <a:rPr lang="zh-CN" altLang="zh-CN" sz="2000" kern="0" dirty="0">
                <a:solidFill>
                  <a:srgbClr val="000000"/>
                </a:solidFill>
                <a:effectLst/>
                <a:latin typeface="+mn-ea"/>
                <a:cs typeface="Tahoma" panose="020B0604030504040204" pitchFamily="34" charset="0"/>
              </a:rPr>
              <a:t>地址是</a:t>
            </a:r>
            <a:r>
              <a:rPr lang="en-US" altLang="zh-CN" sz="2000" kern="0" dirty="0">
                <a:solidFill>
                  <a:srgbClr val="000000"/>
                </a:solidFill>
                <a:effectLst/>
                <a:latin typeface="+mn-ea"/>
                <a:cs typeface="Tahoma" panose="020B0604030504040204" pitchFamily="34" charset="0"/>
              </a:rPr>
              <a:t>172.16.2.2</a:t>
            </a:r>
            <a:endParaRPr lang="zh-CN" altLang="zh-CN" sz="2000" kern="100" dirty="0">
              <a:effectLst/>
              <a:latin typeface="+mn-ea"/>
            </a:endParaRPr>
          </a:p>
          <a:p>
            <a:pPr indent="267970" algn="just">
              <a:lnSpc>
                <a:spcPct val="150000"/>
              </a:lnSpc>
            </a:pPr>
            <a:r>
              <a:rPr lang="en-US" altLang="zh-CN" sz="2000" b="1" kern="100" dirty="0">
                <a:effectLst/>
                <a:latin typeface="+mn-ea"/>
              </a:rPr>
              <a:t>2.</a:t>
            </a:r>
            <a:r>
              <a:rPr lang="zh-CN" altLang="zh-CN" sz="2000" b="1" kern="100" dirty="0">
                <a:effectLst/>
                <a:latin typeface="+mn-ea"/>
              </a:rPr>
              <a:t>在公司外网接入路由器</a:t>
            </a:r>
            <a:r>
              <a:rPr lang="en-US" altLang="zh-CN" sz="2000" b="1" kern="100" dirty="0">
                <a:effectLst/>
                <a:latin typeface="+mn-ea"/>
              </a:rPr>
              <a:t>R2</a:t>
            </a:r>
            <a:r>
              <a:rPr lang="zh-CN" altLang="zh-CN" sz="2000" b="1" kern="100" dirty="0">
                <a:effectLst/>
                <a:latin typeface="+mn-ea"/>
              </a:rPr>
              <a:t>上添加到</a:t>
            </a:r>
            <a:r>
              <a:rPr lang="zh-CN" altLang="zh-CN" sz="2000" b="1" kern="100" dirty="0">
                <a:effectLst/>
                <a:latin typeface="+mn-ea"/>
                <a:cs typeface="宋体" panose="02010600030101010101" pitchFamily="2" charset="-122"/>
              </a:rPr>
              <a:t>公网路由器</a:t>
            </a:r>
            <a:r>
              <a:rPr lang="en-US" altLang="zh-CN" sz="2000" b="1" kern="100" dirty="0">
                <a:effectLst/>
                <a:latin typeface="+mn-ea"/>
                <a:cs typeface="宋体" panose="02010600030101010101" pitchFamily="2" charset="-122"/>
              </a:rPr>
              <a:t>R4</a:t>
            </a:r>
            <a:r>
              <a:rPr lang="zh-CN" altLang="zh-CN" sz="2000" b="1" kern="100" dirty="0">
                <a:effectLst/>
                <a:latin typeface="+mn-ea"/>
                <a:cs typeface="宋体" panose="02010600030101010101" pitchFamily="2" charset="-122"/>
              </a:rPr>
              <a:t>上的默认路由</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[R2]</a:t>
            </a:r>
            <a:r>
              <a:rPr lang="en-US" altLang="zh-CN" sz="2000" kern="0" dirty="0" err="1">
                <a:solidFill>
                  <a:srgbClr val="000000"/>
                </a:solidFill>
                <a:effectLst/>
                <a:latin typeface="+mn-ea"/>
                <a:cs typeface="Tahoma" panose="020B0604030504040204" pitchFamily="34" charset="0"/>
              </a:rPr>
              <a:t>ip</a:t>
            </a:r>
            <a:r>
              <a:rPr lang="en-US" altLang="zh-CN" sz="2000" kern="0" dirty="0">
                <a:solidFill>
                  <a:srgbClr val="000000"/>
                </a:solidFill>
                <a:effectLst/>
                <a:latin typeface="+mn-ea"/>
                <a:cs typeface="Tahoma" panose="020B0604030504040204" pitchFamily="34" charset="0"/>
              </a:rPr>
              <a:t> route-static 0.0.0.0 0.0.0.0 202.0.0.6            //</a:t>
            </a:r>
            <a:r>
              <a:rPr lang="zh-CN" altLang="zh-CN" sz="2000" kern="0" dirty="0">
                <a:solidFill>
                  <a:srgbClr val="000000"/>
                </a:solidFill>
                <a:effectLst/>
                <a:latin typeface="+mn-ea"/>
                <a:cs typeface="Tahoma" panose="020B0604030504040204" pitchFamily="34" charset="0"/>
              </a:rPr>
              <a:t>在 </a:t>
            </a:r>
            <a:r>
              <a:rPr lang="en-US" altLang="zh-CN" sz="2000" kern="0" dirty="0">
                <a:solidFill>
                  <a:srgbClr val="000000"/>
                </a:solidFill>
                <a:effectLst/>
                <a:latin typeface="+mn-ea"/>
                <a:cs typeface="Tahoma" panose="020B0604030504040204" pitchFamily="34" charset="0"/>
              </a:rPr>
              <a:t>R2</a:t>
            </a:r>
            <a:r>
              <a:rPr lang="zh-CN" altLang="zh-CN" sz="2000" kern="0" dirty="0">
                <a:solidFill>
                  <a:srgbClr val="000000"/>
                </a:solidFill>
                <a:effectLst/>
                <a:latin typeface="+mn-ea"/>
                <a:cs typeface="Tahoma" panose="020B0604030504040204" pitchFamily="34" charset="0"/>
              </a:rPr>
              <a:t>上添加下一跳地址是</a:t>
            </a:r>
            <a:r>
              <a:rPr lang="en-US" altLang="zh-CN" sz="2000" kern="0" dirty="0">
                <a:solidFill>
                  <a:srgbClr val="000000"/>
                </a:solidFill>
                <a:effectLst/>
                <a:latin typeface="+mn-ea"/>
                <a:cs typeface="Tahoma" panose="020B0604030504040204" pitchFamily="34" charset="0"/>
              </a:rPr>
              <a:t>202.0.0.6</a:t>
            </a:r>
            <a:r>
              <a:rPr lang="zh-CN" altLang="zh-CN" sz="2000" kern="0" dirty="0">
                <a:solidFill>
                  <a:srgbClr val="000000"/>
                </a:solidFill>
                <a:effectLst/>
                <a:latin typeface="+mn-ea"/>
                <a:cs typeface="Tahoma" panose="020B0604030504040204" pitchFamily="34" charset="0"/>
              </a:rPr>
              <a:t>的默认路由</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effectLst/>
                <a:latin typeface="+mj-ea"/>
                <a:ea typeface="+mj-ea"/>
              </a:rPr>
              <a:t>任务</a:t>
            </a:r>
            <a:r>
              <a:rPr lang="en-US" altLang="zh-CN" sz="2400" b="1" kern="100" dirty="0">
                <a:effectLst/>
                <a:latin typeface="+mj-ea"/>
                <a:ea typeface="+mj-ea"/>
              </a:rPr>
              <a:t>5-1  </a:t>
            </a:r>
            <a:r>
              <a:rPr lang="zh-CN" altLang="zh-CN" sz="2400" b="1" kern="100" dirty="0">
                <a:effectLst/>
                <a:latin typeface="+mj-ea"/>
                <a:ea typeface="+mj-ea"/>
              </a:rPr>
              <a:t>添加</a:t>
            </a:r>
            <a:r>
              <a:rPr lang="en-US" altLang="zh-CN" sz="2400" b="1" kern="100" dirty="0">
                <a:effectLst/>
                <a:latin typeface="+mj-ea"/>
                <a:ea typeface="+mj-ea"/>
              </a:rPr>
              <a:t>R2</a:t>
            </a:r>
            <a:r>
              <a:rPr lang="zh-CN" altLang="zh-CN" sz="2400" b="1" kern="100" dirty="0">
                <a:effectLst/>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7970" algn="just">
              <a:lnSpc>
                <a:spcPct val="150000"/>
              </a:lnSpc>
            </a:pPr>
            <a:r>
              <a:rPr lang="en-US" altLang="zh-CN" sz="2000" b="1" kern="100" dirty="0">
                <a:effectLst/>
                <a:latin typeface="+mn-ea"/>
              </a:rPr>
              <a:t>3.</a:t>
            </a:r>
            <a:r>
              <a:rPr lang="zh-CN" altLang="zh-CN" sz="2000" b="1" kern="100" dirty="0">
                <a:effectLst/>
                <a:latin typeface="+mn-ea"/>
              </a:rPr>
              <a:t>验证测试</a:t>
            </a:r>
            <a:endParaRPr lang="zh-CN" altLang="zh-CN" sz="2000" kern="100" dirty="0">
              <a:effectLst/>
              <a:latin typeface="+mn-ea"/>
            </a:endParaRPr>
          </a:p>
          <a:p>
            <a:pPr indent="266700" algn="just">
              <a:lnSpc>
                <a:spcPct val="150000"/>
              </a:lnSpc>
            </a:pPr>
            <a:r>
              <a:rPr lang="zh-CN" altLang="zh-CN" sz="2000" kern="100" dirty="0">
                <a:effectLst/>
                <a:latin typeface="+mn-ea"/>
              </a:rPr>
              <a:t>（</a:t>
            </a:r>
            <a:r>
              <a:rPr lang="en-US" altLang="zh-CN" sz="2000" kern="100" dirty="0">
                <a:effectLst/>
                <a:latin typeface="+mn-ea"/>
              </a:rPr>
              <a:t>1</a:t>
            </a:r>
            <a:r>
              <a:rPr lang="zh-CN" altLang="zh-CN" sz="2000" kern="100" dirty="0">
                <a:effectLst/>
                <a:latin typeface="+mn-ea"/>
              </a:rPr>
              <a:t>）查看</a:t>
            </a:r>
            <a:r>
              <a:rPr lang="en-US" altLang="zh-CN" sz="2000" kern="100" dirty="0">
                <a:effectLst/>
                <a:latin typeface="+mn-ea"/>
              </a:rPr>
              <a:t>R2</a:t>
            </a:r>
            <a:r>
              <a:rPr lang="zh-CN" altLang="zh-CN" sz="2000" kern="100" dirty="0">
                <a:effectLst/>
                <a:latin typeface="+mn-ea"/>
              </a:rPr>
              <a:t>路由表</a:t>
            </a:r>
          </a:p>
          <a:p>
            <a:pPr indent="266700" algn="just">
              <a:lnSpc>
                <a:spcPct val="150000"/>
              </a:lnSpc>
            </a:pPr>
            <a:r>
              <a:rPr lang="en-US" altLang="zh-CN" sz="2000" kern="0" dirty="0">
                <a:solidFill>
                  <a:srgbClr val="000000"/>
                </a:solidFill>
                <a:effectLst/>
                <a:latin typeface="+mn-ea"/>
                <a:cs typeface="Tahoma" panose="020B0604030504040204" pitchFamily="34" charset="0"/>
              </a:rPr>
              <a:t>&lt;R2&gt;display </a:t>
            </a:r>
            <a:r>
              <a:rPr lang="en-US" altLang="zh-CN" sz="2000" kern="0" dirty="0" err="1">
                <a:solidFill>
                  <a:srgbClr val="000000"/>
                </a:solidFill>
                <a:effectLst/>
                <a:latin typeface="+mn-ea"/>
                <a:cs typeface="Tahoma" panose="020B0604030504040204" pitchFamily="34" charset="0"/>
              </a:rPr>
              <a:t>ip</a:t>
            </a:r>
            <a:r>
              <a:rPr lang="en-US" altLang="zh-CN" sz="2000" kern="0" dirty="0">
                <a:solidFill>
                  <a:srgbClr val="000000"/>
                </a:solidFill>
                <a:effectLst/>
                <a:latin typeface="+mn-ea"/>
                <a:cs typeface="Tahoma" panose="020B0604030504040204" pitchFamily="34" charset="0"/>
              </a:rPr>
              <a:t> routing-table</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Destination/Mask    Proto   Pre  Cost      Flags </a:t>
            </a:r>
            <a:r>
              <a:rPr lang="en-US" altLang="zh-CN" sz="2000" kern="0" dirty="0" err="1">
                <a:solidFill>
                  <a:srgbClr val="000000"/>
                </a:solidFill>
                <a:effectLst/>
                <a:latin typeface="+mn-ea"/>
                <a:cs typeface="Tahoma" panose="020B0604030504040204" pitchFamily="34" charset="0"/>
              </a:rPr>
              <a:t>NextHop</a:t>
            </a:r>
            <a:r>
              <a:rPr lang="en-US" altLang="zh-CN" sz="2000" kern="0" dirty="0">
                <a:solidFill>
                  <a:srgbClr val="000000"/>
                </a:solidFill>
                <a:effectLst/>
                <a:latin typeface="+mn-ea"/>
                <a:cs typeface="Tahoma" panose="020B0604030504040204" pitchFamily="34" charset="0"/>
              </a:rPr>
              <a:t>         Interface</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0.0.0.0/0    Static  60   0         RD   202.0.0.6       Serial0/0/0</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10.0.1.0/27  Static  60   0         RD   172.16.2.2    GigabitEthernet0/0/1</a:t>
            </a:r>
            <a:endParaRPr lang="zh-CN" altLang="zh-CN" sz="2000" kern="100" dirty="0">
              <a:effectLst/>
              <a:latin typeface="+mn-ea"/>
            </a:endParaRPr>
          </a:p>
          <a:p>
            <a:pPr indent="266700" algn="just">
              <a:lnSpc>
                <a:spcPct val="150000"/>
              </a:lnSpc>
            </a:pPr>
            <a:r>
              <a:rPr lang="zh-CN" altLang="zh-CN" sz="2000" kern="100" dirty="0">
                <a:effectLst/>
                <a:latin typeface="+mn-ea"/>
              </a:rPr>
              <a:t>可以看到</a:t>
            </a:r>
            <a:r>
              <a:rPr lang="en-US" altLang="zh-CN" sz="2000" kern="100" dirty="0">
                <a:effectLst/>
                <a:latin typeface="+mn-ea"/>
              </a:rPr>
              <a:t>R2</a:t>
            </a:r>
            <a:r>
              <a:rPr lang="zh-CN" altLang="zh-CN" sz="2000" kern="100" dirty="0">
                <a:effectLst/>
                <a:latin typeface="+mn-ea"/>
              </a:rPr>
              <a:t>路由表中有一条默认路由和一条静态路由。</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2122116189"/>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effectLst/>
                <a:latin typeface="+mj-ea"/>
                <a:ea typeface="+mj-ea"/>
              </a:rPr>
              <a:t>任务</a:t>
            </a:r>
            <a:r>
              <a:rPr lang="en-US" altLang="zh-CN" sz="2400" b="1" kern="100" dirty="0">
                <a:effectLst/>
                <a:latin typeface="+mj-ea"/>
                <a:ea typeface="+mj-ea"/>
              </a:rPr>
              <a:t>5-1  </a:t>
            </a:r>
            <a:r>
              <a:rPr lang="zh-CN" altLang="zh-CN" sz="2400" b="1" kern="100" dirty="0">
                <a:effectLst/>
                <a:latin typeface="+mj-ea"/>
                <a:ea typeface="+mj-ea"/>
              </a:rPr>
              <a:t>添加</a:t>
            </a:r>
            <a:r>
              <a:rPr lang="en-US" altLang="zh-CN" sz="2400" b="1" kern="100" dirty="0">
                <a:effectLst/>
                <a:latin typeface="+mj-ea"/>
                <a:ea typeface="+mj-ea"/>
              </a:rPr>
              <a:t>R2</a:t>
            </a:r>
            <a:r>
              <a:rPr lang="zh-CN" altLang="zh-CN" sz="2400" b="1" kern="100" dirty="0">
                <a:effectLst/>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6700" algn="just">
              <a:lnSpc>
                <a:spcPct val="150000"/>
              </a:lnSpc>
            </a:pPr>
            <a:r>
              <a:rPr lang="zh-CN" altLang="zh-CN" sz="2000" kern="100" dirty="0">
                <a:effectLst/>
                <a:latin typeface="+mn-ea"/>
              </a:rPr>
              <a:t>（</a:t>
            </a:r>
            <a:r>
              <a:rPr lang="en-US" altLang="zh-CN" sz="2000" kern="100" dirty="0">
                <a:effectLst/>
                <a:latin typeface="+mn-ea"/>
              </a:rPr>
              <a:t>2</a:t>
            </a:r>
            <a:r>
              <a:rPr lang="zh-CN" altLang="zh-CN" sz="2000" kern="100" dirty="0">
                <a:effectLst/>
                <a:latin typeface="+mn-ea"/>
              </a:rPr>
              <a:t>）在</a:t>
            </a:r>
            <a:r>
              <a:rPr lang="en-US" altLang="zh-CN" sz="2000" kern="100" dirty="0">
                <a:effectLst/>
                <a:latin typeface="+mn-ea"/>
              </a:rPr>
              <a:t>PC5</a:t>
            </a:r>
            <a:r>
              <a:rPr lang="zh-CN" altLang="zh-CN" sz="2000" kern="100" dirty="0">
                <a:effectLst/>
                <a:latin typeface="+mn-ea"/>
              </a:rPr>
              <a:t>上测试与</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G0/0/1</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172.16.2.1</a:t>
            </a:r>
            <a:endParaRPr lang="zh-CN" altLang="zh-CN" sz="2000" kern="100" dirty="0">
              <a:effectLst/>
              <a:latin typeface="+mn-ea"/>
            </a:endParaRPr>
          </a:p>
          <a:p>
            <a:pPr indent="266700" algn="just">
              <a:lnSpc>
                <a:spcPct val="150000"/>
              </a:lnSpc>
            </a:pPr>
            <a:r>
              <a:rPr lang="zh-CN" altLang="zh-CN" sz="2000" kern="100" dirty="0">
                <a:effectLst/>
                <a:latin typeface="+mn-ea"/>
              </a:rPr>
              <a:t>结果：可以</a:t>
            </a:r>
            <a:r>
              <a:rPr lang="en-US" altLang="zh-CN" sz="2000" kern="100" dirty="0">
                <a:effectLst/>
                <a:latin typeface="+mn-ea"/>
              </a:rPr>
              <a:t>ping</a:t>
            </a:r>
            <a:r>
              <a:rPr lang="zh-CN" altLang="zh-CN" sz="2000" kern="100" dirty="0">
                <a:effectLst/>
                <a:latin typeface="+mn-ea"/>
              </a:rPr>
              <a:t>通。</a:t>
            </a:r>
          </a:p>
          <a:p>
            <a:pPr indent="266700" algn="just">
              <a:lnSpc>
                <a:spcPct val="150000"/>
              </a:lnSpc>
            </a:pPr>
            <a:r>
              <a:rPr lang="zh-CN" altLang="zh-CN" sz="2000" kern="100" dirty="0">
                <a:effectLst/>
                <a:latin typeface="+mn-ea"/>
              </a:rPr>
              <a:t>原因：</a:t>
            </a:r>
            <a:r>
              <a:rPr lang="en-US" altLang="zh-CN" sz="2000" kern="100" dirty="0">
                <a:effectLst/>
                <a:latin typeface="+mn-ea"/>
              </a:rPr>
              <a:t>PC5</a:t>
            </a:r>
            <a:r>
              <a:rPr lang="zh-CN" altLang="zh-CN" sz="2000" kern="100" dirty="0">
                <a:effectLst/>
                <a:latin typeface="+mn-ea"/>
              </a:rPr>
              <a:t>把数据包传给路由器</a:t>
            </a:r>
            <a:r>
              <a:rPr lang="en-US" altLang="zh-CN" sz="2000" kern="100" dirty="0">
                <a:effectLst/>
                <a:latin typeface="+mn-ea"/>
              </a:rPr>
              <a:t>R3</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查看路由表</a:t>
            </a:r>
            <a:r>
              <a:rPr lang="en-US" altLang="zh-CN" sz="2000" kern="100" dirty="0">
                <a:effectLst/>
                <a:latin typeface="+mn-ea"/>
              </a:rPr>
              <a:t>,</a:t>
            </a:r>
            <a:r>
              <a:rPr lang="zh-CN" altLang="zh-CN" sz="2000" kern="100" dirty="0">
                <a:effectLst/>
                <a:latin typeface="+mn-ea"/>
              </a:rPr>
              <a:t>发现有直连网段</a:t>
            </a:r>
            <a:r>
              <a:rPr lang="en-US" altLang="zh-CN" sz="2000" kern="100" dirty="0">
                <a:effectLst/>
                <a:latin typeface="+mn-ea"/>
              </a:rPr>
              <a:t>172.16.2.0/30,</a:t>
            </a:r>
            <a:r>
              <a:rPr lang="zh-CN" altLang="zh-CN" sz="2000" kern="100" dirty="0">
                <a:effectLst/>
                <a:latin typeface="+mn-ea"/>
              </a:rPr>
              <a:t>路由器</a:t>
            </a:r>
            <a:r>
              <a:rPr lang="en-US" altLang="zh-CN" sz="2000" kern="100" dirty="0">
                <a:effectLst/>
                <a:latin typeface="+mn-ea"/>
              </a:rPr>
              <a:t>R2</a:t>
            </a:r>
            <a:r>
              <a:rPr lang="zh-CN" altLang="zh-CN" sz="2000" kern="100" dirty="0">
                <a:effectLst/>
                <a:latin typeface="+mn-ea"/>
              </a:rPr>
              <a:t>的路由表中有到</a:t>
            </a:r>
            <a:r>
              <a:rPr lang="en-US" altLang="zh-CN" sz="2000" kern="100" dirty="0">
                <a:effectLst/>
                <a:latin typeface="+mn-ea"/>
              </a:rPr>
              <a:t>PC5</a:t>
            </a:r>
            <a:r>
              <a:rPr lang="zh-CN" altLang="zh-CN" sz="2000" kern="100" dirty="0">
                <a:effectLst/>
                <a:latin typeface="+mn-ea"/>
              </a:rPr>
              <a:t>的路由，通过路由器</a:t>
            </a:r>
            <a:r>
              <a:rPr lang="en-US" altLang="zh-CN" sz="2000" kern="100" dirty="0">
                <a:effectLst/>
                <a:latin typeface="+mn-ea"/>
              </a:rPr>
              <a:t>R3,</a:t>
            </a:r>
            <a:r>
              <a:rPr lang="zh-CN" altLang="zh-CN" sz="2000" kern="100" dirty="0">
                <a:effectLst/>
                <a:latin typeface="+mn-ea"/>
              </a:rPr>
              <a:t>可把数据包返回，故可以</a:t>
            </a:r>
            <a:r>
              <a:rPr lang="en-US" altLang="zh-CN" sz="2000" kern="100" dirty="0">
                <a:effectLst/>
                <a:latin typeface="+mn-ea"/>
              </a:rPr>
              <a:t>ping</a:t>
            </a:r>
            <a:r>
              <a:rPr lang="zh-CN" altLang="zh-CN" sz="2000" kern="100" dirty="0">
                <a:effectLst/>
                <a:latin typeface="+mn-ea"/>
              </a:rPr>
              <a:t>通。</a:t>
            </a:r>
          </a:p>
          <a:p>
            <a:pPr indent="266700" algn="just">
              <a:lnSpc>
                <a:spcPct val="150000"/>
              </a:lnSpc>
            </a:pPr>
            <a:r>
              <a:rPr lang="zh-CN" altLang="zh-CN" sz="2000" kern="100" dirty="0">
                <a:effectLst/>
                <a:latin typeface="+mn-ea"/>
              </a:rPr>
              <a:t>（</a:t>
            </a:r>
            <a:r>
              <a:rPr lang="en-US" altLang="zh-CN" sz="2000" kern="100" dirty="0">
                <a:effectLst/>
                <a:latin typeface="+mn-ea"/>
              </a:rPr>
              <a:t>3</a:t>
            </a:r>
            <a:r>
              <a:rPr lang="zh-CN" altLang="zh-CN" sz="2000" kern="100" dirty="0">
                <a:effectLst/>
                <a:latin typeface="+mn-ea"/>
              </a:rPr>
              <a:t>）在</a:t>
            </a:r>
            <a:r>
              <a:rPr lang="en-US" altLang="zh-CN" sz="2000" kern="100" dirty="0">
                <a:effectLst/>
                <a:latin typeface="+mn-ea"/>
              </a:rPr>
              <a:t>PC5</a:t>
            </a:r>
            <a:r>
              <a:rPr lang="zh-CN" altLang="zh-CN" sz="2000" kern="100" dirty="0">
                <a:effectLst/>
                <a:latin typeface="+mn-ea"/>
              </a:rPr>
              <a:t>上测试与</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G0/0/0</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172.16.1.2</a:t>
            </a:r>
            <a:endParaRPr lang="zh-CN" altLang="zh-CN" sz="2000" kern="100" dirty="0">
              <a:effectLst/>
              <a:latin typeface="+mn-ea"/>
            </a:endParaRPr>
          </a:p>
          <a:p>
            <a:pPr indent="266700" algn="just">
              <a:lnSpc>
                <a:spcPct val="150000"/>
              </a:lnSpc>
            </a:pPr>
            <a:r>
              <a:rPr lang="zh-CN" altLang="zh-CN" sz="2000" kern="100" dirty="0">
                <a:effectLst/>
                <a:latin typeface="+mn-ea"/>
              </a:rPr>
              <a:t>结果：</a:t>
            </a:r>
            <a:r>
              <a:rPr lang="en-US" altLang="zh-CN" sz="2000" kern="100" dirty="0">
                <a:effectLst/>
                <a:latin typeface="+mn-ea"/>
              </a:rPr>
              <a:t>ping</a:t>
            </a:r>
            <a:r>
              <a:rPr lang="zh-CN" altLang="zh-CN" sz="2000" kern="100" dirty="0">
                <a:effectLst/>
                <a:latin typeface="+mn-ea"/>
              </a:rPr>
              <a:t>不通。</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3281758543"/>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effectLst/>
                <a:latin typeface="+mj-ea"/>
                <a:ea typeface="+mj-ea"/>
              </a:rPr>
              <a:t>任务</a:t>
            </a:r>
            <a:r>
              <a:rPr lang="en-US" altLang="zh-CN" sz="2400" b="1" kern="100" dirty="0">
                <a:effectLst/>
                <a:latin typeface="+mj-ea"/>
                <a:ea typeface="+mj-ea"/>
              </a:rPr>
              <a:t>5-1  </a:t>
            </a:r>
            <a:r>
              <a:rPr lang="zh-CN" altLang="zh-CN" sz="2400" b="1" kern="100" dirty="0">
                <a:effectLst/>
                <a:latin typeface="+mj-ea"/>
                <a:ea typeface="+mj-ea"/>
              </a:rPr>
              <a:t>添加</a:t>
            </a:r>
            <a:r>
              <a:rPr lang="en-US" altLang="zh-CN" sz="2400" b="1" kern="100" dirty="0">
                <a:effectLst/>
                <a:latin typeface="+mj-ea"/>
                <a:ea typeface="+mj-ea"/>
              </a:rPr>
              <a:t>R2</a:t>
            </a:r>
            <a:r>
              <a:rPr lang="zh-CN" altLang="zh-CN" sz="2400" b="1" kern="100" dirty="0">
                <a:effectLst/>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6700" algn="just">
              <a:lnSpc>
                <a:spcPct val="150000"/>
              </a:lnSpc>
            </a:pPr>
            <a:r>
              <a:rPr lang="zh-CN" altLang="zh-CN" sz="2000" kern="100" dirty="0">
                <a:effectLst/>
                <a:latin typeface="+mn-ea"/>
              </a:rPr>
              <a:t>原因：路由器</a:t>
            </a:r>
            <a:r>
              <a:rPr lang="en-US" altLang="zh-CN" sz="2000" kern="100" dirty="0">
                <a:effectLst/>
                <a:latin typeface="+mn-ea"/>
              </a:rPr>
              <a:t>R3</a:t>
            </a:r>
            <a:r>
              <a:rPr lang="zh-CN" altLang="zh-CN" sz="2000" kern="100" dirty="0">
                <a:effectLst/>
                <a:latin typeface="+mn-ea"/>
              </a:rPr>
              <a:t>上没有配置除直连路由外的其他路由</a:t>
            </a:r>
            <a:r>
              <a:rPr lang="zh-CN" altLang="zh-CN" sz="2000" b="1" kern="100" dirty="0">
                <a:effectLst/>
                <a:latin typeface="+mn-ea"/>
              </a:rPr>
              <a:t> </a:t>
            </a:r>
            <a:r>
              <a:rPr lang="en-US" altLang="zh-CN" sz="2000" kern="100" dirty="0">
                <a:effectLst/>
                <a:latin typeface="+mn-ea"/>
              </a:rPr>
              <a:t>, PC4</a:t>
            </a:r>
            <a:r>
              <a:rPr lang="zh-CN" altLang="zh-CN" sz="2000" kern="100" dirty="0">
                <a:effectLst/>
                <a:latin typeface="+mn-ea"/>
              </a:rPr>
              <a:t>把数据包传给路由器</a:t>
            </a:r>
            <a:r>
              <a:rPr lang="en-US" altLang="zh-CN" sz="2000" kern="100" dirty="0">
                <a:effectLst/>
                <a:latin typeface="+mn-ea"/>
              </a:rPr>
              <a:t>R3</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路由表中无到</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G0/0/0</a:t>
            </a:r>
            <a:r>
              <a:rPr lang="zh-CN" altLang="zh-CN" sz="2000" kern="100" dirty="0">
                <a:effectLst/>
                <a:latin typeface="+mn-ea"/>
              </a:rPr>
              <a:t>端口的路由</a:t>
            </a:r>
            <a:r>
              <a:rPr lang="en-US" altLang="zh-CN" sz="2000" kern="100" dirty="0">
                <a:effectLst/>
                <a:latin typeface="+mn-ea"/>
              </a:rPr>
              <a:t>,</a:t>
            </a:r>
            <a:r>
              <a:rPr lang="zh-CN" altLang="zh-CN" sz="2000" kern="100" dirty="0">
                <a:effectLst/>
                <a:latin typeface="+mn-ea"/>
              </a:rPr>
              <a:t>故</a:t>
            </a:r>
            <a:r>
              <a:rPr lang="en-US" altLang="zh-CN" sz="2000" kern="100" dirty="0">
                <a:effectLst/>
                <a:latin typeface="+mn-ea"/>
              </a:rPr>
              <a:t>ping</a:t>
            </a:r>
            <a:r>
              <a:rPr lang="zh-CN" altLang="zh-CN" sz="2000" kern="100" dirty="0">
                <a:effectLst/>
                <a:latin typeface="+mn-ea"/>
              </a:rPr>
              <a:t>不通。</a:t>
            </a:r>
          </a:p>
          <a:p>
            <a:pPr indent="266700" algn="just">
              <a:lnSpc>
                <a:spcPct val="150000"/>
              </a:lnSpc>
            </a:pPr>
            <a:r>
              <a:rPr lang="zh-CN" altLang="zh-CN" sz="2000" kern="100" dirty="0">
                <a:effectLst/>
                <a:latin typeface="+mn-ea"/>
              </a:rPr>
              <a:t>（</a:t>
            </a:r>
            <a:r>
              <a:rPr lang="en-US" altLang="zh-CN" sz="2000" kern="100" dirty="0">
                <a:effectLst/>
                <a:latin typeface="+mn-ea"/>
              </a:rPr>
              <a:t>4</a:t>
            </a:r>
            <a:r>
              <a:rPr lang="zh-CN" altLang="zh-CN" sz="2000" kern="100" dirty="0">
                <a:effectLst/>
                <a:latin typeface="+mn-ea"/>
              </a:rPr>
              <a:t>）在</a:t>
            </a:r>
            <a:r>
              <a:rPr lang="en-US" altLang="zh-CN" sz="2000" kern="100" dirty="0">
                <a:effectLst/>
                <a:latin typeface="+mn-ea"/>
              </a:rPr>
              <a:t>PC5</a:t>
            </a:r>
            <a:r>
              <a:rPr lang="zh-CN" altLang="zh-CN" sz="2000" kern="100" dirty="0">
                <a:effectLst/>
                <a:latin typeface="+mn-ea"/>
              </a:rPr>
              <a:t>上测试与</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S1/0/0</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202.0.0.1</a:t>
            </a:r>
            <a:endParaRPr lang="zh-CN" altLang="zh-CN" sz="2000" kern="100" dirty="0">
              <a:effectLst/>
              <a:latin typeface="+mn-ea"/>
            </a:endParaRPr>
          </a:p>
          <a:p>
            <a:pPr indent="266700" algn="just">
              <a:lnSpc>
                <a:spcPct val="150000"/>
              </a:lnSpc>
            </a:pPr>
            <a:r>
              <a:rPr lang="zh-CN" altLang="zh-CN" sz="2000" kern="100" dirty="0">
                <a:effectLst/>
                <a:latin typeface="+mn-ea"/>
              </a:rPr>
              <a:t>结果：</a:t>
            </a:r>
            <a:r>
              <a:rPr lang="en-US" altLang="zh-CN" sz="2000" kern="100" dirty="0">
                <a:effectLst/>
                <a:latin typeface="+mn-ea"/>
              </a:rPr>
              <a:t>ping</a:t>
            </a:r>
            <a:r>
              <a:rPr lang="zh-CN" altLang="zh-CN" sz="2000" kern="100" dirty="0">
                <a:effectLst/>
                <a:latin typeface="+mn-ea"/>
              </a:rPr>
              <a:t>不通。</a:t>
            </a:r>
          </a:p>
          <a:p>
            <a:pPr algn="just">
              <a:lnSpc>
                <a:spcPct val="150000"/>
              </a:lnSpc>
            </a:pPr>
            <a:r>
              <a:rPr lang="en-US" altLang="zh-CN" sz="2000" b="1" kern="100" dirty="0">
                <a:effectLst/>
                <a:latin typeface="+mn-ea"/>
              </a:rPr>
              <a:t>    </a:t>
            </a:r>
            <a:r>
              <a:rPr lang="zh-CN" altLang="zh-CN" sz="2000" kern="100" dirty="0">
                <a:effectLst/>
                <a:latin typeface="+mn-ea"/>
              </a:rPr>
              <a:t>原因：路由器</a:t>
            </a:r>
            <a:r>
              <a:rPr lang="en-US" altLang="zh-CN" sz="2000" kern="100" dirty="0">
                <a:effectLst/>
                <a:latin typeface="+mn-ea"/>
              </a:rPr>
              <a:t>R3</a:t>
            </a:r>
            <a:r>
              <a:rPr lang="zh-CN" altLang="zh-CN" sz="2000" kern="100" dirty="0">
                <a:effectLst/>
                <a:latin typeface="+mn-ea"/>
              </a:rPr>
              <a:t>上没有配置除直连路由外的其他路由</a:t>
            </a:r>
            <a:r>
              <a:rPr lang="en-US" altLang="zh-CN" sz="2000" kern="100" dirty="0">
                <a:effectLst/>
                <a:latin typeface="+mn-ea"/>
              </a:rPr>
              <a:t>, PC4</a:t>
            </a:r>
            <a:r>
              <a:rPr lang="zh-CN" altLang="zh-CN" sz="2000" kern="100" dirty="0">
                <a:effectLst/>
                <a:latin typeface="+mn-ea"/>
              </a:rPr>
              <a:t>把数据包传给路由器</a:t>
            </a:r>
            <a:r>
              <a:rPr lang="en-US" altLang="zh-CN" sz="2000" kern="100" dirty="0">
                <a:effectLst/>
                <a:latin typeface="+mn-ea"/>
              </a:rPr>
              <a:t>R3</a:t>
            </a:r>
            <a:r>
              <a:rPr lang="zh-CN" altLang="zh-CN" sz="2000" kern="100" dirty="0">
                <a:effectLst/>
                <a:latin typeface="+mn-ea"/>
              </a:rPr>
              <a:t>， </a:t>
            </a:r>
            <a:r>
              <a:rPr lang="en-US" altLang="zh-CN" sz="2000" kern="100" dirty="0">
                <a:effectLst/>
                <a:latin typeface="+mn-ea"/>
              </a:rPr>
              <a:t>R3</a:t>
            </a:r>
            <a:r>
              <a:rPr lang="zh-CN" altLang="zh-CN" sz="2000" kern="100" dirty="0">
                <a:effectLst/>
                <a:latin typeface="+mn-ea"/>
              </a:rPr>
              <a:t>路由表中无到</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S1/0/0</a:t>
            </a:r>
            <a:r>
              <a:rPr lang="zh-CN" altLang="zh-CN" sz="2000" kern="100" dirty="0">
                <a:effectLst/>
                <a:latin typeface="+mn-ea"/>
              </a:rPr>
              <a:t>端口的路由</a:t>
            </a:r>
            <a:r>
              <a:rPr lang="en-US" altLang="zh-CN" sz="2000" kern="100" dirty="0">
                <a:effectLst/>
                <a:latin typeface="+mn-ea"/>
              </a:rPr>
              <a:t>,</a:t>
            </a:r>
            <a:r>
              <a:rPr lang="zh-CN" altLang="zh-CN" sz="2000" kern="100" dirty="0">
                <a:effectLst/>
                <a:latin typeface="+mn-ea"/>
              </a:rPr>
              <a:t>故</a:t>
            </a:r>
            <a:r>
              <a:rPr lang="en-US" altLang="zh-CN" sz="2000" kern="100" dirty="0">
                <a:effectLst/>
                <a:latin typeface="+mn-ea"/>
              </a:rPr>
              <a:t>ping</a:t>
            </a:r>
            <a:r>
              <a:rPr lang="zh-CN" altLang="zh-CN" sz="2000" kern="100" dirty="0">
                <a:effectLst/>
                <a:latin typeface="+mn-ea"/>
              </a:rPr>
              <a:t>不通。</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1078793693"/>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latin typeface="+mj-ea"/>
                <a:ea typeface="+mj-ea"/>
              </a:rPr>
              <a:t>任务</a:t>
            </a:r>
            <a:r>
              <a:rPr lang="en-US" altLang="zh-CN" sz="2400" b="1" kern="100" dirty="0">
                <a:latin typeface="+mj-ea"/>
                <a:ea typeface="+mj-ea"/>
              </a:rPr>
              <a:t>5-2  </a:t>
            </a:r>
            <a:r>
              <a:rPr lang="zh-CN" altLang="zh-CN" sz="2400" b="1" kern="100" dirty="0">
                <a:latin typeface="+mj-ea"/>
                <a:ea typeface="+mj-ea"/>
              </a:rPr>
              <a:t>添加</a:t>
            </a:r>
            <a:r>
              <a:rPr lang="en-US" altLang="zh-CN" sz="2400" b="1" kern="100" dirty="0">
                <a:latin typeface="+mj-ea"/>
                <a:ea typeface="+mj-ea"/>
              </a:rPr>
              <a:t>R3</a:t>
            </a:r>
            <a:r>
              <a:rPr lang="zh-CN" altLang="zh-CN" sz="2400" b="1" kern="100" dirty="0">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7970" algn="just">
              <a:lnSpc>
                <a:spcPct val="150000"/>
              </a:lnSpc>
            </a:pPr>
            <a:r>
              <a:rPr lang="en-US" altLang="zh-CN" sz="2000" b="1" kern="100" dirty="0">
                <a:effectLst/>
                <a:latin typeface="+mn-ea"/>
              </a:rPr>
              <a:t>1.</a:t>
            </a:r>
            <a:r>
              <a:rPr lang="zh-CN" altLang="zh-CN" sz="2000" b="1" kern="100" dirty="0">
                <a:effectLst/>
                <a:latin typeface="+mn-ea"/>
              </a:rPr>
              <a:t>在分部路由器</a:t>
            </a:r>
            <a:r>
              <a:rPr lang="en-US" altLang="zh-CN" sz="2000" b="1" kern="100" dirty="0">
                <a:effectLst/>
                <a:latin typeface="+mn-ea"/>
              </a:rPr>
              <a:t>R3</a:t>
            </a:r>
            <a:r>
              <a:rPr lang="zh-CN" altLang="zh-CN" sz="2000" b="1" kern="100" dirty="0">
                <a:effectLst/>
                <a:latin typeface="+mn-ea"/>
              </a:rPr>
              <a:t>添加到公司外网接入路由器</a:t>
            </a:r>
            <a:r>
              <a:rPr lang="en-US" altLang="zh-CN" sz="2000" b="1" kern="100" dirty="0">
                <a:effectLst/>
                <a:latin typeface="+mn-ea"/>
              </a:rPr>
              <a:t>R2</a:t>
            </a:r>
            <a:r>
              <a:rPr lang="zh-CN" altLang="zh-CN" sz="2000" b="1" kern="100" dirty="0">
                <a:effectLst/>
                <a:latin typeface="+mn-ea"/>
              </a:rPr>
              <a:t>的默认路由</a:t>
            </a:r>
            <a:endParaRPr lang="zh-CN" altLang="zh-CN" sz="2000" kern="100" dirty="0">
              <a:effectLst/>
              <a:latin typeface="+mn-ea"/>
            </a:endParaRPr>
          </a:p>
          <a:p>
            <a:pPr indent="266700" algn="just">
              <a:lnSpc>
                <a:spcPct val="150000"/>
              </a:lnSpc>
            </a:pPr>
            <a:r>
              <a:rPr lang="en-US" altLang="zh-CN" sz="2000" kern="100" dirty="0">
                <a:effectLst/>
                <a:latin typeface="+mn-ea"/>
              </a:rPr>
              <a:t>[R3]</a:t>
            </a:r>
            <a:r>
              <a:rPr lang="en-US" altLang="zh-CN" sz="2000" kern="100" dirty="0" err="1">
                <a:effectLst/>
                <a:latin typeface="+mn-ea"/>
              </a:rPr>
              <a:t>ip</a:t>
            </a:r>
            <a:r>
              <a:rPr lang="en-US" altLang="zh-CN" sz="2000" kern="100" dirty="0">
                <a:effectLst/>
                <a:latin typeface="+mn-ea"/>
              </a:rPr>
              <a:t> route-static 0.0.0.0 0.0.0.0 172.16.2.1  //</a:t>
            </a:r>
            <a:r>
              <a:rPr lang="zh-CN" altLang="zh-CN" sz="2000" kern="100" dirty="0">
                <a:effectLst/>
                <a:latin typeface="+mn-ea"/>
              </a:rPr>
              <a:t>添加下一跳地址是</a:t>
            </a:r>
            <a:r>
              <a:rPr lang="en-US" altLang="zh-CN" sz="2000" kern="100" dirty="0">
                <a:effectLst/>
                <a:latin typeface="+mn-ea"/>
              </a:rPr>
              <a:t>172.16.2.1</a:t>
            </a:r>
            <a:r>
              <a:rPr lang="zh-CN" altLang="zh-CN" sz="2000" kern="100" dirty="0">
                <a:effectLst/>
                <a:latin typeface="+mn-ea"/>
              </a:rPr>
              <a:t>的默认路由。</a:t>
            </a:r>
          </a:p>
          <a:p>
            <a:pPr indent="267970" algn="just">
              <a:lnSpc>
                <a:spcPct val="150000"/>
              </a:lnSpc>
            </a:pPr>
            <a:r>
              <a:rPr lang="en-US" altLang="zh-CN" sz="2000" b="1" kern="100" dirty="0">
                <a:effectLst/>
                <a:latin typeface="+mn-ea"/>
              </a:rPr>
              <a:t>2.</a:t>
            </a:r>
            <a:r>
              <a:rPr lang="zh-CN" altLang="zh-CN" sz="2000" b="1" kern="100" dirty="0">
                <a:effectLst/>
                <a:latin typeface="+mn-ea"/>
              </a:rPr>
              <a:t>验证测试</a:t>
            </a:r>
            <a:endParaRPr lang="zh-CN" altLang="zh-CN" sz="2000" kern="100" dirty="0">
              <a:effectLst/>
              <a:latin typeface="+mn-ea"/>
            </a:endParaRPr>
          </a:p>
          <a:p>
            <a:pPr indent="266700" algn="just">
              <a:lnSpc>
                <a:spcPct val="150000"/>
              </a:lnSpc>
            </a:pPr>
            <a:r>
              <a:rPr lang="zh-CN" altLang="zh-CN" sz="2000" kern="100" dirty="0">
                <a:effectLst/>
                <a:latin typeface="+mn-ea"/>
              </a:rPr>
              <a:t>（</a:t>
            </a:r>
            <a:r>
              <a:rPr lang="en-US" altLang="zh-CN" sz="2000" kern="100" dirty="0">
                <a:effectLst/>
                <a:latin typeface="+mn-ea"/>
              </a:rPr>
              <a:t>1</a:t>
            </a:r>
            <a:r>
              <a:rPr lang="zh-CN" altLang="zh-CN" sz="2000" kern="100" dirty="0">
                <a:effectLst/>
                <a:latin typeface="+mn-ea"/>
              </a:rPr>
              <a:t>）可以看到</a:t>
            </a:r>
            <a:r>
              <a:rPr lang="en-US" altLang="zh-CN" sz="2000" kern="100" dirty="0">
                <a:effectLst/>
                <a:latin typeface="+mn-ea"/>
              </a:rPr>
              <a:t>R3</a:t>
            </a:r>
            <a:r>
              <a:rPr lang="zh-CN" altLang="zh-CN" sz="2000" kern="100" dirty="0">
                <a:effectLst/>
                <a:latin typeface="+mn-ea"/>
              </a:rPr>
              <a:t>的路由表中有一条默认路由：</a:t>
            </a:r>
          </a:p>
          <a:p>
            <a:pPr indent="266700" algn="just">
              <a:lnSpc>
                <a:spcPct val="150000"/>
              </a:lnSpc>
            </a:pPr>
            <a:r>
              <a:rPr lang="en-US" altLang="zh-CN" sz="2000" kern="0" dirty="0">
                <a:solidFill>
                  <a:srgbClr val="000000"/>
                </a:solidFill>
                <a:effectLst/>
                <a:latin typeface="+mn-ea"/>
                <a:cs typeface="Tahoma" panose="020B0604030504040204" pitchFamily="34" charset="0"/>
              </a:rPr>
              <a:t>&lt;R3&gt;display </a:t>
            </a:r>
            <a:r>
              <a:rPr lang="en-US" altLang="zh-CN" sz="2000" kern="0" dirty="0" err="1">
                <a:solidFill>
                  <a:srgbClr val="000000"/>
                </a:solidFill>
                <a:effectLst/>
                <a:latin typeface="+mn-ea"/>
                <a:cs typeface="Tahoma" panose="020B0604030504040204" pitchFamily="34" charset="0"/>
              </a:rPr>
              <a:t>ip</a:t>
            </a:r>
            <a:r>
              <a:rPr lang="en-US" altLang="zh-CN" sz="2000" kern="0" dirty="0">
                <a:solidFill>
                  <a:srgbClr val="000000"/>
                </a:solidFill>
                <a:effectLst/>
                <a:latin typeface="+mn-ea"/>
                <a:cs typeface="Tahoma" panose="020B0604030504040204" pitchFamily="34" charset="0"/>
              </a:rPr>
              <a:t> routing-table</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0.0.0.0/0   Static  60   0    RD   172.16.2.1    GigabitEthernet0/0/1      </a:t>
            </a:r>
            <a:endParaRPr lang="zh-CN" altLang="zh-CN" sz="2000" kern="100" dirty="0">
              <a:effectLst/>
              <a:latin typeface="+mn-ea"/>
            </a:endParaRPr>
          </a:p>
          <a:p>
            <a:pPr indent="266700" algn="just">
              <a:lnSpc>
                <a:spcPct val="150000"/>
              </a:lnSpc>
            </a:pPr>
            <a:r>
              <a:rPr lang="zh-CN" altLang="zh-CN" sz="2000" kern="100" dirty="0">
                <a:effectLst/>
                <a:latin typeface="+mn-ea"/>
              </a:rPr>
              <a:t>（</a:t>
            </a:r>
            <a:r>
              <a:rPr lang="en-US" altLang="zh-CN" sz="2000" kern="100" dirty="0">
                <a:effectLst/>
                <a:latin typeface="+mn-ea"/>
              </a:rPr>
              <a:t>2</a:t>
            </a:r>
            <a:r>
              <a:rPr lang="zh-CN" altLang="zh-CN" sz="2000" kern="100" dirty="0">
                <a:effectLst/>
                <a:latin typeface="+mn-ea"/>
              </a:rPr>
              <a:t>）在</a:t>
            </a:r>
            <a:r>
              <a:rPr lang="en-US" altLang="zh-CN" sz="2000" kern="100" dirty="0">
                <a:effectLst/>
                <a:latin typeface="+mn-ea"/>
              </a:rPr>
              <a:t>PC5</a:t>
            </a:r>
            <a:r>
              <a:rPr lang="zh-CN" altLang="zh-CN" sz="2000" kern="100" dirty="0">
                <a:effectLst/>
                <a:latin typeface="+mn-ea"/>
              </a:rPr>
              <a:t>上测试与</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G0/0/0</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172.16.1.2</a:t>
            </a:r>
            <a:endParaRPr lang="zh-CN" altLang="zh-CN" sz="2000" kern="100" dirty="0">
              <a:effectLst/>
              <a:latin typeface="+mn-ea"/>
            </a:endParaRPr>
          </a:p>
          <a:p>
            <a:pPr indent="266700" algn="just">
              <a:lnSpc>
                <a:spcPct val="150000"/>
              </a:lnSpc>
            </a:pPr>
            <a:r>
              <a:rPr lang="zh-CN" altLang="zh-CN" sz="2000" kern="100" dirty="0">
                <a:effectLst/>
                <a:latin typeface="+mn-ea"/>
              </a:rPr>
              <a:t>结果：可以</a:t>
            </a:r>
            <a:r>
              <a:rPr lang="en-US" altLang="zh-CN" sz="2000" kern="100" dirty="0">
                <a:effectLst/>
                <a:latin typeface="+mn-ea"/>
              </a:rPr>
              <a:t>ping</a:t>
            </a:r>
            <a:r>
              <a:rPr lang="zh-CN" altLang="zh-CN" sz="2000" kern="100" dirty="0">
                <a:effectLst/>
                <a:latin typeface="+mn-ea"/>
              </a:rPr>
              <a:t>通。</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1732213139"/>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latin typeface="+mj-ea"/>
                <a:ea typeface="+mj-ea"/>
              </a:rPr>
              <a:t>任务</a:t>
            </a:r>
            <a:r>
              <a:rPr lang="en-US" altLang="zh-CN" sz="2400" b="1" kern="100" dirty="0">
                <a:latin typeface="+mj-ea"/>
                <a:ea typeface="+mj-ea"/>
              </a:rPr>
              <a:t>5-2  </a:t>
            </a:r>
            <a:r>
              <a:rPr lang="zh-CN" altLang="zh-CN" sz="2400" b="1" kern="100" dirty="0">
                <a:latin typeface="+mj-ea"/>
                <a:ea typeface="+mj-ea"/>
              </a:rPr>
              <a:t>添加</a:t>
            </a:r>
            <a:r>
              <a:rPr lang="en-US" altLang="zh-CN" sz="2400" b="1" kern="100" dirty="0">
                <a:latin typeface="+mj-ea"/>
                <a:ea typeface="+mj-ea"/>
              </a:rPr>
              <a:t>R3</a:t>
            </a:r>
            <a:r>
              <a:rPr lang="zh-CN" altLang="zh-CN" sz="2400" b="1" kern="100" dirty="0">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6700" algn="just">
              <a:lnSpc>
                <a:spcPct val="150000"/>
              </a:lnSpc>
            </a:pPr>
            <a:r>
              <a:rPr lang="zh-CN" altLang="zh-CN" sz="2000" kern="100" dirty="0">
                <a:effectLst/>
                <a:latin typeface="+mn-ea"/>
              </a:rPr>
              <a:t>原因：</a:t>
            </a:r>
            <a:r>
              <a:rPr lang="en-US" altLang="zh-CN" sz="2000" kern="100" dirty="0">
                <a:effectLst/>
                <a:latin typeface="+mn-ea"/>
              </a:rPr>
              <a:t>PC5</a:t>
            </a:r>
            <a:r>
              <a:rPr lang="zh-CN" altLang="zh-CN" sz="2000" kern="100" dirty="0">
                <a:effectLst/>
                <a:latin typeface="+mn-ea"/>
              </a:rPr>
              <a:t>把数据包传给路由器</a:t>
            </a:r>
            <a:r>
              <a:rPr lang="en-US" altLang="zh-CN" sz="2000" kern="100" dirty="0">
                <a:effectLst/>
                <a:latin typeface="+mn-ea"/>
              </a:rPr>
              <a:t>R3</a:t>
            </a:r>
            <a:r>
              <a:rPr lang="zh-CN" altLang="zh-CN" sz="2000" kern="100" dirty="0">
                <a:effectLst/>
                <a:latin typeface="+mn-ea"/>
              </a:rPr>
              <a:t>。</a:t>
            </a:r>
            <a:r>
              <a:rPr lang="en-US" altLang="zh-CN" sz="2000" kern="100" dirty="0">
                <a:effectLst/>
                <a:latin typeface="+mn-ea"/>
              </a:rPr>
              <a:t>AR3</a:t>
            </a:r>
            <a:r>
              <a:rPr lang="zh-CN" altLang="zh-CN" sz="2000" kern="100" dirty="0">
                <a:effectLst/>
                <a:latin typeface="+mn-ea"/>
              </a:rPr>
              <a:t>查看路由表</a:t>
            </a:r>
            <a:r>
              <a:rPr lang="en-US" altLang="zh-CN" sz="2000" kern="100" dirty="0">
                <a:effectLst/>
                <a:latin typeface="+mn-ea"/>
              </a:rPr>
              <a:t>,</a:t>
            </a:r>
            <a:r>
              <a:rPr lang="zh-CN" altLang="zh-CN" sz="2000" kern="100" dirty="0">
                <a:effectLst/>
                <a:latin typeface="+mn-ea"/>
              </a:rPr>
              <a:t>发现有默认路由</a:t>
            </a:r>
            <a:r>
              <a:rPr lang="en-US" altLang="zh-CN" sz="2000" kern="100" dirty="0">
                <a:effectLst/>
                <a:latin typeface="+mn-ea"/>
              </a:rPr>
              <a:t>,</a:t>
            </a:r>
            <a:r>
              <a:rPr lang="zh-CN" altLang="zh-CN" sz="2000" kern="100" dirty="0">
                <a:effectLst/>
                <a:latin typeface="+mn-ea"/>
              </a:rPr>
              <a:t>即有到路由器</a:t>
            </a:r>
            <a:r>
              <a:rPr lang="en-US" altLang="zh-CN" sz="2000" kern="100" dirty="0">
                <a:effectLst/>
                <a:latin typeface="+mn-ea"/>
              </a:rPr>
              <a:t>R2</a:t>
            </a:r>
            <a:r>
              <a:rPr lang="zh-CN" altLang="zh-CN" sz="2000" kern="100" dirty="0">
                <a:effectLst/>
                <a:latin typeface="+mn-ea"/>
              </a:rPr>
              <a:t>的</a:t>
            </a:r>
            <a:r>
              <a:rPr lang="en-US" altLang="zh-CN" sz="2000" kern="100" dirty="0">
                <a:effectLst/>
                <a:latin typeface="+mn-ea"/>
              </a:rPr>
              <a:t>G0/0/0</a:t>
            </a:r>
            <a:r>
              <a:rPr lang="zh-CN" altLang="zh-CN" sz="2000" kern="100" dirty="0">
                <a:effectLst/>
                <a:latin typeface="+mn-ea"/>
              </a:rPr>
              <a:t>端口的路由，而</a:t>
            </a:r>
            <a:r>
              <a:rPr lang="en-US" altLang="zh-CN" sz="2000" kern="100" dirty="0">
                <a:effectLst/>
                <a:latin typeface="+mn-ea"/>
              </a:rPr>
              <a:t>AR2</a:t>
            </a:r>
            <a:r>
              <a:rPr lang="zh-CN" altLang="zh-CN" sz="2000" kern="100" dirty="0">
                <a:effectLst/>
                <a:latin typeface="+mn-ea"/>
              </a:rPr>
              <a:t>的路由表中有到</a:t>
            </a:r>
            <a:r>
              <a:rPr lang="en-US" altLang="zh-CN" sz="2000" kern="100" dirty="0">
                <a:effectLst/>
                <a:latin typeface="+mn-ea"/>
              </a:rPr>
              <a:t>PC4</a:t>
            </a:r>
            <a:r>
              <a:rPr lang="zh-CN" altLang="zh-CN" sz="2000" kern="100" dirty="0">
                <a:effectLst/>
                <a:latin typeface="+mn-ea"/>
              </a:rPr>
              <a:t>的静态路由，通过路由器</a:t>
            </a:r>
            <a:r>
              <a:rPr lang="en-US" altLang="zh-CN" sz="2000" kern="100" dirty="0">
                <a:effectLst/>
                <a:latin typeface="+mn-ea"/>
              </a:rPr>
              <a:t>AR3</a:t>
            </a:r>
            <a:r>
              <a:rPr lang="zh-CN" altLang="zh-CN" sz="2000" kern="100" dirty="0">
                <a:effectLst/>
                <a:latin typeface="+mn-ea"/>
              </a:rPr>
              <a:t>可把数据包返回，故可以</a:t>
            </a:r>
            <a:r>
              <a:rPr lang="en-US" altLang="zh-CN" sz="2000" kern="100" dirty="0">
                <a:effectLst/>
                <a:latin typeface="+mn-ea"/>
              </a:rPr>
              <a:t>ping</a:t>
            </a:r>
            <a:r>
              <a:rPr lang="zh-CN" altLang="zh-CN" sz="2000" kern="100" dirty="0">
                <a:effectLst/>
                <a:latin typeface="+mn-ea"/>
              </a:rPr>
              <a:t>通。</a:t>
            </a:r>
          </a:p>
          <a:p>
            <a:pPr indent="266700" algn="just">
              <a:lnSpc>
                <a:spcPct val="150000"/>
              </a:lnSpc>
            </a:pPr>
            <a:r>
              <a:rPr lang="zh-CN" altLang="zh-CN" sz="2000" kern="100" dirty="0">
                <a:effectLst/>
                <a:latin typeface="+mn-ea"/>
              </a:rPr>
              <a:t>（</a:t>
            </a:r>
            <a:r>
              <a:rPr lang="en-US" altLang="zh-CN" sz="2000" kern="100" dirty="0">
                <a:effectLst/>
                <a:latin typeface="+mn-ea"/>
              </a:rPr>
              <a:t>3</a:t>
            </a:r>
            <a:r>
              <a:rPr lang="zh-CN" altLang="zh-CN" sz="2000" kern="100" dirty="0">
                <a:effectLst/>
                <a:latin typeface="+mn-ea"/>
              </a:rPr>
              <a:t>）在</a:t>
            </a:r>
            <a:r>
              <a:rPr lang="en-US" altLang="zh-CN" sz="2000" kern="100" dirty="0">
                <a:effectLst/>
                <a:latin typeface="+mn-ea"/>
              </a:rPr>
              <a:t>PC5</a:t>
            </a:r>
            <a:r>
              <a:rPr lang="zh-CN" altLang="zh-CN" sz="2000" kern="100" dirty="0">
                <a:effectLst/>
                <a:latin typeface="+mn-ea"/>
              </a:rPr>
              <a:t>上测试与</a:t>
            </a:r>
            <a:r>
              <a:rPr lang="en-US" altLang="zh-CN" sz="2000" kern="100" dirty="0">
                <a:effectLst/>
                <a:latin typeface="+mn-ea"/>
              </a:rPr>
              <a:t>R1</a:t>
            </a:r>
            <a:r>
              <a:rPr lang="zh-CN" altLang="zh-CN" sz="2000" kern="100" dirty="0">
                <a:effectLst/>
                <a:latin typeface="+mn-ea"/>
              </a:rPr>
              <a:t>的</a:t>
            </a:r>
            <a:r>
              <a:rPr lang="en-US" altLang="zh-CN" sz="2000" kern="100" dirty="0">
                <a:effectLst/>
                <a:latin typeface="+mn-ea"/>
              </a:rPr>
              <a:t>G0/0/1</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172.16.1.1</a:t>
            </a:r>
            <a:endParaRPr lang="zh-CN" altLang="zh-CN" sz="2000" kern="100" dirty="0">
              <a:effectLst/>
              <a:latin typeface="+mn-ea"/>
            </a:endParaRPr>
          </a:p>
          <a:p>
            <a:pPr indent="266700" algn="just">
              <a:lnSpc>
                <a:spcPct val="150000"/>
              </a:lnSpc>
            </a:pPr>
            <a:r>
              <a:rPr lang="zh-CN" altLang="zh-CN" sz="2000" kern="100" dirty="0">
                <a:effectLst/>
                <a:latin typeface="+mn-ea"/>
              </a:rPr>
              <a:t>结果：</a:t>
            </a:r>
            <a:r>
              <a:rPr lang="en-US" altLang="zh-CN" sz="2000" kern="100" dirty="0">
                <a:effectLst/>
                <a:latin typeface="+mn-ea"/>
              </a:rPr>
              <a:t>ping</a:t>
            </a:r>
            <a:r>
              <a:rPr lang="zh-CN" altLang="zh-CN" sz="2000" kern="100" dirty="0">
                <a:effectLst/>
                <a:latin typeface="+mn-ea"/>
              </a:rPr>
              <a:t>不通。</a:t>
            </a:r>
          </a:p>
          <a:p>
            <a:pPr indent="266700" algn="just">
              <a:lnSpc>
                <a:spcPct val="150000"/>
              </a:lnSpc>
            </a:pPr>
            <a:r>
              <a:rPr lang="zh-CN" altLang="zh-CN" sz="2000" kern="100" dirty="0">
                <a:effectLst/>
                <a:latin typeface="+mn-ea"/>
              </a:rPr>
              <a:t>原因：</a:t>
            </a:r>
            <a:r>
              <a:rPr lang="en-US" altLang="zh-CN" sz="2000" kern="100" dirty="0">
                <a:effectLst/>
                <a:latin typeface="+mn-ea"/>
              </a:rPr>
              <a:t>PC5</a:t>
            </a:r>
            <a:r>
              <a:rPr lang="zh-CN" altLang="zh-CN" sz="2000" kern="100" dirty="0">
                <a:effectLst/>
                <a:latin typeface="+mn-ea"/>
              </a:rPr>
              <a:t>把数据包传给路由器</a:t>
            </a:r>
            <a:r>
              <a:rPr lang="en-US" altLang="zh-CN" sz="2000" kern="100" dirty="0">
                <a:effectLst/>
                <a:latin typeface="+mn-ea"/>
              </a:rPr>
              <a:t>R3</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查看路由表</a:t>
            </a:r>
            <a:r>
              <a:rPr lang="en-US" altLang="zh-CN" sz="2000" kern="100" dirty="0">
                <a:effectLst/>
                <a:latin typeface="+mn-ea"/>
              </a:rPr>
              <a:t>,</a:t>
            </a:r>
            <a:r>
              <a:rPr lang="zh-CN" altLang="zh-CN" sz="2000" kern="100" dirty="0">
                <a:effectLst/>
                <a:latin typeface="+mn-ea"/>
              </a:rPr>
              <a:t>发现有默认路由</a:t>
            </a:r>
            <a:r>
              <a:rPr lang="en-US" altLang="zh-CN" sz="2000" kern="100" dirty="0">
                <a:effectLst/>
                <a:latin typeface="+mn-ea"/>
              </a:rPr>
              <a:t>,</a:t>
            </a:r>
            <a:r>
              <a:rPr lang="zh-CN" altLang="zh-CN" sz="2000" kern="100" dirty="0">
                <a:effectLst/>
                <a:latin typeface="+mn-ea"/>
              </a:rPr>
              <a:t>即有到路由器</a:t>
            </a:r>
            <a:r>
              <a:rPr lang="en-US" altLang="zh-CN" sz="2000" kern="100" dirty="0">
                <a:effectLst/>
                <a:latin typeface="+mn-ea"/>
              </a:rPr>
              <a:t>R1</a:t>
            </a:r>
            <a:r>
              <a:rPr lang="zh-CN" altLang="zh-CN" sz="2000" kern="100" dirty="0">
                <a:effectLst/>
                <a:latin typeface="+mn-ea"/>
              </a:rPr>
              <a:t>的</a:t>
            </a:r>
            <a:r>
              <a:rPr lang="en-US" altLang="zh-CN" sz="2000" kern="100" dirty="0">
                <a:effectLst/>
                <a:latin typeface="+mn-ea"/>
              </a:rPr>
              <a:t>G0/0/1</a:t>
            </a:r>
            <a:r>
              <a:rPr lang="zh-CN" altLang="zh-CN" sz="2000" kern="100" dirty="0">
                <a:effectLst/>
                <a:latin typeface="+mn-ea"/>
              </a:rPr>
              <a:t>端口的路由，而</a:t>
            </a:r>
            <a:r>
              <a:rPr lang="en-US" altLang="zh-CN" sz="2000" kern="100" dirty="0">
                <a:effectLst/>
                <a:latin typeface="+mn-ea"/>
              </a:rPr>
              <a:t>R1</a:t>
            </a:r>
            <a:r>
              <a:rPr lang="zh-CN" altLang="zh-CN" sz="2000" kern="100" dirty="0">
                <a:effectLst/>
                <a:latin typeface="+mn-ea"/>
              </a:rPr>
              <a:t>的路由表中没有到</a:t>
            </a:r>
            <a:r>
              <a:rPr lang="en-US" altLang="zh-CN" sz="2000" kern="100" dirty="0">
                <a:effectLst/>
                <a:latin typeface="+mn-ea"/>
              </a:rPr>
              <a:t>PC5</a:t>
            </a:r>
            <a:r>
              <a:rPr lang="zh-CN" altLang="zh-CN" sz="2000" kern="100" dirty="0">
                <a:effectLst/>
                <a:latin typeface="+mn-ea"/>
              </a:rPr>
              <a:t>的路由，即无返回路由，故</a:t>
            </a:r>
            <a:r>
              <a:rPr lang="en-US" altLang="zh-CN" sz="2000" kern="100" dirty="0">
                <a:effectLst/>
                <a:latin typeface="+mn-ea"/>
              </a:rPr>
              <a:t>ping</a:t>
            </a:r>
            <a:r>
              <a:rPr lang="zh-CN" altLang="zh-CN" sz="2000" kern="100" dirty="0">
                <a:effectLst/>
                <a:latin typeface="+mn-ea"/>
              </a:rPr>
              <a:t>不通。</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3160717407"/>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latin typeface="+mj-ea"/>
                <a:ea typeface="+mj-ea"/>
              </a:rPr>
              <a:t>任务</a:t>
            </a:r>
            <a:r>
              <a:rPr lang="en-US" altLang="zh-CN" sz="2400" b="1" kern="100" dirty="0">
                <a:latin typeface="+mj-ea"/>
                <a:ea typeface="+mj-ea"/>
              </a:rPr>
              <a:t>5-2  </a:t>
            </a:r>
            <a:r>
              <a:rPr lang="zh-CN" altLang="zh-CN" sz="2400" b="1" kern="100" dirty="0">
                <a:latin typeface="+mj-ea"/>
                <a:ea typeface="+mj-ea"/>
              </a:rPr>
              <a:t>添加</a:t>
            </a:r>
            <a:r>
              <a:rPr lang="en-US" altLang="zh-CN" sz="2400" b="1" kern="100" dirty="0">
                <a:latin typeface="+mj-ea"/>
                <a:ea typeface="+mj-ea"/>
              </a:rPr>
              <a:t>R3</a:t>
            </a:r>
            <a:r>
              <a:rPr lang="zh-CN" altLang="zh-CN" sz="2400" b="1" kern="100" dirty="0">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6700" algn="just">
              <a:lnSpc>
                <a:spcPct val="150000"/>
              </a:lnSpc>
            </a:pPr>
            <a:r>
              <a:rPr lang="zh-CN" altLang="zh-CN" sz="1800" kern="100" dirty="0">
                <a:effectLst/>
                <a:latin typeface="+mn-ea"/>
              </a:rPr>
              <a:t>（</a:t>
            </a:r>
            <a:r>
              <a:rPr lang="en-US" altLang="zh-CN" sz="1800" kern="100" dirty="0">
                <a:effectLst/>
                <a:latin typeface="+mn-ea"/>
              </a:rPr>
              <a:t>4</a:t>
            </a:r>
            <a:r>
              <a:rPr lang="zh-CN" altLang="zh-CN" sz="1800" kern="100" dirty="0">
                <a:effectLst/>
                <a:latin typeface="+mn-ea"/>
              </a:rPr>
              <a:t>）在</a:t>
            </a:r>
            <a:r>
              <a:rPr lang="en-US" altLang="zh-CN" sz="1800" kern="100" dirty="0">
                <a:effectLst/>
                <a:latin typeface="+mn-ea"/>
              </a:rPr>
              <a:t>PC5</a:t>
            </a:r>
            <a:r>
              <a:rPr lang="zh-CN" altLang="zh-CN" sz="1800" kern="100" dirty="0">
                <a:effectLst/>
                <a:latin typeface="+mn-ea"/>
              </a:rPr>
              <a:t>上测试与</a:t>
            </a:r>
            <a:r>
              <a:rPr lang="en-US" altLang="zh-CN" sz="1800" kern="100" dirty="0">
                <a:effectLst/>
                <a:latin typeface="+mn-ea"/>
              </a:rPr>
              <a:t>R2</a:t>
            </a:r>
            <a:r>
              <a:rPr lang="zh-CN" altLang="zh-CN" sz="1800" kern="100" dirty="0">
                <a:effectLst/>
                <a:latin typeface="+mn-ea"/>
              </a:rPr>
              <a:t>的</a:t>
            </a:r>
            <a:r>
              <a:rPr lang="en-US" altLang="zh-CN" sz="1800" kern="100" dirty="0">
                <a:effectLst/>
                <a:latin typeface="+mn-ea"/>
              </a:rPr>
              <a:t>S1/0/0</a:t>
            </a:r>
            <a:r>
              <a:rPr lang="zh-CN" altLang="zh-CN" sz="1800" kern="100" dirty="0">
                <a:effectLst/>
                <a:latin typeface="+mn-ea"/>
              </a:rPr>
              <a:t>端口的可达性</a:t>
            </a:r>
          </a:p>
          <a:p>
            <a:pPr indent="266700" algn="just">
              <a:lnSpc>
                <a:spcPct val="150000"/>
              </a:lnSpc>
            </a:pPr>
            <a:r>
              <a:rPr lang="zh-CN" altLang="zh-CN" sz="1800" kern="100" dirty="0">
                <a:effectLst/>
                <a:latin typeface="+mn-ea"/>
              </a:rPr>
              <a:t>操作如下：</a:t>
            </a:r>
          </a:p>
          <a:p>
            <a:pPr indent="266700" algn="just">
              <a:lnSpc>
                <a:spcPct val="150000"/>
              </a:lnSpc>
            </a:pPr>
            <a:r>
              <a:rPr lang="en-US" altLang="zh-CN" sz="1800" kern="100" dirty="0">
                <a:effectLst/>
                <a:latin typeface="+mn-ea"/>
              </a:rPr>
              <a:t>ping 202.0.0.1</a:t>
            </a:r>
            <a:endParaRPr lang="zh-CN" altLang="zh-CN" sz="1800" kern="100" dirty="0">
              <a:effectLst/>
              <a:latin typeface="+mn-ea"/>
            </a:endParaRPr>
          </a:p>
          <a:p>
            <a:pPr indent="266700" algn="just">
              <a:lnSpc>
                <a:spcPct val="150000"/>
              </a:lnSpc>
            </a:pPr>
            <a:r>
              <a:rPr lang="zh-CN" altLang="zh-CN" sz="1800" kern="100" dirty="0">
                <a:effectLst/>
                <a:latin typeface="+mn-ea"/>
              </a:rPr>
              <a:t>结果：可以</a:t>
            </a:r>
            <a:r>
              <a:rPr lang="en-US" altLang="zh-CN" sz="1800" kern="100" dirty="0">
                <a:effectLst/>
                <a:latin typeface="+mn-ea"/>
              </a:rPr>
              <a:t>ping</a:t>
            </a:r>
            <a:r>
              <a:rPr lang="zh-CN" altLang="zh-CN" sz="1800" kern="100" dirty="0">
                <a:effectLst/>
                <a:latin typeface="+mn-ea"/>
              </a:rPr>
              <a:t>通。</a:t>
            </a:r>
          </a:p>
          <a:p>
            <a:pPr indent="266700" algn="just">
              <a:lnSpc>
                <a:spcPct val="150000"/>
              </a:lnSpc>
            </a:pPr>
            <a:r>
              <a:rPr lang="zh-CN" altLang="zh-CN" sz="1800" kern="100" dirty="0">
                <a:effectLst/>
                <a:latin typeface="+mn-ea"/>
              </a:rPr>
              <a:t>原因：</a:t>
            </a:r>
            <a:r>
              <a:rPr lang="en-US" altLang="zh-CN" sz="1800" kern="100" dirty="0">
                <a:effectLst/>
                <a:latin typeface="+mn-ea"/>
              </a:rPr>
              <a:t>PC4</a:t>
            </a:r>
            <a:r>
              <a:rPr lang="zh-CN" altLang="zh-CN" sz="1800" kern="100" dirty="0">
                <a:effectLst/>
                <a:latin typeface="+mn-ea"/>
              </a:rPr>
              <a:t>把数据包传给路由器</a:t>
            </a:r>
            <a:r>
              <a:rPr lang="en-US" altLang="zh-CN" sz="1800" kern="100" dirty="0">
                <a:effectLst/>
                <a:latin typeface="+mn-ea"/>
              </a:rPr>
              <a:t>R3</a:t>
            </a:r>
            <a:r>
              <a:rPr lang="zh-CN" altLang="zh-CN" sz="1800" kern="100" dirty="0">
                <a:effectLst/>
                <a:latin typeface="+mn-ea"/>
              </a:rPr>
              <a:t>。</a:t>
            </a:r>
            <a:r>
              <a:rPr lang="en-US" altLang="zh-CN" sz="1800" kern="100" dirty="0">
                <a:effectLst/>
                <a:latin typeface="+mn-ea"/>
              </a:rPr>
              <a:t>R3</a:t>
            </a:r>
            <a:r>
              <a:rPr lang="zh-CN" altLang="zh-CN" sz="1800" kern="100" dirty="0">
                <a:effectLst/>
                <a:latin typeface="+mn-ea"/>
              </a:rPr>
              <a:t>查看路由表</a:t>
            </a:r>
            <a:r>
              <a:rPr lang="en-US" altLang="zh-CN" sz="1800" kern="100" dirty="0">
                <a:effectLst/>
                <a:latin typeface="+mn-ea"/>
              </a:rPr>
              <a:t>,</a:t>
            </a:r>
            <a:r>
              <a:rPr lang="zh-CN" altLang="zh-CN" sz="1800" kern="100" dirty="0">
                <a:effectLst/>
                <a:latin typeface="+mn-ea"/>
              </a:rPr>
              <a:t>发现有默认路由</a:t>
            </a:r>
            <a:r>
              <a:rPr lang="en-US" altLang="zh-CN" sz="1800" kern="100" dirty="0">
                <a:effectLst/>
                <a:latin typeface="+mn-ea"/>
              </a:rPr>
              <a:t>,</a:t>
            </a:r>
            <a:r>
              <a:rPr lang="zh-CN" altLang="zh-CN" sz="1800" kern="100" dirty="0">
                <a:effectLst/>
                <a:latin typeface="+mn-ea"/>
              </a:rPr>
              <a:t>即有到路由器</a:t>
            </a:r>
            <a:r>
              <a:rPr lang="en-US" altLang="zh-CN" sz="1800" kern="100" dirty="0">
                <a:effectLst/>
                <a:latin typeface="+mn-ea"/>
              </a:rPr>
              <a:t>AR2</a:t>
            </a:r>
            <a:r>
              <a:rPr lang="zh-CN" altLang="zh-CN" sz="1800" kern="100" dirty="0">
                <a:effectLst/>
                <a:latin typeface="+mn-ea"/>
              </a:rPr>
              <a:t>的</a:t>
            </a:r>
            <a:r>
              <a:rPr lang="en-US" altLang="zh-CN" sz="1800" kern="100" dirty="0">
                <a:effectLst/>
                <a:latin typeface="+mn-ea"/>
              </a:rPr>
              <a:t>S1/0/0</a:t>
            </a:r>
            <a:r>
              <a:rPr lang="zh-CN" altLang="zh-CN" sz="1800" kern="100" dirty="0">
                <a:effectLst/>
                <a:latin typeface="+mn-ea"/>
              </a:rPr>
              <a:t>端口的路由，而</a:t>
            </a:r>
            <a:r>
              <a:rPr lang="en-US" altLang="zh-CN" sz="1800" kern="100" dirty="0">
                <a:effectLst/>
                <a:latin typeface="+mn-ea"/>
              </a:rPr>
              <a:t>R2</a:t>
            </a:r>
            <a:r>
              <a:rPr lang="zh-CN" altLang="zh-CN" sz="1800" kern="100" dirty="0">
                <a:effectLst/>
                <a:latin typeface="+mn-ea"/>
              </a:rPr>
              <a:t>的路由表中有到</a:t>
            </a:r>
            <a:r>
              <a:rPr lang="en-US" altLang="zh-CN" sz="1800" kern="100" dirty="0">
                <a:effectLst/>
                <a:latin typeface="+mn-ea"/>
              </a:rPr>
              <a:t>PC5</a:t>
            </a:r>
            <a:r>
              <a:rPr lang="zh-CN" altLang="zh-CN" sz="1800" kern="100" dirty="0">
                <a:effectLst/>
                <a:latin typeface="+mn-ea"/>
              </a:rPr>
              <a:t>的静态路由，通过路由器</a:t>
            </a:r>
            <a:r>
              <a:rPr lang="en-US" altLang="zh-CN" sz="1800" kern="100" dirty="0">
                <a:effectLst/>
                <a:latin typeface="+mn-ea"/>
              </a:rPr>
              <a:t>R3</a:t>
            </a:r>
            <a:r>
              <a:rPr lang="zh-CN" altLang="zh-CN" sz="1800" kern="100" dirty="0">
                <a:effectLst/>
                <a:latin typeface="+mn-ea"/>
              </a:rPr>
              <a:t>可把数据包返回，故可以</a:t>
            </a:r>
            <a:r>
              <a:rPr lang="en-US" altLang="zh-CN" sz="1800" kern="100" dirty="0">
                <a:effectLst/>
                <a:latin typeface="+mn-ea"/>
              </a:rPr>
              <a:t>ping</a:t>
            </a:r>
            <a:r>
              <a:rPr lang="zh-CN" altLang="zh-CN" sz="1800" kern="100" dirty="0">
                <a:effectLst/>
                <a:latin typeface="+mn-ea"/>
              </a:rPr>
              <a:t>通。</a:t>
            </a:r>
          </a:p>
          <a:p>
            <a:pPr indent="333375" algn="just">
              <a:lnSpc>
                <a:spcPct val="150000"/>
              </a:lnSpc>
            </a:pPr>
            <a:r>
              <a:rPr lang="zh-CN" altLang="zh-CN" sz="1800" kern="100" dirty="0">
                <a:effectLst/>
                <a:latin typeface="+mn-ea"/>
              </a:rPr>
              <a:t>（</a:t>
            </a:r>
            <a:r>
              <a:rPr lang="en-US" altLang="zh-CN" sz="1800" kern="100" dirty="0">
                <a:effectLst/>
                <a:latin typeface="+mn-ea"/>
              </a:rPr>
              <a:t>5</a:t>
            </a:r>
            <a:r>
              <a:rPr lang="zh-CN" altLang="zh-CN" sz="1800" kern="100" dirty="0">
                <a:effectLst/>
                <a:latin typeface="+mn-ea"/>
              </a:rPr>
              <a:t>）在</a:t>
            </a:r>
            <a:r>
              <a:rPr lang="en-US" altLang="zh-CN" sz="1800" kern="100" dirty="0">
                <a:effectLst/>
                <a:latin typeface="+mn-ea"/>
              </a:rPr>
              <a:t>PC5</a:t>
            </a:r>
            <a:r>
              <a:rPr lang="zh-CN" altLang="zh-CN" sz="1800" kern="100" dirty="0">
                <a:effectLst/>
                <a:latin typeface="+mn-ea"/>
              </a:rPr>
              <a:t>上测试与</a:t>
            </a:r>
            <a:r>
              <a:rPr lang="en-US" altLang="zh-CN" sz="1800" kern="100" dirty="0">
                <a:effectLst/>
                <a:latin typeface="+mn-ea"/>
              </a:rPr>
              <a:t>R4</a:t>
            </a:r>
            <a:r>
              <a:rPr lang="zh-CN" altLang="zh-CN" sz="1800" kern="100" dirty="0">
                <a:effectLst/>
                <a:latin typeface="+mn-ea"/>
              </a:rPr>
              <a:t>的</a:t>
            </a:r>
            <a:r>
              <a:rPr lang="en-US" altLang="zh-CN" sz="1800" kern="100" dirty="0">
                <a:effectLst/>
                <a:latin typeface="+mn-ea"/>
              </a:rPr>
              <a:t>S01/0/0</a:t>
            </a:r>
            <a:r>
              <a:rPr lang="zh-CN" altLang="zh-CN" sz="1800" kern="100" dirty="0">
                <a:effectLst/>
                <a:latin typeface="+mn-ea"/>
              </a:rPr>
              <a:t>端口的可达性。</a:t>
            </a:r>
          </a:p>
          <a:p>
            <a:pPr indent="266700" algn="just">
              <a:lnSpc>
                <a:spcPct val="150000"/>
              </a:lnSpc>
            </a:pPr>
            <a:r>
              <a:rPr lang="zh-CN" altLang="zh-CN" sz="1800" kern="100" dirty="0">
                <a:effectLst/>
                <a:latin typeface="+mn-ea"/>
              </a:rPr>
              <a:t>操作如下：</a:t>
            </a:r>
          </a:p>
          <a:p>
            <a:pPr indent="266700" algn="just">
              <a:lnSpc>
                <a:spcPct val="150000"/>
              </a:lnSpc>
            </a:pPr>
            <a:r>
              <a:rPr lang="en-US" altLang="zh-CN" sz="1800" kern="100" dirty="0">
                <a:effectLst/>
                <a:latin typeface="+mn-ea"/>
              </a:rPr>
              <a:t>ping 202.0.0.6</a:t>
            </a:r>
            <a:endParaRPr lang="zh-CN" altLang="zh-CN" sz="1800" kern="100" dirty="0">
              <a:effectLst/>
              <a:latin typeface="+mn-ea"/>
            </a:endParaRPr>
          </a:p>
          <a:p>
            <a:pPr indent="266700" algn="just">
              <a:lnSpc>
                <a:spcPct val="150000"/>
              </a:lnSpc>
            </a:pPr>
            <a:r>
              <a:rPr lang="zh-CN" altLang="zh-CN" sz="1800" kern="100" dirty="0">
                <a:effectLst/>
                <a:latin typeface="+mn-ea"/>
              </a:rPr>
              <a:t>结果：</a:t>
            </a:r>
            <a:r>
              <a:rPr lang="en-US" altLang="zh-CN" sz="1800" kern="100" dirty="0">
                <a:effectLst/>
                <a:latin typeface="+mn-ea"/>
              </a:rPr>
              <a:t>ping</a:t>
            </a:r>
            <a:r>
              <a:rPr lang="zh-CN" altLang="zh-CN" sz="1800" kern="100" dirty="0">
                <a:effectLst/>
                <a:latin typeface="+mn-ea"/>
              </a:rPr>
              <a:t>不通。原因：</a:t>
            </a:r>
            <a:r>
              <a:rPr lang="en-US" altLang="zh-CN" sz="1800" kern="100" dirty="0">
                <a:effectLst/>
                <a:latin typeface="+mn-ea"/>
              </a:rPr>
              <a:t>PC5</a:t>
            </a:r>
            <a:r>
              <a:rPr lang="zh-CN" altLang="zh-CN" sz="1800" kern="100" dirty="0">
                <a:effectLst/>
                <a:latin typeface="+mn-ea"/>
              </a:rPr>
              <a:t>把数据包传给路由器</a:t>
            </a:r>
            <a:r>
              <a:rPr lang="en-US" altLang="zh-CN" sz="1800" kern="100" dirty="0">
                <a:effectLst/>
                <a:latin typeface="+mn-ea"/>
              </a:rPr>
              <a:t>R3</a:t>
            </a:r>
            <a:r>
              <a:rPr lang="zh-CN" altLang="zh-CN" sz="1800" kern="100" dirty="0">
                <a:effectLst/>
                <a:latin typeface="+mn-ea"/>
              </a:rPr>
              <a:t>。</a:t>
            </a:r>
            <a:r>
              <a:rPr lang="en-US" altLang="zh-CN" sz="1800" kern="100" dirty="0">
                <a:effectLst/>
                <a:latin typeface="+mn-ea"/>
              </a:rPr>
              <a:t>R3</a:t>
            </a:r>
            <a:r>
              <a:rPr lang="zh-CN" altLang="zh-CN" sz="1800" kern="100" dirty="0">
                <a:effectLst/>
                <a:latin typeface="+mn-ea"/>
              </a:rPr>
              <a:t>查看路由表</a:t>
            </a:r>
            <a:r>
              <a:rPr lang="en-US" altLang="zh-CN" sz="1800" kern="100" dirty="0">
                <a:effectLst/>
                <a:latin typeface="+mn-ea"/>
              </a:rPr>
              <a:t>,</a:t>
            </a:r>
            <a:r>
              <a:rPr lang="zh-CN" altLang="zh-CN" sz="1800" kern="100" dirty="0">
                <a:effectLst/>
                <a:latin typeface="+mn-ea"/>
              </a:rPr>
              <a:t>发现有默认路由</a:t>
            </a:r>
            <a:r>
              <a:rPr lang="en-US" altLang="zh-CN" sz="1800" kern="100" dirty="0">
                <a:effectLst/>
                <a:latin typeface="+mn-ea"/>
              </a:rPr>
              <a:t>,</a:t>
            </a:r>
            <a:r>
              <a:rPr lang="zh-CN" altLang="zh-CN" sz="1800" kern="100" dirty="0">
                <a:effectLst/>
                <a:latin typeface="+mn-ea"/>
              </a:rPr>
              <a:t>即有到路由器</a:t>
            </a:r>
            <a:r>
              <a:rPr lang="en-US" altLang="zh-CN" sz="1800" kern="100" dirty="0">
                <a:effectLst/>
                <a:latin typeface="+mn-ea"/>
              </a:rPr>
              <a:t>R4</a:t>
            </a:r>
            <a:r>
              <a:rPr lang="zh-CN" altLang="zh-CN" sz="1800" kern="100" dirty="0">
                <a:effectLst/>
                <a:latin typeface="+mn-ea"/>
              </a:rPr>
              <a:t>的</a:t>
            </a:r>
            <a:r>
              <a:rPr lang="en-US" altLang="zh-CN" sz="1800" kern="100" dirty="0">
                <a:effectLst/>
                <a:latin typeface="+mn-ea"/>
              </a:rPr>
              <a:t>S1/0/0</a:t>
            </a:r>
            <a:r>
              <a:rPr lang="zh-CN" altLang="zh-CN" sz="1800" kern="100" dirty="0">
                <a:effectLst/>
                <a:latin typeface="+mn-ea"/>
              </a:rPr>
              <a:t>端口的路由，而</a:t>
            </a:r>
            <a:r>
              <a:rPr lang="en-US" altLang="zh-CN" sz="1800" kern="100" dirty="0">
                <a:effectLst/>
                <a:latin typeface="+mn-ea"/>
              </a:rPr>
              <a:t>R4</a:t>
            </a:r>
            <a:r>
              <a:rPr lang="zh-CN" altLang="zh-CN" sz="1800" kern="100" dirty="0">
                <a:effectLst/>
                <a:latin typeface="+mn-ea"/>
              </a:rPr>
              <a:t>的路由表中无到</a:t>
            </a:r>
            <a:r>
              <a:rPr lang="en-US" altLang="zh-CN" sz="1800" kern="100" dirty="0">
                <a:effectLst/>
                <a:latin typeface="+mn-ea"/>
              </a:rPr>
              <a:t>PC4</a:t>
            </a:r>
            <a:r>
              <a:rPr lang="zh-CN" altLang="zh-CN" sz="1800" kern="100" dirty="0">
                <a:effectLst/>
                <a:latin typeface="+mn-ea"/>
              </a:rPr>
              <a:t>的路由，即无返回路由，故</a:t>
            </a:r>
            <a:r>
              <a:rPr lang="en-US" altLang="zh-CN" sz="1800" kern="100" dirty="0">
                <a:effectLst/>
                <a:latin typeface="+mn-ea"/>
              </a:rPr>
              <a:t>ping</a:t>
            </a:r>
            <a:r>
              <a:rPr lang="zh-CN" altLang="zh-CN" sz="1800" kern="100" dirty="0">
                <a:effectLst/>
                <a:latin typeface="+mn-ea"/>
              </a:rPr>
              <a:t>不通。</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1163842068"/>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latin typeface="Microsoft YaHei UI" pitchFamily="18" charset="0"/>
                <a:sym typeface="+mn-ea"/>
              </a:rPr>
              <a:t>5.1 </a:t>
            </a:r>
            <a:r>
              <a:rPr lang="zh-CN" altLang="en-US" dirty="0">
                <a:latin typeface="Microsoft YaHei UI" pitchFamily="18" charset="0"/>
                <a:sym typeface="+mn-ea"/>
              </a:rPr>
              <a:t>项目导入</a:t>
            </a:r>
            <a:endParaRPr lang="zh-CN" altLang="en-US" dirty="0"/>
          </a:p>
        </p:txBody>
      </p:sp>
      <p:sp>
        <p:nvSpPr>
          <p:cNvPr id="6" name="内容占位符 5"/>
          <p:cNvSpPr>
            <a:spLocks noGrp="1"/>
          </p:cNvSpPr>
          <p:nvPr>
            <p:ph idx="13"/>
          </p:nvPr>
        </p:nvSpPr>
        <p:spPr/>
        <p:txBody>
          <a:bodyPr>
            <a:noAutofit/>
          </a:bodyPr>
          <a:lstStyle/>
          <a:p>
            <a:endParaRPr lang="zh-CN" altLang="en-US" dirty="0"/>
          </a:p>
        </p:txBody>
      </p:sp>
      <p:sp>
        <p:nvSpPr>
          <p:cNvPr id="2" name="文本框 1"/>
          <p:cNvSpPr txBox="1"/>
          <p:nvPr/>
        </p:nvSpPr>
        <p:spPr>
          <a:xfrm>
            <a:off x="1222375" y="1777106"/>
            <a:ext cx="9812733" cy="2346283"/>
          </a:xfrm>
          <a:prstGeom prst="rect">
            <a:avLst/>
          </a:prstGeom>
          <a:noFill/>
        </p:spPr>
        <p:txBody>
          <a:bodyPr wrap="square" rtlCol="0" anchor="t">
            <a:spAutoFit/>
          </a:bodyPr>
          <a:lstStyle/>
          <a:p>
            <a:pPr indent="266700" algn="just">
              <a:lnSpc>
                <a:spcPct val="150000"/>
              </a:lnSpc>
            </a:pPr>
            <a:r>
              <a:rPr lang="en-US" altLang="zh-CN" sz="2000" kern="100" dirty="0">
                <a:effectLst/>
                <a:latin typeface="+mn-ea"/>
              </a:rPr>
              <a:t>    </a:t>
            </a:r>
            <a:r>
              <a:rPr lang="zh-CN" altLang="zh-CN" sz="2000" kern="100" dirty="0">
                <a:effectLst/>
                <a:latin typeface="+mn-ea"/>
              </a:rPr>
              <a:t>网络设备连接好后，各网段通过路由器实现了网络的物理连接，但通过不同路由器相连的网段间因为不知道数据的传输路径，不能将数据包从源节点传递到目的节点，无法实现数据的传递，它们之间是不能完成信息交互的。</a:t>
            </a:r>
            <a:endParaRPr lang="en-US" altLang="zh-CN" sz="2000" kern="100" dirty="0">
              <a:effectLst/>
              <a:latin typeface="+mn-ea"/>
            </a:endParaRPr>
          </a:p>
          <a:p>
            <a:pPr indent="266700" algn="just">
              <a:lnSpc>
                <a:spcPct val="150000"/>
              </a:lnSpc>
            </a:pPr>
            <a:r>
              <a:rPr lang="en-US" altLang="zh-CN" sz="2000" kern="100" dirty="0">
                <a:latin typeface="+mn-ea"/>
              </a:rPr>
              <a:t>   </a:t>
            </a:r>
            <a:r>
              <a:rPr lang="zh-CN" altLang="zh-CN" sz="2000" kern="100" dirty="0">
                <a:effectLst/>
                <a:latin typeface="+mn-ea"/>
              </a:rPr>
              <a:t>如何实现跨越多台路由器的网段间的数据传输呢？其实很简单，只需在源端与目的端之间经过的每台路由器上，将非直连网段的路由信息添加至路由表中即可。</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993775" y="5746248"/>
            <a:ext cx="9551753" cy="926432"/>
            <a:chOff x="1325" y="8641"/>
            <a:chExt cx="16104" cy="1770"/>
          </a:xfrm>
        </p:grpSpPr>
        <p:sp>
          <p:nvSpPr>
            <p:cNvPr id="42" name="矩形 41"/>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0"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latin typeface="+mj-ea"/>
                <a:ea typeface="+mj-ea"/>
              </a:rPr>
              <a:t>任务</a:t>
            </a:r>
            <a:r>
              <a:rPr lang="en-US" altLang="zh-CN" sz="2400" b="1" kern="100" dirty="0">
                <a:latin typeface="+mj-ea"/>
                <a:ea typeface="+mj-ea"/>
              </a:rPr>
              <a:t>5-3  </a:t>
            </a:r>
            <a:r>
              <a:rPr lang="zh-CN" altLang="zh-CN" sz="2400" b="1" kern="100" dirty="0">
                <a:latin typeface="+mj-ea"/>
                <a:ea typeface="+mj-ea"/>
              </a:rPr>
              <a:t>添加</a:t>
            </a:r>
            <a:r>
              <a:rPr lang="en-US" altLang="zh-CN" sz="2400" b="1" kern="100" dirty="0">
                <a:latin typeface="+mj-ea"/>
                <a:ea typeface="+mj-ea"/>
              </a:rPr>
              <a:t>R5</a:t>
            </a:r>
            <a:r>
              <a:rPr lang="zh-CN" altLang="zh-CN" sz="2400" b="1" kern="100" dirty="0">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7970" algn="just">
              <a:lnSpc>
                <a:spcPct val="150000"/>
              </a:lnSpc>
            </a:pPr>
            <a:r>
              <a:rPr lang="en-US" altLang="zh-CN" sz="2000" b="1" kern="100" dirty="0">
                <a:effectLst/>
                <a:latin typeface="+mn-ea"/>
              </a:rPr>
              <a:t>1</a:t>
            </a:r>
            <a:r>
              <a:rPr lang="zh-CN" altLang="zh-CN" sz="2000" b="1" kern="100" dirty="0">
                <a:effectLst/>
                <a:latin typeface="+mn-ea"/>
              </a:rPr>
              <a:t>．在</a:t>
            </a:r>
            <a:r>
              <a:rPr lang="zh-CN" altLang="zh-CN" sz="2000" b="1" kern="100" dirty="0">
                <a:effectLst/>
                <a:latin typeface="+mn-ea"/>
                <a:cs typeface="宋体" panose="02010600030101010101" pitchFamily="2" charset="-122"/>
              </a:rPr>
              <a:t>合作伙伴路由器</a:t>
            </a:r>
            <a:r>
              <a:rPr lang="en-US" altLang="zh-CN" sz="2000" b="1" kern="100" dirty="0">
                <a:effectLst/>
                <a:latin typeface="+mn-ea"/>
                <a:cs typeface="宋体" panose="02010600030101010101" pitchFamily="2" charset="-122"/>
              </a:rPr>
              <a:t>R5</a:t>
            </a:r>
            <a:r>
              <a:rPr lang="zh-CN" altLang="zh-CN" sz="2000" b="1" kern="100" dirty="0">
                <a:effectLst/>
                <a:latin typeface="+mn-ea"/>
                <a:cs typeface="宋体" panose="02010600030101010101" pitchFamily="2" charset="-122"/>
              </a:rPr>
              <a:t>上配置到公网路由器</a:t>
            </a:r>
            <a:r>
              <a:rPr lang="en-US" altLang="zh-CN" sz="2000" b="1" kern="100" dirty="0">
                <a:effectLst/>
                <a:latin typeface="+mn-ea"/>
                <a:cs typeface="宋体" panose="02010600030101010101" pitchFamily="2" charset="-122"/>
              </a:rPr>
              <a:t>R4</a:t>
            </a:r>
            <a:r>
              <a:rPr lang="zh-CN" altLang="zh-CN" sz="2000" b="1" kern="100" dirty="0">
                <a:effectLst/>
                <a:latin typeface="+mn-ea"/>
                <a:cs typeface="宋体" panose="02010600030101010101" pitchFamily="2" charset="-122"/>
              </a:rPr>
              <a:t>的默认路由</a:t>
            </a:r>
            <a:endParaRPr lang="zh-CN" altLang="zh-CN" sz="2000" kern="100" dirty="0">
              <a:effectLst/>
              <a:latin typeface="+mn-ea"/>
            </a:endParaRPr>
          </a:p>
          <a:p>
            <a:pPr indent="266700" algn="just">
              <a:lnSpc>
                <a:spcPct val="150000"/>
              </a:lnSpc>
            </a:pPr>
            <a:r>
              <a:rPr lang="en-US" altLang="zh-CN" sz="2000" kern="0" dirty="0">
                <a:solidFill>
                  <a:srgbClr val="000000"/>
                </a:solidFill>
                <a:effectLst/>
                <a:latin typeface="+mn-ea"/>
                <a:cs typeface="Tahoma" panose="020B0604030504040204" pitchFamily="34" charset="0"/>
              </a:rPr>
              <a:t>[R5]</a:t>
            </a:r>
            <a:r>
              <a:rPr lang="en-US" altLang="zh-CN" sz="2000" kern="0" dirty="0" err="1">
                <a:solidFill>
                  <a:srgbClr val="000000"/>
                </a:solidFill>
                <a:effectLst/>
                <a:latin typeface="+mn-ea"/>
                <a:cs typeface="Tahoma" panose="020B0604030504040204" pitchFamily="34" charset="0"/>
              </a:rPr>
              <a:t>ip</a:t>
            </a:r>
            <a:r>
              <a:rPr lang="en-US" altLang="zh-CN" sz="2000" kern="0" dirty="0">
                <a:solidFill>
                  <a:srgbClr val="000000"/>
                </a:solidFill>
                <a:effectLst/>
                <a:latin typeface="+mn-ea"/>
                <a:cs typeface="Tahoma" panose="020B0604030504040204" pitchFamily="34" charset="0"/>
              </a:rPr>
              <a:t> route-static 0.0.0.0 0.0.0.0 202.0.1.1    // </a:t>
            </a:r>
            <a:r>
              <a:rPr lang="zh-CN" altLang="zh-CN" sz="2000" kern="0" dirty="0">
                <a:solidFill>
                  <a:srgbClr val="000000"/>
                </a:solidFill>
                <a:effectLst/>
                <a:latin typeface="+mn-ea"/>
                <a:cs typeface="Tahoma" panose="020B0604030504040204" pitchFamily="34" charset="0"/>
              </a:rPr>
              <a:t>在</a:t>
            </a:r>
            <a:r>
              <a:rPr lang="en-US" altLang="zh-CN" sz="2000" kern="0" dirty="0">
                <a:solidFill>
                  <a:srgbClr val="000000"/>
                </a:solidFill>
                <a:effectLst/>
                <a:latin typeface="+mn-ea"/>
                <a:cs typeface="Tahoma" panose="020B0604030504040204" pitchFamily="34" charset="0"/>
              </a:rPr>
              <a:t>R5</a:t>
            </a:r>
            <a:r>
              <a:rPr lang="zh-CN" altLang="zh-CN" sz="2000" kern="0" dirty="0">
                <a:solidFill>
                  <a:srgbClr val="000000"/>
                </a:solidFill>
                <a:effectLst/>
                <a:latin typeface="+mn-ea"/>
                <a:cs typeface="Tahoma" panose="020B0604030504040204" pitchFamily="34" charset="0"/>
              </a:rPr>
              <a:t>上配置下一跳地址是</a:t>
            </a:r>
            <a:r>
              <a:rPr lang="en-US" altLang="zh-CN" sz="2000" kern="0" dirty="0">
                <a:solidFill>
                  <a:srgbClr val="000000"/>
                </a:solidFill>
                <a:effectLst/>
                <a:latin typeface="+mn-ea"/>
                <a:cs typeface="Tahoma" panose="020B0604030504040204" pitchFamily="34" charset="0"/>
              </a:rPr>
              <a:t>202.0.1.1</a:t>
            </a:r>
            <a:r>
              <a:rPr lang="zh-CN" altLang="zh-CN" sz="2000" kern="0" dirty="0">
                <a:solidFill>
                  <a:srgbClr val="000000"/>
                </a:solidFill>
                <a:effectLst/>
                <a:latin typeface="+mn-ea"/>
                <a:cs typeface="Tahoma" panose="020B0604030504040204" pitchFamily="34" charset="0"/>
              </a:rPr>
              <a:t>的默认路由</a:t>
            </a:r>
            <a:endParaRPr lang="zh-CN" altLang="zh-CN" sz="2000" kern="100" dirty="0">
              <a:effectLst/>
              <a:latin typeface="+mn-ea"/>
            </a:endParaRPr>
          </a:p>
          <a:p>
            <a:pPr indent="267970" algn="just">
              <a:lnSpc>
                <a:spcPct val="150000"/>
              </a:lnSpc>
            </a:pPr>
            <a:r>
              <a:rPr lang="en-US" altLang="zh-CN" sz="2000" b="1" kern="100" dirty="0">
                <a:effectLst/>
                <a:latin typeface="+mn-ea"/>
              </a:rPr>
              <a:t>2</a:t>
            </a:r>
            <a:r>
              <a:rPr lang="zh-CN" altLang="zh-CN" sz="2000" b="1" kern="100" dirty="0">
                <a:effectLst/>
                <a:latin typeface="+mn-ea"/>
              </a:rPr>
              <a:t>．验证测试</a:t>
            </a:r>
            <a:endParaRPr lang="zh-CN" altLang="zh-CN" sz="2000" kern="100" dirty="0">
              <a:effectLst/>
              <a:latin typeface="+mn-ea"/>
            </a:endParaRPr>
          </a:p>
          <a:p>
            <a:pPr indent="266700" algn="just">
              <a:lnSpc>
                <a:spcPct val="150000"/>
              </a:lnSpc>
            </a:pPr>
            <a:r>
              <a:rPr lang="zh-CN" altLang="zh-CN" sz="2000" kern="100" dirty="0">
                <a:effectLst/>
                <a:latin typeface="+mn-ea"/>
              </a:rPr>
              <a:t>（</a:t>
            </a:r>
            <a:r>
              <a:rPr lang="en-US" altLang="zh-CN" sz="2000" kern="100" dirty="0">
                <a:effectLst/>
                <a:latin typeface="+mn-ea"/>
              </a:rPr>
              <a:t>1</a:t>
            </a:r>
            <a:r>
              <a:rPr lang="zh-CN" altLang="zh-CN" sz="2000" kern="100" dirty="0">
                <a:effectLst/>
                <a:latin typeface="+mn-ea"/>
              </a:rPr>
              <a:t>）在</a:t>
            </a:r>
            <a:r>
              <a:rPr lang="en-US" altLang="zh-CN" sz="2000" kern="100" dirty="0">
                <a:effectLst/>
                <a:latin typeface="+mn-ea"/>
              </a:rPr>
              <a:t>PC6</a:t>
            </a:r>
            <a:r>
              <a:rPr lang="zh-CN" altLang="zh-CN" sz="2000" kern="100" dirty="0">
                <a:effectLst/>
                <a:latin typeface="+mn-ea"/>
              </a:rPr>
              <a:t>上测试与</a:t>
            </a:r>
            <a:r>
              <a:rPr lang="en-US" altLang="zh-CN" sz="2000" kern="100" dirty="0">
                <a:effectLst/>
                <a:latin typeface="+mn-ea"/>
              </a:rPr>
              <a:t>R5</a:t>
            </a:r>
            <a:r>
              <a:rPr lang="zh-CN" altLang="zh-CN" sz="2000" kern="100" dirty="0">
                <a:effectLst/>
                <a:latin typeface="+mn-ea"/>
              </a:rPr>
              <a:t>的</a:t>
            </a:r>
            <a:r>
              <a:rPr lang="en-US" altLang="zh-CN" sz="2000" kern="100" dirty="0">
                <a:effectLst/>
                <a:latin typeface="+mn-ea"/>
              </a:rPr>
              <a:t>G0/0/0</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10.0.2.30</a:t>
            </a:r>
            <a:endParaRPr lang="zh-CN" altLang="zh-CN" sz="2000" kern="100" dirty="0">
              <a:effectLst/>
              <a:latin typeface="+mn-ea"/>
            </a:endParaRPr>
          </a:p>
          <a:p>
            <a:pPr indent="266700" algn="just">
              <a:lnSpc>
                <a:spcPct val="150000"/>
              </a:lnSpc>
            </a:pPr>
            <a:r>
              <a:rPr lang="zh-CN" altLang="zh-CN" sz="2000" kern="100" dirty="0">
                <a:effectLst/>
                <a:latin typeface="+mn-ea"/>
              </a:rPr>
              <a:t>结果：可以</a:t>
            </a:r>
            <a:r>
              <a:rPr lang="en-US" altLang="zh-CN" sz="2000" kern="100" dirty="0">
                <a:effectLst/>
                <a:latin typeface="+mn-ea"/>
              </a:rPr>
              <a:t>ping</a:t>
            </a:r>
            <a:r>
              <a:rPr lang="zh-CN" altLang="zh-CN" sz="2000" kern="100" dirty="0">
                <a:effectLst/>
                <a:latin typeface="+mn-ea"/>
              </a:rPr>
              <a:t>通。</a:t>
            </a:r>
          </a:p>
          <a:p>
            <a:pPr indent="266700" algn="just">
              <a:lnSpc>
                <a:spcPct val="150000"/>
              </a:lnSpc>
            </a:pPr>
            <a:r>
              <a:rPr lang="zh-CN" altLang="zh-CN" sz="2000" kern="100" dirty="0">
                <a:effectLst/>
                <a:latin typeface="+mn-ea"/>
              </a:rPr>
              <a:t>（</a:t>
            </a:r>
            <a:r>
              <a:rPr lang="en-US" altLang="zh-CN" sz="2000" kern="100" dirty="0">
                <a:effectLst/>
                <a:latin typeface="+mn-ea"/>
              </a:rPr>
              <a:t>2</a:t>
            </a:r>
            <a:r>
              <a:rPr lang="zh-CN" altLang="zh-CN" sz="2000" kern="100" dirty="0">
                <a:effectLst/>
                <a:latin typeface="+mn-ea"/>
              </a:rPr>
              <a:t>）在</a:t>
            </a:r>
            <a:r>
              <a:rPr lang="en-US" altLang="zh-CN" sz="2000" kern="100" dirty="0">
                <a:effectLst/>
                <a:latin typeface="+mn-ea"/>
              </a:rPr>
              <a:t>PC6</a:t>
            </a:r>
            <a:r>
              <a:rPr lang="zh-CN" altLang="zh-CN" sz="2000" kern="100" dirty="0">
                <a:effectLst/>
                <a:latin typeface="+mn-ea"/>
              </a:rPr>
              <a:t>上测试与</a:t>
            </a:r>
            <a:r>
              <a:rPr lang="en-US" altLang="zh-CN" sz="2000" kern="100" dirty="0">
                <a:effectLst/>
                <a:latin typeface="+mn-ea"/>
              </a:rPr>
              <a:t>AR5</a:t>
            </a:r>
            <a:r>
              <a:rPr lang="zh-CN" altLang="zh-CN" sz="2000" kern="100" dirty="0">
                <a:effectLst/>
                <a:latin typeface="+mn-ea"/>
              </a:rPr>
              <a:t>的</a:t>
            </a:r>
            <a:r>
              <a:rPr lang="en-US" altLang="zh-CN" sz="2000" kern="100" dirty="0">
                <a:effectLst/>
                <a:latin typeface="+mn-ea"/>
              </a:rPr>
              <a:t>S1/0/1</a:t>
            </a:r>
            <a:r>
              <a:rPr lang="zh-CN" altLang="zh-CN" sz="2000" kern="100" dirty="0">
                <a:effectLst/>
                <a:latin typeface="+mn-ea"/>
              </a:rPr>
              <a:t>端口的可达性。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202.0.1.2</a:t>
            </a:r>
            <a:r>
              <a:rPr lang="en-US" altLang="zh-CN" sz="2000" kern="100" dirty="0">
                <a:latin typeface="+mn-ea"/>
              </a:rPr>
              <a:t>   </a:t>
            </a:r>
            <a:r>
              <a:rPr lang="zh-CN" altLang="zh-CN" sz="2000" kern="100" dirty="0">
                <a:effectLst/>
                <a:latin typeface="+mn-ea"/>
              </a:rPr>
              <a:t>结果：可以</a:t>
            </a:r>
            <a:r>
              <a:rPr lang="en-US" altLang="zh-CN" sz="2000" kern="100" dirty="0">
                <a:effectLst/>
                <a:latin typeface="+mn-ea"/>
              </a:rPr>
              <a:t>ping</a:t>
            </a:r>
            <a:r>
              <a:rPr lang="zh-CN" altLang="zh-CN" sz="2000" kern="100" dirty="0">
                <a:effectLst/>
                <a:latin typeface="+mn-ea"/>
              </a:rPr>
              <a:t>通。</a:t>
            </a:r>
          </a:p>
          <a:p>
            <a:pPr indent="266700" algn="just">
              <a:lnSpc>
                <a:spcPct val="150000"/>
              </a:lnSpc>
            </a:pP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1943407867"/>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.5  项目实施</a:t>
            </a:r>
          </a:p>
        </p:txBody>
      </p:sp>
      <p:sp>
        <p:nvSpPr>
          <p:cNvPr id="6" name="内容占位符 5"/>
          <p:cNvSpPr>
            <a:spLocks noGrp="1"/>
          </p:cNvSpPr>
          <p:nvPr>
            <p:ph idx="13"/>
          </p:nvPr>
        </p:nvSpPr>
        <p:spPr>
          <a:xfrm>
            <a:off x="841375" y="911485"/>
            <a:ext cx="10747058" cy="464458"/>
          </a:xfrm>
        </p:spPr>
        <p:txBody>
          <a:bodyPr>
            <a:noAutofit/>
          </a:bodyPr>
          <a:lstStyle/>
          <a:p>
            <a:pPr indent="306070" algn="l">
              <a:lnSpc>
                <a:spcPct val="172000"/>
              </a:lnSpc>
              <a:spcBef>
                <a:spcPts val="600"/>
              </a:spcBef>
              <a:spcAft>
                <a:spcPts val="600"/>
              </a:spcAft>
            </a:pPr>
            <a:r>
              <a:rPr lang="zh-CN" altLang="zh-CN" sz="2400" b="1" kern="100" dirty="0">
                <a:latin typeface="+mj-ea"/>
                <a:ea typeface="+mj-ea"/>
              </a:rPr>
              <a:t>任务</a:t>
            </a:r>
            <a:r>
              <a:rPr lang="en-US" altLang="zh-CN" sz="2400" b="1" kern="100" dirty="0">
                <a:latin typeface="+mj-ea"/>
                <a:ea typeface="+mj-ea"/>
              </a:rPr>
              <a:t>5-3  </a:t>
            </a:r>
            <a:r>
              <a:rPr lang="zh-CN" altLang="zh-CN" sz="2400" b="1" kern="100" dirty="0">
                <a:latin typeface="+mj-ea"/>
                <a:ea typeface="+mj-ea"/>
              </a:rPr>
              <a:t>添加</a:t>
            </a:r>
            <a:r>
              <a:rPr lang="en-US" altLang="zh-CN" sz="2400" b="1" kern="100" dirty="0">
                <a:latin typeface="+mj-ea"/>
                <a:ea typeface="+mj-ea"/>
              </a:rPr>
              <a:t>R5</a:t>
            </a:r>
            <a:r>
              <a:rPr lang="zh-CN" altLang="zh-CN" sz="2400" b="1" kern="100" dirty="0">
                <a:latin typeface="+mj-ea"/>
                <a:ea typeface="+mj-ea"/>
              </a:rPr>
              <a:t>的静态路由</a:t>
            </a:r>
          </a:p>
        </p:txBody>
      </p:sp>
      <p:sp>
        <p:nvSpPr>
          <p:cNvPr id="2" name="文本框 1"/>
          <p:cNvSpPr txBox="1"/>
          <p:nvPr/>
        </p:nvSpPr>
        <p:spPr>
          <a:xfrm>
            <a:off x="1076642" y="1555908"/>
            <a:ext cx="10045065" cy="4574540"/>
          </a:xfrm>
          <a:prstGeom prst="rect">
            <a:avLst/>
          </a:prstGeom>
          <a:noFill/>
        </p:spPr>
        <p:txBody>
          <a:bodyPr wrap="square" rtlCol="0" anchor="t">
            <a:noAutofit/>
          </a:bodyPr>
          <a:lstStyle/>
          <a:p>
            <a:pPr indent="266700" algn="just">
              <a:lnSpc>
                <a:spcPct val="150000"/>
              </a:lnSpc>
            </a:pPr>
            <a:r>
              <a:rPr lang="zh-CN" altLang="zh-CN" sz="2000" kern="100" dirty="0">
                <a:effectLst/>
                <a:latin typeface="+mn-ea"/>
              </a:rPr>
              <a:t>（</a:t>
            </a:r>
            <a:r>
              <a:rPr lang="en-US" altLang="zh-CN" sz="2000" kern="100" dirty="0">
                <a:effectLst/>
                <a:latin typeface="+mn-ea"/>
              </a:rPr>
              <a:t>3</a:t>
            </a:r>
            <a:r>
              <a:rPr lang="zh-CN" altLang="zh-CN" sz="2000" kern="100" dirty="0">
                <a:effectLst/>
                <a:latin typeface="+mn-ea"/>
              </a:rPr>
              <a:t>）在</a:t>
            </a:r>
            <a:r>
              <a:rPr lang="en-US" altLang="zh-CN" sz="2000" kern="100" dirty="0">
                <a:effectLst/>
                <a:latin typeface="+mn-ea"/>
              </a:rPr>
              <a:t>PC6</a:t>
            </a:r>
            <a:r>
              <a:rPr lang="zh-CN" altLang="zh-CN" sz="2000" kern="100" dirty="0">
                <a:effectLst/>
                <a:latin typeface="+mn-ea"/>
              </a:rPr>
              <a:t>上测试与</a:t>
            </a:r>
            <a:r>
              <a:rPr lang="en-US" altLang="zh-CN" sz="2000" kern="100" dirty="0">
                <a:effectLst/>
                <a:latin typeface="+mn-ea"/>
              </a:rPr>
              <a:t>R4</a:t>
            </a:r>
            <a:r>
              <a:rPr lang="zh-CN" altLang="zh-CN" sz="2000" kern="100" dirty="0">
                <a:effectLst/>
                <a:latin typeface="+mn-ea"/>
              </a:rPr>
              <a:t>的</a:t>
            </a:r>
            <a:r>
              <a:rPr lang="en-US" altLang="zh-CN" sz="2000" kern="100" dirty="0">
                <a:effectLst/>
                <a:latin typeface="+mn-ea"/>
              </a:rPr>
              <a:t>S1/0/1</a:t>
            </a:r>
            <a:r>
              <a:rPr lang="zh-CN" altLang="zh-CN" sz="2000" kern="100" dirty="0">
                <a:effectLst/>
                <a:latin typeface="+mn-ea"/>
              </a:rPr>
              <a:t>端口的连通性。</a:t>
            </a:r>
          </a:p>
          <a:p>
            <a:pPr indent="266700" algn="just">
              <a:lnSpc>
                <a:spcPct val="150000"/>
              </a:lnSpc>
            </a:pPr>
            <a:r>
              <a:rPr lang="zh-CN" altLang="zh-CN" sz="2000" kern="100" dirty="0">
                <a:effectLst/>
                <a:latin typeface="+mn-ea"/>
              </a:rPr>
              <a:t>操作如下：</a:t>
            </a:r>
          </a:p>
          <a:p>
            <a:pPr indent="266700" algn="just">
              <a:lnSpc>
                <a:spcPct val="150000"/>
              </a:lnSpc>
            </a:pPr>
            <a:r>
              <a:rPr lang="en-US" altLang="zh-CN" sz="2000" kern="100" dirty="0">
                <a:effectLst/>
                <a:latin typeface="+mn-ea"/>
              </a:rPr>
              <a:t>ping 202.0.1.1</a:t>
            </a:r>
            <a:endParaRPr lang="zh-CN" altLang="zh-CN" sz="2000" kern="100" dirty="0">
              <a:effectLst/>
              <a:latin typeface="+mn-ea"/>
            </a:endParaRPr>
          </a:p>
          <a:p>
            <a:pPr indent="266700" algn="just">
              <a:lnSpc>
                <a:spcPct val="150000"/>
              </a:lnSpc>
            </a:pPr>
            <a:r>
              <a:rPr lang="zh-CN" altLang="zh-CN" sz="2000" kern="100" dirty="0">
                <a:effectLst/>
                <a:latin typeface="+mn-ea"/>
              </a:rPr>
              <a:t>结果：</a:t>
            </a:r>
            <a:r>
              <a:rPr lang="en-US" altLang="zh-CN" sz="2000" kern="100" dirty="0">
                <a:effectLst/>
                <a:latin typeface="+mn-ea"/>
              </a:rPr>
              <a:t>ping</a:t>
            </a:r>
            <a:r>
              <a:rPr lang="zh-CN" altLang="zh-CN" sz="2000" kern="100" dirty="0">
                <a:effectLst/>
                <a:latin typeface="+mn-ea"/>
              </a:rPr>
              <a:t>不通。</a:t>
            </a:r>
          </a:p>
          <a:p>
            <a:pPr indent="266700" algn="just">
              <a:lnSpc>
                <a:spcPct val="150000"/>
              </a:lnSpc>
            </a:pP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458078574"/>
      </p:ext>
    </p:extLst>
  </p:cSld>
  <p:clrMapOvr>
    <a:masterClrMapping/>
  </p:clrMapOvr>
  <p:transition spd="slow">
    <p:pu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.6  项目验收</a:t>
            </a:r>
          </a:p>
        </p:txBody>
      </p:sp>
      <p:sp>
        <p:nvSpPr>
          <p:cNvPr id="6" name="内容占位符 5"/>
          <p:cNvSpPr>
            <a:spLocks noGrp="1"/>
          </p:cNvSpPr>
          <p:nvPr>
            <p:ph idx="13"/>
          </p:nvPr>
        </p:nvSpPr>
        <p:spPr/>
        <p:txBody>
          <a:bodyPr>
            <a:noAutofit/>
          </a:bodyPr>
          <a:lstStyle/>
          <a:p>
            <a:pPr indent="0" algn="just" fontAlgn="auto">
              <a:lnSpc>
                <a:spcPct val="100000"/>
              </a:lnSpc>
              <a:buClrTx/>
              <a:buSzTx/>
              <a:buFont typeface="Wingdings" panose="05000000000000000000" charset="0"/>
              <a:buNone/>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rPr>
              <a:t>1. 查看路由表</a:t>
            </a:r>
          </a:p>
        </p:txBody>
      </p:sp>
      <p:sp>
        <p:nvSpPr>
          <p:cNvPr id="2" name="文本框 1"/>
          <p:cNvSpPr txBox="1"/>
          <p:nvPr/>
        </p:nvSpPr>
        <p:spPr>
          <a:xfrm>
            <a:off x="1104265" y="1524635"/>
            <a:ext cx="10359390" cy="4965700"/>
          </a:xfrm>
          <a:prstGeom prst="rect">
            <a:avLst/>
          </a:prstGeom>
          <a:noFill/>
        </p:spPr>
        <p:txBody>
          <a:bodyPr wrap="square" rtlCol="0" anchor="t">
            <a:noAutofit/>
          </a:bodyPr>
          <a:lstStyle/>
          <a:p>
            <a:pPr indent="266700" algn="just">
              <a:lnSpc>
                <a:spcPct val="150000"/>
              </a:lnSpc>
            </a:pPr>
            <a:r>
              <a:rPr lang="zh-CN" altLang="zh-CN" sz="2000" kern="100" dirty="0">
                <a:effectLst/>
                <a:latin typeface="+mn-ea"/>
              </a:rPr>
              <a:t>分别查看路由器</a:t>
            </a:r>
            <a:r>
              <a:rPr lang="en-US" altLang="zh-CN" sz="2000" kern="100" dirty="0">
                <a:effectLst/>
                <a:latin typeface="+mn-ea"/>
              </a:rPr>
              <a:t>R2</a:t>
            </a:r>
            <a:r>
              <a:rPr lang="zh-CN" altLang="zh-CN" sz="2000" kern="100" dirty="0">
                <a:effectLst/>
                <a:latin typeface="+mn-ea"/>
              </a:rPr>
              <a:t>、</a:t>
            </a:r>
            <a:r>
              <a:rPr lang="en-US" altLang="zh-CN" sz="2000" kern="100" dirty="0">
                <a:effectLst/>
                <a:latin typeface="+mn-ea"/>
              </a:rPr>
              <a:t>R3</a:t>
            </a:r>
            <a:r>
              <a:rPr lang="zh-CN" altLang="zh-CN" sz="2000" kern="100" dirty="0">
                <a:effectLst/>
                <a:latin typeface="+mn-ea"/>
              </a:rPr>
              <a:t>、</a:t>
            </a:r>
            <a:r>
              <a:rPr lang="en-US" altLang="zh-CN" sz="2000" kern="100" dirty="0">
                <a:effectLst/>
                <a:latin typeface="+mn-ea"/>
              </a:rPr>
              <a:t>R4</a:t>
            </a:r>
            <a:r>
              <a:rPr lang="zh-CN" altLang="zh-CN" sz="2000" kern="100" dirty="0">
                <a:effectLst/>
                <a:latin typeface="+mn-ea"/>
              </a:rPr>
              <a:t>、</a:t>
            </a:r>
            <a:r>
              <a:rPr lang="en-US" altLang="zh-CN" sz="2000" kern="100" dirty="0">
                <a:effectLst/>
                <a:latin typeface="+mn-ea"/>
              </a:rPr>
              <a:t>R5</a:t>
            </a:r>
            <a:r>
              <a:rPr lang="zh-CN" altLang="zh-CN" sz="2000" kern="100" dirty="0">
                <a:effectLst/>
                <a:latin typeface="+mn-ea"/>
              </a:rPr>
              <a:t>的路由表。</a:t>
            </a:r>
          </a:p>
          <a:p>
            <a:pPr indent="266700" algn="just">
              <a:lnSpc>
                <a:spcPct val="150000"/>
              </a:lnSpc>
            </a:pPr>
            <a:r>
              <a:rPr lang="zh-CN" altLang="zh-CN" sz="2000" kern="100" dirty="0">
                <a:effectLst/>
                <a:latin typeface="+mn-ea"/>
              </a:rPr>
              <a:t>（</a:t>
            </a:r>
            <a:r>
              <a:rPr lang="en-US" altLang="zh-CN" sz="2000" kern="100" dirty="0">
                <a:effectLst/>
                <a:latin typeface="+mn-ea"/>
              </a:rPr>
              <a:t>1</a:t>
            </a:r>
            <a:r>
              <a:rPr lang="zh-CN" altLang="zh-CN" sz="2000" kern="100" dirty="0">
                <a:effectLst/>
                <a:latin typeface="+mn-ea"/>
              </a:rPr>
              <a:t>）查看公司外网接入路由器</a:t>
            </a:r>
            <a:r>
              <a:rPr lang="en-US" altLang="zh-CN" sz="2000" kern="100" dirty="0">
                <a:effectLst/>
                <a:latin typeface="+mn-ea"/>
              </a:rPr>
              <a:t>R2</a:t>
            </a:r>
            <a:r>
              <a:rPr lang="zh-CN" altLang="zh-CN" sz="2000" kern="100" dirty="0">
                <a:effectLst/>
                <a:latin typeface="+mn-ea"/>
              </a:rPr>
              <a:t>的路由表。</a:t>
            </a:r>
          </a:p>
          <a:p>
            <a:pPr indent="266700" algn="just">
              <a:lnSpc>
                <a:spcPct val="150000"/>
              </a:lnSpc>
            </a:pPr>
            <a:r>
              <a:rPr lang="zh-CN" altLang="zh-CN" sz="2000" kern="100" dirty="0">
                <a:effectLst/>
                <a:latin typeface="+mn-ea"/>
              </a:rPr>
              <a:t>路由表中到公司分部的静态路由是：</a:t>
            </a:r>
          </a:p>
          <a:p>
            <a:pPr algn="just">
              <a:lnSpc>
                <a:spcPct val="150000"/>
              </a:lnSpc>
            </a:pPr>
            <a:r>
              <a:rPr lang="en-US" altLang="zh-CN" sz="2000" kern="0" dirty="0">
                <a:solidFill>
                  <a:srgbClr val="000000"/>
                </a:solidFill>
                <a:effectLst/>
                <a:latin typeface="+mn-ea"/>
                <a:cs typeface="Tahoma" panose="020B0604030504040204" pitchFamily="34" charset="0"/>
              </a:rPr>
              <a:t>10.0.1.0/27  Static  60   0   RD   172.16.2.2      GigabitEtherne0/0/1  </a:t>
            </a:r>
            <a:r>
              <a:rPr lang="en-US" altLang="zh-CN" sz="2000" kern="100" dirty="0">
                <a:solidFill>
                  <a:srgbClr val="000000"/>
                </a:solidFill>
                <a:effectLst/>
                <a:latin typeface="+mn-ea"/>
              </a:rPr>
              <a:t>      </a:t>
            </a:r>
            <a:endParaRPr lang="zh-CN" altLang="zh-CN" sz="2000" kern="100" dirty="0">
              <a:effectLst/>
              <a:latin typeface="+mn-ea"/>
            </a:endParaRPr>
          </a:p>
          <a:p>
            <a:pPr marL="266700" algn="l">
              <a:lnSpc>
                <a:spcPct val="150000"/>
              </a:lnSpc>
            </a:pPr>
            <a:r>
              <a:rPr lang="zh-CN" altLang="zh-CN" sz="2000" kern="100" dirty="0">
                <a:effectLst/>
                <a:latin typeface="+mn-ea"/>
              </a:rPr>
              <a:t>路由表中到合作伙伴的默认路由是：</a:t>
            </a:r>
          </a:p>
          <a:p>
            <a:pPr indent="266700" algn="just">
              <a:lnSpc>
                <a:spcPct val="150000"/>
              </a:lnSpc>
            </a:pPr>
            <a:r>
              <a:rPr lang="en-US" altLang="zh-CN" sz="2000" kern="0" dirty="0">
                <a:solidFill>
                  <a:srgbClr val="000000"/>
                </a:solidFill>
                <a:effectLst/>
                <a:latin typeface="+mn-ea"/>
                <a:cs typeface="Tahoma" panose="020B0604030504040204" pitchFamily="34" charset="0"/>
              </a:rPr>
              <a:t>0.0.0.0/0   Static  60   0        RD   202.0.0.6       Serial0/0/0      </a:t>
            </a:r>
            <a:r>
              <a:rPr lang="en-US" altLang="zh-CN" sz="2000" kern="100" dirty="0">
                <a:solidFill>
                  <a:srgbClr val="000000"/>
                </a:solidFill>
                <a:effectLst/>
                <a:latin typeface="+mn-ea"/>
              </a:rPr>
              <a:t>    </a:t>
            </a:r>
            <a:endParaRPr lang="zh-CN" altLang="zh-CN" sz="2000" kern="100" dirty="0">
              <a:effectLst/>
              <a:latin typeface="+mn-ea"/>
            </a:endParaRPr>
          </a:p>
          <a:p>
            <a:pPr indent="266700" algn="just">
              <a:lnSpc>
                <a:spcPct val="150000"/>
              </a:lnSpc>
            </a:pPr>
            <a:r>
              <a:rPr lang="zh-CN" altLang="zh-CN" sz="2000" kern="100" dirty="0">
                <a:effectLst/>
                <a:latin typeface="+mn-ea"/>
              </a:rPr>
              <a:t>（</a:t>
            </a:r>
            <a:r>
              <a:rPr lang="en-US" altLang="zh-CN" sz="2000" kern="100" dirty="0">
                <a:effectLst/>
                <a:latin typeface="+mn-ea"/>
              </a:rPr>
              <a:t>2</a:t>
            </a:r>
            <a:r>
              <a:rPr lang="zh-CN" altLang="zh-CN" sz="2000" kern="100" dirty="0">
                <a:effectLst/>
                <a:latin typeface="+mn-ea"/>
              </a:rPr>
              <a:t>）查看分部路由器</a:t>
            </a:r>
            <a:r>
              <a:rPr lang="en-US" altLang="zh-CN" sz="2000" kern="100" dirty="0">
                <a:effectLst/>
                <a:latin typeface="+mn-ea"/>
              </a:rPr>
              <a:t>R3</a:t>
            </a:r>
            <a:r>
              <a:rPr lang="zh-CN" altLang="zh-CN" sz="2000" kern="100" dirty="0">
                <a:effectLst/>
                <a:latin typeface="+mn-ea"/>
              </a:rPr>
              <a:t>的路由表。</a:t>
            </a:r>
          </a:p>
          <a:p>
            <a:pPr indent="266700" algn="just">
              <a:lnSpc>
                <a:spcPct val="150000"/>
              </a:lnSpc>
            </a:pPr>
            <a:r>
              <a:rPr lang="zh-CN" altLang="zh-CN" sz="2000" kern="100" dirty="0">
                <a:effectLst/>
                <a:latin typeface="+mn-ea"/>
              </a:rPr>
              <a:t>路由表中到公司总部的默认路由是：</a:t>
            </a:r>
          </a:p>
          <a:p>
            <a:pPr indent="266700" algn="just">
              <a:lnSpc>
                <a:spcPct val="150000"/>
              </a:lnSpc>
            </a:pPr>
            <a:r>
              <a:rPr lang="en-US" altLang="zh-CN" sz="2000" kern="0" dirty="0">
                <a:solidFill>
                  <a:srgbClr val="000000"/>
                </a:solidFill>
                <a:effectLst/>
                <a:latin typeface="+mn-ea"/>
                <a:cs typeface="Tahoma" panose="020B0604030504040204" pitchFamily="34" charset="0"/>
              </a:rPr>
              <a:t>0.0.0.0/0   Static  60   0        RD   172.16.2.1      GigabitEthernet0/0/1    </a:t>
            </a:r>
            <a:r>
              <a:rPr lang="en-US" altLang="zh-CN" sz="2000" kern="100" dirty="0">
                <a:solidFill>
                  <a:srgbClr val="000000"/>
                </a:solidFill>
                <a:effectLst/>
                <a:latin typeface="+mn-ea"/>
              </a:rPr>
              <a:t> </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554123507"/>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.6  项目验收</a:t>
            </a:r>
          </a:p>
        </p:txBody>
      </p:sp>
      <p:sp>
        <p:nvSpPr>
          <p:cNvPr id="6" name="内容占位符 5"/>
          <p:cNvSpPr>
            <a:spLocks noGrp="1"/>
          </p:cNvSpPr>
          <p:nvPr>
            <p:ph idx="13"/>
          </p:nvPr>
        </p:nvSpPr>
        <p:spPr/>
        <p:txBody>
          <a:bodyPr>
            <a:noAutofit/>
          </a:bodyPr>
          <a:lstStyle/>
          <a:p>
            <a:pPr indent="0" algn="just" fontAlgn="auto">
              <a:lnSpc>
                <a:spcPct val="100000"/>
              </a:lnSpc>
              <a:buClrTx/>
              <a:buSzTx/>
              <a:buFont typeface="Wingdings" panose="05000000000000000000" charset="0"/>
              <a:buNone/>
            </a:pP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rPr>
              <a:t>1. 查看路由表</a:t>
            </a:r>
          </a:p>
        </p:txBody>
      </p:sp>
      <p:sp>
        <p:nvSpPr>
          <p:cNvPr id="2" name="文本框 1"/>
          <p:cNvSpPr txBox="1"/>
          <p:nvPr/>
        </p:nvSpPr>
        <p:spPr>
          <a:xfrm>
            <a:off x="1145081" y="1524794"/>
            <a:ext cx="10359390" cy="4965700"/>
          </a:xfrm>
          <a:prstGeom prst="rect">
            <a:avLst/>
          </a:prstGeom>
          <a:noFill/>
        </p:spPr>
        <p:txBody>
          <a:bodyPr wrap="square" rtlCol="0" anchor="t">
            <a:noAutofit/>
          </a:bodyPr>
          <a:lstStyle/>
          <a:p>
            <a:pPr indent="266700" algn="just"/>
            <a:r>
              <a:rPr lang="zh-CN" altLang="zh-CN" sz="1800" kern="100" dirty="0">
                <a:effectLst/>
                <a:latin typeface="+mn-ea"/>
              </a:rPr>
              <a:t>（</a:t>
            </a:r>
            <a:r>
              <a:rPr lang="en-US" altLang="zh-CN" sz="1800" kern="100" dirty="0">
                <a:effectLst/>
                <a:latin typeface="+mn-ea"/>
              </a:rPr>
              <a:t>2</a:t>
            </a:r>
            <a:r>
              <a:rPr lang="zh-CN" altLang="zh-CN" sz="1800" kern="100" dirty="0">
                <a:effectLst/>
                <a:latin typeface="+mn-ea"/>
              </a:rPr>
              <a:t>）查看分部路由器</a:t>
            </a:r>
            <a:r>
              <a:rPr lang="en-US" altLang="zh-CN" sz="1800" kern="100" dirty="0">
                <a:effectLst/>
                <a:latin typeface="+mn-ea"/>
              </a:rPr>
              <a:t>R3</a:t>
            </a:r>
            <a:r>
              <a:rPr lang="zh-CN" altLang="zh-CN" sz="1800" kern="100" dirty="0">
                <a:effectLst/>
                <a:latin typeface="+mn-ea"/>
              </a:rPr>
              <a:t>的路由表。</a:t>
            </a:r>
          </a:p>
          <a:p>
            <a:pPr indent="266700" algn="just"/>
            <a:r>
              <a:rPr lang="zh-CN" altLang="zh-CN" sz="1800" kern="100" dirty="0">
                <a:effectLst/>
                <a:latin typeface="+mn-ea"/>
              </a:rPr>
              <a:t>路由表中到公司总部的默认路由是：</a:t>
            </a:r>
          </a:p>
          <a:p>
            <a:pPr indent="266700" algn="just"/>
            <a:r>
              <a:rPr lang="en-US" altLang="zh-CN" sz="1800" kern="0" dirty="0">
                <a:solidFill>
                  <a:srgbClr val="000000"/>
                </a:solidFill>
                <a:effectLst/>
                <a:latin typeface="+mn-ea"/>
                <a:cs typeface="Tahoma" panose="020B0604030504040204" pitchFamily="34" charset="0"/>
              </a:rPr>
              <a:t>0.0.0.0/0   Static  60   0        RD   172.16.2.1      GigabitEthernet0/0/1    </a:t>
            </a:r>
            <a:r>
              <a:rPr lang="en-US" altLang="zh-CN" sz="1800" kern="100" dirty="0">
                <a:solidFill>
                  <a:srgbClr val="000000"/>
                </a:solidFill>
                <a:effectLst/>
                <a:latin typeface="+mn-ea"/>
              </a:rPr>
              <a:t> </a:t>
            </a:r>
            <a:endParaRPr lang="zh-CN" altLang="zh-CN" sz="1800" kern="100" dirty="0">
              <a:effectLst/>
              <a:latin typeface="+mn-ea"/>
            </a:endParaRPr>
          </a:p>
          <a:p>
            <a:pPr indent="266700" algn="just"/>
            <a:r>
              <a:rPr lang="zh-CN" altLang="zh-CN" sz="1800" kern="100" dirty="0">
                <a:effectLst/>
                <a:latin typeface="+mn-ea"/>
              </a:rPr>
              <a:t>（</a:t>
            </a:r>
            <a:r>
              <a:rPr lang="en-US" altLang="zh-CN" sz="1800" kern="100" dirty="0">
                <a:effectLst/>
                <a:latin typeface="+mn-ea"/>
              </a:rPr>
              <a:t>3</a:t>
            </a:r>
            <a:r>
              <a:rPr lang="zh-CN" altLang="zh-CN" sz="1800" kern="100" dirty="0">
                <a:effectLst/>
                <a:latin typeface="+mn-ea"/>
              </a:rPr>
              <a:t>）查看公网路由器</a:t>
            </a:r>
            <a:r>
              <a:rPr lang="en-US" altLang="zh-CN" sz="1800" kern="100" dirty="0">
                <a:effectLst/>
                <a:latin typeface="+mn-ea"/>
              </a:rPr>
              <a:t>R4</a:t>
            </a:r>
            <a:r>
              <a:rPr lang="zh-CN" altLang="zh-CN" sz="1800" kern="100" dirty="0">
                <a:effectLst/>
                <a:latin typeface="+mn-ea"/>
              </a:rPr>
              <a:t>的路由表。</a:t>
            </a:r>
          </a:p>
          <a:p>
            <a:pPr indent="266700" algn="just"/>
            <a:r>
              <a:rPr lang="zh-CN" altLang="zh-CN" sz="1800" kern="100" dirty="0">
                <a:effectLst/>
                <a:latin typeface="+mn-ea"/>
              </a:rPr>
              <a:t>路由表中的直连路由是：</a:t>
            </a:r>
          </a:p>
          <a:p>
            <a:pPr indent="266700" algn="just"/>
            <a:r>
              <a:rPr lang="en-US" altLang="zh-CN" sz="1800" kern="0" dirty="0">
                <a:solidFill>
                  <a:srgbClr val="000000"/>
                </a:solidFill>
                <a:effectLst/>
                <a:latin typeface="+mn-ea"/>
                <a:cs typeface="Tahoma" panose="020B0604030504040204" pitchFamily="34" charset="0"/>
              </a:rPr>
              <a:t>    127.0.0.0/8   Direct  0    0           D   127.0.0.1       InLoopBack0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127.0.0.1/32  Direct  0    0           D   127.0.0.1       InLoopBack0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202.0.0.0/29  Direct  0    0           D   202.0.0.6       Serial0/0/0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202.0.0.1/32  Direct  0    0           D   202.0.0.1       Serial0/0/0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202.0.0.6/32  Direct  0    0           D   127.0.0.1       Serial0/0/0</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202.0.1.0/30  Direct  0    0           D   202.0.1.1       Serial0/0/1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202.0.1.1/32  Direct  0    0           D   127.0.0.1       Serial0/0/1</a:t>
            </a:r>
            <a:endParaRPr lang="zh-CN" altLang="zh-CN" sz="1800" kern="100" dirty="0">
              <a:effectLst/>
              <a:latin typeface="+mn-ea"/>
            </a:endParaRPr>
          </a:p>
          <a:p>
            <a:pPr indent="266700" algn="just"/>
            <a:r>
              <a:rPr lang="en-US" altLang="zh-CN" sz="1800" kern="0" dirty="0">
                <a:solidFill>
                  <a:srgbClr val="000000"/>
                </a:solidFill>
                <a:effectLst/>
                <a:latin typeface="+mn-ea"/>
                <a:cs typeface="Tahoma" panose="020B0604030504040204" pitchFamily="34" charset="0"/>
              </a:rPr>
              <a:t>    202.0.1.2/32  Direct  0    0           D   202.0.1.2       Serial0/0/1</a:t>
            </a:r>
            <a:endParaRPr lang="zh-CN" altLang="zh-CN" sz="1800" kern="100" dirty="0">
              <a:effectLst/>
              <a:latin typeface="+mn-ea"/>
            </a:endParaRPr>
          </a:p>
          <a:p>
            <a:pPr indent="266700" algn="just"/>
            <a:r>
              <a:rPr lang="zh-CN" altLang="zh-CN" sz="1800" kern="100" dirty="0">
                <a:effectLst/>
                <a:latin typeface="+mn-ea"/>
              </a:rPr>
              <a:t>（</a:t>
            </a:r>
            <a:r>
              <a:rPr lang="en-US" altLang="zh-CN" sz="1800" kern="100" dirty="0">
                <a:effectLst/>
                <a:latin typeface="+mn-ea"/>
              </a:rPr>
              <a:t>4</a:t>
            </a:r>
            <a:r>
              <a:rPr lang="zh-CN" altLang="zh-CN" sz="1800" kern="100" dirty="0">
                <a:effectLst/>
                <a:latin typeface="+mn-ea"/>
              </a:rPr>
              <a:t>）查看合作伙伴路由器</a:t>
            </a:r>
            <a:r>
              <a:rPr lang="en-US" altLang="zh-CN" sz="1800" kern="100" dirty="0">
                <a:effectLst/>
                <a:latin typeface="+mn-ea"/>
              </a:rPr>
              <a:t>R5</a:t>
            </a:r>
            <a:r>
              <a:rPr lang="zh-CN" altLang="zh-CN" sz="1800" kern="100" dirty="0">
                <a:effectLst/>
                <a:latin typeface="+mn-ea"/>
              </a:rPr>
              <a:t>的路由表。</a:t>
            </a:r>
          </a:p>
          <a:p>
            <a:pPr indent="266700" algn="just"/>
            <a:r>
              <a:rPr lang="zh-CN" altLang="zh-CN" sz="1800" kern="100" dirty="0">
                <a:effectLst/>
                <a:latin typeface="+mn-ea"/>
              </a:rPr>
              <a:t>路由表中到公网路由器的默认路由是：</a:t>
            </a:r>
          </a:p>
          <a:p>
            <a:r>
              <a:rPr lang="en-US" altLang="zh-CN" sz="1800" dirty="0">
                <a:solidFill>
                  <a:srgbClr val="000000"/>
                </a:solidFill>
                <a:effectLst/>
                <a:latin typeface="+mn-ea"/>
                <a:cs typeface="Times New Roman" panose="02020603050405020304" pitchFamily="18" charset="0"/>
              </a:rPr>
              <a:t>0.0.0.0/0   Static  60   0          RD   202.0.1.1       Serial0/0/0 </a:t>
            </a:r>
            <a:r>
              <a:rPr lang="en-US" altLang="zh-CN" sz="1800" kern="0" dirty="0">
                <a:solidFill>
                  <a:srgbClr val="000000"/>
                </a:solidFill>
                <a:effectLst/>
                <a:latin typeface="+mn-ea"/>
                <a:cs typeface="Tahoma" panose="020B0604030504040204" pitchFamily="34" charset="0"/>
              </a:rPr>
              <a:t>  </a:t>
            </a:r>
            <a:r>
              <a:rPr lang="en-US" altLang="zh-CN" sz="1800" kern="100" dirty="0">
                <a:solidFill>
                  <a:srgbClr val="000000"/>
                </a:solidFill>
                <a:effectLst/>
                <a:latin typeface="+mn-ea"/>
              </a:rPr>
              <a:t> </a:t>
            </a:r>
            <a:endParaRPr lang="zh-CN" altLang="zh-CN" sz="18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extLst>
      <p:ext uri="{BB962C8B-B14F-4D97-AF65-F5344CB8AC3E}">
        <p14:creationId xmlns:p14="http://schemas.microsoft.com/office/powerpoint/2010/main" val="2137575969"/>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sz="2400" dirty="0"/>
              <a:t>5</a:t>
            </a:r>
            <a:r>
              <a:rPr sz="2400" dirty="0"/>
              <a:t>.6  项目验收</a:t>
            </a:r>
          </a:p>
        </p:txBody>
      </p:sp>
      <p:sp>
        <p:nvSpPr>
          <p:cNvPr id="6" name="内容占位符 5"/>
          <p:cNvSpPr>
            <a:spLocks noGrp="1"/>
          </p:cNvSpPr>
          <p:nvPr>
            <p:ph idx="13"/>
          </p:nvPr>
        </p:nvSpPr>
        <p:spPr/>
        <p:txBody>
          <a:bodyPr>
            <a:noAutofit/>
          </a:bodyPr>
          <a:lstStyle/>
          <a:p>
            <a:pPr indent="0" algn="just" fontAlgn="auto">
              <a:lnSpc>
                <a:spcPct val="100000"/>
              </a:lnSpc>
              <a:buClrTx/>
              <a:buSzTx/>
              <a:buFont typeface="Wingdings" panose="05000000000000000000" charset="0"/>
              <a:buNone/>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rPr>
              <a:t>. 测试连通性</a:t>
            </a:r>
          </a:p>
        </p:txBody>
      </p:sp>
      <p:sp>
        <p:nvSpPr>
          <p:cNvPr id="2" name="文本框 1"/>
          <p:cNvSpPr txBox="1"/>
          <p:nvPr/>
        </p:nvSpPr>
        <p:spPr>
          <a:xfrm>
            <a:off x="1146336" y="1531144"/>
            <a:ext cx="10359390" cy="4965700"/>
          </a:xfrm>
          <a:prstGeom prst="rect">
            <a:avLst/>
          </a:prstGeom>
          <a:noFill/>
        </p:spPr>
        <p:txBody>
          <a:bodyPr wrap="square" rtlCol="0" anchor="t">
            <a:noAutofit/>
          </a:bodyPr>
          <a:lstStyle/>
          <a:p>
            <a:pPr indent="267970" algn="just">
              <a:lnSpc>
                <a:spcPct val="150000"/>
              </a:lnSpc>
            </a:pPr>
            <a:r>
              <a:rPr lang="en-US" altLang="zh-CN" sz="1800" b="1" kern="100" dirty="0">
                <a:effectLst/>
                <a:latin typeface="+mn-ea"/>
              </a:rPr>
              <a:t>1.</a:t>
            </a:r>
            <a:r>
              <a:rPr lang="zh-CN" altLang="zh-CN" sz="1800" b="1" kern="100" dirty="0">
                <a:effectLst/>
                <a:latin typeface="+mn-ea"/>
                <a:cs typeface="Arial" panose="020B0604020202020204" pitchFamily="34" charset="0"/>
              </a:rPr>
              <a:t>测试</a:t>
            </a:r>
            <a:r>
              <a:rPr lang="en-US" altLang="zh-CN" sz="1800" b="1" kern="100" dirty="0">
                <a:effectLst/>
                <a:latin typeface="+mn-ea"/>
                <a:cs typeface="Arial" panose="020B0604020202020204" pitchFamily="34" charset="0"/>
              </a:rPr>
              <a:t>PC5</a:t>
            </a:r>
            <a:r>
              <a:rPr lang="zh-CN" altLang="zh-CN" sz="1800" b="1" kern="100" dirty="0">
                <a:effectLst/>
                <a:latin typeface="+mn-ea"/>
                <a:cs typeface="Arial" panose="020B0604020202020204" pitchFamily="34" charset="0"/>
              </a:rPr>
              <a:t>与</a:t>
            </a:r>
            <a:r>
              <a:rPr lang="en-US" altLang="zh-CN" sz="1800" b="1" kern="100" dirty="0">
                <a:effectLst/>
                <a:latin typeface="+mn-ea"/>
                <a:cs typeface="Arial" panose="020B0604020202020204" pitchFamily="34" charset="0"/>
              </a:rPr>
              <a:t>R2</a:t>
            </a:r>
            <a:r>
              <a:rPr lang="zh-CN" altLang="zh-CN" sz="1800" b="1" kern="100" dirty="0">
                <a:effectLst/>
                <a:latin typeface="+mn-ea"/>
                <a:cs typeface="Arial" panose="020B0604020202020204" pitchFamily="34" charset="0"/>
              </a:rPr>
              <a:t>的</a:t>
            </a:r>
            <a:r>
              <a:rPr lang="en-US" altLang="zh-CN" sz="1800" b="1" kern="100" dirty="0">
                <a:effectLst/>
                <a:latin typeface="+mn-ea"/>
                <a:cs typeface="Arial" panose="020B0604020202020204" pitchFamily="34" charset="0"/>
              </a:rPr>
              <a:t>G0/0/0</a:t>
            </a:r>
            <a:r>
              <a:rPr lang="zh-CN" altLang="zh-CN" sz="1800" b="1" kern="100" dirty="0">
                <a:effectLst/>
                <a:latin typeface="+mn-ea"/>
                <a:cs typeface="Arial" panose="020B0604020202020204" pitchFamily="34" charset="0"/>
              </a:rPr>
              <a:t>接口的连通性。</a:t>
            </a:r>
            <a:endParaRPr lang="zh-CN" altLang="zh-CN" sz="1800" kern="100" dirty="0">
              <a:effectLst/>
              <a:latin typeface="+mn-ea"/>
            </a:endParaRPr>
          </a:p>
          <a:p>
            <a:pPr indent="266700" algn="just">
              <a:lnSpc>
                <a:spcPct val="150000"/>
              </a:lnSpc>
            </a:pPr>
            <a:r>
              <a:rPr lang="zh-CN" altLang="zh-CN" sz="1800" kern="100" dirty="0">
                <a:effectLst/>
                <a:latin typeface="+mn-ea"/>
                <a:cs typeface="Arial" panose="020B0604020202020204" pitchFamily="34" charset="0"/>
              </a:rPr>
              <a:t>操作如下：</a:t>
            </a:r>
            <a:r>
              <a:rPr lang="en-US" altLang="zh-CN" sz="1800" kern="100" dirty="0">
                <a:effectLst/>
                <a:latin typeface="+mn-ea"/>
                <a:cs typeface="Arial" panose="020B0604020202020204" pitchFamily="34" charset="0"/>
              </a:rPr>
              <a:t>ping 172.16.2.1</a:t>
            </a:r>
            <a:endParaRPr lang="zh-CN" altLang="zh-CN" sz="1800" kern="100" dirty="0">
              <a:effectLst/>
              <a:latin typeface="+mn-ea"/>
            </a:endParaRPr>
          </a:p>
          <a:p>
            <a:pPr indent="266700" algn="just">
              <a:lnSpc>
                <a:spcPct val="150000"/>
              </a:lnSpc>
            </a:pPr>
            <a:r>
              <a:rPr lang="zh-CN" altLang="zh-CN" sz="1800" kern="100" dirty="0">
                <a:effectLst/>
                <a:latin typeface="+mn-ea"/>
                <a:cs typeface="Arial" panose="020B0604020202020204" pitchFamily="34" charset="0"/>
              </a:rPr>
              <a:t>结果：可以</a:t>
            </a:r>
            <a:r>
              <a:rPr lang="en-US" altLang="zh-CN" sz="1800" kern="100" dirty="0">
                <a:effectLst/>
                <a:latin typeface="+mn-ea"/>
                <a:cs typeface="Arial" panose="020B0604020202020204" pitchFamily="34" charset="0"/>
              </a:rPr>
              <a:t>ping</a:t>
            </a:r>
            <a:r>
              <a:rPr lang="zh-CN" altLang="zh-CN" sz="1800" kern="100" dirty="0">
                <a:effectLst/>
                <a:latin typeface="+mn-ea"/>
                <a:cs typeface="Arial" panose="020B0604020202020204" pitchFamily="34" charset="0"/>
              </a:rPr>
              <a:t>通。</a:t>
            </a:r>
            <a:endParaRPr lang="zh-CN" altLang="zh-CN" sz="1800" kern="100" dirty="0">
              <a:effectLst/>
              <a:latin typeface="+mn-ea"/>
            </a:endParaRPr>
          </a:p>
          <a:p>
            <a:pPr indent="266700" algn="just">
              <a:lnSpc>
                <a:spcPct val="150000"/>
              </a:lnSpc>
            </a:pPr>
            <a:r>
              <a:rPr lang="zh-CN" altLang="zh-CN" sz="1800" kern="100" dirty="0">
                <a:effectLst/>
                <a:latin typeface="+mn-ea"/>
                <a:cs typeface="Arial" panose="020B0604020202020204" pitchFamily="34" charset="0"/>
              </a:rPr>
              <a:t>原因：</a:t>
            </a:r>
            <a:r>
              <a:rPr lang="en-US" altLang="zh-CN" sz="1800" kern="100" dirty="0">
                <a:effectLst/>
                <a:latin typeface="+mn-ea"/>
                <a:cs typeface="Arial" panose="020B0604020202020204" pitchFamily="34" charset="0"/>
              </a:rPr>
              <a:t>R2</a:t>
            </a:r>
            <a:r>
              <a:rPr lang="zh-CN" altLang="zh-CN" sz="1800" kern="100" dirty="0">
                <a:effectLst/>
                <a:latin typeface="+mn-ea"/>
                <a:cs typeface="Arial" panose="020B0604020202020204" pitchFamily="34" charset="0"/>
              </a:rPr>
              <a:t>到合作伙伴</a:t>
            </a:r>
            <a:r>
              <a:rPr lang="en-US" altLang="zh-CN" sz="1800" kern="100" dirty="0">
                <a:effectLst/>
                <a:latin typeface="+mn-ea"/>
                <a:cs typeface="Arial" panose="020B0604020202020204" pitchFamily="34" charset="0"/>
              </a:rPr>
              <a:t>10.0.1.0/27</a:t>
            </a:r>
            <a:r>
              <a:rPr lang="zh-CN" altLang="zh-CN" sz="1800" kern="100" dirty="0">
                <a:effectLst/>
                <a:latin typeface="+mn-ea"/>
                <a:cs typeface="Arial" panose="020B0604020202020204" pitchFamily="34" charset="0"/>
              </a:rPr>
              <a:t>配置了静态路由，合作伙伴有指向</a:t>
            </a:r>
            <a:r>
              <a:rPr lang="en-US" altLang="zh-CN" sz="1800" kern="100" dirty="0">
                <a:effectLst/>
                <a:latin typeface="+mn-ea"/>
                <a:cs typeface="Arial" panose="020B0604020202020204" pitchFamily="34" charset="0"/>
              </a:rPr>
              <a:t>R2</a:t>
            </a:r>
            <a:r>
              <a:rPr lang="zh-CN" altLang="zh-CN" sz="1800" kern="100" dirty="0">
                <a:effectLst/>
                <a:latin typeface="+mn-ea"/>
                <a:cs typeface="Arial" panose="020B0604020202020204" pitchFamily="34" charset="0"/>
              </a:rPr>
              <a:t>的默认路由，数据包可返回。</a:t>
            </a:r>
            <a:endParaRPr lang="zh-CN" altLang="zh-CN" sz="1800" kern="100" dirty="0">
              <a:effectLst/>
              <a:latin typeface="+mn-ea"/>
            </a:endParaRPr>
          </a:p>
          <a:p>
            <a:pPr indent="267970" algn="just">
              <a:lnSpc>
                <a:spcPct val="150000"/>
              </a:lnSpc>
            </a:pPr>
            <a:r>
              <a:rPr lang="en-US" altLang="zh-CN" sz="1800" b="1" kern="100" dirty="0">
                <a:effectLst/>
                <a:latin typeface="+mn-ea"/>
              </a:rPr>
              <a:t>2.</a:t>
            </a:r>
            <a:r>
              <a:rPr lang="zh-CN" altLang="zh-CN" sz="1800" b="1" kern="100" dirty="0">
                <a:effectLst/>
                <a:latin typeface="+mn-ea"/>
              </a:rPr>
              <a:t>测试分部与公司总部的可达性，结果是不可达</a:t>
            </a:r>
            <a:endParaRPr lang="zh-CN" altLang="zh-CN" sz="1800" kern="100" dirty="0">
              <a:effectLst/>
              <a:latin typeface="+mn-ea"/>
            </a:endParaRPr>
          </a:p>
          <a:p>
            <a:pPr indent="266700" algn="just">
              <a:lnSpc>
                <a:spcPct val="150000"/>
              </a:lnSpc>
            </a:pPr>
            <a:r>
              <a:rPr lang="zh-CN" altLang="zh-CN" sz="1800" kern="100" dirty="0">
                <a:effectLst/>
                <a:latin typeface="+mn-ea"/>
              </a:rPr>
              <a:t>原因：总部无到分部的路由。</a:t>
            </a:r>
          </a:p>
          <a:p>
            <a:pPr indent="267970" algn="just">
              <a:lnSpc>
                <a:spcPct val="150000"/>
              </a:lnSpc>
            </a:pPr>
            <a:r>
              <a:rPr lang="en-US" altLang="zh-CN" sz="1800" b="1" kern="100" dirty="0">
                <a:effectLst/>
                <a:latin typeface="+mn-ea"/>
              </a:rPr>
              <a:t>3.</a:t>
            </a:r>
            <a:r>
              <a:rPr lang="zh-CN" altLang="zh-CN" sz="1800" b="1" kern="100" dirty="0">
                <a:effectLst/>
                <a:latin typeface="+mn-ea"/>
              </a:rPr>
              <a:t>测试分部与公网路由器</a:t>
            </a:r>
            <a:r>
              <a:rPr lang="en-US" altLang="zh-CN" sz="1800" b="1" kern="100" dirty="0">
                <a:effectLst/>
                <a:latin typeface="+mn-ea"/>
              </a:rPr>
              <a:t>R4</a:t>
            </a:r>
            <a:r>
              <a:rPr lang="zh-CN" altLang="zh-CN" sz="1800" b="1" kern="100" dirty="0">
                <a:effectLst/>
                <a:latin typeface="+mn-ea"/>
              </a:rPr>
              <a:t>的</a:t>
            </a:r>
            <a:r>
              <a:rPr lang="en-US" altLang="zh-CN" sz="1800" b="1" kern="100" dirty="0">
                <a:effectLst/>
                <a:latin typeface="+mn-ea"/>
              </a:rPr>
              <a:t>S1/0/0</a:t>
            </a:r>
            <a:r>
              <a:rPr lang="zh-CN" altLang="zh-CN" sz="1800" b="1" kern="100" dirty="0">
                <a:effectLst/>
                <a:latin typeface="+mn-ea"/>
              </a:rPr>
              <a:t>端口的可达性，</a:t>
            </a:r>
            <a:r>
              <a:rPr lang="en-US" altLang="zh-CN" sz="1800" b="1" kern="100" dirty="0">
                <a:effectLst/>
                <a:latin typeface="+mn-ea"/>
              </a:rPr>
              <a:t>ping</a:t>
            </a:r>
            <a:r>
              <a:rPr lang="zh-CN" altLang="zh-CN" sz="1800" b="1" kern="100" dirty="0">
                <a:effectLst/>
                <a:latin typeface="+mn-ea"/>
              </a:rPr>
              <a:t>的结果是不可达</a:t>
            </a:r>
            <a:endParaRPr lang="zh-CN" altLang="zh-CN" sz="1800" kern="100" dirty="0">
              <a:effectLst/>
              <a:latin typeface="+mn-ea"/>
            </a:endParaRPr>
          </a:p>
          <a:p>
            <a:pPr indent="266700" algn="just">
              <a:lnSpc>
                <a:spcPct val="150000"/>
              </a:lnSpc>
            </a:pPr>
            <a:r>
              <a:rPr lang="zh-CN" altLang="zh-CN" sz="1800" kern="100" dirty="0">
                <a:effectLst/>
                <a:latin typeface="+mn-ea"/>
              </a:rPr>
              <a:t>原因：</a:t>
            </a:r>
            <a:r>
              <a:rPr lang="en-US" altLang="zh-CN" sz="1800" kern="100" dirty="0">
                <a:effectLst/>
                <a:latin typeface="+mn-ea"/>
              </a:rPr>
              <a:t>R4</a:t>
            </a:r>
            <a:r>
              <a:rPr lang="zh-CN" altLang="zh-CN" sz="1800" kern="100" dirty="0">
                <a:effectLst/>
                <a:latin typeface="+mn-ea"/>
              </a:rPr>
              <a:t>上无到分部的路由。</a:t>
            </a:r>
          </a:p>
          <a:p>
            <a:pPr indent="267970" algn="just">
              <a:lnSpc>
                <a:spcPct val="150000"/>
              </a:lnSpc>
            </a:pPr>
            <a:r>
              <a:rPr lang="en-US" altLang="zh-CN" sz="1800" b="1" kern="100" dirty="0">
                <a:effectLst/>
                <a:latin typeface="+mn-ea"/>
              </a:rPr>
              <a:t>4.</a:t>
            </a:r>
            <a:r>
              <a:rPr lang="zh-CN" altLang="zh-CN" sz="1800" b="1" kern="100" dirty="0">
                <a:effectLst/>
                <a:latin typeface="+mn-ea"/>
              </a:rPr>
              <a:t>测试合作伙伴与公网路由器</a:t>
            </a:r>
            <a:r>
              <a:rPr lang="en-US" altLang="zh-CN" sz="1800" b="1" kern="100" dirty="0">
                <a:effectLst/>
                <a:latin typeface="+mn-ea"/>
              </a:rPr>
              <a:t>R4</a:t>
            </a:r>
            <a:r>
              <a:rPr lang="zh-CN" altLang="zh-CN" sz="1800" b="1" kern="100" dirty="0">
                <a:effectLst/>
                <a:latin typeface="+mn-ea"/>
              </a:rPr>
              <a:t>的</a:t>
            </a:r>
            <a:r>
              <a:rPr lang="en-US" altLang="zh-CN" sz="1800" b="1" kern="100" dirty="0">
                <a:effectLst/>
                <a:latin typeface="+mn-ea"/>
              </a:rPr>
              <a:t>S1/0/1</a:t>
            </a:r>
            <a:r>
              <a:rPr lang="zh-CN" altLang="zh-CN" sz="1800" b="1" kern="100" dirty="0">
                <a:effectLst/>
                <a:latin typeface="+mn-ea"/>
              </a:rPr>
              <a:t>端口的可达性，</a:t>
            </a:r>
            <a:r>
              <a:rPr lang="en-US" altLang="zh-CN" sz="1800" b="1" kern="100" dirty="0">
                <a:effectLst/>
                <a:latin typeface="+mn-ea"/>
              </a:rPr>
              <a:t>ping</a:t>
            </a:r>
            <a:r>
              <a:rPr lang="zh-CN" altLang="zh-CN" sz="1800" b="1" kern="100" dirty="0">
                <a:effectLst/>
                <a:latin typeface="+mn-ea"/>
              </a:rPr>
              <a:t>的结果是不可达</a:t>
            </a:r>
            <a:endParaRPr lang="zh-CN" altLang="zh-CN" sz="1800" kern="100" dirty="0">
              <a:effectLst/>
              <a:latin typeface="+mn-ea"/>
            </a:endParaRPr>
          </a:p>
          <a:p>
            <a:pPr indent="266700" algn="just">
              <a:lnSpc>
                <a:spcPct val="150000"/>
              </a:lnSpc>
            </a:pPr>
            <a:r>
              <a:rPr lang="zh-CN" altLang="zh-CN" sz="1800" kern="100" dirty="0">
                <a:effectLst/>
                <a:latin typeface="+mn-ea"/>
              </a:rPr>
              <a:t>原因：</a:t>
            </a:r>
            <a:r>
              <a:rPr lang="en-US" altLang="zh-CN" sz="1800" kern="100" dirty="0">
                <a:effectLst/>
                <a:latin typeface="+mn-ea"/>
              </a:rPr>
              <a:t>R4</a:t>
            </a:r>
            <a:r>
              <a:rPr lang="zh-CN" altLang="zh-CN" sz="1800" kern="100" dirty="0">
                <a:effectLst/>
                <a:latin typeface="+mn-ea"/>
              </a:rPr>
              <a:t>上无到合作伙伴的路由。</a:t>
            </a:r>
          </a:p>
          <a:p>
            <a:pPr indent="267970" algn="just">
              <a:lnSpc>
                <a:spcPct val="150000"/>
              </a:lnSpc>
            </a:pPr>
            <a:r>
              <a:rPr lang="zh-CN" altLang="zh-CN" sz="1800" b="1" kern="100" dirty="0">
                <a:effectLst/>
                <a:latin typeface="+mn-ea"/>
              </a:rPr>
              <a:t>提示：</a:t>
            </a:r>
            <a:r>
              <a:rPr lang="zh-CN" altLang="zh-CN" sz="1800" kern="100" dirty="0">
                <a:effectLst/>
                <a:latin typeface="+mn-ea"/>
              </a:rPr>
              <a:t>若想实现全网连通，需在</a:t>
            </a:r>
            <a:r>
              <a:rPr lang="en-US" altLang="zh-CN" sz="1800" kern="100" dirty="0">
                <a:effectLst/>
                <a:latin typeface="+mn-ea"/>
              </a:rPr>
              <a:t>VLAN</a:t>
            </a:r>
            <a:r>
              <a:rPr lang="zh-CN" altLang="zh-CN" sz="1800" kern="100" dirty="0">
                <a:effectLst/>
                <a:latin typeface="+mn-ea"/>
              </a:rPr>
              <a:t>较多的公司总部配置动态路由，同时把静态路由引入到动态路由中；需在边界路由器上用</a:t>
            </a:r>
            <a:r>
              <a:rPr lang="en-US" altLang="zh-CN" sz="1800" kern="100" dirty="0">
                <a:effectLst/>
                <a:latin typeface="+mn-ea"/>
              </a:rPr>
              <a:t>NAT</a:t>
            </a:r>
            <a:r>
              <a:rPr lang="zh-CN" altLang="zh-CN" sz="1800" kern="100" dirty="0">
                <a:effectLst/>
                <a:latin typeface="+mn-ea"/>
              </a:rPr>
              <a:t>或</a:t>
            </a:r>
            <a:r>
              <a:rPr lang="en-US" altLang="zh-CN" sz="1800" kern="100" dirty="0">
                <a:effectLst/>
                <a:latin typeface="+mn-ea"/>
              </a:rPr>
              <a:t>NAPT</a:t>
            </a:r>
            <a:r>
              <a:rPr lang="zh-CN" altLang="zh-CN" sz="1800" kern="100" dirty="0">
                <a:effectLst/>
                <a:latin typeface="+mn-ea"/>
              </a:rPr>
              <a:t>技术完成私有地址向公有地址的转换。</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5.7 </a:t>
            </a:r>
            <a:r>
              <a:rPr lang="zh-CN" altLang="en-US" dirty="0"/>
              <a:t>任务小结</a:t>
            </a:r>
          </a:p>
        </p:txBody>
      </p:sp>
      <p:sp>
        <p:nvSpPr>
          <p:cNvPr id="6" name="内容占位符 5"/>
          <p:cNvSpPr>
            <a:spLocks noGrp="1"/>
          </p:cNvSpPr>
          <p:nvPr>
            <p:ph idx="13"/>
          </p:nvPr>
        </p:nvSpPr>
        <p:spPr/>
        <p:txBody>
          <a:bodyPr>
            <a:normAutofit/>
          </a:bodyPr>
          <a:lstStyle/>
          <a:p>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3231654"/>
          </a:xfrm>
          <a:prstGeom prst="rect">
            <a:avLst/>
          </a:prstGeom>
          <a:noFill/>
        </p:spPr>
        <p:txBody>
          <a:bodyPr wrap="square" rtlCol="0">
            <a:spAutoFit/>
          </a:bodyPr>
          <a:lstStyle/>
          <a:p>
            <a:pPr>
              <a:lnSpc>
                <a:spcPct val="150000"/>
              </a:lnSpc>
            </a:pPr>
            <a:r>
              <a:rPr kumimoji="0" lang="zh-CN" altLang="en-US" sz="2000" dirty="0">
                <a:latin typeface="+mn-ea"/>
              </a:rPr>
              <a:t>添加静态路由实训操作中需要注意的事项：</a:t>
            </a:r>
          </a:p>
          <a:p>
            <a:pPr>
              <a:lnSpc>
                <a:spcPct val="150000"/>
              </a:lnSpc>
            </a:pPr>
            <a:r>
              <a:rPr kumimoji="0" lang="en-US" altLang="zh-CN" sz="2000" dirty="0">
                <a:latin typeface="+mn-ea"/>
              </a:rPr>
              <a:t>1</a:t>
            </a:r>
            <a:r>
              <a:rPr kumimoji="0" lang="zh-CN" altLang="en-US" sz="2000" dirty="0">
                <a:latin typeface="+mn-ea"/>
              </a:rPr>
              <a:t>、按设备一定的顺序添加静态路由，不要落下任何一条静态路由</a:t>
            </a:r>
          </a:p>
          <a:p>
            <a:pPr>
              <a:lnSpc>
                <a:spcPct val="150000"/>
              </a:lnSpc>
            </a:pPr>
            <a:r>
              <a:rPr kumimoji="0" lang="en-US" altLang="zh-CN" sz="2000" dirty="0">
                <a:latin typeface="+mn-ea"/>
              </a:rPr>
              <a:t>2</a:t>
            </a:r>
            <a:r>
              <a:rPr kumimoji="0" lang="zh-CN" altLang="en-US" sz="2000" dirty="0">
                <a:latin typeface="+mn-ea"/>
              </a:rPr>
              <a:t>、选择合适的静态路由或默认路由</a:t>
            </a:r>
          </a:p>
          <a:p>
            <a:pPr>
              <a:lnSpc>
                <a:spcPct val="150000"/>
              </a:lnSpc>
            </a:pPr>
            <a:r>
              <a:rPr kumimoji="0" lang="en-US" altLang="zh-CN" sz="2000" dirty="0">
                <a:latin typeface="+mn-ea"/>
              </a:rPr>
              <a:t>3</a:t>
            </a:r>
            <a:r>
              <a:rPr kumimoji="0" lang="zh-CN" altLang="en-US" sz="2000" dirty="0">
                <a:latin typeface="+mn-ea"/>
              </a:rPr>
              <a:t>、定期查看设备的当前配置文件或路由表，确保当前配置参数的正确性</a:t>
            </a:r>
          </a:p>
          <a:p>
            <a:pPr>
              <a:lnSpc>
                <a:spcPct val="150000"/>
              </a:lnSpc>
            </a:pPr>
            <a:r>
              <a:rPr kumimoji="0" lang="en-US" altLang="zh-CN" sz="2000" dirty="0">
                <a:latin typeface="+mn-ea"/>
              </a:rPr>
              <a:t>4</a:t>
            </a:r>
            <a:r>
              <a:rPr kumimoji="0" lang="zh-CN" altLang="en-US" sz="2000" dirty="0">
                <a:latin typeface="+mn-ea"/>
              </a:rPr>
              <a:t>、确保添加静态路由过程中下一跳地址（或当前设备出口）的正确性 </a:t>
            </a: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959658011"/>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5.8 </a:t>
            </a:r>
            <a:r>
              <a:rPr lang="zh-CN" altLang="en-US" dirty="0"/>
              <a:t>知识拓展</a:t>
            </a:r>
          </a:p>
        </p:txBody>
      </p:sp>
      <p:sp>
        <p:nvSpPr>
          <p:cNvPr id="6" name="内容占位符 5"/>
          <p:cNvSpPr>
            <a:spLocks noGrp="1"/>
          </p:cNvSpPr>
          <p:nvPr>
            <p:ph idx="13"/>
          </p:nvPr>
        </p:nvSpPr>
        <p:spPr/>
        <p:txBody>
          <a:bodyPr>
            <a:normAutofit/>
          </a:bodyPr>
          <a:lstStyle/>
          <a:p>
            <a:r>
              <a:rPr kumimoji="0" lang="zh-CN" altLang="en-US" sz="2000" dirty="0">
                <a:latin typeface="+mn-ea"/>
              </a:rPr>
              <a:t>路由表原理</a:t>
            </a:r>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2769989"/>
          </a:xfrm>
          <a:prstGeom prst="rect">
            <a:avLst/>
          </a:prstGeom>
          <a:noFill/>
        </p:spPr>
        <p:txBody>
          <a:bodyPr wrap="square" rtlCol="0">
            <a:spAutoFit/>
          </a:bodyPr>
          <a:lstStyle/>
          <a:p>
            <a:pPr>
              <a:lnSpc>
                <a:spcPct val="150000"/>
              </a:lnSpc>
            </a:pPr>
            <a:r>
              <a:rPr kumimoji="0" lang="zh-CN" altLang="en-US" sz="2000" dirty="0">
                <a:latin typeface="+mn-ea"/>
              </a:rPr>
              <a:t>原理 </a:t>
            </a:r>
            <a:r>
              <a:rPr kumimoji="0" lang="en-US" altLang="zh-CN" sz="2000" dirty="0">
                <a:latin typeface="+mn-ea"/>
              </a:rPr>
              <a:t>1</a:t>
            </a:r>
            <a:r>
              <a:rPr kumimoji="0" lang="zh-CN" altLang="en-US" sz="2000" dirty="0">
                <a:latin typeface="+mn-ea"/>
              </a:rPr>
              <a:t>：每台路由器根据其自身路由表中的信息独立做出决定。</a:t>
            </a:r>
          </a:p>
          <a:p>
            <a:pPr>
              <a:lnSpc>
                <a:spcPct val="150000"/>
              </a:lnSpc>
            </a:pPr>
            <a:r>
              <a:rPr kumimoji="0" lang="zh-CN" altLang="en-US" sz="2000" dirty="0">
                <a:latin typeface="+mn-ea"/>
              </a:rPr>
              <a:t>原理 </a:t>
            </a:r>
            <a:r>
              <a:rPr kumimoji="0" lang="en-US" altLang="zh-CN" sz="2000" dirty="0">
                <a:latin typeface="+mn-ea"/>
              </a:rPr>
              <a:t>2</a:t>
            </a:r>
            <a:r>
              <a:rPr kumimoji="0" lang="zh-CN" altLang="en-US" sz="2000" dirty="0">
                <a:latin typeface="+mn-ea"/>
              </a:rPr>
              <a:t>：一台路由器的路由表中包含某些信息并不表示其它路由器也包含相同的信息。</a:t>
            </a:r>
          </a:p>
          <a:p>
            <a:pPr>
              <a:lnSpc>
                <a:spcPct val="150000"/>
              </a:lnSpc>
            </a:pPr>
            <a:r>
              <a:rPr kumimoji="0" lang="zh-CN" altLang="en-US" sz="2000" dirty="0">
                <a:latin typeface="+mn-ea"/>
              </a:rPr>
              <a:t>原理 </a:t>
            </a:r>
            <a:r>
              <a:rPr kumimoji="0" lang="en-US" altLang="zh-CN" sz="2000" dirty="0">
                <a:latin typeface="+mn-ea"/>
              </a:rPr>
              <a:t>3</a:t>
            </a:r>
            <a:r>
              <a:rPr kumimoji="0" lang="zh-CN" altLang="en-US" sz="2000" dirty="0">
                <a:latin typeface="+mn-ea"/>
              </a:rPr>
              <a:t>：有关两个网络之间路径的路由信息并不能提供反向路径（即返回路径）的路由信息。</a:t>
            </a: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701737281"/>
      </p:ext>
    </p:extLst>
  </p:cSld>
  <p:clrMapOvr>
    <a:masterClrMapping/>
  </p:clrMapOvr>
  <p:transition spd="slow">
    <p:pu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5.9 </a:t>
            </a:r>
            <a:r>
              <a:rPr lang="zh-CN" altLang="en-US" dirty="0"/>
              <a:t>练习题</a:t>
            </a:r>
          </a:p>
        </p:txBody>
      </p:sp>
      <p:sp>
        <p:nvSpPr>
          <p:cNvPr id="6" name="内容占位符 5"/>
          <p:cNvSpPr>
            <a:spLocks noGrp="1"/>
          </p:cNvSpPr>
          <p:nvPr>
            <p:ph idx="13"/>
          </p:nvPr>
        </p:nvSpPr>
        <p:spPr/>
        <p:txBody>
          <a:bodyPr>
            <a:normAutofit/>
          </a:bodyPr>
          <a:lstStyle/>
          <a:p>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5355312"/>
          </a:xfrm>
          <a:prstGeom prst="rect">
            <a:avLst/>
          </a:prstGeom>
          <a:noFill/>
        </p:spPr>
        <p:txBody>
          <a:bodyPr wrap="square" rtlCol="0">
            <a:spAutoFit/>
          </a:bodyPr>
          <a:lstStyle/>
          <a:p>
            <a:pPr algn="just">
              <a:lnSpc>
                <a:spcPct val="150000"/>
              </a:lnSpc>
            </a:pPr>
            <a:r>
              <a:rPr lang="zh-CN" altLang="zh-CN" sz="1800" b="1" kern="100" dirty="0">
                <a:effectLst/>
                <a:latin typeface="+mn-ea"/>
                <a:cs typeface="Courier New" panose="02070309020205020404" pitchFamily="49" charset="0"/>
              </a:rPr>
              <a:t>一、填空题</a:t>
            </a:r>
            <a:endParaRPr lang="zh-CN" altLang="zh-CN" sz="1800" kern="100" dirty="0">
              <a:effectLst/>
              <a:latin typeface="+mn-ea"/>
              <a:cs typeface="Courier New" panose="02070309020205020404" pitchFamily="49" charset="0"/>
            </a:endParaRPr>
          </a:p>
          <a:p>
            <a:pPr indent="266700" algn="just">
              <a:lnSpc>
                <a:spcPct val="150000"/>
              </a:lnSpc>
            </a:pPr>
            <a:r>
              <a:rPr lang="en-US" altLang="zh-CN" sz="1800" kern="100" dirty="0">
                <a:effectLst/>
                <a:latin typeface="+mn-ea"/>
                <a:cs typeface="Courier New" panose="02070309020205020404" pitchFamily="49" charset="0"/>
              </a:rPr>
              <a:t>1.</a:t>
            </a:r>
            <a:r>
              <a:rPr lang="zh-CN" altLang="zh-CN" sz="1800" kern="100" dirty="0">
                <a:effectLst/>
                <a:latin typeface="+mn-ea"/>
                <a:cs typeface="Courier New" panose="02070309020205020404" pitchFamily="49" charset="0"/>
              </a:rPr>
              <a:t>静态路由就是</a:t>
            </a:r>
            <a:r>
              <a:rPr lang="en-US" altLang="zh-CN" sz="1800" u="sng" kern="100" dirty="0">
                <a:effectLst/>
                <a:latin typeface="+mn-ea"/>
                <a:cs typeface="Courier New" panose="02070309020205020404" pitchFamily="49" charset="0"/>
              </a:rPr>
              <a:t>          </a:t>
            </a:r>
            <a:r>
              <a:rPr lang="zh-CN" altLang="zh-CN" sz="1800" kern="100" dirty="0">
                <a:effectLst/>
                <a:latin typeface="+mn-ea"/>
                <a:cs typeface="Courier New" panose="02070309020205020404" pitchFamily="49" charset="0"/>
              </a:rPr>
              <a:t>的固定的路由，除非网络管理员干预，否则静态路由不会发生变化。</a:t>
            </a:r>
          </a:p>
          <a:p>
            <a:pPr indent="266700" algn="just">
              <a:lnSpc>
                <a:spcPct val="150000"/>
              </a:lnSpc>
            </a:pPr>
            <a:r>
              <a:rPr lang="en-US" altLang="zh-CN" sz="1800" kern="100" dirty="0">
                <a:effectLst/>
                <a:latin typeface="+mn-ea"/>
              </a:rPr>
              <a:t>2.</a:t>
            </a:r>
            <a:r>
              <a:rPr lang="zh-CN" altLang="zh-CN" sz="1800" kern="100" dirty="0">
                <a:effectLst/>
                <a:latin typeface="+mn-ea"/>
              </a:rPr>
              <a:t>要配置静态路由，需在全局配置模式中执行以下命令：</a:t>
            </a:r>
            <a:r>
              <a:rPr lang="en-US" altLang="zh-CN" sz="1800" kern="100" dirty="0">
                <a:effectLst/>
                <a:latin typeface="+mn-ea"/>
              </a:rPr>
              <a:t>[Huawei]</a:t>
            </a:r>
            <a:r>
              <a:rPr lang="en-US" altLang="zh-CN" sz="1800" kern="100" dirty="0" err="1">
                <a:effectLst/>
                <a:latin typeface="+mn-ea"/>
              </a:rPr>
              <a:t>ip</a:t>
            </a:r>
            <a:r>
              <a:rPr lang="en-US" altLang="zh-CN" sz="1800" kern="100" dirty="0">
                <a:effectLst/>
                <a:latin typeface="+mn-ea"/>
              </a:rPr>
              <a:t> route-static</a:t>
            </a:r>
            <a:r>
              <a:rPr lang="en-US" altLang="zh-CN" sz="1800" kern="0" dirty="0">
                <a:effectLst/>
                <a:latin typeface="+mn-ea"/>
                <a:cs typeface="宋体" panose="02010600030101010101" pitchFamily="2" charset="-122"/>
              </a:rPr>
              <a:t> destination-network subnet-mask </a:t>
            </a:r>
            <a:r>
              <a:rPr lang="en-US" altLang="zh-CN" sz="1800" kern="100" dirty="0">
                <a:effectLst/>
                <a:latin typeface="+mn-ea"/>
              </a:rPr>
              <a:t>next-hop-address | outgoing interface</a:t>
            </a:r>
            <a:endParaRPr lang="zh-CN" altLang="zh-CN" sz="1800" kern="100" dirty="0">
              <a:effectLst/>
              <a:latin typeface="+mn-ea"/>
            </a:endParaRPr>
          </a:p>
          <a:p>
            <a:pPr algn="l">
              <a:lnSpc>
                <a:spcPct val="150000"/>
              </a:lnSpc>
            </a:pPr>
            <a:r>
              <a:rPr lang="zh-CN" altLang="zh-CN" sz="1800" kern="0" dirty="0">
                <a:effectLst/>
                <a:latin typeface="+mn-ea"/>
                <a:cs typeface="宋体" panose="02010600030101010101" pitchFamily="2" charset="-122"/>
              </a:rPr>
              <a:t>其中，</a:t>
            </a:r>
            <a:r>
              <a:rPr lang="en-US" altLang="zh-CN" sz="1800" kern="0" dirty="0">
                <a:effectLst/>
                <a:latin typeface="+mn-ea"/>
                <a:cs typeface="宋体" panose="02010600030101010101" pitchFamily="2" charset="-122"/>
              </a:rPr>
              <a:t>destination-network</a:t>
            </a:r>
            <a:r>
              <a:rPr lang="zh-CN" altLang="zh-CN" sz="1800" kern="0" dirty="0">
                <a:effectLst/>
                <a:latin typeface="+mn-ea"/>
                <a:cs typeface="宋体" panose="02010600030101010101" pitchFamily="2" charset="-122"/>
              </a:rPr>
              <a:t>为</a:t>
            </a:r>
            <a:r>
              <a:rPr lang="en-US" altLang="zh-CN" sz="1800" u="sng" kern="100" dirty="0">
                <a:effectLst/>
                <a:latin typeface="+mn-ea"/>
              </a:rPr>
              <a:t>     </a:t>
            </a:r>
            <a:r>
              <a:rPr lang="en-US" altLang="zh-CN" sz="1800" kern="0" dirty="0">
                <a:effectLst/>
                <a:latin typeface="+mn-ea"/>
                <a:cs typeface="宋体" panose="02010600030101010101" pitchFamily="2" charset="-122"/>
              </a:rPr>
              <a:t> </a:t>
            </a:r>
            <a:r>
              <a:rPr lang="zh-CN" altLang="zh-CN" sz="1800" kern="0" dirty="0">
                <a:effectLst/>
                <a:latin typeface="+mn-ea"/>
                <a:cs typeface="宋体" panose="02010600030101010101" pitchFamily="2" charset="-122"/>
              </a:rPr>
              <a:t>，</a:t>
            </a:r>
            <a:r>
              <a:rPr lang="en-US" altLang="zh-CN" sz="1800" kern="0" dirty="0">
                <a:effectLst/>
                <a:latin typeface="+mn-ea"/>
                <a:cs typeface="宋体" panose="02010600030101010101" pitchFamily="2" charset="-122"/>
              </a:rPr>
              <a:t>outgoing interface</a:t>
            </a:r>
            <a:r>
              <a:rPr lang="zh-CN" altLang="zh-CN" sz="1800" kern="0" dirty="0">
                <a:effectLst/>
                <a:latin typeface="+mn-ea"/>
                <a:cs typeface="宋体" panose="02010600030101010101" pitchFamily="2" charset="-122"/>
              </a:rPr>
              <a:t>为</a:t>
            </a:r>
            <a:r>
              <a:rPr lang="zh-CN" altLang="zh-CN" sz="1800" u="sng" kern="100" dirty="0">
                <a:effectLst/>
                <a:latin typeface="+mn-ea"/>
              </a:rPr>
              <a:t> </a:t>
            </a:r>
            <a:r>
              <a:rPr lang="en-US" altLang="zh-CN" sz="1800" u="sng" kern="100" dirty="0">
                <a:effectLst/>
                <a:latin typeface="+mn-ea"/>
              </a:rPr>
              <a:t>    </a:t>
            </a:r>
            <a:r>
              <a:rPr lang="zh-CN" altLang="zh-CN" sz="1800" kern="100" dirty="0">
                <a:effectLst/>
                <a:latin typeface="+mn-ea"/>
              </a:rPr>
              <a:t>，</a:t>
            </a:r>
            <a:r>
              <a:rPr lang="en-US" altLang="zh-CN" sz="1800" kern="0" dirty="0">
                <a:effectLst/>
                <a:latin typeface="+mn-ea"/>
                <a:cs typeface="宋体" panose="02010600030101010101" pitchFamily="2" charset="-122"/>
              </a:rPr>
              <a:t>next-hop-</a:t>
            </a:r>
            <a:r>
              <a:rPr lang="en-US" altLang="zh-CN" sz="1800" kern="0" dirty="0" err="1">
                <a:effectLst/>
                <a:latin typeface="+mn-ea"/>
                <a:cs typeface="宋体" panose="02010600030101010101" pitchFamily="2" charset="-122"/>
              </a:rPr>
              <a:t>adress</a:t>
            </a:r>
            <a:r>
              <a:rPr lang="zh-CN" altLang="zh-CN" sz="1800" kern="100" dirty="0">
                <a:effectLst/>
                <a:latin typeface="+mn-ea"/>
              </a:rPr>
              <a:t>为 </a:t>
            </a:r>
            <a:r>
              <a:rPr lang="en-US" altLang="zh-CN" sz="1800" u="sng" kern="100" dirty="0">
                <a:effectLst/>
                <a:latin typeface="+mn-ea"/>
              </a:rPr>
              <a:t>      </a:t>
            </a:r>
            <a:r>
              <a:rPr lang="en-US" altLang="zh-CN" sz="1800" kern="100" dirty="0">
                <a:effectLst/>
                <a:latin typeface="+mn-ea"/>
              </a:rPr>
              <a:t> </a:t>
            </a:r>
            <a:r>
              <a:rPr lang="zh-CN" altLang="zh-CN" sz="1800" kern="100" dirty="0">
                <a:effectLst/>
                <a:latin typeface="+mn-ea"/>
              </a:rPr>
              <a:t>。</a:t>
            </a:r>
          </a:p>
          <a:p>
            <a:pPr algn="l">
              <a:lnSpc>
                <a:spcPct val="150000"/>
              </a:lnSpc>
            </a:pPr>
            <a:r>
              <a:rPr lang="en-US" altLang="zh-CN" sz="1800" kern="100" dirty="0">
                <a:effectLst/>
                <a:latin typeface="+mn-ea"/>
              </a:rPr>
              <a:t>3.</a:t>
            </a:r>
            <a:r>
              <a:rPr lang="zh-CN" altLang="zh-CN" sz="1800" kern="100" dirty="0">
                <a:effectLst/>
                <a:latin typeface="+mn-ea"/>
              </a:rPr>
              <a:t>默认路由以到网络</a:t>
            </a:r>
            <a:r>
              <a:rPr lang="en-US" altLang="zh-CN" sz="1800" u="sng" kern="100" dirty="0">
                <a:effectLst/>
                <a:latin typeface="+mn-ea"/>
              </a:rPr>
              <a:t>              </a:t>
            </a:r>
            <a:r>
              <a:rPr lang="zh-CN" altLang="zh-CN" sz="1800" kern="100" dirty="0">
                <a:effectLst/>
                <a:latin typeface="+mn-ea"/>
              </a:rPr>
              <a:t>的路由形式出现，前一个</a:t>
            </a:r>
            <a:r>
              <a:rPr lang="en-US" altLang="zh-CN" sz="1800" kern="100" dirty="0">
                <a:effectLst/>
                <a:latin typeface="+mn-ea"/>
              </a:rPr>
              <a:t>0.0.0.0</a:t>
            </a:r>
            <a:r>
              <a:rPr lang="zh-CN" altLang="zh-CN" sz="1800" kern="100" dirty="0">
                <a:effectLst/>
                <a:latin typeface="+mn-ea"/>
              </a:rPr>
              <a:t>作为</a:t>
            </a:r>
            <a:r>
              <a:rPr lang="en-US" altLang="zh-CN" sz="1800" u="sng" kern="100" dirty="0">
                <a:effectLst/>
                <a:latin typeface="+mn-ea"/>
              </a:rPr>
              <a:t>          </a:t>
            </a:r>
            <a:r>
              <a:rPr lang="zh-CN" altLang="zh-CN" sz="1800" kern="100" dirty="0">
                <a:effectLst/>
                <a:latin typeface="+mn-ea"/>
              </a:rPr>
              <a:t>，后一个</a:t>
            </a:r>
            <a:r>
              <a:rPr lang="en-US" altLang="zh-CN" sz="1800" kern="100" dirty="0">
                <a:effectLst/>
                <a:latin typeface="+mn-ea"/>
              </a:rPr>
              <a:t>0.0.0.0 </a:t>
            </a:r>
            <a:r>
              <a:rPr lang="zh-CN" altLang="zh-CN" sz="1800" kern="100" dirty="0">
                <a:effectLst/>
                <a:latin typeface="+mn-ea"/>
              </a:rPr>
              <a:t>作为</a:t>
            </a:r>
            <a:r>
              <a:rPr lang="en-US" altLang="zh-CN" sz="1800" u="sng" kern="100" dirty="0">
                <a:effectLst/>
                <a:latin typeface="+mn-ea"/>
              </a:rPr>
              <a:t>          </a:t>
            </a:r>
            <a:r>
              <a:rPr lang="zh-CN" altLang="zh-CN" sz="1800" kern="100" dirty="0">
                <a:effectLst/>
                <a:latin typeface="+mn-ea"/>
              </a:rPr>
              <a:t>。</a:t>
            </a:r>
            <a:endParaRPr lang="en-US" altLang="zh-CN" sz="1800" kern="100" dirty="0">
              <a:effectLst/>
              <a:latin typeface="+mn-ea"/>
            </a:endParaRPr>
          </a:p>
          <a:p>
            <a:pPr algn="just">
              <a:lnSpc>
                <a:spcPct val="150000"/>
              </a:lnSpc>
            </a:pPr>
            <a:r>
              <a:rPr lang="zh-CN" altLang="en-US" sz="1800" b="1" kern="100" dirty="0">
                <a:effectLst/>
                <a:latin typeface="+mn-ea"/>
              </a:rPr>
              <a:t>二</a:t>
            </a:r>
            <a:r>
              <a:rPr lang="zh-CN" altLang="zh-CN" sz="1800" b="1" kern="100" dirty="0">
                <a:effectLst/>
                <a:latin typeface="+mn-ea"/>
              </a:rPr>
              <a:t>、简答题</a:t>
            </a:r>
            <a:endParaRPr lang="zh-CN" altLang="zh-CN" sz="1800" kern="100" dirty="0">
              <a:effectLst/>
              <a:latin typeface="+mn-ea"/>
            </a:endParaRPr>
          </a:p>
          <a:p>
            <a:pPr algn="just">
              <a:lnSpc>
                <a:spcPct val="150000"/>
              </a:lnSpc>
            </a:pPr>
            <a:r>
              <a:rPr lang="en-US" altLang="zh-CN" sz="1800" kern="100" dirty="0">
                <a:effectLst/>
                <a:latin typeface="+mn-ea"/>
              </a:rPr>
              <a:t>1.</a:t>
            </a:r>
            <a:r>
              <a:rPr lang="zh-CN" altLang="zh-CN" sz="1800" kern="100" dirty="0">
                <a:effectLst/>
                <a:latin typeface="+mn-ea"/>
              </a:rPr>
              <a:t>静态路由与默认路由的区别和联系是什么？</a:t>
            </a:r>
          </a:p>
          <a:p>
            <a:pPr algn="just">
              <a:lnSpc>
                <a:spcPct val="150000"/>
              </a:lnSpc>
            </a:pPr>
            <a:r>
              <a:rPr lang="en-US" altLang="zh-CN" sz="1800" kern="100" dirty="0">
                <a:effectLst/>
                <a:latin typeface="+mn-ea"/>
              </a:rPr>
              <a:t>2.</a:t>
            </a:r>
            <a:r>
              <a:rPr lang="zh-CN" altLang="zh-CN" sz="1800" kern="100" dirty="0">
                <a:effectLst/>
                <a:latin typeface="+mn-ea"/>
              </a:rPr>
              <a:t>如何配置默认路由？</a:t>
            </a:r>
          </a:p>
          <a:p>
            <a:pPr algn="l"/>
            <a:endParaRPr lang="zh-CN" altLang="zh-CN" sz="1800" kern="100" dirty="0">
              <a:effectLst/>
              <a:latin typeface="Times New Roman" panose="02020603050405020304" pitchFamily="18" charset="0"/>
              <a:ea typeface="宋体" panose="02010600030101010101" pitchFamily="2" charset="-122"/>
            </a:endParaRPr>
          </a:p>
          <a:p>
            <a:pPr indent="266700" algn="just">
              <a:lnSpc>
                <a:spcPct val="150000"/>
              </a:lnSpc>
            </a:pPr>
            <a:endParaRPr lang="zh-CN" altLang="zh-CN" sz="2000" kern="100" dirty="0">
              <a:effectLst/>
              <a:latin typeface="+mn-ea"/>
            </a:endParaRPr>
          </a:p>
          <a:p>
            <a:endParaRPr lang="zh-CN" altLang="en-US" dirty="0"/>
          </a:p>
        </p:txBody>
      </p:sp>
    </p:spTree>
    <p:extLst>
      <p:ext uri="{BB962C8B-B14F-4D97-AF65-F5344CB8AC3E}">
        <p14:creationId xmlns:p14="http://schemas.microsoft.com/office/powerpoint/2010/main" val="1535045601"/>
      </p:ext>
    </p:extLst>
  </p:cSld>
  <p:clrMapOvr>
    <a:masterClrMapping/>
  </p:clrMapOvr>
  <p:transition spd="slow">
    <p:pu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5.10 </a:t>
            </a:r>
            <a:r>
              <a:rPr lang="zh-CN" altLang="en-US" dirty="0"/>
              <a:t>项目实训</a:t>
            </a:r>
          </a:p>
        </p:txBody>
      </p:sp>
      <p:sp>
        <p:nvSpPr>
          <p:cNvPr id="6" name="内容占位符 5"/>
          <p:cNvSpPr>
            <a:spLocks noGrp="1"/>
          </p:cNvSpPr>
          <p:nvPr>
            <p:ph idx="13"/>
          </p:nvPr>
        </p:nvSpPr>
        <p:spPr/>
        <p:txBody>
          <a:bodyPr>
            <a:normAutofit/>
          </a:bodyPr>
          <a:lstStyle/>
          <a:p>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9738359" cy="1231106"/>
          </a:xfrm>
          <a:prstGeom prst="rect">
            <a:avLst/>
          </a:prstGeom>
          <a:noFill/>
        </p:spPr>
        <p:txBody>
          <a:bodyPr wrap="square" rtlCol="0">
            <a:spAutoFit/>
          </a:bodyPr>
          <a:lstStyle/>
          <a:p>
            <a:pPr algn="just"/>
            <a:r>
              <a:rPr lang="zh-CN" altLang="zh-CN" sz="2000" kern="100" dirty="0">
                <a:effectLst/>
                <a:latin typeface="+mn-ea"/>
              </a:rPr>
              <a:t> 按图</a:t>
            </a:r>
            <a:r>
              <a:rPr lang="en-US" altLang="zh-CN" sz="2000" kern="100" dirty="0">
                <a:effectLst/>
                <a:latin typeface="+mn-ea"/>
              </a:rPr>
              <a:t>5-4</a:t>
            </a:r>
            <a:r>
              <a:rPr lang="zh-CN" altLang="zh-CN" sz="2000" kern="100" dirty="0">
                <a:effectLst/>
                <a:latin typeface="+mn-ea"/>
              </a:rPr>
              <a:t>拓扑结构搭建网络，并完成下面具体要求。</a:t>
            </a:r>
          </a:p>
          <a:p>
            <a:pPr indent="266700" algn="just">
              <a:lnSpc>
                <a:spcPct val="150000"/>
              </a:lnSpc>
            </a:pPr>
            <a:endParaRPr lang="zh-CN" altLang="zh-CN" sz="2000" kern="100" dirty="0">
              <a:effectLst/>
              <a:latin typeface="+mn-ea"/>
            </a:endParaRPr>
          </a:p>
          <a:p>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pic>
        <p:nvPicPr>
          <p:cNvPr id="2" name="图片 1">
            <a:extLst>
              <a:ext uri="{FF2B5EF4-FFF2-40B4-BE49-F238E27FC236}">
                <a16:creationId xmlns:a16="http://schemas.microsoft.com/office/drawing/2014/main" id="{2DDF6AD4-6ADE-119B-BE0A-1681CABBF40A}"/>
              </a:ext>
            </a:extLst>
          </p:cNvPr>
          <p:cNvPicPr>
            <a:picLocks noChangeAspect="1"/>
          </p:cNvPicPr>
          <p:nvPr/>
        </p:nvPicPr>
        <p:blipFill>
          <a:blip r:embed="rId2"/>
          <a:stretch>
            <a:fillRect/>
          </a:stretch>
        </p:blipFill>
        <p:spPr>
          <a:xfrm>
            <a:off x="3584575" y="2591594"/>
            <a:ext cx="4883150" cy="2289175"/>
          </a:xfrm>
          <a:prstGeom prst="rect">
            <a:avLst/>
          </a:prstGeom>
        </p:spPr>
      </p:pic>
      <p:sp>
        <p:nvSpPr>
          <p:cNvPr id="3" name="文本框 2">
            <a:extLst>
              <a:ext uri="{FF2B5EF4-FFF2-40B4-BE49-F238E27FC236}">
                <a16:creationId xmlns:a16="http://schemas.microsoft.com/office/drawing/2014/main" id="{1ED1D009-C863-7B80-9F67-CE562C9B770A}"/>
              </a:ext>
            </a:extLst>
          </p:cNvPr>
          <p:cNvSpPr txBox="1"/>
          <p:nvPr/>
        </p:nvSpPr>
        <p:spPr>
          <a:xfrm>
            <a:off x="4041775" y="5302799"/>
            <a:ext cx="4114800" cy="707886"/>
          </a:xfrm>
          <a:prstGeom prst="rect">
            <a:avLst/>
          </a:prstGeom>
          <a:noFill/>
        </p:spPr>
        <p:txBody>
          <a:bodyPr wrap="square" rtlCol="0">
            <a:spAutoFit/>
          </a:bodyPr>
          <a:lstStyle/>
          <a:p>
            <a:r>
              <a:rPr lang="zh-CN" altLang="zh-CN" sz="1600" kern="100" dirty="0">
                <a:effectLst/>
                <a:latin typeface="+mn-ea"/>
              </a:rPr>
              <a:t>图</a:t>
            </a:r>
            <a:r>
              <a:rPr lang="en-US" altLang="zh-CN" sz="1600" kern="100" dirty="0">
                <a:effectLst/>
                <a:latin typeface="+mn-ea"/>
              </a:rPr>
              <a:t>5-4 </a:t>
            </a:r>
            <a:r>
              <a:rPr lang="zh-CN" altLang="zh-CN" sz="1600" kern="100" dirty="0">
                <a:effectLst/>
                <a:latin typeface="+mn-ea"/>
              </a:rPr>
              <a:t>静态路由配置</a:t>
            </a:r>
            <a:r>
              <a:rPr lang="zh-CN" altLang="en-US" sz="1600" kern="100" dirty="0">
                <a:latin typeface="+mn-ea"/>
              </a:rPr>
              <a:t>项目</a:t>
            </a:r>
            <a:r>
              <a:rPr lang="zh-CN" altLang="zh-CN" sz="1600" kern="100" dirty="0">
                <a:effectLst/>
                <a:latin typeface="+mn-ea"/>
              </a:rPr>
              <a:t>实训拓扑图</a:t>
            </a:r>
          </a:p>
          <a:p>
            <a:endParaRPr lang="zh-CN" altLang="en-US" dirty="0"/>
          </a:p>
        </p:txBody>
      </p:sp>
    </p:spTree>
    <p:extLst>
      <p:ext uri="{BB962C8B-B14F-4D97-AF65-F5344CB8AC3E}">
        <p14:creationId xmlns:p14="http://schemas.microsoft.com/office/powerpoint/2010/main" val="2751325514"/>
      </p:ext>
    </p:extLst>
  </p:cSld>
  <p:clrMapOvr>
    <a:masterClrMapping/>
  </p:clrMapOvr>
  <p:transition spd="slow">
    <p:pu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随堂实训</a:t>
            </a:r>
          </a:p>
        </p:txBody>
      </p:sp>
      <p:sp>
        <p:nvSpPr>
          <p:cNvPr id="6" name="内容占位符 5"/>
          <p:cNvSpPr>
            <a:spLocks noGrp="1"/>
          </p:cNvSpPr>
          <p:nvPr>
            <p:ph idx="13"/>
          </p:nvPr>
        </p:nvSpPr>
        <p:spPr/>
        <p:txBody>
          <a:bodyPr>
            <a:normAutofit/>
          </a:bodyPr>
          <a:lstStyle/>
          <a:p>
            <a:endParaRPr lang="zh-CN" altLang="en-US" dirty="0">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12" name="文本框 11">
            <a:extLst>
              <a:ext uri="{FF2B5EF4-FFF2-40B4-BE49-F238E27FC236}">
                <a16:creationId xmlns:a16="http://schemas.microsoft.com/office/drawing/2014/main" id="{E9A81FAF-1DF0-ACB5-46DE-E5FE7F798D67}"/>
              </a:ext>
            </a:extLst>
          </p:cNvPr>
          <p:cNvSpPr txBox="1"/>
          <p:nvPr/>
        </p:nvSpPr>
        <p:spPr>
          <a:xfrm>
            <a:off x="1222374" y="1696132"/>
            <a:ext cx="4648201" cy="4154984"/>
          </a:xfrm>
          <a:prstGeom prst="rect">
            <a:avLst/>
          </a:prstGeom>
          <a:noFill/>
        </p:spPr>
        <p:txBody>
          <a:bodyPr wrap="square" rtlCol="0">
            <a:spAutoFit/>
          </a:bodyPr>
          <a:lstStyle/>
          <a:p>
            <a:pPr algn="just">
              <a:lnSpc>
                <a:spcPct val="150000"/>
              </a:lnSpc>
            </a:pPr>
            <a:r>
              <a:rPr lang="zh-CN" altLang="zh-CN" sz="2000" kern="100" dirty="0">
                <a:effectLst/>
                <a:latin typeface="+mn-ea"/>
              </a:rPr>
              <a:t> </a:t>
            </a:r>
            <a:r>
              <a:rPr kumimoji="0" lang="en-US" altLang="zh-CN" sz="2000" dirty="0">
                <a:latin typeface="+mn-ea"/>
              </a:rPr>
              <a:t>1</a:t>
            </a:r>
            <a:r>
              <a:rPr kumimoji="0" lang="zh-CN" altLang="en-US" sz="2000" dirty="0">
                <a:latin typeface="+mn-ea"/>
              </a:rPr>
              <a:t>）按下表完成各</a:t>
            </a:r>
            <a:r>
              <a:rPr kumimoji="0" lang="en-US" altLang="zh-CN" sz="2000" dirty="0">
                <a:latin typeface="+mn-ea"/>
              </a:rPr>
              <a:t>PC</a:t>
            </a:r>
            <a:r>
              <a:rPr kumimoji="0" lang="zh-CN" altLang="en-US" sz="2000" dirty="0">
                <a:latin typeface="+mn-ea"/>
              </a:rPr>
              <a:t>机和路由器的基本配置</a:t>
            </a:r>
            <a:endParaRPr kumimoji="0" lang="en-US" altLang="zh-CN" sz="2000" dirty="0">
              <a:latin typeface="+mn-ea"/>
            </a:endParaRPr>
          </a:p>
          <a:p>
            <a:pPr>
              <a:lnSpc>
                <a:spcPct val="150000"/>
              </a:lnSpc>
            </a:pPr>
            <a:r>
              <a:rPr kumimoji="0" lang="en-US" altLang="zh-CN" sz="2000" dirty="0">
                <a:latin typeface="+mn-ea"/>
              </a:rPr>
              <a:t>2</a:t>
            </a:r>
            <a:r>
              <a:rPr kumimoji="0" lang="zh-CN" altLang="en-US" sz="2000" dirty="0">
                <a:latin typeface="+mn-ea"/>
              </a:rPr>
              <a:t>）分别查看</a:t>
            </a:r>
            <a:r>
              <a:rPr kumimoji="0" lang="en-US" altLang="zh-CN" sz="2000" dirty="0">
                <a:latin typeface="+mn-ea"/>
              </a:rPr>
              <a:t>R1</a:t>
            </a:r>
            <a:r>
              <a:rPr kumimoji="0" lang="zh-CN" altLang="en-US" sz="2000" dirty="0">
                <a:latin typeface="+mn-ea"/>
              </a:rPr>
              <a:t>、 </a:t>
            </a:r>
            <a:r>
              <a:rPr kumimoji="0" lang="en-US" altLang="zh-CN" sz="2000" dirty="0">
                <a:latin typeface="+mn-ea"/>
              </a:rPr>
              <a:t>R2</a:t>
            </a:r>
            <a:r>
              <a:rPr kumimoji="0" lang="zh-CN" altLang="en-US" sz="2000" dirty="0">
                <a:latin typeface="+mn-ea"/>
              </a:rPr>
              <a:t>、</a:t>
            </a:r>
            <a:r>
              <a:rPr kumimoji="0" lang="en-US" altLang="zh-CN" sz="2000" dirty="0">
                <a:latin typeface="+mn-ea"/>
              </a:rPr>
              <a:t>R3</a:t>
            </a:r>
            <a:r>
              <a:rPr kumimoji="0" lang="zh-CN" altLang="en-US" sz="2000" dirty="0">
                <a:latin typeface="+mn-ea"/>
              </a:rPr>
              <a:t>的路由表。</a:t>
            </a:r>
          </a:p>
          <a:p>
            <a:pPr>
              <a:lnSpc>
                <a:spcPct val="150000"/>
              </a:lnSpc>
            </a:pPr>
            <a:r>
              <a:rPr kumimoji="0" lang="en-US" altLang="zh-CN" sz="2000" dirty="0">
                <a:latin typeface="+mn-ea"/>
              </a:rPr>
              <a:t>3</a:t>
            </a:r>
            <a:r>
              <a:rPr kumimoji="0" lang="zh-CN" altLang="en-US" sz="2000" dirty="0">
                <a:latin typeface="+mn-ea"/>
              </a:rPr>
              <a:t>）测试各</a:t>
            </a:r>
            <a:r>
              <a:rPr kumimoji="0" lang="en-US" altLang="zh-CN" sz="2000" dirty="0">
                <a:latin typeface="+mn-ea"/>
              </a:rPr>
              <a:t>PC</a:t>
            </a:r>
            <a:r>
              <a:rPr kumimoji="0" lang="zh-CN" altLang="en-US" sz="2000" dirty="0">
                <a:latin typeface="+mn-ea"/>
              </a:rPr>
              <a:t>机的连通性。</a:t>
            </a:r>
          </a:p>
          <a:p>
            <a:pPr>
              <a:lnSpc>
                <a:spcPct val="150000"/>
              </a:lnSpc>
            </a:pPr>
            <a:r>
              <a:rPr kumimoji="0" lang="en-US" altLang="zh-CN" sz="2000" dirty="0">
                <a:latin typeface="+mn-ea"/>
              </a:rPr>
              <a:t>4</a:t>
            </a:r>
            <a:r>
              <a:rPr kumimoji="0" lang="zh-CN" altLang="en-US" sz="2000" dirty="0">
                <a:latin typeface="+mn-ea"/>
              </a:rPr>
              <a:t>）分别用不同的方法在</a:t>
            </a:r>
            <a:r>
              <a:rPr kumimoji="0" lang="en-US" altLang="zh-CN" sz="2000" dirty="0">
                <a:latin typeface="+mn-ea"/>
              </a:rPr>
              <a:t>R1</a:t>
            </a:r>
            <a:r>
              <a:rPr kumimoji="0" lang="zh-CN" altLang="en-US" sz="2000" dirty="0">
                <a:latin typeface="+mn-ea"/>
              </a:rPr>
              <a:t>、</a:t>
            </a:r>
            <a:r>
              <a:rPr kumimoji="0" lang="en-US" altLang="zh-CN" sz="2000" dirty="0">
                <a:latin typeface="+mn-ea"/>
              </a:rPr>
              <a:t>R2</a:t>
            </a:r>
            <a:r>
              <a:rPr kumimoji="0" lang="zh-CN" altLang="en-US" sz="2000" dirty="0">
                <a:latin typeface="+mn-ea"/>
              </a:rPr>
              <a:t>、</a:t>
            </a:r>
            <a:r>
              <a:rPr kumimoji="0" lang="en-US" altLang="zh-CN" sz="2000" dirty="0">
                <a:latin typeface="+mn-ea"/>
              </a:rPr>
              <a:t>R3</a:t>
            </a:r>
            <a:r>
              <a:rPr kumimoji="0" lang="zh-CN" altLang="en-US" sz="2000" dirty="0">
                <a:latin typeface="+mn-ea"/>
              </a:rPr>
              <a:t>上配置静态路由（包括默认路由），实现各</a:t>
            </a:r>
            <a:r>
              <a:rPr kumimoji="0" lang="en-US" altLang="zh-CN" sz="2000" dirty="0">
                <a:latin typeface="+mn-ea"/>
              </a:rPr>
              <a:t>PC</a:t>
            </a:r>
            <a:r>
              <a:rPr kumimoji="0" lang="zh-CN" altLang="en-US" sz="2000" dirty="0">
                <a:latin typeface="+mn-ea"/>
              </a:rPr>
              <a:t>机之间相互能</a:t>
            </a:r>
            <a:r>
              <a:rPr kumimoji="0" lang="en-US" altLang="zh-CN" sz="2000" dirty="0">
                <a:latin typeface="+mn-ea"/>
              </a:rPr>
              <a:t>ping</a:t>
            </a:r>
            <a:r>
              <a:rPr kumimoji="0" lang="zh-CN" altLang="en-US" sz="2000" dirty="0">
                <a:latin typeface="+mn-ea"/>
              </a:rPr>
              <a:t>通的目标，并查看此时各路由器上的路由表。</a:t>
            </a:r>
          </a:p>
          <a:p>
            <a:pPr algn="just"/>
            <a:endParaRPr lang="zh-CN" altLang="en-US" dirty="0"/>
          </a:p>
        </p:txBody>
      </p:sp>
      <p:grpSp>
        <p:nvGrpSpPr>
          <p:cNvPr id="15" name="组合 14">
            <a:extLst>
              <a:ext uri="{FF2B5EF4-FFF2-40B4-BE49-F238E27FC236}">
                <a16:creationId xmlns:a16="http://schemas.microsoft.com/office/drawing/2014/main" id="{D341E3B8-6E94-B1F6-DD56-F53B1E98CA0C}"/>
              </a:ext>
            </a:extLst>
          </p:cNvPr>
          <p:cNvGrpSpPr/>
          <p:nvPr/>
        </p:nvGrpSpPr>
        <p:grpSpPr>
          <a:xfrm>
            <a:off x="812243" y="5487194"/>
            <a:ext cx="10226040" cy="1123950"/>
            <a:chOff x="1325" y="8641"/>
            <a:chExt cx="16104" cy="1770"/>
          </a:xfrm>
        </p:grpSpPr>
        <p:sp>
          <p:nvSpPr>
            <p:cNvPr id="16" name="矩形 15">
              <a:extLst>
                <a:ext uri="{FF2B5EF4-FFF2-40B4-BE49-F238E27FC236}">
                  <a16:creationId xmlns:a16="http://schemas.microsoft.com/office/drawing/2014/main" id="{C43B4D57-2B90-D07A-EB39-6BC6F9AA6D61}"/>
                </a:ext>
              </a:extLst>
            </p:cNvPr>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互联网">
              <a:extLst>
                <a:ext uri="{FF2B5EF4-FFF2-40B4-BE49-F238E27FC236}">
                  <a16:creationId xmlns:a16="http://schemas.microsoft.com/office/drawing/2014/main" id="{52897F62-D7A0-8FAD-278F-12F8553D79C3}"/>
                </a:ext>
              </a:extLst>
            </p:cNvPr>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graphicFrame>
        <p:nvGraphicFramePr>
          <p:cNvPr id="5" name="Group 360">
            <a:extLst>
              <a:ext uri="{FF2B5EF4-FFF2-40B4-BE49-F238E27FC236}">
                <a16:creationId xmlns:a16="http://schemas.microsoft.com/office/drawing/2014/main" id="{C06A0307-77AF-9B77-9204-9B827FBDA6C6}"/>
              </a:ext>
            </a:extLst>
          </p:cNvPr>
          <p:cNvGraphicFramePr>
            <a:graphicFrameLocks noGrp="1"/>
          </p:cNvGraphicFramePr>
          <p:nvPr>
            <p:ph idx="1"/>
            <p:extLst>
              <p:ext uri="{D42A27DB-BD31-4B8C-83A1-F6EECF244321}">
                <p14:modId xmlns:p14="http://schemas.microsoft.com/office/powerpoint/2010/main" val="3011539461"/>
              </p:ext>
            </p:extLst>
          </p:nvPr>
        </p:nvGraphicFramePr>
        <p:xfrm>
          <a:off x="5946775" y="2031885"/>
          <a:ext cx="6121400" cy="3357566"/>
        </p:xfrm>
        <a:graphic>
          <a:graphicData uri="http://schemas.openxmlformats.org/drawingml/2006/table">
            <a:tbl>
              <a:tblPr/>
              <a:tblGrid>
                <a:gridCol w="938213">
                  <a:extLst>
                    <a:ext uri="{9D8B030D-6E8A-4147-A177-3AD203B41FA5}">
                      <a16:colId xmlns:a16="http://schemas.microsoft.com/office/drawing/2014/main" val="2344772104"/>
                    </a:ext>
                  </a:extLst>
                </a:gridCol>
                <a:gridCol w="1349375">
                  <a:extLst>
                    <a:ext uri="{9D8B030D-6E8A-4147-A177-3AD203B41FA5}">
                      <a16:colId xmlns:a16="http://schemas.microsoft.com/office/drawing/2014/main" val="1418548140"/>
                    </a:ext>
                  </a:extLst>
                </a:gridCol>
                <a:gridCol w="1230312">
                  <a:extLst>
                    <a:ext uri="{9D8B030D-6E8A-4147-A177-3AD203B41FA5}">
                      <a16:colId xmlns:a16="http://schemas.microsoft.com/office/drawing/2014/main" val="1864156198"/>
                    </a:ext>
                  </a:extLst>
                </a:gridCol>
                <a:gridCol w="1352550">
                  <a:extLst>
                    <a:ext uri="{9D8B030D-6E8A-4147-A177-3AD203B41FA5}">
                      <a16:colId xmlns:a16="http://schemas.microsoft.com/office/drawing/2014/main" val="2218800273"/>
                    </a:ext>
                  </a:extLst>
                </a:gridCol>
                <a:gridCol w="1250950">
                  <a:extLst>
                    <a:ext uri="{9D8B030D-6E8A-4147-A177-3AD203B41FA5}">
                      <a16:colId xmlns:a16="http://schemas.microsoft.com/office/drawing/2014/main" val="3787188621"/>
                    </a:ext>
                  </a:extLst>
                </a:gridCol>
              </a:tblGrid>
              <a:tr h="293688">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设备名称</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接口</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IP </a:t>
                      </a: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地址</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子网掩码</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默认网关</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6412391"/>
                  </a:ext>
                </a:extLst>
              </a:tr>
              <a:tr h="295275">
                <a:tc rowSpan="2">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R1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F0/0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172.16.3.1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4990006"/>
                  </a:ext>
                </a:extLst>
              </a:tr>
              <a:tr h="350838">
                <a:tc vMerge="1">
                  <a:txBody>
                    <a:bodyPr/>
                    <a:lstStyle/>
                    <a:p>
                      <a:endParaRPr lang="zh-CN" altLang="en-US"/>
                    </a:p>
                  </a:txBody>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S2/0</a:t>
                      </a: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a:t>
                      </a: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DCE</a:t>
                      </a: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口）</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172.16.2.1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dirty="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601507"/>
                  </a:ext>
                </a:extLst>
              </a:tr>
              <a:tr h="295275">
                <a:tc rowSpan="3">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R2</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F0/0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172.16.1.1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8591963"/>
                  </a:ext>
                </a:extLst>
              </a:tr>
              <a:tr h="293688">
                <a:tc vMerge="1">
                  <a:txBody>
                    <a:bodyPr/>
                    <a:lstStyle/>
                    <a:p>
                      <a:endParaRPr lang="zh-CN" altLang="en-US"/>
                    </a:p>
                  </a:txBody>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S2/0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172.16.2.2</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dirty="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1952643"/>
                  </a:ext>
                </a:extLst>
              </a:tr>
              <a:tr h="352425">
                <a:tc vMerge="1">
                  <a:txBody>
                    <a:bodyPr/>
                    <a:lstStyle/>
                    <a:p>
                      <a:endParaRPr lang="zh-CN" altLang="en-US"/>
                    </a:p>
                  </a:txBody>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S3/0</a:t>
                      </a: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a:t>
                      </a: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DCE</a:t>
                      </a: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口）</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192.168.1.1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0637244"/>
                  </a:ext>
                </a:extLst>
              </a:tr>
              <a:tr h="300038">
                <a:tc rowSpan="2">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R3</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F0/0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192.168.2.1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1495487"/>
                  </a:ext>
                </a:extLst>
              </a:tr>
              <a:tr h="293688">
                <a:tc vMerge="1">
                  <a:txBody>
                    <a:bodyPr/>
                    <a:lstStyle/>
                    <a:p>
                      <a:endParaRPr lang="zh-CN" altLang="en-US"/>
                    </a:p>
                  </a:txBody>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S3/0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192.168.1.2</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不适用</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5572967"/>
                  </a:ext>
                </a:extLst>
              </a:tr>
              <a:tr h="293688">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PC0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网卡</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172.16.3.10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172.16.3.1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8736054"/>
                  </a:ext>
                </a:extLst>
              </a:tr>
              <a:tr h="295275">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PC1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网卡</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172.16.1.10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172.16.1.1</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0084032"/>
                  </a:ext>
                </a:extLst>
              </a:tr>
              <a:tr h="293688">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PC2</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zh-CN" altLang="en-US"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网卡</a:t>
                      </a:r>
                      <a:endParaRPr kumimoji="1"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192.168.2.10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a:ln>
                            <a:noFill/>
                          </a:ln>
                          <a:solidFill>
                            <a:schemeClr val="tx1"/>
                          </a:solidFill>
                          <a:effectLst/>
                          <a:latin typeface="Verdana" panose="020B0604030504040204" pitchFamily="34" charset="0"/>
                          <a:ea typeface="宋体" panose="02010600030101010101" pitchFamily="2" charset="-122"/>
                        </a:rPr>
                        <a:t>255.255.255.0</a:t>
                      </a:r>
                      <a:endParaRPr kumimoji="1"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75000"/>
                        <a:buFont typeface="Wingdings" panose="05000000000000000000" pitchFamily="2" charset="2"/>
                        <a:defRPr kumimoji="1" sz="28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folHlink"/>
                        </a:buClr>
                        <a:buSzPct val="70000"/>
                        <a:buFont typeface="Wingdings" panose="05000000000000000000" pitchFamily="2" charset="2"/>
                        <a:defRPr kumimoji="1" sz="24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defRPr kumimoji="1"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hlink"/>
                        </a:buClr>
                        <a:defRPr kumimoji="1">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1"/>
                        </a:buClr>
                        <a:buSzPct val="85000"/>
                        <a:defRPr kumimoji="1">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1"/>
                        </a:buClr>
                        <a:buSzPct val="85000"/>
                        <a:defRPr kumimoji="1">
                          <a:solidFill>
                            <a:schemeClr val="tx1"/>
                          </a:solidFill>
                          <a:latin typeface="Verdana" panose="020B060403050404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Pct val="75000"/>
                        <a:buFontTx/>
                        <a:buNone/>
                        <a:tabLst/>
                      </a:pPr>
                      <a:r>
                        <a:rPr kumimoji="1" lang="en-US" altLang="zh-CN" sz="1000" b="0" i="0" u="none" strike="noStrike" cap="none" normalizeH="0" baseline="0" dirty="0">
                          <a:ln>
                            <a:noFill/>
                          </a:ln>
                          <a:solidFill>
                            <a:schemeClr val="tx1"/>
                          </a:solidFill>
                          <a:effectLst/>
                          <a:latin typeface="Verdana" panose="020B0604030504040204" pitchFamily="34" charset="0"/>
                          <a:ea typeface="宋体" panose="02010600030101010101" pitchFamily="2" charset="-122"/>
                        </a:rPr>
                        <a:t>192.168.2.1</a:t>
                      </a:r>
                      <a:endParaRPr kumimoji="1" lang="en-US" altLang="zh-CN"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8025047"/>
                  </a:ext>
                </a:extLst>
              </a:tr>
            </a:tbl>
          </a:graphicData>
        </a:graphic>
      </p:graphicFrame>
    </p:spTree>
    <p:extLst>
      <p:ext uri="{BB962C8B-B14F-4D97-AF65-F5344CB8AC3E}">
        <p14:creationId xmlns:p14="http://schemas.microsoft.com/office/powerpoint/2010/main" val="2855337826"/>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sz="2400" dirty="0"/>
              <a:t>5.2  </a:t>
            </a:r>
            <a:r>
              <a:rPr lang="zh-CN" altLang="en-US" sz="2400" dirty="0"/>
              <a:t>职业能力目标和要求</a:t>
            </a:r>
          </a:p>
        </p:txBody>
      </p:sp>
      <p:sp>
        <p:nvSpPr>
          <p:cNvPr id="6" name="内容占位符 5"/>
          <p:cNvSpPr>
            <a:spLocks noGrp="1"/>
          </p:cNvSpPr>
          <p:nvPr>
            <p:ph idx="13"/>
          </p:nvPr>
        </p:nvSpPr>
        <p:spPr>
          <a:xfrm>
            <a:off x="1069975" y="984137"/>
            <a:ext cx="10747058" cy="464458"/>
          </a:xfrm>
        </p:spPr>
        <p:txBody>
          <a:bodyPr>
            <a:noAutofit/>
          </a:bodyPr>
          <a:lstStyle/>
          <a:p>
            <a:r>
              <a:rPr lang="zh-CN" altLang="en-US" sz="2400" b="1" dirty="0"/>
              <a:t>一、</a:t>
            </a:r>
            <a:r>
              <a:rPr lang="zh-CN" altLang="en-US" sz="2400" b="1" dirty="0">
                <a:sym typeface="+mn-ea"/>
              </a:rPr>
              <a:t>职业能力目标</a:t>
            </a:r>
            <a:endParaRPr lang="zh-CN" altLang="en-US" sz="2400" dirty="0"/>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
        <p:nvSpPr>
          <p:cNvPr id="5" name="文本框 4">
            <a:extLst>
              <a:ext uri="{FF2B5EF4-FFF2-40B4-BE49-F238E27FC236}">
                <a16:creationId xmlns:a16="http://schemas.microsoft.com/office/drawing/2014/main" id="{514544BA-6D01-BF42-21BD-B69417079CFF}"/>
              </a:ext>
            </a:extLst>
          </p:cNvPr>
          <p:cNvSpPr txBox="1"/>
          <p:nvPr/>
        </p:nvSpPr>
        <p:spPr>
          <a:xfrm>
            <a:off x="1377950" y="2058194"/>
            <a:ext cx="6108192" cy="1289905"/>
          </a:xfrm>
          <a:prstGeom prst="rect">
            <a:avLst/>
          </a:prstGeom>
          <a:noFill/>
        </p:spPr>
        <p:txBody>
          <a:bodyPr wrap="square">
            <a:spAutoFit/>
          </a:bodyPr>
          <a:lstStyle/>
          <a:p>
            <a:pPr marL="342900" lvl="0" indent="-342900" algn="just">
              <a:lnSpc>
                <a:spcPct val="150000"/>
              </a:lnSpc>
              <a:buFont typeface="Wingdings" panose="05000000000000000000" pitchFamily="2" charset="2"/>
              <a:buChar char="l"/>
              <a:tabLst>
                <a:tab pos="533400" algn="l"/>
              </a:tabLst>
            </a:pPr>
            <a:r>
              <a:rPr lang="zh-CN" altLang="zh-CN" sz="1800" kern="100" dirty="0">
                <a:effectLst/>
                <a:latin typeface="+mn-ea"/>
              </a:rPr>
              <a:t>掌握添加和删除静态路由的方法。</a:t>
            </a:r>
          </a:p>
          <a:p>
            <a:pPr marL="342900" lvl="0" indent="-342900" algn="just">
              <a:lnSpc>
                <a:spcPct val="150000"/>
              </a:lnSpc>
              <a:buFont typeface="Wingdings" panose="05000000000000000000" pitchFamily="2" charset="2"/>
              <a:buChar char="l"/>
              <a:tabLst>
                <a:tab pos="533400" algn="l"/>
              </a:tabLst>
            </a:pPr>
            <a:r>
              <a:rPr lang="zh-CN" altLang="zh-CN" sz="1800" kern="100" dirty="0">
                <a:effectLst/>
                <a:latin typeface="+mn-ea"/>
              </a:rPr>
              <a:t>掌握添加和删除默认路由的方法。</a:t>
            </a:r>
          </a:p>
          <a:p>
            <a:pPr marL="342900" lvl="0" indent="-342900" algn="just">
              <a:lnSpc>
                <a:spcPct val="150000"/>
              </a:lnSpc>
              <a:buFont typeface="Wingdings" panose="05000000000000000000" pitchFamily="2" charset="2"/>
              <a:buChar char="l"/>
              <a:tabLst>
                <a:tab pos="533400" algn="l"/>
              </a:tabLst>
            </a:pPr>
            <a:r>
              <a:rPr lang="zh-CN" altLang="zh-CN" sz="1800" kern="100" dirty="0">
                <a:effectLst/>
                <a:latin typeface="+mn-ea"/>
              </a:rPr>
              <a:t>掌握默认路由与静态路由的区别和联系。</a:t>
            </a:r>
          </a:p>
        </p:txBody>
      </p:sp>
    </p:spTree>
  </p:cSld>
  <p:clrMapOvr>
    <a:masterClrMapping/>
  </p:clrMapOvr>
  <p:transition spd="slow">
    <p:push/>
  </p:transition>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946775" y="3270785"/>
            <a:ext cx="5724644" cy="1226170"/>
          </a:xfrm>
          <a:prstGeom prst="rect">
            <a:avLst/>
          </a:prstGeom>
          <a:noFill/>
        </p:spPr>
        <p:txBody>
          <a:bodyPr wrap="none" rtlCol="0" anchor="t">
            <a:spAutoFit/>
          </a:bodyPr>
          <a:lstStyle/>
          <a:p>
            <a:pPr fontAlgn="auto">
              <a:lnSpc>
                <a:spcPct val="110000"/>
              </a:lnSpc>
            </a:pPr>
            <a:r>
              <a:rPr lang="zh-CN" altLang="en-US" sz="7200" dirty="0">
                <a:cs typeface="+mn-ea"/>
                <a:sym typeface="+mn-lt"/>
              </a:rPr>
              <a:t>感谢您的观看</a:t>
            </a:r>
          </a:p>
        </p:txBody>
      </p:sp>
      <p:sp>
        <p:nvSpPr>
          <p:cNvPr id="5" name="文本框 4"/>
          <p:cNvSpPr txBox="1"/>
          <p:nvPr/>
        </p:nvSpPr>
        <p:spPr>
          <a:xfrm>
            <a:off x="2605231" y="304871"/>
            <a:ext cx="2493567" cy="375896"/>
          </a:xfrm>
          <a:prstGeom prst="rect">
            <a:avLst/>
          </a:prstGeom>
          <a:noFill/>
        </p:spPr>
        <p:txBody>
          <a:bodyPr wrap="none" rtlCol="0" anchor="t">
            <a:spAutoFit/>
          </a:bodyPr>
          <a:lstStyle/>
          <a:p>
            <a:pPr marL="0" marR="0" lvl="0" indent="0" algn="l" defTabSz="914583" rtl="0" eaLnBrk="1" fontAlgn="auto" latinLnBrk="0" hangingPunct="1">
              <a:lnSpc>
                <a:spcPct val="11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4080DC"/>
                </a:solidFill>
                <a:effectLst/>
                <a:uLnTx/>
                <a:uFillTx/>
                <a:latin typeface="微软雅黑"/>
                <a:ea typeface="微软雅黑"/>
                <a:cs typeface="+mn-ea"/>
                <a:sym typeface="+mn-lt"/>
              </a:rPr>
              <a:t>名校名师精品系列教材</a:t>
            </a:r>
          </a:p>
        </p:txBody>
      </p:sp>
      <p:sp>
        <p:nvSpPr>
          <p:cNvPr id="7" name="文本框 6"/>
          <p:cNvSpPr txBox="1"/>
          <p:nvPr/>
        </p:nvSpPr>
        <p:spPr>
          <a:xfrm>
            <a:off x="6026134" y="4362190"/>
            <a:ext cx="5669957" cy="322020"/>
          </a:xfrm>
          <a:prstGeom prst="rect">
            <a:avLst/>
          </a:prstGeom>
          <a:noFill/>
        </p:spPr>
        <p:txBody>
          <a:bodyPr wrap="square" rtlCol="0" anchor="t">
            <a:spAutoFit/>
          </a:bodyPr>
          <a:lstStyle/>
          <a:p>
            <a:pPr marL="0" marR="0" lvl="0" indent="0" algn="dist" defTabSz="914583" rtl="0" eaLnBrk="1" fontAlgn="auto" latinLnBrk="0" hangingPunct="1">
              <a:lnSpc>
                <a:spcPct val="100000"/>
              </a:lnSpc>
              <a:spcBef>
                <a:spcPts val="0"/>
              </a:spcBef>
              <a:spcAft>
                <a:spcPts val="0"/>
              </a:spcAft>
              <a:buClrTx/>
              <a:buSzTx/>
              <a:buFontTx/>
              <a:buNone/>
              <a:tabLst/>
              <a:defRPr/>
            </a:pPr>
            <a:r>
              <a:rPr kumimoji="0" lang="en-US" altLang="zh-CN" sz="15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rPr>
              <a:t>Foundations of Computer Network Technology</a:t>
            </a:r>
            <a:endParaRPr kumimoji="0" lang="zh-CN" altLang="en-US" sz="15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Tree>
    <p:extLst>
      <p:ext uri="{BB962C8B-B14F-4D97-AF65-F5344CB8AC3E}">
        <p14:creationId xmlns:p14="http://schemas.microsoft.com/office/powerpoint/2010/main" val="2089969542"/>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sz="2400" dirty="0"/>
              <a:t>5.2  </a:t>
            </a:r>
            <a:r>
              <a:rPr lang="zh-CN" altLang="en-US" sz="2400" dirty="0"/>
              <a:t>职业能力目标和要求</a:t>
            </a:r>
          </a:p>
        </p:txBody>
      </p:sp>
      <p:sp>
        <p:nvSpPr>
          <p:cNvPr id="6" name="内容占位符 5"/>
          <p:cNvSpPr>
            <a:spLocks noGrp="1"/>
          </p:cNvSpPr>
          <p:nvPr>
            <p:ph idx="13"/>
          </p:nvPr>
        </p:nvSpPr>
        <p:spPr>
          <a:xfrm>
            <a:off x="1069975" y="984137"/>
            <a:ext cx="10747058" cy="464458"/>
          </a:xfrm>
        </p:spPr>
        <p:txBody>
          <a:bodyPr>
            <a:noAutofit/>
          </a:bodyPr>
          <a:lstStyle/>
          <a:p>
            <a:r>
              <a:rPr lang="zh-CN" altLang="en-US" sz="2400" b="1" dirty="0"/>
              <a:t>二、</a:t>
            </a:r>
            <a:r>
              <a:rPr lang="zh-CN" altLang="en-US" sz="2400" b="1" dirty="0">
                <a:sym typeface="+mn-ea"/>
              </a:rPr>
              <a:t>重点、难点</a:t>
            </a:r>
            <a:endParaRPr lang="zh-CN" altLang="en-US" sz="2400" dirty="0"/>
          </a:p>
        </p:txBody>
      </p:sp>
      <p:sp>
        <p:nvSpPr>
          <p:cNvPr id="2" name="文本框 1"/>
          <p:cNvSpPr txBox="1"/>
          <p:nvPr/>
        </p:nvSpPr>
        <p:spPr>
          <a:xfrm>
            <a:off x="1069975" y="1753394"/>
            <a:ext cx="9778290" cy="2807948"/>
          </a:xfrm>
          <a:prstGeom prst="rect">
            <a:avLst/>
          </a:prstGeom>
          <a:noFill/>
        </p:spPr>
        <p:txBody>
          <a:bodyPr wrap="square" rtlCol="0" anchor="t">
            <a:spAutoFit/>
          </a:bodyPr>
          <a:lstStyle/>
          <a:p>
            <a:pPr>
              <a:lnSpc>
                <a:spcPct val="150000"/>
              </a:lnSpc>
            </a:pPr>
            <a:r>
              <a:rPr kumimoji="0" lang="zh-CN" altLang="en-US" sz="2000" b="1" dirty="0">
                <a:latin typeface="+mn-ea"/>
              </a:rPr>
              <a:t>教学重点</a:t>
            </a:r>
            <a:r>
              <a:rPr kumimoji="0" lang="zh-CN" altLang="en-US" sz="2000" dirty="0">
                <a:latin typeface="+mn-ea"/>
              </a:rPr>
              <a:t> ：</a:t>
            </a:r>
          </a:p>
          <a:p>
            <a:pPr>
              <a:lnSpc>
                <a:spcPct val="150000"/>
              </a:lnSpc>
            </a:pPr>
            <a:r>
              <a:rPr kumimoji="0" lang="en-US" altLang="zh-CN" sz="2000" dirty="0">
                <a:latin typeface="+mn-ea"/>
              </a:rPr>
              <a:t>1</a:t>
            </a:r>
            <a:r>
              <a:rPr kumimoji="0" lang="zh-CN" altLang="en-US" sz="2000" dirty="0">
                <a:latin typeface="+mn-ea"/>
              </a:rPr>
              <a:t>、静态路由配置、删除</a:t>
            </a:r>
          </a:p>
          <a:p>
            <a:pPr>
              <a:lnSpc>
                <a:spcPct val="150000"/>
              </a:lnSpc>
            </a:pPr>
            <a:r>
              <a:rPr kumimoji="0" lang="en-US" altLang="zh-CN" sz="2000" dirty="0">
                <a:latin typeface="+mn-ea"/>
              </a:rPr>
              <a:t>2</a:t>
            </a:r>
            <a:r>
              <a:rPr kumimoji="0" lang="zh-CN" altLang="en-US" sz="2000" dirty="0">
                <a:latin typeface="+mn-ea"/>
              </a:rPr>
              <a:t>、默认路由配置、删除</a:t>
            </a:r>
          </a:p>
          <a:p>
            <a:pPr>
              <a:lnSpc>
                <a:spcPct val="150000"/>
              </a:lnSpc>
            </a:pPr>
            <a:r>
              <a:rPr kumimoji="0" lang="en-US" altLang="zh-CN" sz="2000" dirty="0">
                <a:latin typeface="+mn-ea"/>
              </a:rPr>
              <a:t>3</a:t>
            </a:r>
            <a:r>
              <a:rPr kumimoji="0" lang="zh-CN" altLang="en-US" sz="2000" dirty="0">
                <a:latin typeface="+mn-ea"/>
              </a:rPr>
              <a:t>、默认路由与静态路由的区别和联系 </a:t>
            </a:r>
          </a:p>
          <a:p>
            <a:pPr>
              <a:lnSpc>
                <a:spcPct val="150000"/>
              </a:lnSpc>
            </a:pPr>
            <a:r>
              <a:rPr kumimoji="0" lang="zh-CN" altLang="en-US" sz="2000" b="1" dirty="0">
                <a:latin typeface="+mn-ea"/>
              </a:rPr>
              <a:t>教学难点</a:t>
            </a:r>
            <a:r>
              <a:rPr kumimoji="0" lang="zh-CN" altLang="en-US" sz="2000" dirty="0">
                <a:latin typeface="+mn-ea"/>
              </a:rPr>
              <a:t> ：</a:t>
            </a:r>
          </a:p>
          <a:p>
            <a:pPr>
              <a:lnSpc>
                <a:spcPct val="150000"/>
              </a:lnSpc>
            </a:pPr>
            <a:r>
              <a:rPr kumimoji="0" lang="zh-CN" altLang="en-US" sz="2000" dirty="0">
                <a:latin typeface="+mn-ea"/>
              </a:rPr>
              <a:t>默认路由与静态路由的区别和联系 </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lang="zh-CN" altLang="en-US" b="0" dirty="0"/>
              <a:t>静态路由概念</a:t>
            </a:r>
          </a:p>
        </p:txBody>
      </p:sp>
      <p:sp>
        <p:nvSpPr>
          <p:cNvPr id="2" name="文本框 1"/>
          <p:cNvSpPr txBox="1"/>
          <p:nvPr/>
        </p:nvSpPr>
        <p:spPr>
          <a:xfrm>
            <a:off x="914637" y="1448594"/>
            <a:ext cx="10747058" cy="4192943"/>
          </a:xfrm>
          <a:prstGeom prst="rect">
            <a:avLst/>
          </a:prstGeom>
          <a:noFill/>
        </p:spPr>
        <p:txBody>
          <a:bodyPr wrap="square" rtlCol="0" anchor="t">
            <a:spAutoFit/>
          </a:bodyPr>
          <a:lstStyle/>
          <a:p>
            <a:pPr>
              <a:lnSpc>
                <a:spcPct val="150000"/>
              </a:lnSpc>
            </a:pPr>
            <a:r>
              <a:rPr kumimoji="0" lang="en-US" altLang="zh-CN" sz="2000" dirty="0">
                <a:latin typeface="+mn-ea"/>
              </a:rPr>
              <a:t>       </a:t>
            </a:r>
            <a:r>
              <a:rPr kumimoji="0" lang="zh-CN" altLang="en-US" sz="2000" dirty="0">
                <a:latin typeface="+mn-ea"/>
              </a:rPr>
              <a:t>静态路由就是手工配置的固定的路由，除非网络管理员干预，否则静态路由不会发生变化。由于静态路由不能对网络的改变作出反应，一般用于网络规模不大、拓扑结构固定的网络中；静态路由的优点是简单、高效、可靠，静态路由开销小，在所有的路由中，静态路由优先级最高。</a:t>
            </a:r>
          </a:p>
          <a:p>
            <a:pPr>
              <a:lnSpc>
                <a:spcPct val="150000"/>
              </a:lnSpc>
            </a:pPr>
            <a:r>
              <a:rPr kumimoji="0" lang="zh-CN" altLang="en-US" sz="2000" dirty="0">
                <a:latin typeface="+mn-ea"/>
              </a:rPr>
              <a:t>       默认路由也称为缺省路由，指的是在没有找到匹配的路由表项时才使用的路由。如果没有默认路由</a:t>
            </a:r>
            <a:r>
              <a:rPr kumimoji="0" lang="en-US" altLang="zh-CN" sz="2000" dirty="0">
                <a:latin typeface="+mn-ea"/>
              </a:rPr>
              <a:t>,</a:t>
            </a:r>
            <a:r>
              <a:rPr kumimoji="0" lang="zh-CN" altLang="en-US" sz="2000" dirty="0">
                <a:latin typeface="+mn-ea"/>
              </a:rPr>
              <a:t>那么目的地址在路由表中没有匹配表项的包将被丢弃。默认路由是一种特殊的静态路由，常用在末梢网络上（比如一个局域网连接外网的出口路由器，或者一个局域网到另一个局域网之间的连接路由器），默认路由会大大简化路由器的配置，减轻管理员的工作负担，提高网络性能。</a:t>
            </a:r>
            <a:endParaRPr lang="en-US" altLang="zh-CN" sz="2000" dirty="0">
              <a:solidFill>
                <a:srgbClr val="656D8D"/>
              </a:solidFill>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2" name="文本框 1"/>
          <p:cNvSpPr txBox="1"/>
          <p:nvPr/>
        </p:nvSpPr>
        <p:spPr>
          <a:xfrm>
            <a:off x="993775" y="1684587"/>
            <a:ext cx="10747058" cy="3731278"/>
          </a:xfrm>
          <a:prstGeom prst="rect">
            <a:avLst/>
          </a:prstGeom>
          <a:noFill/>
        </p:spPr>
        <p:txBody>
          <a:bodyPr wrap="square" rtlCol="0" anchor="t">
            <a:spAutoFit/>
          </a:bodyPr>
          <a:lstStyle/>
          <a:p>
            <a:pPr indent="266700" algn="just">
              <a:lnSpc>
                <a:spcPct val="150000"/>
              </a:lnSpc>
            </a:pPr>
            <a:r>
              <a:rPr lang="en-US" altLang="zh-CN" sz="2000" b="1" kern="100" dirty="0">
                <a:effectLst/>
                <a:latin typeface="+mn-ea"/>
              </a:rPr>
              <a:t>1</a:t>
            </a:r>
            <a:r>
              <a:rPr lang="zh-CN" altLang="zh-CN" sz="2000" b="1" kern="100" dirty="0">
                <a:effectLst/>
                <a:latin typeface="+mn-ea"/>
              </a:rPr>
              <a:t>．添加静态路由</a:t>
            </a:r>
            <a:endParaRPr lang="en-US" altLang="zh-CN" sz="2000" b="1" kern="100" dirty="0">
              <a:effectLst/>
              <a:latin typeface="+mn-ea"/>
            </a:endParaRPr>
          </a:p>
          <a:p>
            <a:pPr indent="266700" algn="just">
              <a:lnSpc>
                <a:spcPct val="150000"/>
              </a:lnSpc>
            </a:pPr>
            <a:r>
              <a:rPr lang="zh-CN" altLang="zh-CN" sz="2000" kern="100" dirty="0">
                <a:effectLst/>
                <a:latin typeface="+mn-ea"/>
              </a:rPr>
              <a:t>要配置静态路由，需在全局配置模式中执行以下命令：</a:t>
            </a:r>
          </a:p>
          <a:p>
            <a:pPr marL="259715" algn="just">
              <a:lnSpc>
                <a:spcPct val="150000"/>
              </a:lnSpc>
            </a:pPr>
            <a:r>
              <a:rPr lang="en-US" altLang="zh-CN" sz="2000" b="1" kern="100" dirty="0">
                <a:effectLst/>
                <a:latin typeface="+mn-ea"/>
              </a:rPr>
              <a:t>[Huawei]</a:t>
            </a:r>
            <a:r>
              <a:rPr lang="en-US" altLang="zh-CN" sz="2000" b="1" kern="100" dirty="0" err="1">
                <a:effectLst/>
                <a:latin typeface="+mn-ea"/>
              </a:rPr>
              <a:t>ip</a:t>
            </a:r>
            <a:r>
              <a:rPr lang="en-US" altLang="zh-CN" sz="2000" b="1" kern="100" dirty="0">
                <a:effectLst/>
                <a:latin typeface="+mn-ea"/>
              </a:rPr>
              <a:t> route-static</a:t>
            </a:r>
            <a:r>
              <a:rPr lang="en-US" altLang="zh-CN" sz="2000" b="1" kern="0" dirty="0">
                <a:effectLst/>
                <a:latin typeface="+mn-ea"/>
                <a:cs typeface="宋体" panose="02010600030101010101" pitchFamily="2" charset="-122"/>
              </a:rPr>
              <a:t> destination-network subnet-mask </a:t>
            </a:r>
            <a:endParaRPr lang="zh-CN" altLang="zh-CN" sz="2000" b="1" kern="100" dirty="0">
              <a:effectLst/>
              <a:latin typeface="+mn-ea"/>
            </a:endParaRPr>
          </a:p>
          <a:p>
            <a:pPr marL="259715" indent="984250" algn="just">
              <a:lnSpc>
                <a:spcPct val="150000"/>
              </a:lnSpc>
            </a:pPr>
            <a:r>
              <a:rPr lang="en-US" altLang="zh-CN" sz="2000" b="1" kern="100" dirty="0">
                <a:effectLst/>
                <a:latin typeface="+mn-ea"/>
              </a:rPr>
              <a:t>next-hop-address | outgoing interface</a:t>
            </a:r>
            <a:endParaRPr lang="zh-CN" altLang="zh-CN" sz="2000" b="1" kern="100" dirty="0">
              <a:effectLst/>
              <a:latin typeface="+mn-ea"/>
            </a:endParaRPr>
          </a:p>
          <a:p>
            <a:pPr indent="266700" algn="just">
              <a:lnSpc>
                <a:spcPct val="150000"/>
              </a:lnSpc>
            </a:pPr>
            <a:r>
              <a:rPr lang="zh-CN" altLang="zh-CN" sz="2000" kern="100" dirty="0">
                <a:effectLst/>
                <a:latin typeface="+mn-ea"/>
              </a:rPr>
              <a:t>说明：</a:t>
            </a:r>
          </a:p>
          <a:p>
            <a:pPr indent="266700" algn="just">
              <a:lnSpc>
                <a:spcPct val="150000"/>
              </a:lnSpc>
            </a:pPr>
            <a:r>
              <a:rPr lang="en-US" altLang="zh-CN" sz="2000" kern="100" dirty="0">
                <a:effectLst/>
                <a:latin typeface="+mn-ea"/>
              </a:rPr>
              <a:t>Destination</a:t>
            </a:r>
            <a:r>
              <a:rPr lang="en-US" altLang="zh-CN" sz="2000" b="1" kern="0" dirty="0">
                <a:effectLst/>
                <a:latin typeface="+mn-ea"/>
                <a:cs typeface="宋体" panose="02010600030101010101" pitchFamily="2" charset="-122"/>
              </a:rPr>
              <a:t>-</a:t>
            </a:r>
            <a:r>
              <a:rPr lang="en-US" altLang="zh-CN" sz="2000" kern="0" dirty="0">
                <a:effectLst/>
                <a:latin typeface="+mn-ea"/>
                <a:cs typeface="宋体" panose="02010600030101010101" pitchFamily="2" charset="-122"/>
              </a:rPr>
              <a:t>network</a:t>
            </a:r>
            <a:r>
              <a:rPr lang="en-US" altLang="zh-CN" sz="2000" kern="100" dirty="0">
                <a:effectLst/>
                <a:latin typeface="+mn-ea"/>
              </a:rPr>
              <a:t>:</a:t>
            </a:r>
            <a:r>
              <a:rPr lang="en-US" altLang="zh-CN" sz="2000" kern="100" spc="40" dirty="0">
                <a:effectLst/>
                <a:latin typeface="+mn-ea"/>
              </a:rPr>
              <a:t> </a:t>
            </a:r>
            <a:r>
              <a:rPr lang="zh-CN" altLang="zh-CN" sz="2000" kern="100" spc="40" dirty="0">
                <a:effectLst/>
                <a:latin typeface="+mn-ea"/>
              </a:rPr>
              <a:t>要加入路由表的非直连网络的目的网络地址。</a:t>
            </a:r>
            <a:endParaRPr lang="zh-CN" altLang="zh-CN" sz="2000" kern="100" dirty="0">
              <a:effectLst/>
              <a:latin typeface="+mn-ea"/>
            </a:endParaRPr>
          </a:p>
          <a:p>
            <a:pPr indent="266700" algn="just">
              <a:lnSpc>
                <a:spcPct val="150000"/>
              </a:lnSpc>
            </a:pPr>
            <a:r>
              <a:rPr lang="en-US" altLang="zh-CN" sz="2000" kern="0" dirty="0">
                <a:effectLst/>
                <a:latin typeface="+mn-ea"/>
                <a:cs typeface="宋体" panose="02010600030101010101" pitchFamily="2" charset="-122"/>
              </a:rPr>
              <a:t>next-hop-</a:t>
            </a:r>
            <a:r>
              <a:rPr lang="en-US" altLang="zh-CN" sz="2000" kern="0" dirty="0" err="1">
                <a:effectLst/>
                <a:latin typeface="+mn-ea"/>
                <a:cs typeface="宋体" panose="02010600030101010101" pitchFamily="2" charset="-122"/>
              </a:rPr>
              <a:t>adress</a:t>
            </a:r>
            <a:r>
              <a:rPr lang="en-US" altLang="zh-CN" sz="2000" kern="0" dirty="0">
                <a:effectLst/>
                <a:latin typeface="+mn-ea"/>
                <a:cs typeface="宋体" panose="02010600030101010101" pitchFamily="2" charset="-122"/>
              </a:rPr>
              <a:t> /</a:t>
            </a:r>
            <a:r>
              <a:rPr lang="en-US" altLang="zh-CN" sz="2000" kern="100" dirty="0">
                <a:effectLst/>
                <a:latin typeface="+mn-ea"/>
              </a:rPr>
              <a:t>outgoing interface</a:t>
            </a:r>
            <a:r>
              <a:rPr lang="zh-CN" altLang="zh-CN" sz="2000" kern="100" dirty="0">
                <a:effectLst/>
                <a:latin typeface="+mn-ea"/>
              </a:rPr>
              <a:t>：下一跳路由器的接口</a:t>
            </a:r>
            <a:r>
              <a:rPr lang="en-US" altLang="zh-CN" sz="2000" kern="100" dirty="0">
                <a:effectLst/>
                <a:latin typeface="+mn-ea"/>
              </a:rPr>
              <a:t>IP</a:t>
            </a:r>
            <a:r>
              <a:rPr lang="zh-CN" altLang="zh-CN" sz="2000" kern="100" dirty="0">
                <a:effectLst/>
                <a:latin typeface="+mn-ea"/>
              </a:rPr>
              <a:t>地址或者本路由器的出接口名，常见前一种情况。</a:t>
            </a: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41375" y="5487035"/>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2858464107"/>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5.3 </a:t>
            </a:r>
            <a:r>
              <a:rPr lang="zh-CN" altLang="en-US" dirty="0"/>
              <a:t>相关知识</a:t>
            </a:r>
          </a:p>
        </p:txBody>
      </p:sp>
      <p:sp>
        <p:nvSpPr>
          <p:cNvPr id="6" name="内容占位符 5"/>
          <p:cNvSpPr>
            <a:spLocks noGrp="1"/>
          </p:cNvSpPr>
          <p:nvPr>
            <p:ph idx="13"/>
          </p:nvPr>
        </p:nvSpPr>
        <p:spPr/>
        <p:txBody>
          <a:bodyPr>
            <a:normAutofit/>
          </a:bodyPr>
          <a:lstStyle/>
          <a:p>
            <a:r>
              <a:rPr kumimoji="0" lang="zh-CN" altLang="en-US" dirty="0">
                <a:latin typeface="+mj-ea"/>
                <a:ea typeface="+mj-ea"/>
              </a:rPr>
              <a:t>静态路由配置</a:t>
            </a:r>
            <a:endParaRPr lang="zh-CN" altLang="en-US" dirty="0">
              <a:latin typeface="+mj-ea"/>
              <a:ea typeface="+mj-ea"/>
            </a:endParaRPr>
          </a:p>
        </p:txBody>
      </p:sp>
      <p:sp>
        <p:nvSpPr>
          <p:cNvPr id="2" name="文本框 1"/>
          <p:cNvSpPr txBox="1"/>
          <p:nvPr/>
        </p:nvSpPr>
        <p:spPr>
          <a:xfrm>
            <a:off x="993775" y="1684587"/>
            <a:ext cx="10747058" cy="3269613"/>
          </a:xfrm>
          <a:prstGeom prst="rect">
            <a:avLst/>
          </a:prstGeom>
          <a:noFill/>
        </p:spPr>
        <p:txBody>
          <a:bodyPr wrap="square" rtlCol="0" anchor="t">
            <a:spAutoFit/>
          </a:bodyPr>
          <a:lstStyle/>
          <a:p>
            <a:pPr indent="262255" algn="just">
              <a:lnSpc>
                <a:spcPct val="150000"/>
              </a:lnSpc>
            </a:pPr>
            <a:r>
              <a:rPr lang="en-US" altLang="zh-CN" sz="2000" b="1" kern="100" dirty="0">
                <a:effectLst/>
                <a:latin typeface="+mn-ea"/>
              </a:rPr>
              <a:t>2</a:t>
            </a:r>
            <a:r>
              <a:rPr lang="zh-CN" altLang="zh-CN" sz="2000" b="1" kern="100" dirty="0">
                <a:effectLst/>
                <a:latin typeface="+mn-ea"/>
              </a:rPr>
              <a:t>．删除静态路由</a:t>
            </a:r>
            <a:endParaRPr lang="zh-CN" altLang="zh-CN" sz="2000" kern="100" dirty="0">
              <a:effectLst/>
              <a:latin typeface="+mn-ea"/>
            </a:endParaRPr>
          </a:p>
          <a:p>
            <a:pPr indent="266700" algn="just">
              <a:lnSpc>
                <a:spcPct val="150000"/>
              </a:lnSpc>
            </a:pPr>
            <a:r>
              <a:rPr lang="zh-CN" altLang="zh-CN" sz="2000" kern="100" dirty="0">
                <a:effectLst/>
                <a:latin typeface="+mn-ea"/>
              </a:rPr>
              <a:t>如果静态路由配置有误，可以删除。删除静态路由命令格式如下：</a:t>
            </a:r>
          </a:p>
          <a:p>
            <a:pPr marL="1196975" indent="-937260" algn="just">
              <a:lnSpc>
                <a:spcPct val="150000"/>
              </a:lnSpc>
            </a:pPr>
            <a:r>
              <a:rPr lang="en-US" altLang="zh-CN" sz="2000" b="1" kern="100" dirty="0">
                <a:effectLst/>
                <a:latin typeface="+mn-ea"/>
              </a:rPr>
              <a:t>[Huawei]undo </a:t>
            </a:r>
            <a:r>
              <a:rPr lang="en-US" altLang="zh-CN" sz="2000" b="1" kern="100" dirty="0" err="1">
                <a:effectLst/>
                <a:latin typeface="+mn-ea"/>
              </a:rPr>
              <a:t>ip</a:t>
            </a:r>
            <a:r>
              <a:rPr lang="en-US" altLang="zh-CN" sz="2000" b="1" kern="100" dirty="0">
                <a:effectLst/>
                <a:latin typeface="+mn-ea"/>
              </a:rPr>
              <a:t> route-static</a:t>
            </a:r>
            <a:r>
              <a:rPr lang="en-US" altLang="zh-CN" sz="2000" b="1" i="1" kern="0" dirty="0">
                <a:effectLst/>
                <a:latin typeface="+mn-ea"/>
                <a:cs typeface="宋体" panose="02010600030101010101" pitchFamily="2" charset="-122"/>
              </a:rPr>
              <a:t> </a:t>
            </a:r>
            <a:r>
              <a:rPr lang="en-US" altLang="zh-CN" sz="2000" b="1" kern="0" dirty="0">
                <a:effectLst/>
                <a:latin typeface="+mn-ea"/>
                <a:cs typeface="宋体" panose="02010600030101010101" pitchFamily="2" charset="-122"/>
              </a:rPr>
              <a:t>destination-network subnet-mask </a:t>
            </a:r>
          </a:p>
          <a:p>
            <a:pPr marL="1196975" indent="-937260" algn="just">
              <a:lnSpc>
                <a:spcPct val="150000"/>
              </a:lnSpc>
            </a:pPr>
            <a:endParaRPr lang="en-US" altLang="zh-CN" sz="2000" b="1" kern="100" dirty="0">
              <a:effectLst/>
              <a:latin typeface="+mn-ea"/>
            </a:endParaRPr>
          </a:p>
          <a:p>
            <a:pPr marL="1196975" indent="-937260" algn="just">
              <a:lnSpc>
                <a:spcPct val="150000"/>
              </a:lnSpc>
            </a:pPr>
            <a:r>
              <a:rPr lang="en-US" altLang="zh-CN" sz="2000" b="1" kern="100" dirty="0">
                <a:effectLst/>
                <a:latin typeface="+mn-ea"/>
              </a:rPr>
              <a:t>3.</a:t>
            </a:r>
            <a:r>
              <a:rPr lang="zh-CN" altLang="en-US" sz="2000" b="1" kern="100" dirty="0">
                <a:effectLst/>
                <a:latin typeface="+mn-ea"/>
              </a:rPr>
              <a:t>静态路由配置实例</a:t>
            </a:r>
            <a:endParaRPr lang="zh-CN" altLang="zh-CN" sz="2000" b="1" kern="100" dirty="0">
              <a:effectLst/>
              <a:latin typeface="+mn-ea"/>
            </a:endParaRPr>
          </a:p>
          <a:p>
            <a:pPr indent="262255" algn="just">
              <a:lnSpc>
                <a:spcPct val="150000"/>
              </a:lnSpc>
            </a:pPr>
            <a:r>
              <a:rPr lang="zh-CN" altLang="zh-CN" sz="2000" b="1" kern="100" dirty="0">
                <a:effectLst/>
                <a:latin typeface="+mn-ea"/>
              </a:rPr>
              <a:t>例</a:t>
            </a:r>
            <a:r>
              <a:rPr lang="en-US" altLang="zh-CN" sz="2000" b="1" kern="100" dirty="0">
                <a:effectLst/>
                <a:latin typeface="+mn-ea"/>
              </a:rPr>
              <a:t>1</a:t>
            </a:r>
            <a:r>
              <a:rPr lang="zh-CN" altLang="zh-CN" sz="2000" b="1" kern="100" dirty="0">
                <a:effectLst/>
                <a:latin typeface="+mn-ea"/>
              </a:rPr>
              <a:t>：</a:t>
            </a:r>
            <a:r>
              <a:rPr lang="zh-CN" altLang="zh-CN" sz="2000" kern="100" dirty="0">
                <a:effectLst/>
                <a:latin typeface="+mn-ea"/>
              </a:rPr>
              <a:t>按图</a:t>
            </a:r>
            <a:r>
              <a:rPr lang="en-US" altLang="zh-CN" sz="2000" kern="100" dirty="0">
                <a:effectLst/>
                <a:latin typeface="+mn-ea"/>
              </a:rPr>
              <a:t>5-1</a:t>
            </a:r>
            <a:r>
              <a:rPr lang="zh-CN" altLang="zh-CN" sz="2000" kern="100" dirty="0">
                <a:effectLst/>
                <a:latin typeface="+mn-ea"/>
              </a:rPr>
              <a:t>所示搭建网络（</a:t>
            </a:r>
            <a:r>
              <a:rPr lang="en-US" altLang="zh-CN" sz="2000" kern="100" dirty="0">
                <a:effectLst/>
                <a:latin typeface="+mn-ea"/>
              </a:rPr>
              <a:t>R1</a:t>
            </a:r>
            <a:r>
              <a:rPr lang="zh-CN" altLang="zh-CN" sz="2000" kern="100" dirty="0">
                <a:effectLst/>
                <a:latin typeface="+mn-ea"/>
              </a:rPr>
              <a:t>的</a:t>
            </a:r>
            <a:r>
              <a:rPr lang="en-US" altLang="zh-CN" sz="2000" kern="100" dirty="0">
                <a:effectLst/>
                <a:latin typeface="+mn-ea"/>
              </a:rPr>
              <a:t>S2/0</a:t>
            </a:r>
            <a:r>
              <a:rPr lang="zh-CN" altLang="zh-CN" sz="2000" kern="100" dirty="0">
                <a:effectLst/>
                <a:latin typeface="+mn-ea"/>
              </a:rPr>
              <a:t>口是</a:t>
            </a:r>
            <a:r>
              <a:rPr lang="en-US" altLang="zh-CN" sz="2000" kern="100" dirty="0">
                <a:effectLst/>
                <a:latin typeface="+mn-ea"/>
              </a:rPr>
              <a:t>DCE</a:t>
            </a:r>
            <a:r>
              <a:rPr lang="zh-CN" altLang="zh-CN" sz="2000" kern="100" dirty="0">
                <a:effectLst/>
                <a:latin typeface="+mn-ea"/>
              </a:rPr>
              <a:t>端），并通过在相应设备上添加</a:t>
            </a:r>
            <a:r>
              <a:rPr lang="zh-CN" altLang="zh-CN" sz="2000" kern="0" dirty="0">
                <a:effectLst/>
                <a:latin typeface="+mn-ea"/>
                <a:cs typeface="宋体" panose="02010600030101010101" pitchFamily="2" charset="-122"/>
              </a:rPr>
              <a:t>静态路由实现</a:t>
            </a:r>
            <a:r>
              <a:rPr lang="en-US" altLang="zh-CN" sz="2000" kern="0" dirty="0">
                <a:effectLst/>
                <a:latin typeface="+mn-ea"/>
                <a:cs typeface="宋体" panose="02010600030101010101" pitchFamily="2" charset="-122"/>
              </a:rPr>
              <a:t>PC1</a:t>
            </a:r>
            <a:r>
              <a:rPr lang="zh-CN" altLang="zh-CN" sz="2000" kern="0" dirty="0">
                <a:effectLst/>
                <a:latin typeface="+mn-ea"/>
                <a:cs typeface="宋体" panose="02010600030101010101" pitchFamily="2" charset="-122"/>
              </a:rPr>
              <a:t>与</a:t>
            </a:r>
            <a:r>
              <a:rPr lang="en-US" altLang="zh-CN" sz="2000" kern="0" dirty="0">
                <a:effectLst/>
                <a:latin typeface="+mn-ea"/>
                <a:cs typeface="宋体" panose="02010600030101010101" pitchFamily="2" charset="-122"/>
              </a:rPr>
              <a:t>PC2</a:t>
            </a:r>
            <a:r>
              <a:rPr lang="zh-CN" altLang="zh-CN" sz="2000" kern="0" dirty="0">
                <a:effectLst/>
                <a:latin typeface="+mn-ea"/>
                <a:cs typeface="宋体" panose="02010600030101010101" pitchFamily="2" charset="-122"/>
              </a:rPr>
              <a:t>之间的相互通信。</a:t>
            </a:r>
            <a:endParaRPr lang="zh-CN" altLang="zh-CN" sz="2000" kern="100" dirty="0">
              <a:effectLst/>
              <a:latin typeface="+mn-ea"/>
            </a:endParaRPr>
          </a:p>
        </p:txBody>
      </p:sp>
      <p:sp>
        <p:nvSpPr>
          <p:cNvPr id="36" name="Freeform 3"/>
          <p:cNvSpPr/>
          <p:nvPr/>
        </p:nvSpPr>
        <p:spPr>
          <a:xfrm rot="10800000">
            <a:off x="1146336" y="1524795"/>
            <a:ext cx="9888772" cy="45721"/>
          </a:xfrm>
          <a:custGeom>
            <a:avLst/>
            <a:gdLst>
              <a:gd name="connsiteX0" fmla="*/ 6350 w 8458200"/>
              <a:gd name="connsiteY0" fmla="*/ 6350 h 21844"/>
              <a:gd name="connsiteX1" fmla="*/ 8451849 w 8458200"/>
              <a:gd name="connsiteY1" fmla="*/ 6350 h 21844"/>
            </a:gdLst>
            <a:ahLst/>
            <a:cxnLst>
              <a:cxn ang="0">
                <a:pos x="connsiteX0" y="connsiteY0"/>
              </a:cxn>
              <a:cxn ang="1">
                <a:pos x="connsiteX1" y="connsiteY1"/>
              </a:cxn>
            </a:cxnLst>
            <a:rect l="l" t="t" r="r" b="b"/>
            <a:pathLst>
              <a:path w="8458200" h="21844">
                <a:moveTo>
                  <a:pt x="6350" y="6350"/>
                </a:moveTo>
                <a:lnTo>
                  <a:pt x="8451849" y="6350"/>
                </a:lnTo>
              </a:path>
            </a:pathLst>
          </a:custGeom>
          <a:ln w="12700">
            <a:solidFill>
              <a:srgbClr val="3958CB">
                <a:alpha val="100000"/>
              </a:srgbClr>
            </a:solidFill>
            <a:prstDash val="sysDot"/>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endParaRPr lang="zh-CN" altLang="en-US"/>
          </a:p>
        </p:txBody>
      </p:sp>
      <p:grpSp>
        <p:nvGrpSpPr>
          <p:cNvPr id="43" name="组合 42"/>
          <p:cNvGrpSpPr/>
          <p:nvPr/>
        </p:nvGrpSpPr>
        <p:grpSpPr>
          <a:xfrm>
            <a:off x="812243" y="5487194"/>
            <a:ext cx="10226040" cy="1123950"/>
            <a:chOff x="1325" y="8641"/>
            <a:chExt cx="16104" cy="1770"/>
          </a:xfrm>
        </p:grpSpPr>
        <p:sp>
          <p:nvSpPr>
            <p:cNvPr id="13" name="矩形 12"/>
            <p:cNvSpPr/>
            <p:nvPr/>
          </p:nvSpPr>
          <p:spPr>
            <a:xfrm flipV="1">
              <a:off x="2093" y="10339"/>
              <a:ext cx="15336" cy="72"/>
            </a:xfrm>
            <a:prstGeom prst="rect">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互联网"/>
            <p:cNvSpPr/>
            <p:nvPr/>
          </p:nvSpPr>
          <p:spPr bwMode="auto">
            <a:xfrm>
              <a:off x="1325" y="8641"/>
              <a:ext cx="1888" cy="158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3A4187"/>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defRPr/>
              </a:pPr>
              <a:endParaRPr lang="zh-CN" altLang="en-US">
                <a:solidFill>
                  <a:srgbClr val="FFFFFF"/>
                </a:solidFill>
              </a:endParaRPr>
            </a:p>
          </p:txBody>
        </p:sp>
      </p:grpSp>
    </p:spTree>
    <p:extLst>
      <p:ext uri="{BB962C8B-B14F-4D97-AF65-F5344CB8AC3E}">
        <p14:creationId xmlns:p14="http://schemas.microsoft.com/office/powerpoint/2010/main" val="3200362457"/>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常用">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qdtzti4">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4675</Words>
  <Application>Microsoft Office PowerPoint</Application>
  <PresentationFormat>自定义</PresentationFormat>
  <Paragraphs>487</Paragraphs>
  <Slides>50</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50</vt:i4>
      </vt:variant>
    </vt:vector>
  </HeadingPairs>
  <TitlesOfParts>
    <vt:vector size="62" baseType="lpstr">
      <vt:lpstr>Arial Unicode MS</vt:lpstr>
      <vt:lpstr>Microsoft YaHei UI</vt:lpstr>
      <vt:lpstr>黑体</vt:lpstr>
      <vt:lpstr>宋体</vt:lpstr>
      <vt:lpstr>微软雅黑</vt:lpstr>
      <vt:lpstr>Arial</vt:lpstr>
      <vt:lpstr>Calibri</vt:lpstr>
      <vt:lpstr>Times New Roman</vt:lpstr>
      <vt:lpstr>Verdana</vt:lpstr>
      <vt:lpstr>Wingdings</vt:lpstr>
      <vt:lpstr>Office Theme</vt:lpstr>
      <vt:lpstr>第一PPT，www.1ppt.com</vt:lpstr>
      <vt:lpstr>PowerPoint 演示文稿</vt:lpstr>
      <vt:lpstr>PowerPoint 演示文稿</vt:lpstr>
      <vt:lpstr>PowerPoint 演示文稿</vt:lpstr>
      <vt:lpstr>5.1 项目导入</vt:lpstr>
      <vt:lpstr>5.2  职业能力目标和要求</vt:lpstr>
      <vt:lpstr>5.2  职业能力目标和要求</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5.3 相关知识</vt:lpstr>
      <vt:lpstr>5.4  项目设计与准备</vt:lpstr>
      <vt:lpstr>5.4  项目设计与准备</vt:lpstr>
      <vt:lpstr>5.5  项目实施</vt:lpstr>
      <vt:lpstr>5.5  项目实施</vt:lpstr>
      <vt:lpstr>5.5  项目实施</vt:lpstr>
      <vt:lpstr>5.5  项目实施</vt:lpstr>
      <vt:lpstr>5.5  项目实施</vt:lpstr>
      <vt:lpstr>5.5  项目实施</vt:lpstr>
      <vt:lpstr>5.5  项目实施</vt:lpstr>
      <vt:lpstr>5.5  项目实施</vt:lpstr>
      <vt:lpstr>5.5  项目实施</vt:lpstr>
      <vt:lpstr>5.6  项目验收</vt:lpstr>
      <vt:lpstr>5.6  项目验收</vt:lpstr>
      <vt:lpstr>5.6  项目验收</vt:lpstr>
      <vt:lpstr>5.7 任务小结</vt:lpstr>
      <vt:lpstr>5.8 知识拓展</vt:lpstr>
      <vt:lpstr>5.9 练习题</vt:lpstr>
      <vt:lpstr>5.10 项目实训</vt:lpstr>
      <vt:lpstr>随堂实训</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siri</dc:creator>
  <cp:lastModifiedBy>wang yuli</cp:lastModifiedBy>
  <cp:revision>139</cp:revision>
  <dcterms:created xsi:type="dcterms:W3CDTF">2006-08-16T00:00:00Z</dcterms:created>
  <dcterms:modified xsi:type="dcterms:W3CDTF">2023-01-13T02:23:01Z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2052-10.1.0.5740</vt:lpwstr>
  </property>
</Properties>
</file>