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6"/>
  </p:notesMasterIdLst>
  <p:sldIdLst>
    <p:sldId id="358" r:id="rId3"/>
    <p:sldId id="313" r:id="rId4"/>
    <p:sldId id="459" r:id="rId5"/>
    <p:sldId id="359" r:id="rId6"/>
    <p:sldId id="280" r:id="rId7"/>
    <p:sldId id="543" r:id="rId8"/>
    <p:sldId id="544" r:id="rId9"/>
    <p:sldId id="281" r:id="rId10"/>
    <p:sldId id="389" r:id="rId11"/>
    <p:sldId id="388" r:id="rId12"/>
    <p:sldId id="390" r:id="rId13"/>
    <p:sldId id="391" r:id="rId14"/>
    <p:sldId id="392" r:id="rId15"/>
    <p:sldId id="393" r:id="rId16"/>
    <p:sldId id="394" r:id="rId17"/>
    <p:sldId id="395" r:id="rId18"/>
    <p:sldId id="396" r:id="rId19"/>
    <p:sldId id="397" r:id="rId20"/>
    <p:sldId id="398" r:id="rId21"/>
    <p:sldId id="361" r:id="rId22"/>
    <p:sldId id="399" r:id="rId23"/>
    <p:sldId id="400" r:id="rId24"/>
    <p:sldId id="401" r:id="rId25"/>
    <p:sldId id="402" r:id="rId26"/>
    <p:sldId id="403" r:id="rId27"/>
    <p:sldId id="405" r:id="rId28"/>
    <p:sldId id="406" r:id="rId29"/>
    <p:sldId id="407" r:id="rId30"/>
    <p:sldId id="408" r:id="rId31"/>
    <p:sldId id="409" r:id="rId32"/>
    <p:sldId id="410" r:id="rId33"/>
    <p:sldId id="411" r:id="rId34"/>
    <p:sldId id="688" r:id="rId35"/>
    <p:sldId id="689" r:id="rId36"/>
    <p:sldId id="412" r:id="rId37"/>
    <p:sldId id="413" r:id="rId38"/>
    <p:sldId id="414" r:id="rId39"/>
    <p:sldId id="416" r:id="rId40"/>
    <p:sldId id="415" r:id="rId41"/>
    <p:sldId id="417" r:id="rId42"/>
    <p:sldId id="418" r:id="rId43"/>
    <p:sldId id="404" r:id="rId44"/>
    <p:sldId id="420" r:id="rId45"/>
    <p:sldId id="421" r:id="rId46"/>
    <p:sldId id="419" r:id="rId47"/>
    <p:sldId id="422" r:id="rId48"/>
    <p:sldId id="424" r:id="rId49"/>
    <p:sldId id="425" r:id="rId50"/>
    <p:sldId id="426" r:id="rId51"/>
    <p:sldId id="427" r:id="rId52"/>
    <p:sldId id="428" r:id="rId53"/>
    <p:sldId id="429" r:id="rId54"/>
    <p:sldId id="430" r:id="rId55"/>
    <p:sldId id="431" r:id="rId56"/>
    <p:sldId id="432" r:id="rId57"/>
    <p:sldId id="433" r:id="rId58"/>
    <p:sldId id="435" r:id="rId59"/>
    <p:sldId id="434" r:id="rId60"/>
    <p:sldId id="436" r:id="rId61"/>
    <p:sldId id="438" r:id="rId62"/>
    <p:sldId id="437" r:id="rId63"/>
    <p:sldId id="439" r:id="rId64"/>
    <p:sldId id="441" r:id="rId65"/>
    <p:sldId id="671" r:id="rId66"/>
    <p:sldId id="673" r:id="rId67"/>
    <p:sldId id="674" r:id="rId68"/>
    <p:sldId id="675" r:id="rId69"/>
    <p:sldId id="676" r:id="rId70"/>
    <p:sldId id="677" r:id="rId71"/>
    <p:sldId id="678" r:id="rId72"/>
    <p:sldId id="679" r:id="rId73"/>
    <p:sldId id="680" r:id="rId74"/>
    <p:sldId id="681" r:id="rId75"/>
    <p:sldId id="682" r:id="rId76"/>
    <p:sldId id="683" r:id="rId77"/>
    <p:sldId id="684" r:id="rId78"/>
    <p:sldId id="685" r:id="rId79"/>
    <p:sldId id="686" r:id="rId80"/>
    <p:sldId id="442" r:id="rId81"/>
    <p:sldId id="443" r:id="rId82"/>
    <p:sldId id="444" r:id="rId83"/>
    <p:sldId id="445" r:id="rId84"/>
    <p:sldId id="446" r:id="rId85"/>
    <p:sldId id="448" r:id="rId86"/>
    <p:sldId id="450" r:id="rId87"/>
    <p:sldId id="451" r:id="rId88"/>
    <p:sldId id="452" r:id="rId89"/>
    <p:sldId id="453" r:id="rId90"/>
    <p:sldId id="456" r:id="rId91"/>
    <p:sldId id="687" r:id="rId92"/>
    <p:sldId id="457" r:id="rId93"/>
    <p:sldId id="458" r:id="rId94"/>
    <p:sldId id="360" r:id="rId95"/>
  </p:sldIdLst>
  <p:sldSz cx="12198350" cy="6859588"/>
  <p:notesSz cx="6858000" cy="9144000"/>
  <p:defaultText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orient="horz" pos="2929" userDrawn="1">
          <p15:clr>
            <a:srgbClr val="A4A3A4"/>
          </p15:clr>
        </p15:guide>
        <p15:guide id="3" pos="866">
          <p15:clr>
            <a:srgbClr val="A4A3A4"/>
          </p15:clr>
        </p15:guide>
        <p15:guide id="4" pos="37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96CF"/>
    <a:srgbClr val="127EC3"/>
    <a:srgbClr val="4080DC"/>
    <a:srgbClr val="1F2D2D"/>
    <a:srgbClr val="2B3E40"/>
    <a:srgbClr val="FFFFFF"/>
    <a:srgbClr val="656D8D"/>
    <a:srgbClr val="3E5CCC"/>
    <a:srgbClr val="92D050"/>
    <a:srgbClr val="3A41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6" autoAdjust="0"/>
    <p:restoredTop sz="93890" autoAdjust="0"/>
  </p:normalViewPr>
  <p:slideViewPr>
    <p:cSldViewPr>
      <p:cViewPr varScale="1">
        <p:scale>
          <a:sx n="81" d="100"/>
          <a:sy n="81" d="100"/>
        </p:scale>
        <p:origin x="739" y="62"/>
      </p:cViewPr>
      <p:guideLst>
        <p:guide orient="horz" pos="2161"/>
        <p:guide orient="horz" pos="2929"/>
        <p:guide pos="866"/>
        <p:guide pos="374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EC849E-6CBB-4C9D-B231-88FEF4D5137E}" type="datetimeFigureOut">
              <a:rPr lang="zh-CN" altLang="en-US" smtClean="0"/>
              <a:t>2024/4/24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35A698-B9EC-4C89-9035-943DA0F6EB0C}" type="slidenum">
              <a:rPr lang="zh-CN" altLang="en-US" smtClean="0"/>
              <a:t>‹#›</a:t>
            </a:fld>
            <a:endParaRPr lang="zh-CN" altLang="en-US"/>
          </a:p>
        </p:txBody>
      </p:sp>
    </p:spTree>
    <p:extLst>
      <p:ext uri="{BB962C8B-B14F-4D97-AF65-F5344CB8AC3E}">
        <p14:creationId xmlns:p14="http://schemas.microsoft.com/office/powerpoint/2010/main" val="416516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ln/>
        </p:spPr>
      </p:sp>
      <p:sp>
        <p:nvSpPr>
          <p:cNvPr id="49155" name="备注占位符 2"/>
          <p:cNvSpPr>
            <a:spLocks noGrp="1"/>
          </p:cNvSpPr>
          <p:nvPr>
            <p:ph type="body" idx="1"/>
          </p:nvPr>
        </p:nvSpPr>
        <p:spPr bwMode="auto">
          <a:xfrm>
            <a:off x="1160463" y="4356100"/>
            <a:ext cx="4572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zh-CN" dirty="0" smtClean="0">
                <a:latin typeface="Arial" pitchFamily="34" charset="0"/>
              </a:rPr>
              <a:t>水平分割和毒性反转都是基于每个接口来配置的。缺省情况下，每个接口都</a:t>
            </a:r>
            <a:r>
              <a:rPr lang="zh-CN" altLang="en-US" dirty="0" smtClean="0">
                <a:latin typeface="Arial" pitchFamily="34" charset="0"/>
              </a:rPr>
              <a:t>启用</a:t>
            </a:r>
            <a:r>
              <a:rPr lang="zh-CN" altLang="zh-CN" dirty="0" smtClean="0">
                <a:latin typeface="Arial" pitchFamily="34" charset="0"/>
              </a:rPr>
              <a:t>了</a:t>
            </a:r>
            <a:r>
              <a:rPr lang="en-US" altLang="zh-CN" dirty="0" smtClean="0">
                <a:latin typeface="Arial" pitchFamily="34" charset="0"/>
              </a:rPr>
              <a:t>rip split-horizon</a:t>
            </a:r>
            <a:r>
              <a:rPr lang="zh-CN" altLang="zh-CN" dirty="0" smtClean="0">
                <a:latin typeface="Arial" pitchFamily="34" charset="0"/>
              </a:rPr>
              <a:t>命令（</a:t>
            </a:r>
            <a:r>
              <a:rPr lang="en-US" altLang="zh-CN" dirty="0" smtClean="0">
                <a:latin typeface="Arial" pitchFamily="34" charset="0"/>
              </a:rPr>
              <a:t>NBMA</a:t>
            </a:r>
            <a:r>
              <a:rPr lang="zh-CN" altLang="zh-CN" dirty="0" smtClean="0">
                <a:latin typeface="Arial" pitchFamily="34" charset="0"/>
              </a:rPr>
              <a:t>网络</a:t>
            </a:r>
            <a:r>
              <a:rPr lang="zh-CN" altLang="en-US" dirty="0" smtClean="0">
                <a:latin typeface="Arial" pitchFamily="34" charset="0"/>
              </a:rPr>
              <a:t>除外</a:t>
            </a:r>
            <a:r>
              <a:rPr lang="zh-CN" altLang="zh-CN" dirty="0" smtClean="0">
                <a:latin typeface="Arial" pitchFamily="34" charset="0"/>
              </a:rPr>
              <a:t>）以防止路由环路。华为</a:t>
            </a:r>
            <a:r>
              <a:rPr lang="en-US" altLang="zh-CN" dirty="0" smtClean="0">
                <a:latin typeface="Arial" pitchFamily="34" charset="0"/>
              </a:rPr>
              <a:t>ARG3</a:t>
            </a:r>
            <a:r>
              <a:rPr lang="zh-CN" altLang="zh-CN" dirty="0" smtClean="0">
                <a:latin typeface="Arial" pitchFamily="34" charset="0"/>
              </a:rPr>
              <a:t>系列</a:t>
            </a:r>
            <a:r>
              <a:rPr lang="zh-CN" altLang="en-US" dirty="0" smtClean="0">
                <a:latin typeface="Arial" pitchFamily="34" charset="0"/>
              </a:rPr>
              <a:t>路由器</a:t>
            </a:r>
            <a:r>
              <a:rPr lang="zh-CN" altLang="zh-CN" dirty="0" smtClean="0">
                <a:latin typeface="Arial" pitchFamily="34" charset="0"/>
              </a:rPr>
              <a:t>不支持同时配置水平分割和毒性反转，因此当一个接口上</a:t>
            </a:r>
            <a:r>
              <a:rPr lang="zh-CN" altLang="en-US" dirty="0" smtClean="0">
                <a:latin typeface="Arial" pitchFamily="34" charset="0"/>
              </a:rPr>
              <a:t>同时</a:t>
            </a:r>
            <a:r>
              <a:rPr lang="zh-CN" altLang="zh-CN" dirty="0" smtClean="0">
                <a:latin typeface="Arial" pitchFamily="34" charset="0"/>
              </a:rPr>
              <a:t>配置了</a:t>
            </a:r>
            <a:r>
              <a:rPr lang="zh-CN" altLang="en-US" dirty="0" smtClean="0">
                <a:latin typeface="Arial" pitchFamily="34" charset="0"/>
              </a:rPr>
              <a:t>水平分割和</a:t>
            </a:r>
            <a:r>
              <a:rPr lang="zh-CN" altLang="zh-CN" dirty="0" smtClean="0">
                <a:latin typeface="Arial" pitchFamily="34" charset="0"/>
              </a:rPr>
              <a:t>毒性反转时，</a:t>
            </a:r>
            <a:r>
              <a:rPr lang="zh-CN" altLang="en-US" dirty="0" smtClean="0">
                <a:latin typeface="Arial" pitchFamily="34" charset="0"/>
              </a:rPr>
              <a:t>只有毒性反转生效</a:t>
            </a:r>
            <a:r>
              <a:rPr lang="zh-CN" altLang="zh-CN" dirty="0" smtClean="0">
                <a:latin typeface="Arial" pitchFamily="34" charset="0"/>
              </a:rPr>
              <a:t>。</a:t>
            </a:r>
          </a:p>
        </p:txBody>
      </p:sp>
    </p:spTree>
    <p:extLst>
      <p:ext uri="{BB962C8B-B14F-4D97-AF65-F5344CB8AC3E}">
        <p14:creationId xmlns:p14="http://schemas.microsoft.com/office/powerpoint/2010/main" val="704654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a:ln/>
        </p:spPr>
      </p:sp>
      <p:sp>
        <p:nvSpPr>
          <p:cNvPr id="50179" name="备注占位符 2"/>
          <p:cNvSpPr>
            <a:spLocks noGrp="1"/>
          </p:cNvSpPr>
          <p:nvPr>
            <p:ph type="body" idx="1"/>
          </p:nvPr>
        </p:nvSpPr>
        <p:spPr bwMode="auto">
          <a:xfrm>
            <a:off x="1160463" y="4356100"/>
            <a:ext cx="4572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zh-CN" dirty="0" smtClean="0">
                <a:latin typeface="Arial" pitchFamily="34" charset="0"/>
              </a:rPr>
              <a:t>命令</a:t>
            </a:r>
            <a:r>
              <a:rPr lang="en-US" altLang="zh-CN" b="1" dirty="0" smtClean="0">
                <a:latin typeface="Arial" pitchFamily="34" charset="0"/>
              </a:rPr>
              <a:t>display rip </a:t>
            </a:r>
            <a:r>
              <a:rPr lang="en-US" altLang="zh-CN" dirty="0" smtClean="0">
                <a:latin typeface="Arial" pitchFamily="34" charset="0"/>
              </a:rPr>
              <a:t>&lt;</a:t>
            </a:r>
            <a:r>
              <a:rPr lang="en-US" altLang="zh-CN" i="1" dirty="0" err="1" smtClean="0">
                <a:latin typeface="Arial" pitchFamily="34" charset="0"/>
              </a:rPr>
              <a:t>process_id</a:t>
            </a:r>
            <a:r>
              <a:rPr lang="en-US" altLang="zh-CN" dirty="0" smtClean="0">
                <a:latin typeface="Arial" pitchFamily="34" charset="0"/>
              </a:rPr>
              <a:t>&gt; </a:t>
            </a:r>
            <a:r>
              <a:rPr lang="en-US" altLang="zh-CN" b="1" dirty="0" smtClean="0">
                <a:latin typeface="Arial" pitchFamily="34" charset="0"/>
              </a:rPr>
              <a:t>interface</a:t>
            </a:r>
            <a:r>
              <a:rPr lang="en-US" altLang="zh-CN" dirty="0" smtClean="0">
                <a:latin typeface="Arial" pitchFamily="34" charset="0"/>
              </a:rPr>
              <a:t> &lt;</a:t>
            </a:r>
            <a:r>
              <a:rPr lang="en-US" altLang="zh-CN" i="1" dirty="0" smtClean="0">
                <a:latin typeface="Arial" pitchFamily="34" charset="0"/>
              </a:rPr>
              <a:t>interface</a:t>
            </a:r>
            <a:r>
              <a:rPr lang="en-US" altLang="zh-CN" dirty="0" smtClean="0">
                <a:latin typeface="Arial" pitchFamily="34" charset="0"/>
              </a:rPr>
              <a:t>&gt; </a:t>
            </a:r>
            <a:r>
              <a:rPr lang="en-US" altLang="zh-CN" b="1" dirty="0" smtClean="0">
                <a:latin typeface="Arial" pitchFamily="34" charset="0"/>
              </a:rPr>
              <a:t>verbose</a:t>
            </a:r>
            <a:r>
              <a:rPr lang="zh-CN" altLang="zh-CN" dirty="0" smtClean="0">
                <a:latin typeface="Arial" pitchFamily="34" charset="0"/>
              </a:rPr>
              <a:t>用</a:t>
            </a:r>
            <a:r>
              <a:rPr lang="zh-CN" altLang="en-US" dirty="0" smtClean="0">
                <a:latin typeface="Arial" pitchFamily="34" charset="0"/>
              </a:rPr>
              <a:t>来</a:t>
            </a:r>
            <a:r>
              <a:rPr lang="zh-CN" altLang="zh-CN" dirty="0" smtClean="0">
                <a:latin typeface="Arial" pitchFamily="34" charset="0"/>
              </a:rPr>
              <a:t>确认</a:t>
            </a:r>
            <a:r>
              <a:rPr lang="zh-CN" altLang="en-US" dirty="0" smtClean="0">
                <a:latin typeface="Arial" pitchFamily="34" charset="0"/>
              </a:rPr>
              <a:t>路由器接口的</a:t>
            </a:r>
            <a:r>
              <a:rPr lang="en-US" altLang="zh-CN" dirty="0" smtClean="0">
                <a:latin typeface="Arial" pitchFamily="34" charset="0"/>
              </a:rPr>
              <a:t>RIP</a:t>
            </a:r>
            <a:r>
              <a:rPr lang="zh-CN" altLang="zh-CN" dirty="0" smtClean="0">
                <a:latin typeface="Arial" pitchFamily="34" charset="0"/>
              </a:rPr>
              <a:t>配置。命令回显中会显示相关</a:t>
            </a:r>
            <a:r>
              <a:rPr lang="en-US" altLang="zh-CN" dirty="0" smtClean="0">
                <a:latin typeface="Arial" pitchFamily="34" charset="0"/>
              </a:rPr>
              <a:t>RIP</a:t>
            </a:r>
            <a:r>
              <a:rPr lang="zh-CN" altLang="zh-CN" dirty="0" smtClean="0">
                <a:latin typeface="Arial" pitchFamily="34" charset="0"/>
              </a:rPr>
              <a:t>参数，包括</a:t>
            </a:r>
            <a:r>
              <a:rPr lang="en-US" altLang="zh-CN" dirty="0" smtClean="0">
                <a:latin typeface="Arial" pitchFamily="34" charset="0"/>
              </a:rPr>
              <a:t>RIP</a:t>
            </a:r>
            <a:r>
              <a:rPr lang="zh-CN" altLang="zh-CN" dirty="0" smtClean="0">
                <a:latin typeface="Arial" pitchFamily="34" charset="0"/>
              </a:rPr>
              <a:t>版本以及接口上是否应用了水平分割和毒性反转。</a:t>
            </a:r>
            <a:r>
              <a:rPr lang="zh-CN" altLang="en-US" dirty="0" smtClean="0">
                <a:latin typeface="Arial" pitchFamily="34" charset="0"/>
              </a:rPr>
              <a:t>此例中显示</a:t>
            </a:r>
            <a:r>
              <a:rPr lang="en-US" altLang="zh-CN" dirty="0" smtClean="0">
                <a:latin typeface="Arial" pitchFamily="34" charset="0"/>
              </a:rPr>
              <a:t>RTC</a:t>
            </a:r>
            <a:r>
              <a:rPr lang="zh-CN" altLang="en-US" dirty="0" smtClean="0">
                <a:latin typeface="Arial" pitchFamily="34" charset="0"/>
              </a:rPr>
              <a:t>的</a:t>
            </a:r>
            <a:r>
              <a:rPr lang="en-US" altLang="zh-CN" dirty="0" smtClean="0">
                <a:latin typeface="Arial" pitchFamily="34" charset="0"/>
              </a:rPr>
              <a:t>GigabitEthernet0/0/0</a:t>
            </a:r>
            <a:r>
              <a:rPr lang="zh-CN" altLang="en-US" dirty="0" smtClean="0">
                <a:latin typeface="Arial" pitchFamily="34" charset="0"/>
              </a:rPr>
              <a:t>接口配置了</a:t>
            </a:r>
            <a:r>
              <a:rPr lang="en-US" altLang="zh-CN" dirty="0" smtClean="0">
                <a:latin typeface="Arial" pitchFamily="34" charset="0"/>
              </a:rPr>
              <a:t>RIPv2</a:t>
            </a:r>
            <a:r>
              <a:rPr lang="zh-CN" altLang="en-US" dirty="0" smtClean="0">
                <a:latin typeface="Arial" pitchFamily="34" charset="0"/>
              </a:rPr>
              <a:t>，</a:t>
            </a:r>
            <a:r>
              <a:rPr lang="en-US" altLang="zh-CN" dirty="0" err="1" smtClean="0">
                <a:latin typeface="Arial" pitchFamily="34" charset="0"/>
              </a:rPr>
              <a:t>metricin</a:t>
            </a:r>
            <a:r>
              <a:rPr lang="zh-CN" altLang="en-US" dirty="0" smtClean="0">
                <a:latin typeface="Arial" pitchFamily="34" charset="0"/>
              </a:rPr>
              <a:t>为</a:t>
            </a:r>
            <a:r>
              <a:rPr lang="en-US" altLang="zh-CN" dirty="0" smtClean="0">
                <a:latin typeface="Arial" pitchFamily="34" charset="0"/>
              </a:rPr>
              <a:t>2</a:t>
            </a:r>
            <a:r>
              <a:rPr lang="zh-CN" altLang="en-US" dirty="0" smtClean="0">
                <a:latin typeface="Arial" pitchFamily="34" charset="0"/>
              </a:rPr>
              <a:t>，还启用了水平分割和毒性反转的功能。</a:t>
            </a:r>
            <a:endParaRPr lang="zh-CN" altLang="zh-CN" dirty="0" smtClean="0">
              <a:latin typeface="Arial" pitchFamily="34" charset="0"/>
            </a:endParaRPr>
          </a:p>
        </p:txBody>
      </p:sp>
    </p:spTree>
    <p:extLst>
      <p:ext uri="{BB962C8B-B14F-4D97-AF65-F5344CB8AC3E}">
        <p14:creationId xmlns:p14="http://schemas.microsoft.com/office/powerpoint/2010/main" val="1356743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876" y="2841225"/>
            <a:ext cx="10368598" cy="1960487"/>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829753" y="5182800"/>
            <a:ext cx="8538845" cy="2337341"/>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835"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9270" indent="0" algn="ctr">
              <a:buNone/>
              <a:defRPr>
                <a:solidFill>
                  <a:schemeClr val="tx1">
                    <a:tint val="75000"/>
                  </a:schemeClr>
                </a:solidFill>
              </a:defRPr>
            </a:lvl6pPr>
            <a:lvl7pPr marL="3658870" indent="0" algn="ctr">
              <a:buNone/>
              <a:defRPr>
                <a:solidFill>
                  <a:schemeClr val="tx1">
                    <a:tint val="75000"/>
                  </a:schemeClr>
                </a:solidFill>
              </a:defRPr>
            </a:lvl7pPr>
            <a:lvl8pPr marL="4268470" indent="0" algn="ctr">
              <a:buNone/>
              <a:defRPr>
                <a:solidFill>
                  <a:schemeClr val="tx1">
                    <a:tint val="75000"/>
                  </a:schemeClr>
                </a:solidFill>
              </a:defRPr>
            </a:lvl8pPr>
            <a:lvl9pPr marL="48787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6425" y="838994"/>
            <a:ext cx="10978515" cy="152435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918" y="2134095"/>
            <a:ext cx="10978515" cy="603601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366269"/>
            <a:ext cx="2744629" cy="780384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918" y="366269"/>
            <a:ext cx="8030580" cy="780384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794" y="1122623"/>
            <a:ext cx="9148763" cy="2388153"/>
          </a:xfrm>
        </p:spPr>
        <p:txBody>
          <a:bodyPr anchor="b"/>
          <a:lstStyle>
            <a:lvl1pPr algn="ctr">
              <a:defRPr sz="6001"/>
            </a:lvl1pPr>
          </a:lstStyle>
          <a:p>
            <a:r>
              <a:rPr lang="zh-CN" altLang="en-US"/>
              <a:t>单击此处编辑母版标题样式</a:t>
            </a:r>
          </a:p>
        </p:txBody>
      </p:sp>
      <p:sp>
        <p:nvSpPr>
          <p:cNvPr id="3" name="副标题 2"/>
          <p:cNvSpPr>
            <a:spLocks noGrp="1"/>
          </p:cNvSpPr>
          <p:nvPr>
            <p:ph type="subTitle" idx="1"/>
          </p:nvPr>
        </p:nvSpPr>
        <p:spPr>
          <a:xfrm>
            <a:off x="1524794" y="3602872"/>
            <a:ext cx="9148763" cy="1656145"/>
          </a:xfrm>
        </p:spPr>
        <p:txBody>
          <a:bodyPr/>
          <a:lstStyle>
            <a:lvl1pPr marL="0" indent="0" algn="ctr">
              <a:buNone/>
              <a:defRPr sz="2400"/>
            </a:lvl1pPr>
            <a:lvl2pPr marL="457291" indent="0" algn="ctr">
              <a:buNone/>
              <a:defRPr sz="2000"/>
            </a:lvl2pPr>
            <a:lvl3pPr marL="914583" indent="0" algn="ctr">
              <a:buNone/>
              <a:defRPr sz="1800"/>
            </a:lvl3pPr>
            <a:lvl4pPr marL="1371874" indent="0" algn="ctr">
              <a:buNone/>
              <a:defRPr sz="1600"/>
            </a:lvl4pPr>
            <a:lvl5pPr marL="1829166" indent="0" algn="ctr">
              <a:buNone/>
              <a:defRPr sz="1600"/>
            </a:lvl5pPr>
            <a:lvl6pPr marL="2286457" indent="0" algn="ctr">
              <a:buNone/>
              <a:defRPr sz="1600"/>
            </a:lvl6pPr>
            <a:lvl7pPr marL="2743749" indent="0" algn="ctr">
              <a:buNone/>
              <a:defRPr sz="1600"/>
            </a:lvl7pPr>
            <a:lvl8pPr marL="3201040" indent="0" algn="ctr">
              <a:buNone/>
              <a:defRPr sz="1600"/>
            </a:lvl8pPr>
            <a:lvl9pPr marL="3658332"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2024/4/23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313978837"/>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2024/4/23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1956412151"/>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283" y="1710134"/>
            <a:ext cx="10521077" cy="2853398"/>
          </a:xfrm>
        </p:spPr>
        <p:txBody>
          <a:bodyPr anchor="b"/>
          <a:lstStyle>
            <a:lvl1pPr>
              <a:defRPr sz="6001"/>
            </a:lvl1pPr>
          </a:lstStyle>
          <a:p>
            <a:r>
              <a:rPr lang="zh-CN" altLang="en-US"/>
              <a:t>单击此处编辑母版标题样式</a:t>
            </a:r>
          </a:p>
        </p:txBody>
      </p:sp>
      <p:sp>
        <p:nvSpPr>
          <p:cNvPr id="3" name="文本占位符 2"/>
          <p:cNvSpPr>
            <a:spLocks noGrp="1"/>
          </p:cNvSpPr>
          <p:nvPr>
            <p:ph type="body" idx="1"/>
          </p:nvPr>
        </p:nvSpPr>
        <p:spPr>
          <a:xfrm>
            <a:off x="832283" y="4590526"/>
            <a:ext cx="10521077" cy="1500534"/>
          </a:xfrm>
        </p:spPr>
        <p:txBody>
          <a:bodyPr/>
          <a:lstStyle>
            <a:lvl1pPr marL="0" indent="0">
              <a:buNone/>
              <a:defRPr sz="2400">
                <a:solidFill>
                  <a:schemeClr val="tx1">
                    <a:tint val="75000"/>
                  </a:schemeClr>
                </a:solidFill>
              </a:defRPr>
            </a:lvl1pPr>
            <a:lvl2pPr marL="457291" indent="0">
              <a:buNone/>
              <a:defRPr sz="2000">
                <a:solidFill>
                  <a:schemeClr val="tx1">
                    <a:tint val="75000"/>
                  </a:schemeClr>
                </a:solidFill>
              </a:defRPr>
            </a:lvl2pPr>
            <a:lvl3pPr marL="914583" indent="0">
              <a:buNone/>
              <a:defRPr sz="1800">
                <a:solidFill>
                  <a:schemeClr val="tx1">
                    <a:tint val="75000"/>
                  </a:schemeClr>
                </a:solidFill>
              </a:defRPr>
            </a:lvl3pPr>
            <a:lvl4pPr marL="1371874" indent="0">
              <a:buNone/>
              <a:defRPr sz="1600">
                <a:solidFill>
                  <a:schemeClr val="tx1">
                    <a:tint val="75000"/>
                  </a:schemeClr>
                </a:solidFill>
              </a:defRPr>
            </a:lvl4pPr>
            <a:lvl5pPr marL="1829166" indent="0">
              <a:buNone/>
              <a:defRPr sz="1600">
                <a:solidFill>
                  <a:schemeClr val="tx1">
                    <a:tint val="75000"/>
                  </a:schemeClr>
                </a:solidFill>
              </a:defRPr>
            </a:lvl5pPr>
            <a:lvl6pPr marL="2286457" indent="0">
              <a:buNone/>
              <a:defRPr sz="1600">
                <a:solidFill>
                  <a:schemeClr val="tx1">
                    <a:tint val="75000"/>
                  </a:schemeClr>
                </a:solidFill>
              </a:defRPr>
            </a:lvl6pPr>
            <a:lvl7pPr marL="2743749" indent="0">
              <a:buNone/>
              <a:defRPr sz="1600">
                <a:solidFill>
                  <a:schemeClr val="tx1">
                    <a:tint val="75000"/>
                  </a:schemeClr>
                </a:solidFill>
              </a:defRPr>
            </a:lvl7pPr>
            <a:lvl8pPr marL="3201040" indent="0">
              <a:buNone/>
              <a:defRPr sz="1600">
                <a:solidFill>
                  <a:schemeClr val="tx1">
                    <a:tint val="75000"/>
                  </a:schemeClr>
                </a:solidFill>
              </a:defRPr>
            </a:lvl8pPr>
            <a:lvl9pPr marL="3658332"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2024/4/23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2789441873"/>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636" y="1826048"/>
            <a:ext cx="5184299" cy="435234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5415" y="1826048"/>
            <a:ext cx="5184299" cy="435234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CC02D343-BBAA-4974-B89F-198DA37C01B5}" type="datetimeFigureOut">
              <a:rPr lang="zh-CN" altLang="en-US" smtClean="0"/>
              <a:t>2024/4/23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26356627"/>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210"/>
            <a:ext cx="10521077" cy="1325870"/>
          </a:xfrm>
        </p:spPr>
        <p:txBody>
          <a:bodyPr/>
          <a:lstStyle/>
          <a:p>
            <a:r>
              <a:rPr lang="zh-CN" altLang="en-US"/>
              <a:t>单击此处编辑母版标题样式</a:t>
            </a:r>
          </a:p>
        </p:txBody>
      </p:sp>
      <p:sp>
        <p:nvSpPr>
          <p:cNvPr id="3" name="文本占位符 2"/>
          <p:cNvSpPr>
            <a:spLocks noGrp="1"/>
          </p:cNvSpPr>
          <p:nvPr>
            <p:ph type="body" idx="1"/>
          </p:nvPr>
        </p:nvSpPr>
        <p:spPr>
          <a:xfrm>
            <a:off x="840226" y="1681552"/>
            <a:ext cx="5160473"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226" y="2505655"/>
            <a:ext cx="5160473"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5414" y="1681552"/>
            <a:ext cx="5185888"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5414" y="2505655"/>
            <a:ext cx="5185888"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C02D343-BBAA-4974-B89F-198DA37C01B5}" type="datetimeFigureOut">
              <a:rPr lang="zh-CN" altLang="en-US" smtClean="0"/>
              <a:t>2024/4/23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2032666729"/>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40225" y="365210"/>
            <a:ext cx="10521077" cy="1325870"/>
          </a:xfrm>
        </p:spPr>
        <p:txBody>
          <a:bodyPr/>
          <a:lstStyle/>
          <a:p>
            <a:r>
              <a:rPr lang="zh-CN" altLang="en-US"/>
              <a:t>单击此处编辑母版标题样式</a:t>
            </a:r>
          </a:p>
        </p:txBody>
      </p:sp>
      <p:sp>
        <p:nvSpPr>
          <p:cNvPr id="3" name="文本占位符 2"/>
          <p:cNvSpPr>
            <a:spLocks noGrp="1"/>
          </p:cNvSpPr>
          <p:nvPr>
            <p:ph type="body" idx="1"/>
          </p:nvPr>
        </p:nvSpPr>
        <p:spPr>
          <a:xfrm>
            <a:off x="840226" y="1681552"/>
            <a:ext cx="5160473"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226" y="2505655"/>
            <a:ext cx="5160473"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5414" y="1681552"/>
            <a:ext cx="5185888"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5414" y="2505655"/>
            <a:ext cx="5185888"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C02D343-BBAA-4974-B89F-198DA37C01B5}" type="datetimeFigureOut">
              <a:rPr lang="zh-CN" altLang="en-US" smtClean="0"/>
              <a:t>2024/4/23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CD689D-6400-4EAA-B7EF-FE9F0AB65177}" type="slidenum">
              <a:rPr lang="zh-CN" altLang="en-US" smtClean="0"/>
              <a:t>‹#›</a:t>
            </a:fld>
            <a:endParaRPr lang="zh-CN" altLang="en-US"/>
          </a:p>
        </p:txBody>
      </p:sp>
      <p:sp>
        <p:nvSpPr>
          <p:cNvPr id="11" name="TextBox 10"/>
          <p:cNvSpPr txBox="1"/>
          <p:nvPr userDrawn="1"/>
        </p:nvSpPr>
        <p:spPr>
          <a:xfrm>
            <a:off x="1734436" y="6741131"/>
            <a:ext cx="1224774" cy="118457"/>
          </a:xfrm>
          <a:prstGeom prst="rect">
            <a:avLst/>
          </a:prstGeom>
          <a:noFill/>
        </p:spPr>
        <p:txBody>
          <a:bodyPr wrap="square" rtlCol="0">
            <a:spAutoFit/>
          </a:bodyPr>
          <a:lstStyle/>
          <a:p>
            <a:pPr marL="0" marR="0" lvl="0" indent="0" defTabSz="914583"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958063219"/>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C02D343-BBAA-4974-B89F-198DA37C01B5}" type="datetimeFigureOut">
              <a:rPr lang="zh-CN" altLang="en-US" smtClean="0"/>
              <a:t>2024/4/23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2212701379"/>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C02D343-BBAA-4974-B89F-198DA37C01B5}" type="datetimeFigureOut">
              <a:rPr lang="zh-CN" altLang="en-US" smtClean="0"/>
              <a:t>2024/4/23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1929779848"/>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extLst>
    <p:ext uri="{DCECCB84-F9BA-43D5-87BE-67443E8EF086}">
      <p15:sldGuideLst xmlns:p15="http://schemas.microsoft.com/office/powerpoint/2012/main">
        <p15:guide id="1" orient="horz" pos="2160" userDrawn="1">
          <p15:clr>
            <a:srgbClr val="FBAE40"/>
          </p15:clr>
        </p15:guide>
        <p15:guide id="2" pos="384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一级标题">
    <p:spTree>
      <p:nvGrpSpPr>
        <p:cNvPr id="1" name=""/>
        <p:cNvGrpSpPr/>
        <p:nvPr/>
      </p:nvGrpSpPr>
      <p:grpSpPr>
        <a:xfrm>
          <a:off x="0" y="0"/>
          <a:ext cx="0" cy="0"/>
          <a:chOff x="0" y="0"/>
          <a:chExt cx="0" cy="0"/>
        </a:xfrm>
      </p:grpSpPr>
      <p:sp>
        <p:nvSpPr>
          <p:cNvPr id="2" name="Title 1"/>
          <p:cNvSpPr>
            <a:spLocks noGrp="1"/>
          </p:cNvSpPr>
          <p:nvPr>
            <p:ph type="title"/>
          </p:nvPr>
        </p:nvSpPr>
        <p:spPr>
          <a:xfrm>
            <a:off x="774700" y="352424"/>
            <a:ext cx="5334000" cy="429419"/>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09918" y="1143795"/>
            <a:ext cx="10978515" cy="5029200"/>
          </a:xfrm>
          <a:prstGeom prst="rect">
            <a:avLst/>
          </a:prstGeom>
        </p:spPr>
        <p:txBody>
          <a:bodyPr/>
          <a:lstStyle>
            <a:lvl1pPr marL="457200" indent="-457200">
              <a:lnSpc>
                <a:spcPct val="120000"/>
              </a:lnSpc>
              <a:buSzPct val="80000"/>
              <a:buFont typeface="Wingdings"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6" y="457306"/>
            <a:ext cx="3934285" cy="1600571"/>
          </a:xfrm>
        </p:spPr>
        <p:txBody>
          <a:bodyPr anchor="b"/>
          <a:lstStyle>
            <a:lvl1pPr>
              <a:defRPr sz="3201"/>
            </a:lvl1pPr>
          </a:lstStyle>
          <a:p>
            <a:r>
              <a:rPr lang="zh-CN" altLang="en-US"/>
              <a:t>单击此处编辑母版标题样式</a:t>
            </a:r>
          </a:p>
        </p:txBody>
      </p:sp>
      <p:sp>
        <p:nvSpPr>
          <p:cNvPr id="3" name="内容占位符 2"/>
          <p:cNvSpPr>
            <a:spLocks noGrp="1"/>
          </p:cNvSpPr>
          <p:nvPr>
            <p:ph idx="1"/>
          </p:nvPr>
        </p:nvSpPr>
        <p:spPr>
          <a:xfrm>
            <a:off x="5185887" y="987654"/>
            <a:ext cx="6175415" cy="4874754"/>
          </a:xfrm>
        </p:spPr>
        <p:txBody>
          <a:bodyPr/>
          <a:lstStyle>
            <a:lvl1pPr>
              <a:defRPr sz="3201"/>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40226" y="2057876"/>
            <a:ext cx="3934285" cy="3812471"/>
          </a:xfrm>
        </p:spPr>
        <p:txBody>
          <a:bodyPr/>
          <a:lstStyle>
            <a:lvl1pPr marL="0" indent="0">
              <a:buNone/>
              <a:defRPr sz="1600"/>
            </a:lvl1pPr>
            <a:lvl2pPr marL="457291" indent="0">
              <a:buNone/>
              <a:defRPr sz="1400"/>
            </a:lvl2pPr>
            <a:lvl3pPr marL="914583" indent="0">
              <a:buNone/>
              <a:defRPr sz="1200"/>
            </a:lvl3pPr>
            <a:lvl4pPr marL="1371874" indent="0">
              <a:buNone/>
              <a:defRPr sz="1000"/>
            </a:lvl4pPr>
            <a:lvl5pPr marL="1829166" indent="0">
              <a:buNone/>
              <a:defRPr sz="1000"/>
            </a:lvl5pPr>
            <a:lvl6pPr marL="2286457" indent="0">
              <a:buNone/>
              <a:defRPr sz="1000"/>
            </a:lvl6pPr>
            <a:lvl7pPr marL="2743749" indent="0">
              <a:buNone/>
              <a:defRPr sz="1000"/>
            </a:lvl7pPr>
            <a:lvl8pPr marL="3201040" indent="0">
              <a:buNone/>
              <a:defRPr sz="1000"/>
            </a:lvl8pPr>
            <a:lvl9pPr marL="3658332"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C02D343-BBAA-4974-B89F-198DA37C01B5}" type="datetimeFigureOut">
              <a:rPr lang="zh-CN" altLang="en-US" smtClean="0"/>
              <a:t>2024/4/23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362335934"/>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226" y="457306"/>
            <a:ext cx="3934285" cy="1600571"/>
          </a:xfrm>
        </p:spPr>
        <p:txBody>
          <a:bodyPr anchor="b"/>
          <a:lstStyle>
            <a:lvl1pPr>
              <a:defRPr sz="3201"/>
            </a:lvl1pPr>
          </a:lstStyle>
          <a:p>
            <a:r>
              <a:rPr lang="zh-CN" altLang="en-US"/>
              <a:t>单击此处编辑母版标题样式</a:t>
            </a:r>
          </a:p>
        </p:txBody>
      </p:sp>
      <p:sp>
        <p:nvSpPr>
          <p:cNvPr id="3" name="图片占位符 2"/>
          <p:cNvSpPr>
            <a:spLocks noGrp="1"/>
          </p:cNvSpPr>
          <p:nvPr>
            <p:ph type="pic" idx="1"/>
          </p:nvPr>
        </p:nvSpPr>
        <p:spPr>
          <a:xfrm>
            <a:off x="5185887" y="987654"/>
            <a:ext cx="6175415" cy="4874754"/>
          </a:xfrm>
        </p:spPr>
        <p:txBody>
          <a:bodyPr/>
          <a:lstStyle>
            <a:lvl1pPr marL="0" indent="0">
              <a:buNone/>
              <a:defRPr sz="3201"/>
            </a:lvl1pPr>
            <a:lvl2pPr marL="457291" indent="0">
              <a:buNone/>
              <a:defRPr sz="2801"/>
            </a:lvl2pPr>
            <a:lvl3pPr marL="914583" indent="0">
              <a:buNone/>
              <a:defRPr sz="2400"/>
            </a:lvl3pPr>
            <a:lvl4pPr marL="1371874" indent="0">
              <a:buNone/>
              <a:defRPr sz="2000"/>
            </a:lvl4pPr>
            <a:lvl5pPr marL="1829166" indent="0">
              <a:buNone/>
              <a:defRPr sz="2000"/>
            </a:lvl5pPr>
            <a:lvl6pPr marL="2286457" indent="0">
              <a:buNone/>
              <a:defRPr sz="2000"/>
            </a:lvl6pPr>
            <a:lvl7pPr marL="2743749" indent="0">
              <a:buNone/>
              <a:defRPr sz="2000"/>
            </a:lvl7pPr>
            <a:lvl8pPr marL="3201040" indent="0">
              <a:buNone/>
              <a:defRPr sz="2000"/>
            </a:lvl8pPr>
            <a:lvl9pPr marL="3658332" indent="0">
              <a:buNone/>
              <a:defRPr sz="2000"/>
            </a:lvl9pPr>
          </a:lstStyle>
          <a:p>
            <a:endParaRPr lang="zh-CN" altLang="en-US"/>
          </a:p>
        </p:txBody>
      </p:sp>
      <p:sp>
        <p:nvSpPr>
          <p:cNvPr id="4" name="文本占位符 3"/>
          <p:cNvSpPr>
            <a:spLocks noGrp="1"/>
          </p:cNvSpPr>
          <p:nvPr>
            <p:ph type="body" sz="half" idx="2"/>
          </p:nvPr>
        </p:nvSpPr>
        <p:spPr>
          <a:xfrm>
            <a:off x="840226" y="2057876"/>
            <a:ext cx="3934285" cy="3812471"/>
          </a:xfrm>
        </p:spPr>
        <p:txBody>
          <a:bodyPr/>
          <a:lstStyle>
            <a:lvl1pPr marL="0" indent="0">
              <a:buNone/>
              <a:defRPr sz="1600"/>
            </a:lvl1pPr>
            <a:lvl2pPr marL="457291" indent="0">
              <a:buNone/>
              <a:defRPr sz="1400"/>
            </a:lvl2pPr>
            <a:lvl3pPr marL="914583" indent="0">
              <a:buNone/>
              <a:defRPr sz="1200"/>
            </a:lvl3pPr>
            <a:lvl4pPr marL="1371874" indent="0">
              <a:buNone/>
              <a:defRPr sz="1000"/>
            </a:lvl4pPr>
            <a:lvl5pPr marL="1829166" indent="0">
              <a:buNone/>
              <a:defRPr sz="1000"/>
            </a:lvl5pPr>
            <a:lvl6pPr marL="2286457" indent="0">
              <a:buNone/>
              <a:defRPr sz="1000"/>
            </a:lvl6pPr>
            <a:lvl7pPr marL="2743749" indent="0">
              <a:buNone/>
              <a:defRPr sz="1000"/>
            </a:lvl7pPr>
            <a:lvl8pPr marL="3201040" indent="0">
              <a:buNone/>
              <a:defRPr sz="1000"/>
            </a:lvl8pPr>
            <a:lvl9pPr marL="3658332"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C02D343-BBAA-4974-B89F-198DA37C01B5}" type="datetimeFigureOut">
              <a:rPr lang="zh-CN" altLang="en-US" smtClean="0"/>
              <a:t>2024/4/23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3924882629"/>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2024/4/23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98744654"/>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9444" y="365209"/>
            <a:ext cx="2630269"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637" y="365209"/>
            <a:ext cx="7738328" cy="581318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C02D343-BBAA-4974-B89F-198DA37C01B5}" type="datetimeFigureOut">
              <a:rPr lang="zh-CN" altLang="en-US" smtClean="0"/>
              <a:t>2024/4/23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4006792730"/>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两级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774700" y="362744"/>
            <a:ext cx="6581775" cy="40005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09918" y="1600994"/>
            <a:ext cx="10978515" cy="4572000"/>
          </a:xfrm>
          <a:prstGeom prst="rect">
            <a:avLst/>
          </a:prstGeom>
        </p:spPr>
        <p:txBody>
          <a:bodyPr/>
          <a:lstStyle>
            <a:lvl1pPr marL="457200" indent="-457200">
              <a:lnSpc>
                <a:spcPct val="120000"/>
              </a:lnSpc>
              <a:buSzPct val="80000"/>
              <a:buFont typeface="Wingdings" pitchFamily="2" charset="2"/>
              <a:buChar char="l"/>
              <a:defRPr>
                <a:solidFill>
                  <a:schemeClr val="tx1">
                    <a:lumMod val="75000"/>
                    <a:lumOff val="25000"/>
                  </a:schemeClr>
                </a:solidFill>
              </a:defRPr>
            </a:lvl1pPr>
            <a:lvl2pPr>
              <a:defRPr>
                <a:solidFill>
                  <a:schemeClr val="tx1">
                    <a:lumMod val="75000"/>
                    <a:lumOff val="25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Content Placeholder 2"/>
          <p:cNvSpPr>
            <a:spLocks noGrp="1"/>
          </p:cNvSpPr>
          <p:nvPr>
            <p:ph idx="13"/>
          </p:nvPr>
        </p:nvSpPr>
        <p:spPr>
          <a:xfrm>
            <a:off x="841375" y="984137"/>
            <a:ext cx="10747058" cy="464458"/>
          </a:xfrm>
          <a:prstGeom prst="rect">
            <a:avLst/>
          </a:prstGeom>
        </p:spPr>
        <p:txBody>
          <a:bodyPr/>
          <a:lstStyle>
            <a:lvl1pPr marL="0" indent="0">
              <a:lnSpc>
                <a:spcPct val="120000"/>
              </a:lnSpc>
              <a:buSzPct val="80000"/>
              <a:buFont typeface="Wingdings" pitchFamily="2" charset="2"/>
              <a:buNone/>
              <a:defRPr b="0">
                <a:solidFill>
                  <a:schemeClr val="tx1">
                    <a:lumMod val="95000"/>
                    <a:lumOff val="5000"/>
                  </a:schemeClr>
                </a:solidFill>
              </a:defRPr>
            </a:lvl1pPr>
          </a:lstStyle>
          <a:p>
            <a:pPr lvl="0"/>
            <a:r>
              <a:rPr lang="en-US" dirty="0"/>
              <a:t>Click to edit Master text styles</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7" name="Freeform 3"/>
          <p:cNvSpPr/>
          <p:nvPr userDrawn="1"/>
        </p:nvSpPr>
        <p:spPr>
          <a:xfrm>
            <a:off x="-73026" y="0"/>
            <a:ext cx="12271375" cy="6859588"/>
          </a:xfrm>
          <a:custGeom>
            <a:avLst/>
            <a:gdLst>
              <a:gd name="connsiteX0" fmla="*/ 0 w 9144000"/>
              <a:gd name="connsiteY0" fmla="*/ 5143500 h 5143500"/>
              <a:gd name="connsiteX1" fmla="*/ 9144000 w 9144000"/>
              <a:gd name="connsiteY1" fmla="*/ 5143500 h 5143500"/>
              <a:gd name="connsiteX2" fmla="*/ 9144000 w 9144000"/>
              <a:gd name="connsiteY2" fmla="*/ 0 h 5143500"/>
              <a:gd name="connsiteX3" fmla="*/ 0 w 9144000"/>
              <a:gd name="connsiteY3" fmla="*/ 0 h 5143500"/>
              <a:gd name="connsiteX4" fmla="*/ 0 w 9144000"/>
              <a:gd name="connsiteY4" fmla="*/ 5143500 h 51435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5143500">
                <a:moveTo>
                  <a:pt x="0" y="5143500"/>
                </a:moveTo>
                <a:lnTo>
                  <a:pt x="9144000" y="5143500"/>
                </a:lnTo>
                <a:lnTo>
                  <a:pt x="9144000" y="0"/>
                </a:lnTo>
                <a:lnTo>
                  <a:pt x="0" y="0"/>
                </a:lnTo>
                <a:lnTo>
                  <a:pt x="0" y="5143500"/>
                </a:lnTo>
              </a:path>
            </a:pathLst>
          </a:custGeom>
          <a:solidFill>
            <a:srgbClr val="ECECF2">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
        <p:nvSpPr>
          <p:cNvPr id="4" name="Date Placeholder 3"/>
          <p:cNvSpPr>
            <a:spLocks noGrp="1"/>
          </p:cNvSpPr>
          <p:nvPr>
            <p:ph type="dt" sz="half" idx="10"/>
          </p:nvPr>
        </p:nvSpPr>
        <p:spPr/>
        <p:txBody>
          <a:bodyPr/>
          <a:lstStyle/>
          <a:p>
            <a:fld id="{1D8BD707-D9CF-40AE-B4C6-C98DA3205C09}"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10" name="TextBox 1"/>
          <p:cNvSpPr txBox="1"/>
          <p:nvPr userDrawn="1"/>
        </p:nvSpPr>
        <p:spPr>
          <a:xfrm>
            <a:off x="2172326" y="711365"/>
            <a:ext cx="1359346" cy="886482"/>
          </a:xfrm>
          <a:prstGeom prst="rect">
            <a:avLst/>
          </a:prstGeom>
          <a:noFill/>
        </p:spPr>
        <p:txBody>
          <a:bodyPr wrap="none" lIns="0" tIns="0" rIns="0" bIns="60981" rtlCol="0">
            <a:spAutoFit/>
          </a:bodyPr>
          <a:lstStyle/>
          <a:p>
            <a:pPr>
              <a:lnSpc>
                <a:spcPts val="6935"/>
              </a:lnSpc>
            </a:pPr>
            <a:r>
              <a:rPr lang="zh-CN" altLang="en-US" sz="5300" dirty="0">
                <a:solidFill>
                  <a:srgbClr val="4197DF"/>
                </a:solidFill>
                <a:latin typeface="Microsoft YaHei UI" pitchFamily="18" charset="0"/>
                <a:cs typeface="Microsoft YaHei UI" pitchFamily="18" charset="0"/>
              </a:rPr>
              <a:t>内容</a:t>
            </a:r>
            <a:endParaRPr lang="en-US" altLang="zh-CN" sz="5300" dirty="0">
              <a:solidFill>
                <a:srgbClr val="4197DF"/>
              </a:solidFill>
              <a:latin typeface="Microsoft YaHei UI" pitchFamily="18" charset="0"/>
              <a:cs typeface="Microsoft YaHei UI" pitchFamily="18" charset="0"/>
            </a:endParaRPr>
          </a:p>
        </p:txBody>
      </p:sp>
      <p:sp>
        <p:nvSpPr>
          <p:cNvPr id="11" name="TextBox 1"/>
          <p:cNvSpPr txBox="1"/>
          <p:nvPr userDrawn="1"/>
        </p:nvSpPr>
        <p:spPr>
          <a:xfrm>
            <a:off x="2233987" y="1642914"/>
            <a:ext cx="1274388" cy="266761"/>
          </a:xfrm>
          <a:prstGeom prst="rect">
            <a:avLst/>
          </a:prstGeom>
          <a:noFill/>
        </p:spPr>
        <p:txBody>
          <a:bodyPr wrap="none" lIns="0" tIns="0" rIns="0" bIns="60981" rtlCol="0">
            <a:spAutoFit/>
          </a:bodyPr>
          <a:lstStyle/>
          <a:p>
            <a:pPr>
              <a:lnSpc>
                <a:spcPts val="1600"/>
              </a:lnSpc>
            </a:pPr>
            <a:r>
              <a:rPr lang="en-US" altLang="zh-CN" sz="1900" dirty="0">
                <a:solidFill>
                  <a:srgbClr val="4197DF"/>
                </a:solidFill>
                <a:latin typeface="Times New Roman" pitchFamily="18" charset="0"/>
                <a:cs typeface="Times New Roman" pitchFamily="18" charset="0"/>
              </a:rPr>
              <a:t>CONTENTS</a:t>
            </a:r>
          </a:p>
        </p:txBody>
      </p:sp>
      <p:sp>
        <p:nvSpPr>
          <p:cNvPr id="12" name="TextBox 1"/>
          <p:cNvSpPr txBox="1"/>
          <p:nvPr userDrawn="1"/>
        </p:nvSpPr>
        <p:spPr>
          <a:xfrm>
            <a:off x="3567791" y="762794"/>
            <a:ext cx="718145" cy="946434"/>
          </a:xfrm>
          <a:prstGeom prst="rect">
            <a:avLst/>
          </a:prstGeom>
          <a:noFill/>
        </p:spPr>
        <p:txBody>
          <a:bodyPr wrap="none" lIns="0" tIns="0" rIns="0" bIns="60981" rtlCol="0">
            <a:spAutoFit/>
          </a:bodyPr>
          <a:lstStyle/>
          <a:p>
            <a:pPr>
              <a:lnSpc>
                <a:spcPts val="6935"/>
              </a:lnSpc>
            </a:pPr>
            <a:r>
              <a:rPr lang="zh-CN" altLang="en-US" sz="2800" dirty="0">
                <a:solidFill>
                  <a:srgbClr val="4197DF"/>
                </a:solidFill>
                <a:latin typeface="Microsoft YaHei UI" pitchFamily="18" charset="0"/>
                <a:cs typeface="Microsoft YaHei UI" pitchFamily="18" charset="0"/>
              </a:rPr>
              <a:t>导航</a:t>
            </a:r>
            <a:endParaRPr lang="en-US" altLang="zh-CN" sz="2800" dirty="0">
              <a:solidFill>
                <a:srgbClr val="4197DF"/>
              </a:solidFill>
              <a:latin typeface="Microsoft YaHei UI" pitchFamily="18" charset="0"/>
              <a:cs typeface="Microsoft YaHei UI" pitchFamily="18" charset="0"/>
            </a:endParaRPr>
          </a:p>
        </p:txBody>
      </p:sp>
      <p:sp>
        <p:nvSpPr>
          <p:cNvPr id="13" name="矩形 12"/>
          <p:cNvSpPr/>
          <p:nvPr userDrawn="1"/>
        </p:nvSpPr>
        <p:spPr>
          <a:xfrm>
            <a:off x="1571625" y="828675"/>
            <a:ext cx="488950" cy="985838"/>
          </a:xfrm>
          <a:prstGeom prst="rect">
            <a:avLst/>
          </a:prstGeom>
          <a:solidFill>
            <a:srgbClr val="1A8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917"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0828" y="2134095"/>
            <a:ext cx="5387605" cy="6036015"/>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6269"/>
            <a:ext cx="10978515" cy="1524353"/>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918" y="2047291"/>
            <a:ext cx="5389723"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p>
        </p:txBody>
      </p:sp>
      <p:sp>
        <p:nvSpPr>
          <p:cNvPr id="4" name="Content Placeholder 3"/>
          <p:cNvSpPr>
            <a:spLocks noGrp="1"/>
          </p:cNvSpPr>
          <p:nvPr>
            <p:ph sz="half" idx="2"/>
          </p:nvPr>
        </p:nvSpPr>
        <p:spPr>
          <a:xfrm>
            <a:off x="609918" y="2900505"/>
            <a:ext cx="5389723"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6593" y="2047291"/>
            <a:ext cx="5391840" cy="853214"/>
          </a:xfrm>
          <a:prstGeom prst="rect">
            <a:avLst/>
          </a:prstGeom>
        </p:spPr>
        <p:txBody>
          <a:bodyPr anchor="b"/>
          <a:lstStyle>
            <a:lvl1pPr marL="0" indent="0">
              <a:buNone/>
              <a:defRPr sz="3200" b="1"/>
            </a:lvl1pPr>
            <a:lvl2pPr marL="609600" indent="0">
              <a:buNone/>
              <a:defRPr sz="2700" b="1"/>
            </a:lvl2pPr>
            <a:lvl3pPr marL="1219835" indent="0">
              <a:buNone/>
              <a:defRPr sz="2400" b="1"/>
            </a:lvl3pPr>
            <a:lvl4pPr marL="1829435" indent="0">
              <a:buNone/>
              <a:defRPr sz="2100" b="1"/>
            </a:lvl4pPr>
            <a:lvl5pPr marL="2439035" indent="0">
              <a:buNone/>
              <a:defRPr sz="2100" b="1"/>
            </a:lvl5pPr>
            <a:lvl6pPr marL="3049270" indent="0">
              <a:buNone/>
              <a:defRPr sz="2100" b="1"/>
            </a:lvl6pPr>
            <a:lvl7pPr marL="3658870" indent="0">
              <a:buNone/>
              <a:defRPr sz="2100" b="1"/>
            </a:lvl7pPr>
            <a:lvl8pPr marL="4268470" indent="0">
              <a:buNone/>
              <a:defRPr sz="2100" b="1"/>
            </a:lvl8pPr>
            <a:lvl9pPr marL="4878705"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6593" y="2900505"/>
            <a:ext cx="5391840" cy="5269604"/>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18" y="364151"/>
            <a:ext cx="4013173" cy="1549759"/>
          </a:xfrm>
          <a:prstGeom prst="rect">
            <a:avLst/>
          </a:prstGeo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9216" y="364152"/>
            <a:ext cx="6819216" cy="7805958"/>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918" y="1913910"/>
            <a:ext cx="4013173" cy="6256199"/>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6402282"/>
            <a:ext cx="7319010" cy="755826"/>
          </a:xfrm>
          <a:prstGeom prst="rect">
            <a:avLst/>
          </a:prstGeo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90962" y="817223"/>
            <a:ext cx="7319010" cy="5487670"/>
          </a:xfrm>
          <a:prstGeom prst="rect">
            <a:avLst/>
          </a:prstGeom>
        </p:spPr>
        <p:txBody>
          <a:bodyPr/>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en-US"/>
          </a:p>
        </p:txBody>
      </p:sp>
      <p:sp>
        <p:nvSpPr>
          <p:cNvPr id="4" name="Text Placeholder 3"/>
          <p:cNvSpPr>
            <a:spLocks noGrp="1"/>
          </p:cNvSpPr>
          <p:nvPr>
            <p:ph type="body" sz="half" idx="2"/>
          </p:nvPr>
        </p:nvSpPr>
        <p:spPr>
          <a:xfrm>
            <a:off x="2390962" y="7158108"/>
            <a:ext cx="7319010" cy="1073398"/>
          </a:xfrm>
          <a:prstGeom prst="rect">
            <a:avLst/>
          </a:prstGeom>
        </p:spPr>
        <p:txBody>
          <a:bodyPr/>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917" y="8477096"/>
            <a:ext cx="2846282" cy="486946"/>
          </a:xfrm>
          <a:prstGeom prst="rect">
            <a:avLst/>
          </a:prstGeom>
        </p:spPr>
        <p:txBody>
          <a:bodyPr vert="horz" lIns="121963" tIns="60981" rIns="121963" bIns="60981" rtlCol="0" anchor="ctr"/>
          <a:lstStyle>
            <a:lvl1pPr algn="l">
              <a:defRPr sz="1600">
                <a:solidFill>
                  <a:schemeClr val="tx1">
                    <a:tint val="75000"/>
                  </a:schemeClr>
                </a:solidFill>
              </a:defRPr>
            </a:lvl1pPr>
          </a:lstStyle>
          <a:p>
            <a:fld id="{1D8BD707-D9CF-40AE-B4C6-C98DA3205C09}" type="datetimeFigureOut">
              <a:rPr lang="en-US" smtClean="0"/>
              <a:t>4/23/2024</a:t>
            </a:fld>
            <a:endParaRPr lang="en-US"/>
          </a:p>
        </p:txBody>
      </p:sp>
      <p:sp>
        <p:nvSpPr>
          <p:cNvPr id="5" name="Footer Placeholder 4"/>
          <p:cNvSpPr>
            <a:spLocks noGrp="1"/>
          </p:cNvSpPr>
          <p:nvPr>
            <p:ph type="ftr" sz="quarter" idx="3"/>
          </p:nvPr>
        </p:nvSpPr>
        <p:spPr>
          <a:xfrm>
            <a:off x="4167770" y="8477096"/>
            <a:ext cx="3862811" cy="486946"/>
          </a:xfrm>
          <a:prstGeom prst="rect">
            <a:avLst/>
          </a:prstGeom>
        </p:spPr>
        <p:txBody>
          <a:bodyPr vert="horz" lIns="121963" tIns="60981" rIns="121963" bIns="60981"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42151" y="8477096"/>
            <a:ext cx="2846282" cy="486946"/>
          </a:xfrm>
          <a:prstGeom prst="rect">
            <a:avLst/>
          </a:prstGeom>
        </p:spPr>
        <p:txBody>
          <a:bodyPr vert="horz" lIns="121963" tIns="60981" rIns="121963" bIns="60981" rtlCol="0" anchor="ctr"/>
          <a:lstStyle>
            <a:lvl1pPr algn="r">
              <a:defRPr sz="1600">
                <a:solidFill>
                  <a:schemeClr val="tx1">
                    <a:tint val="75000"/>
                  </a:schemeClr>
                </a:solidFill>
              </a:defRPr>
            </a:lvl1pPr>
          </a:lstStyle>
          <a:p>
            <a:fld id="{B6F15528-21DE-4FAA-801E-634DDDAF4B2B}" type="slidenum">
              <a:rPr lang="en-US" smtClean="0"/>
              <a:t>‹#›</a:t>
            </a:fld>
            <a:endParaRPr lang="en-US"/>
          </a:p>
        </p:txBody>
      </p:sp>
      <p:sp>
        <p:nvSpPr>
          <p:cNvPr id="21" name="Text Placeholder 2"/>
          <p:cNvSpPr>
            <a:spLocks noGrp="1"/>
          </p:cNvSpPr>
          <p:nvPr>
            <p:ph type="body" idx="1"/>
          </p:nvPr>
        </p:nvSpPr>
        <p:spPr>
          <a:xfrm>
            <a:off x="609521" y="1143794"/>
            <a:ext cx="10971372" cy="5000369"/>
          </a:xfrm>
          <a:prstGeom prst="rect">
            <a:avLst/>
          </a:prstGeom>
        </p:spPr>
        <p:txBody>
          <a:bodyPr vert="horz" lIns="121917" tIns="60958" rIns="121917" bIns="6095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矩形 23"/>
          <p:cNvSpPr/>
          <p:nvPr/>
        </p:nvSpPr>
        <p:spPr>
          <a:xfrm>
            <a:off x="0" y="332656"/>
            <a:ext cx="12198350" cy="432048"/>
          </a:xfrm>
          <a:prstGeom prst="rect">
            <a:avLst/>
          </a:prstGeom>
          <a:solidFill>
            <a:srgbClr val="4080D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endParaRPr lang="zh-CN" altLang="en-US"/>
          </a:p>
        </p:txBody>
      </p:sp>
      <p:sp>
        <p:nvSpPr>
          <p:cNvPr id="25" name="矩形 24"/>
          <p:cNvSpPr/>
          <p:nvPr/>
        </p:nvSpPr>
        <p:spPr>
          <a:xfrm>
            <a:off x="0" y="764704"/>
            <a:ext cx="1219835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283362" y="306064"/>
            <a:ext cx="485233" cy="485233"/>
          </a:xfrm>
          <a:prstGeom prst="ellipse">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dirty="0">
              <a:latin typeface="微软雅黑" pitchFamily="34" charset="-122"/>
              <a:ea typeface="微软雅黑" pitchFamily="34" charset="-122"/>
            </a:endParaRPr>
          </a:p>
        </p:txBody>
      </p:sp>
      <p:sp>
        <p:nvSpPr>
          <p:cNvPr id="27" name="TextBox 15"/>
          <p:cNvSpPr txBox="1"/>
          <p:nvPr/>
        </p:nvSpPr>
        <p:spPr>
          <a:xfrm>
            <a:off x="11283362" y="442092"/>
            <a:ext cx="483393" cy="246221"/>
          </a:xfrm>
          <a:prstGeom prst="rect">
            <a:avLst/>
          </a:prstGeom>
          <a:solidFill>
            <a:srgbClr val="4080DC"/>
          </a:solidFill>
        </p:spPr>
        <p:txBody>
          <a:bodyPr wrap="square" lIns="0" tIns="0" rIns="0" bIns="0" rtlCol="0">
            <a:spAutoFit/>
          </a:bodyPr>
          <a:lstStyle/>
          <a:p>
            <a:pPr algn="ctr"/>
            <a:fld id="{2EEF1883-7A0E-4F66-9932-E581691AD397}" type="slidenum">
              <a:rPr lang="zh-CN" altLang="en-US" sz="1600" smtClean="0">
                <a:solidFill>
                  <a:schemeClr val="tx1"/>
                </a:solidFill>
                <a:latin typeface="Arial Unicode MS" pitchFamily="34" charset="-122"/>
                <a:ea typeface="Arial Unicode MS" pitchFamily="34" charset="-122"/>
                <a:cs typeface="Arial Unicode MS" pitchFamily="34" charset="-122"/>
              </a:rPr>
              <a:t>‹#›</a:t>
            </a:fld>
            <a:r>
              <a:rPr lang="zh-CN" altLang="en-US" sz="1600" dirty="0">
                <a:solidFill>
                  <a:schemeClr val="tx1"/>
                </a:solidFill>
                <a:latin typeface="Arial Unicode MS" pitchFamily="34" charset="-122"/>
                <a:ea typeface="Arial Unicode MS" pitchFamily="34" charset="-122"/>
                <a:cs typeface="Arial Unicode MS" pitchFamily="34" charset="-122"/>
              </a:rPr>
              <a:t> </a:t>
            </a:r>
            <a:endParaRPr lang="zh-CN" altLang="en-US" sz="1600" b="0" dirty="0">
              <a:solidFill>
                <a:schemeClr val="tx1"/>
              </a:solidFill>
              <a:latin typeface="Arial Unicode MS" pitchFamily="34" charset="-122"/>
              <a:ea typeface="Arial Unicode MS" pitchFamily="34" charset="-122"/>
              <a:cs typeface="Arial Unicode MS" pitchFamily="34" charset="-122"/>
            </a:endParaRPr>
          </a:p>
        </p:txBody>
      </p:sp>
      <p:sp>
        <p:nvSpPr>
          <p:cNvPr id="29" name="矩形 28"/>
          <p:cNvSpPr/>
          <p:nvPr/>
        </p:nvSpPr>
        <p:spPr>
          <a:xfrm>
            <a:off x="8004175" y="332656"/>
            <a:ext cx="2754072" cy="432048"/>
          </a:xfrm>
          <a:prstGeom prst="rect">
            <a:avLst/>
          </a:prstGeom>
          <a:solidFill>
            <a:srgbClr val="408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0" dirty="0">
                <a:solidFill>
                  <a:schemeClr val="bg1"/>
                </a:solidFill>
                <a:latin typeface="微软雅黑" pitchFamily="34" charset="-122"/>
                <a:ea typeface="微软雅黑" pitchFamily="34" charset="-122"/>
              </a:rPr>
              <a:t>项目</a:t>
            </a:r>
            <a:r>
              <a:rPr lang="en-US" altLang="zh-CN" sz="1800" b="0" dirty="0">
                <a:solidFill>
                  <a:schemeClr val="bg1"/>
                </a:solidFill>
                <a:latin typeface="微软雅黑" pitchFamily="34" charset="-122"/>
                <a:ea typeface="微软雅黑" pitchFamily="34" charset="-122"/>
              </a:rPr>
              <a:t>6 </a:t>
            </a:r>
            <a:r>
              <a:rPr lang="zh-CN" altLang="en-US" sz="1800" b="0" dirty="0">
                <a:solidFill>
                  <a:schemeClr val="bg1"/>
                </a:solidFill>
                <a:latin typeface="微软雅黑" pitchFamily="34" charset="-122"/>
                <a:ea typeface="微软雅黑" pitchFamily="34" charset="-122"/>
              </a:rPr>
              <a:t>配置动态路由</a:t>
            </a:r>
          </a:p>
        </p:txBody>
      </p:sp>
      <p:sp>
        <p:nvSpPr>
          <p:cNvPr id="20" name="Title Placeholder 1"/>
          <p:cNvSpPr>
            <a:spLocks noGrp="1"/>
          </p:cNvSpPr>
          <p:nvPr>
            <p:ph type="title"/>
          </p:nvPr>
        </p:nvSpPr>
        <p:spPr>
          <a:xfrm>
            <a:off x="772942" y="362834"/>
            <a:ext cx="5305686" cy="399960"/>
          </a:xfrm>
          <a:prstGeom prst="rect">
            <a:avLst/>
          </a:prstGeom>
        </p:spPr>
        <p:txBody>
          <a:bodyPr vert="horz" lIns="121917" tIns="60958" rIns="121917" bIns="60958" rtlCol="0" anchor="ctr">
            <a:noAutofit/>
          </a:bodyPr>
          <a:lstStyle/>
          <a:p>
            <a:r>
              <a:rPr lang="en-US" dirty="0"/>
              <a:t>Click to edit Master title style</a:t>
            </a:r>
          </a:p>
        </p:txBody>
      </p:sp>
      <p:sp>
        <p:nvSpPr>
          <p:cNvPr id="40" name="等腰三角形 39">
            <a:hlinkClick r:id="" action="ppaction://hlinkshowjump?jump=previousslide"/>
          </p:cNvPr>
          <p:cNvSpPr/>
          <p:nvPr/>
        </p:nvSpPr>
        <p:spPr>
          <a:xfrm rot="5400000" flipH="1">
            <a:off x="3854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1" name="等腰三角形 40">
            <a:hlinkClick r:id="" action="ppaction://hlinkshowjump?jump=previousslide"/>
          </p:cNvPr>
          <p:cNvSpPr/>
          <p:nvPr/>
        </p:nvSpPr>
        <p:spPr>
          <a:xfrm rot="5400000" flipH="1">
            <a:off x="52511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2" name="等腰三角形 41">
            <a:hlinkClick r:id="" action="ppaction://hlinkshowjump?jump=previousslide"/>
          </p:cNvPr>
          <p:cNvSpPr/>
          <p:nvPr/>
        </p:nvSpPr>
        <p:spPr>
          <a:xfrm rot="5400000" flipH="1">
            <a:off x="658467" y="517775"/>
            <a:ext cx="98663" cy="101148"/>
          </a:xfrm>
          <a:prstGeom prst="triangl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200" rtl="0" eaLnBrk="1" latinLnBrk="0" hangingPunct="1">
        <a:spcBef>
          <a:spcPct val="0"/>
        </a:spcBef>
        <a:buNone/>
        <a:defRPr sz="2200" kern="1200">
          <a:solidFill>
            <a:schemeClr val="bg1"/>
          </a:solidFill>
          <a:latin typeface="+mj-lt"/>
          <a:ea typeface="+mj-ea"/>
          <a:cs typeface="+mj-cs"/>
        </a:defRPr>
      </a:lvl1pPr>
    </p:titleStyle>
    <p:bodyStyle>
      <a:lvl1pPr marL="457200" indent="-457200" algn="l" defTabSz="1219200" rtl="0" eaLnBrk="1" latinLnBrk="0" hangingPunct="1">
        <a:spcBef>
          <a:spcPct val="20000"/>
        </a:spcBef>
        <a:buSzPct val="80000"/>
        <a:buFont typeface="Wingdings" pitchFamily="2" charset="2"/>
        <a:buChar char="l"/>
        <a:defRPr sz="2000" kern="1200">
          <a:solidFill>
            <a:schemeClr val="tx1">
              <a:lumMod val="75000"/>
              <a:lumOff val="25000"/>
            </a:schemeClr>
          </a:solidFill>
          <a:latin typeface="+mn-lt"/>
          <a:ea typeface="+mn-ea"/>
          <a:cs typeface="+mn-cs"/>
        </a:defRPr>
      </a:lvl1pPr>
      <a:lvl2pPr marL="991235" indent="-381000" algn="l" defTabSz="1219200" rtl="0" eaLnBrk="1" latinLnBrk="0" hangingPunct="1">
        <a:spcBef>
          <a:spcPct val="20000"/>
        </a:spcBef>
        <a:buFont typeface="Arial" pitchFamily="34" charset="0"/>
        <a:buChar char="–"/>
        <a:defRPr sz="1800" kern="1200">
          <a:solidFill>
            <a:schemeClr val="tx1">
              <a:lumMod val="75000"/>
              <a:lumOff val="25000"/>
            </a:schemeClr>
          </a:solidFill>
          <a:latin typeface="+mn-lt"/>
          <a:ea typeface="+mn-ea"/>
          <a:cs typeface="+mn-cs"/>
        </a:defRPr>
      </a:lvl2pPr>
      <a:lvl3pPr marL="15246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2134235"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744470" indent="-304800" algn="l" defTabSz="12192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33540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637" y="365210"/>
            <a:ext cx="10521077" cy="132587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637" y="1826048"/>
            <a:ext cx="10521077" cy="435234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636" y="6357822"/>
            <a:ext cx="2744629"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CC02D343-BBAA-4974-B89F-198DA37C01B5}" type="datetimeFigureOut">
              <a:rPr lang="zh-CN" altLang="en-US" smtClean="0"/>
              <a:t>2024/4/23</a:t>
            </a:fld>
            <a:endParaRPr lang="zh-CN" altLang="en-US"/>
          </a:p>
        </p:txBody>
      </p:sp>
      <p:sp>
        <p:nvSpPr>
          <p:cNvPr id="5" name="页脚占位符 4"/>
          <p:cNvSpPr>
            <a:spLocks noGrp="1"/>
          </p:cNvSpPr>
          <p:nvPr>
            <p:ph type="ftr" sz="quarter" idx="3"/>
          </p:nvPr>
        </p:nvSpPr>
        <p:spPr>
          <a:xfrm>
            <a:off x="4040704" y="6357822"/>
            <a:ext cx="4116943"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5085" y="6357822"/>
            <a:ext cx="2744629"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8ACD689D-6400-4EAA-B7EF-FE9F0AB65177}" type="slidenum">
              <a:rPr lang="zh-CN" altLang="en-US" smtClean="0"/>
              <a:t>‹#›</a:t>
            </a:fld>
            <a:endParaRPr lang="zh-CN" altLang="en-US"/>
          </a:p>
        </p:txBody>
      </p:sp>
    </p:spTree>
    <p:extLst>
      <p:ext uri="{BB962C8B-B14F-4D97-AF65-F5344CB8AC3E}">
        <p14:creationId xmlns:p14="http://schemas.microsoft.com/office/powerpoint/2010/main" val="4258798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txStyles>
    <p:titleStyle>
      <a:lvl1pPr algn="l" defTabSz="914583"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646" indent="-228646" algn="l" defTabSz="914583" rtl="0" eaLnBrk="1" latinLnBrk="0" hangingPunct="1">
        <a:lnSpc>
          <a:spcPct val="90000"/>
        </a:lnSpc>
        <a:spcBef>
          <a:spcPts val="1000"/>
        </a:spcBef>
        <a:buFont typeface="Arial" panose="020B0604020202020204" pitchFamily="34" charset="0"/>
        <a:buChar char="•"/>
        <a:defRPr sz="2801" kern="1200">
          <a:solidFill>
            <a:schemeClr val="tx1"/>
          </a:solidFill>
          <a:latin typeface="+mn-lt"/>
          <a:ea typeface="+mn-ea"/>
          <a:cs typeface="+mn-cs"/>
        </a:defRPr>
      </a:lvl1pPr>
      <a:lvl2pPr marL="685937" indent="-228646" algn="l" defTabSz="91458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229" indent="-228646" algn="l" defTabSz="91458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520"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811"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103"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394"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86"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977" indent="-228646" algn="l" defTabSz="91458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baike.baidu.com/view/2663.htm"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baike.baidu.com/view/2276401.htm"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hyperlink" Target="http://baike.baidu.com/view/23880.htm" TargetMode="External"/><Relationship Id="rId2" Type="http://schemas.openxmlformats.org/officeDocument/2006/relationships/hyperlink" Target="http://baike.baidu.com/view/3401765.htm" TargetMode="External"/><Relationship Id="rId1" Type="http://schemas.openxmlformats.org/officeDocument/2006/relationships/slideLayout" Target="../slideLayouts/slideLayout3.xml"/><Relationship Id="rId6" Type="http://schemas.openxmlformats.org/officeDocument/2006/relationships/hyperlink" Target="http://baike.baidu.com/view/175122.htm" TargetMode="External"/><Relationship Id="rId5" Type="http://schemas.openxmlformats.org/officeDocument/2006/relationships/hyperlink" Target="http://baike.baidu.com/view/685503.htm" TargetMode="External"/><Relationship Id="rId4" Type="http://schemas.openxmlformats.org/officeDocument/2006/relationships/hyperlink" Target="http://baike.baidu.com/view/1085.htm"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baike.baidu.com/view/1686120.htm" TargetMode="External"/><Relationship Id="rId2" Type="http://schemas.openxmlformats.org/officeDocument/2006/relationships/hyperlink" Target="http://baike.baidu.com/view/543317.htm" TargetMode="Externa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hyperlink" Target="http://baike.baidu.com/view/32702.htm" TargetMode="External"/><Relationship Id="rId2" Type="http://schemas.openxmlformats.org/officeDocument/2006/relationships/hyperlink" Target="http://baike.baidu.com/view/1360.htm" TargetMode="External"/><Relationship Id="rId1" Type="http://schemas.openxmlformats.org/officeDocument/2006/relationships/slideLayout" Target="../slideLayouts/slideLayout3.xml"/><Relationship Id="rId4" Type="http://schemas.openxmlformats.org/officeDocument/2006/relationships/hyperlink" Target="http://baike.baidu.com/view/25880.htm"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baike.baidu.com/view/694266.htm" TargetMode="External"/><Relationship Id="rId2" Type="http://schemas.openxmlformats.org/officeDocument/2006/relationships/hyperlink" Target="http://baike.baidu.com/view/12034898.htm" TargetMode="Externa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hyperlink" Target="http://baike.baidu.com/view/649775.htm" TargetMode="Externa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3813175" y="1372394"/>
            <a:ext cx="8648521" cy="1841081"/>
          </a:xfrm>
          <a:prstGeom prst="rect">
            <a:avLst/>
          </a:prstGeom>
          <a:noFill/>
        </p:spPr>
        <p:txBody>
          <a:bodyPr wrap="none" rtlCol="0" anchor="t">
            <a:spAutoFit/>
          </a:bodyPr>
          <a:lstStyle/>
          <a:p>
            <a:pPr defTabSz="914583">
              <a:lnSpc>
                <a:spcPct val="150000"/>
              </a:lnSpc>
            </a:pPr>
            <a:r>
              <a:rPr lang="zh-CN" altLang="en-US" sz="4400" dirty="0">
                <a:solidFill>
                  <a:prstClr val="black"/>
                </a:solidFill>
                <a:cs typeface="+mn-ea"/>
                <a:sym typeface="+mn-lt"/>
              </a:rPr>
              <a:t>网络设备配置项目教程（华为版）</a:t>
            </a:r>
            <a:endParaRPr lang="en-US" altLang="zh-CN" sz="4400" dirty="0">
              <a:solidFill>
                <a:prstClr val="black"/>
              </a:solidFill>
              <a:cs typeface="+mn-ea"/>
              <a:sym typeface="+mn-lt"/>
            </a:endParaRPr>
          </a:p>
          <a:p>
            <a:pPr algn="ctr" defTabSz="914583">
              <a:lnSpc>
                <a:spcPct val="150000"/>
              </a:lnSpc>
            </a:pPr>
            <a:r>
              <a:rPr lang="zh-CN" altLang="en-US" sz="3600" dirty="0">
                <a:solidFill>
                  <a:prstClr val="black"/>
                </a:solidFill>
                <a:cs typeface="+mn-ea"/>
                <a:sym typeface="+mn-lt"/>
              </a:rPr>
              <a:t>（微课版）（第</a:t>
            </a:r>
            <a:r>
              <a:rPr lang="en-US" altLang="zh-CN" sz="3600" dirty="0">
                <a:solidFill>
                  <a:prstClr val="black"/>
                </a:solidFill>
                <a:cs typeface="+mn-ea"/>
                <a:sym typeface="+mn-lt"/>
              </a:rPr>
              <a:t>3</a:t>
            </a:r>
            <a:r>
              <a:rPr lang="zh-CN" altLang="en-US" sz="3600" dirty="0">
                <a:solidFill>
                  <a:prstClr val="black"/>
                </a:solidFill>
                <a:cs typeface="+mn-ea"/>
                <a:sym typeface="+mn-lt"/>
              </a:rPr>
              <a:t>版）</a:t>
            </a:r>
            <a:endParaRPr lang="zh-CN" altLang="en-US" sz="3600" dirty="0">
              <a:solidFill>
                <a:prstClr val="black"/>
              </a:solidFill>
              <a:latin typeface="微软雅黑"/>
              <a:ea typeface="微软雅黑"/>
              <a:cs typeface="+mn-ea"/>
              <a:sym typeface="+mn-lt"/>
            </a:endParaRPr>
          </a:p>
        </p:txBody>
      </p:sp>
      <p:pic>
        <p:nvPicPr>
          <p:cNvPr id="6" name="图片 5" descr="51miz-E841183-6477854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23575" y="4141292"/>
            <a:ext cx="1145805" cy="1145805"/>
          </a:xfrm>
          <a:prstGeom prst="rect">
            <a:avLst/>
          </a:prstGeom>
        </p:spPr>
      </p:pic>
    </p:spTree>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500"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zh-CN" altLang="zh-CN" b="1" dirty="0">
                <a:effectLst/>
                <a:latin typeface="+mn-ea"/>
                <a:cs typeface="Times New Roman" panose="02020603050405020304" pitchFamily="18" charset="0"/>
              </a:rPr>
              <a:t>路由协议概述</a:t>
            </a:r>
            <a:endParaRPr lang="zh-CN" altLang="en-US" b="1" dirty="0">
              <a:latin typeface="+mn-ea"/>
            </a:endParaRPr>
          </a:p>
        </p:txBody>
      </p:sp>
      <p:sp>
        <p:nvSpPr>
          <p:cNvPr id="2" name="文本框 1"/>
          <p:cNvSpPr txBox="1"/>
          <p:nvPr/>
        </p:nvSpPr>
        <p:spPr>
          <a:xfrm>
            <a:off x="1329055" y="1448594"/>
            <a:ext cx="9888772" cy="2807948"/>
          </a:xfrm>
          <a:prstGeom prst="rect">
            <a:avLst/>
          </a:prstGeom>
          <a:noFill/>
        </p:spPr>
        <p:txBody>
          <a:bodyPr wrap="square" rtlCol="0" anchor="t">
            <a:spAutoFit/>
          </a:bodyPr>
          <a:lstStyle/>
          <a:p>
            <a:pPr indent="261620" algn="just">
              <a:lnSpc>
                <a:spcPct val="150000"/>
              </a:lnSpc>
            </a:pPr>
            <a:r>
              <a:rPr lang="en-US" altLang="zh-CN" sz="2000" b="1" kern="100" dirty="0">
                <a:effectLst/>
                <a:latin typeface="+mn-ea"/>
              </a:rPr>
              <a:t>2.</a:t>
            </a:r>
            <a:r>
              <a:rPr lang="zh-CN" altLang="zh-CN" sz="2000" b="1" kern="100" dirty="0">
                <a:effectLst/>
                <a:latin typeface="+mn-ea"/>
              </a:rPr>
              <a:t>路由协议的特点</a:t>
            </a:r>
          </a:p>
          <a:p>
            <a:pPr indent="261620" algn="just">
              <a:lnSpc>
                <a:spcPct val="150000"/>
              </a:lnSpc>
            </a:pPr>
            <a:r>
              <a:rPr lang="zh-CN" altLang="zh-CN" sz="2000" kern="100" dirty="0">
                <a:effectLst/>
                <a:latin typeface="+mn-ea"/>
              </a:rPr>
              <a:t>使用路由协议后，各路由器间会通过相互连接的网络，动态地相互交换所知道的路由信息。通过这种机制，网络上的路由器会知道网络中其他网段的信息，动态地生成、维护相应的路由表。如果存在到目标网络有多条路径，而且其中的一个路由器由于故障无法工作时，到远程网络的路由可以自动重新配置。</a:t>
            </a:r>
          </a:p>
          <a:p>
            <a:pPr indent="266700">
              <a:lnSpc>
                <a:spcPct val="150000"/>
              </a:lnSpc>
            </a:pPr>
            <a:endParaRPr lang="zh-CN" altLang="zh-CN" sz="2000" dirty="0">
              <a:effectLst/>
              <a:latin typeface="+mn-ea"/>
              <a:cs typeface="宋体" panose="02010600030101010101" pitchFamily="2"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841375" y="5487035"/>
            <a:ext cx="10226040" cy="1123950"/>
            <a:chOff x="1325" y="8641"/>
            <a:chExt cx="16104" cy="1770"/>
          </a:xfrm>
        </p:grpSpPr>
        <p:sp>
          <p:nvSpPr>
            <p:cNvPr id="13" name="矩形 12"/>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1555882583"/>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zh-CN" altLang="zh-CN" b="1" dirty="0">
                <a:effectLst/>
                <a:latin typeface="+mn-ea"/>
                <a:cs typeface="Times New Roman" panose="02020603050405020304" pitchFamily="18" charset="0"/>
              </a:rPr>
              <a:t>路由协议概述</a:t>
            </a:r>
            <a:endParaRPr lang="zh-CN" altLang="en-US" b="1" dirty="0">
              <a:latin typeface="+mn-ea"/>
            </a:endParaRPr>
          </a:p>
        </p:txBody>
      </p:sp>
      <p:sp>
        <p:nvSpPr>
          <p:cNvPr id="2" name="文本框 1"/>
          <p:cNvSpPr txBox="1"/>
          <p:nvPr/>
        </p:nvSpPr>
        <p:spPr>
          <a:xfrm>
            <a:off x="1329055" y="1448594"/>
            <a:ext cx="9888772" cy="3731278"/>
          </a:xfrm>
          <a:prstGeom prst="rect">
            <a:avLst/>
          </a:prstGeom>
          <a:noFill/>
        </p:spPr>
        <p:txBody>
          <a:bodyPr wrap="square" rtlCol="0" anchor="t">
            <a:spAutoFit/>
          </a:bodyPr>
          <a:lstStyle/>
          <a:p>
            <a:pPr indent="261620" algn="just">
              <a:lnSpc>
                <a:spcPct val="150000"/>
              </a:lnSpc>
            </a:pPr>
            <a:r>
              <a:rPr lang="en-US" altLang="zh-CN" sz="2000" b="1" kern="100" dirty="0">
                <a:effectLst/>
                <a:latin typeface="+mn-ea"/>
              </a:rPr>
              <a:t>3.</a:t>
            </a:r>
            <a:r>
              <a:rPr lang="zh-CN" altLang="zh-CN" sz="2000" b="1" kern="100" dirty="0">
                <a:effectLst/>
                <a:latin typeface="+mn-ea"/>
              </a:rPr>
              <a:t>动态路由协议的分类</a:t>
            </a:r>
          </a:p>
          <a:p>
            <a:pPr algn="just">
              <a:lnSpc>
                <a:spcPct val="150000"/>
              </a:lnSpc>
            </a:pPr>
            <a:r>
              <a:rPr lang="en-US" altLang="zh-CN" sz="2000" kern="100" dirty="0">
                <a:effectLst/>
                <a:latin typeface="+mn-ea"/>
              </a:rPr>
              <a:t>    </a:t>
            </a:r>
            <a:r>
              <a:rPr lang="zh-CN" altLang="zh-CN" sz="2000" kern="100" dirty="0">
                <a:effectLst/>
                <a:latin typeface="+mn-ea"/>
              </a:rPr>
              <a:t>按不同的分类标准，动态路由协议可划分成不同的类别。</a:t>
            </a:r>
          </a:p>
          <a:p>
            <a:pPr indent="266700" algn="just">
              <a:lnSpc>
                <a:spcPct val="150000"/>
              </a:lnSpc>
            </a:pPr>
            <a:r>
              <a:rPr lang="zh-CN" altLang="zh-CN" sz="2000" kern="100" dirty="0">
                <a:effectLst/>
                <a:latin typeface="+mn-ea"/>
              </a:rPr>
              <a:t>（</a:t>
            </a:r>
            <a:r>
              <a:rPr lang="en-US" altLang="zh-CN" sz="2000" kern="100" dirty="0">
                <a:effectLst/>
                <a:latin typeface="+mn-ea"/>
              </a:rPr>
              <a:t>1</a:t>
            </a:r>
            <a:r>
              <a:rPr lang="zh-CN" altLang="zh-CN" sz="2000" kern="100" dirty="0">
                <a:effectLst/>
                <a:latin typeface="+mn-ea"/>
              </a:rPr>
              <a:t>）按自治系统分</a:t>
            </a:r>
          </a:p>
          <a:p>
            <a:pPr indent="266700" algn="just">
              <a:lnSpc>
                <a:spcPct val="150000"/>
              </a:lnSpc>
            </a:pPr>
            <a:r>
              <a:rPr lang="en-US" altLang="zh-CN" sz="2000" strike="noStrike" kern="100" dirty="0" err="1">
                <a:effectLst/>
                <a:latin typeface="+mn-ea"/>
                <a:hlinkClick r:id="rId2">
                  <a:extLst>
                    <a:ext uri="{A12FA001-AC4F-418D-AE19-62706E023703}">
                      <ahyp:hlinkClr xmlns:ahyp="http://schemas.microsoft.com/office/drawing/2018/hyperlinkcolor" xmlns="" val="tx"/>
                    </a:ext>
                  </a:extLst>
                </a:hlinkClick>
              </a:rPr>
              <a:t>自治系统</a:t>
            </a:r>
            <a:r>
              <a:rPr lang="zh-CN" altLang="zh-CN" sz="2000" kern="100" dirty="0">
                <a:effectLst/>
                <a:latin typeface="+mn-ea"/>
              </a:rPr>
              <a:t>（</a:t>
            </a:r>
            <a:r>
              <a:rPr lang="en-US" altLang="zh-CN" sz="2000" kern="100" dirty="0">
                <a:effectLst/>
                <a:latin typeface="+mn-ea"/>
              </a:rPr>
              <a:t>Autonomous System</a:t>
            </a:r>
            <a:r>
              <a:rPr lang="zh-CN" altLang="zh-CN" sz="2000" kern="100" dirty="0">
                <a:effectLst/>
                <a:latin typeface="+mn-ea"/>
              </a:rPr>
              <a:t>，</a:t>
            </a:r>
            <a:r>
              <a:rPr lang="en-US" altLang="zh-CN" sz="2000" kern="100" dirty="0">
                <a:effectLst/>
                <a:latin typeface="+mn-ea"/>
              </a:rPr>
              <a:t>AS</a:t>
            </a:r>
            <a:r>
              <a:rPr lang="zh-CN" altLang="zh-CN" sz="2000" kern="100" dirty="0">
                <a:effectLst/>
                <a:latin typeface="+mn-ea"/>
              </a:rPr>
              <a:t>）是指一组通过统一的路由政策或路由协议互相交换路由信息的网络。</a:t>
            </a:r>
          </a:p>
          <a:p>
            <a:pPr indent="266700" algn="just">
              <a:lnSpc>
                <a:spcPct val="150000"/>
              </a:lnSpc>
            </a:pPr>
            <a:r>
              <a:rPr lang="zh-CN" altLang="zh-CN" sz="2000" kern="100" dirty="0">
                <a:effectLst/>
                <a:latin typeface="+mn-ea"/>
              </a:rPr>
              <a:t>根据是否在一个自治系统</a:t>
            </a:r>
            <a:r>
              <a:rPr lang="en-US" altLang="zh-CN" sz="2000" kern="100" dirty="0">
                <a:effectLst/>
                <a:latin typeface="+mn-ea"/>
              </a:rPr>
              <a:t>AS</a:t>
            </a:r>
            <a:r>
              <a:rPr lang="zh-CN" altLang="zh-CN" sz="2000" kern="100" dirty="0">
                <a:effectLst/>
                <a:latin typeface="+mn-ea"/>
              </a:rPr>
              <a:t>内部使用，动态路由协议分为内部网关协议（</a:t>
            </a:r>
            <a:r>
              <a:rPr lang="en-US" altLang="zh-CN" sz="2000" kern="100" dirty="0">
                <a:effectLst/>
                <a:latin typeface="+mn-ea"/>
              </a:rPr>
              <a:t>IGP</a:t>
            </a:r>
            <a:r>
              <a:rPr lang="zh-CN" altLang="zh-CN" sz="2000" kern="100" dirty="0">
                <a:effectLst/>
                <a:latin typeface="+mn-ea"/>
              </a:rPr>
              <a:t>）和外部网关协议（</a:t>
            </a:r>
            <a:r>
              <a:rPr lang="en-US" altLang="zh-CN" sz="2000" kern="100" dirty="0">
                <a:effectLst/>
                <a:latin typeface="+mn-ea"/>
              </a:rPr>
              <a:t>EGP</a:t>
            </a:r>
            <a:r>
              <a:rPr lang="zh-CN" altLang="zh-CN" sz="2000" kern="100" dirty="0">
                <a:effectLst/>
                <a:latin typeface="+mn-ea"/>
              </a:rPr>
              <a:t>），如图</a:t>
            </a:r>
            <a:r>
              <a:rPr lang="en-US" altLang="zh-CN" sz="2000" kern="100" dirty="0">
                <a:effectLst/>
                <a:latin typeface="+mn-ea"/>
              </a:rPr>
              <a:t>6-2</a:t>
            </a:r>
            <a:r>
              <a:rPr lang="zh-CN" altLang="zh-CN" sz="2000" kern="100" dirty="0">
                <a:effectLst/>
                <a:latin typeface="+mn-ea"/>
              </a:rPr>
              <a:t>所示。</a:t>
            </a:r>
          </a:p>
          <a:p>
            <a:pPr indent="266700">
              <a:lnSpc>
                <a:spcPct val="150000"/>
              </a:lnSpc>
            </a:pPr>
            <a:endParaRPr lang="zh-CN" altLang="zh-CN" sz="2000" dirty="0">
              <a:effectLst/>
              <a:latin typeface="+mn-ea"/>
              <a:cs typeface="宋体" panose="02010600030101010101" pitchFamily="2"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841375" y="5487035"/>
            <a:ext cx="10226040" cy="1123950"/>
            <a:chOff x="1325" y="8641"/>
            <a:chExt cx="16104" cy="1770"/>
          </a:xfrm>
        </p:grpSpPr>
        <p:sp>
          <p:nvSpPr>
            <p:cNvPr id="13" name="矩形 12"/>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3819269209"/>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zh-CN" altLang="zh-CN" b="1" dirty="0">
                <a:effectLst/>
                <a:latin typeface="+mn-ea"/>
                <a:cs typeface="Times New Roman" panose="02020603050405020304" pitchFamily="18" charset="0"/>
              </a:rPr>
              <a:t>路由协议概述</a:t>
            </a:r>
            <a:endParaRPr lang="zh-CN" altLang="en-US" b="1" dirty="0">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841375" y="5487035"/>
            <a:ext cx="10226040" cy="1123950"/>
            <a:chOff x="1325" y="8641"/>
            <a:chExt cx="16104" cy="1770"/>
          </a:xfrm>
        </p:grpSpPr>
        <p:sp>
          <p:nvSpPr>
            <p:cNvPr id="13" name="矩形 12"/>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3" name="Picture 8">
            <a:extLst>
              <a:ext uri="{FF2B5EF4-FFF2-40B4-BE49-F238E27FC236}">
                <a16:creationId xmlns:a16="http://schemas.microsoft.com/office/drawing/2014/main" id="{A86DB3D5-3DA5-3972-78B0-47C0B993A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831" y="2026936"/>
            <a:ext cx="5195887"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id="{CDBD8036-7ABE-097A-CF9F-765C10155F5A}"/>
              </a:ext>
            </a:extLst>
          </p:cNvPr>
          <p:cNvSpPr txBox="1"/>
          <p:nvPr/>
        </p:nvSpPr>
        <p:spPr>
          <a:xfrm>
            <a:off x="4841874" y="5277604"/>
            <a:ext cx="2209800" cy="338554"/>
          </a:xfrm>
          <a:prstGeom prst="rect">
            <a:avLst/>
          </a:prstGeom>
          <a:noFill/>
        </p:spPr>
        <p:txBody>
          <a:bodyPr wrap="square" rtlCol="0">
            <a:spAutoFit/>
          </a:bodyPr>
          <a:lstStyle/>
          <a:p>
            <a:pPr algn="ctr"/>
            <a:r>
              <a:rPr lang="zh-CN" altLang="zh-CN" sz="1600" kern="100" dirty="0">
                <a:effectLst/>
                <a:latin typeface="+mn-ea"/>
              </a:rPr>
              <a:t>图</a:t>
            </a:r>
            <a:r>
              <a:rPr lang="en-US" altLang="zh-CN" sz="1600" kern="100" dirty="0">
                <a:effectLst/>
                <a:latin typeface="+mn-ea"/>
              </a:rPr>
              <a:t>6-2  IGP</a:t>
            </a:r>
            <a:r>
              <a:rPr lang="zh-CN" altLang="zh-CN" sz="1600" kern="100" dirty="0">
                <a:effectLst/>
                <a:latin typeface="+mn-ea"/>
              </a:rPr>
              <a:t>与</a:t>
            </a:r>
            <a:r>
              <a:rPr lang="en-US" altLang="zh-CN" sz="1600" kern="100" dirty="0">
                <a:effectLst/>
                <a:latin typeface="+mn-ea"/>
              </a:rPr>
              <a:t>EGP</a:t>
            </a:r>
            <a:endParaRPr lang="zh-CN" altLang="zh-CN" sz="1600" kern="100" dirty="0">
              <a:effectLst/>
              <a:latin typeface="+mn-ea"/>
            </a:endParaRPr>
          </a:p>
        </p:txBody>
      </p:sp>
    </p:spTree>
    <p:extLst>
      <p:ext uri="{BB962C8B-B14F-4D97-AF65-F5344CB8AC3E}">
        <p14:creationId xmlns:p14="http://schemas.microsoft.com/office/powerpoint/2010/main" val="2520373676"/>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zh-CN" altLang="zh-CN" b="1" dirty="0">
                <a:effectLst/>
                <a:latin typeface="+mn-ea"/>
                <a:cs typeface="Times New Roman" panose="02020603050405020304" pitchFamily="18" charset="0"/>
              </a:rPr>
              <a:t>路由协议概述</a:t>
            </a:r>
            <a:endParaRPr lang="zh-CN" altLang="en-US" b="1" dirty="0">
              <a:latin typeface="+mn-ea"/>
            </a:endParaRPr>
          </a:p>
        </p:txBody>
      </p:sp>
      <p:sp>
        <p:nvSpPr>
          <p:cNvPr id="2" name="文本框 1"/>
          <p:cNvSpPr txBox="1"/>
          <p:nvPr/>
        </p:nvSpPr>
        <p:spPr>
          <a:xfrm>
            <a:off x="1329055" y="1448594"/>
            <a:ext cx="9888772" cy="4192943"/>
          </a:xfrm>
          <a:prstGeom prst="rect">
            <a:avLst/>
          </a:prstGeom>
          <a:noFill/>
        </p:spPr>
        <p:txBody>
          <a:bodyPr wrap="square" rtlCol="0" anchor="t">
            <a:spAutoFit/>
          </a:bodyPr>
          <a:lstStyle/>
          <a:p>
            <a:pPr indent="266700" algn="just">
              <a:lnSpc>
                <a:spcPct val="150000"/>
              </a:lnSpc>
            </a:pPr>
            <a:r>
              <a:rPr lang="zh-CN" altLang="zh-CN" sz="2000" kern="100" dirty="0">
                <a:effectLst/>
                <a:latin typeface="+mn-ea"/>
              </a:rPr>
              <a:t>①内部网关协议（</a:t>
            </a:r>
            <a:r>
              <a:rPr lang="en-US" altLang="zh-CN" sz="2000" kern="100" dirty="0">
                <a:effectLst/>
                <a:latin typeface="+mn-ea"/>
              </a:rPr>
              <a:t>IGP</a:t>
            </a:r>
            <a:r>
              <a:rPr lang="zh-CN" altLang="zh-CN" sz="2000" kern="100" dirty="0">
                <a:effectLst/>
                <a:latin typeface="+mn-ea"/>
              </a:rPr>
              <a:t>）</a:t>
            </a:r>
          </a:p>
          <a:p>
            <a:pPr indent="266700" algn="just">
              <a:lnSpc>
                <a:spcPct val="150000"/>
              </a:lnSpc>
            </a:pPr>
            <a:r>
              <a:rPr lang="zh-CN" altLang="zh-CN" sz="2000" kern="100" dirty="0">
                <a:effectLst/>
                <a:latin typeface="+mn-ea"/>
              </a:rPr>
              <a:t>内部网关协议是自治域内部采用的路由选择协议，常用的有</a:t>
            </a:r>
            <a:r>
              <a:rPr lang="en-US" altLang="zh-CN" sz="2000" kern="100" dirty="0">
                <a:effectLst/>
                <a:latin typeface="+mn-ea"/>
              </a:rPr>
              <a:t>RIP</a:t>
            </a:r>
            <a:r>
              <a:rPr lang="zh-CN" altLang="zh-CN" sz="2000" kern="100" dirty="0">
                <a:effectLst/>
                <a:latin typeface="+mn-ea"/>
              </a:rPr>
              <a:t>、</a:t>
            </a:r>
            <a:r>
              <a:rPr lang="en-US" altLang="zh-CN" sz="2000" kern="100" dirty="0">
                <a:effectLst/>
                <a:latin typeface="+mn-ea"/>
              </a:rPr>
              <a:t>OSPF</a:t>
            </a:r>
            <a:r>
              <a:rPr lang="zh-CN" altLang="zh-CN" sz="2000" kern="100" dirty="0">
                <a:effectLst/>
                <a:latin typeface="+mn-ea"/>
              </a:rPr>
              <a:t>、</a:t>
            </a:r>
            <a:r>
              <a:rPr lang="en-US" altLang="zh-CN" sz="2000" kern="100" dirty="0">
                <a:effectLst/>
                <a:latin typeface="+mn-ea"/>
              </a:rPr>
              <a:t>EIGRP</a:t>
            </a:r>
            <a:r>
              <a:rPr lang="zh-CN" altLang="zh-CN" sz="2000" kern="100" dirty="0">
                <a:effectLst/>
                <a:latin typeface="+mn-ea"/>
              </a:rPr>
              <a:t>、</a:t>
            </a:r>
            <a:r>
              <a:rPr lang="en-US" altLang="zh-CN" sz="2000" kern="100" dirty="0">
                <a:effectLst/>
                <a:latin typeface="+mn-ea"/>
              </a:rPr>
              <a:t>IS-IS</a:t>
            </a:r>
            <a:r>
              <a:rPr lang="zh-CN" altLang="zh-CN" sz="2000" kern="100" dirty="0">
                <a:effectLst/>
                <a:latin typeface="+mn-ea"/>
              </a:rPr>
              <a:t>等。</a:t>
            </a:r>
          </a:p>
          <a:p>
            <a:pPr indent="266700" algn="just">
              <a:lnSpc>
                <a:spcPct val="150000"/>
              </a:lnSpc>
            </a:pPr>
            <a:r>
              <a:rPr lang="zh-CN" altLang="zh-CN" sz="2000" kern="100" dirty="0">
                <a:effectLst/>
                <a:latin typeface="+mn-ea"/>
              </a:rPr>
              <a:t>②外部网关协议（</a:t>
            </a:r>
            <a:r>
              <a:rPr lang="en-US" altLang="zh-CN" sz="2000" kern="100" dirty="0">
                <a:effectLst/>
                <a:latin typeface="+mn-ea"/>
              </a:rPr>
              <a:t>EGP</a:t>
            </a:r>
            <a:r>
              <a:rPr lang="zh-CN" altLang="zh-CN" sz="2000" kern="100" dirty="0">
                <a:effectLst/>
                <a:latin typeface="+mn-ea"/>
              </a:rPr>
              <a:t>）</a:t>
            </a:r>
          </a:p>
          <a:p>
            <a:pPr indent="266700" algn="just">
              <a:lnSpc>
                <a:spcPct val="150000"/>
              </a:lnSpc>
            </a:pPr>
            <a:r>
              <a:rPr lang="zh-CN" altLang="zh-CN" sz="2000" kern="100" dirty="0">
                <a:effectLst/>
                <a:latin typeface="+mn-ea"/>
              </a:rPr>
              <a:t>外部网关协议用于多个自治域之间的路由选择，常用的是</a:t>
            </a:r>
            <a:r>
              <a:rPr lang="en-US" altLang="zh-CN" sz="2000" kern="100" dirty="0">
                <a:effectLst/>
                <a:latin typeface="+mn-ea"/>
              </a:rPr>
              <a:t>BGP</a:t>
            </a:r>
            <a:r>
              <a:rPr lang="zh-CN" altLang="zh-CN" sz="2000" kern="100" dirty="0">
                <a:effectLst/>
                <a:latin typeface="+mn-ea"/>
              </a:rPr>
              <a:t>和</a:t>
            </a:r>
            <a:r>
              <a:rPr lang="en-US" altLang="zh-CN" sz="2000" kern="100" dirty="0">
                <a:effectLst/>
                <a:latin typeface="+mn-ea"/>
              </a:rPr>
              <a:t>BGP-4</a:t>
            </a:r>
            <a:r>
              <a:rPr lang="zh-CN" altLang="zh-CN" sz="2000" kern="100" dirty="0">
                <a:effectLst/>
                <a:latin typeface="+mn-ea"/>
              </a:rPr>
              <a:t>。</a:t>
            </a:r>
          </a:p>
          <a:p>
            <a:pPr indent="266700" algn="just">
              <a:lnSpc>
                <a:spcPct val="150000"/>
              </a:lnSpc>
            </a:pPr>
            <a:r>
              <a:rPr lang="zh-CN" altLang="zh-CN" sz="2000" kern="100" dirty="0">
                <a:effectLst/>
                <a:latin typeface="+mn-ea"/>
              </a:rPr>
              <a:t>（</a:t>
            </a:r>
            <a:r>
              <a:rPr lang="en-US" altLang="zh-CN" sz="2000" kern="100" dirty="0">
                <a:effectLst/>
                <a:latin typeface="+mn-ea"/>
              </a:rPr>
              <a:t>2</a:t>
            </a:r>
            <a:r>
              <a:rPr lang="zh-CN" altLang="zh-CN" sz="2000" kern="100" dirty="0">
                <a:effectLst/>
                <a:latin typeface="+mn-ea"/>
              </a:rPr>
              <a:t>）按路由算法分</a:t>
            </a:r>
          </a:p>
          <a:p>
            <a:pPr indent="266700" algn="just">
              <a:lnSpc>
                <a:spcPct val="150000"/>
              </a:lnSpc>
            </a:pPr>
            <a:r>
              <a:rPr lang="zh-CN" altLang="zh-CN" sz="2000" kern="100" dirty="0">
                <a:effectLst/>
                <a:latin typeface="+mn-ea"/>
              </a:rPr>
              <a:t>按路由算法的不同，动态路由协议可分为距离向量算法协议、链路状态算法协议和混合型算法协议。</a:t>
            </a:r>
          </a:p>
          <a:p>
            <a:pPr indent="266700">
              <a:lnSpc>
                <a:spcPct val="150000"/>
              </a:lnSpc>
            </a:pPr>
            <a:endParaRPr lang="zh-CN" altLang="zh-CN" sz="2000" dirty="0">
              <a:effectLst/>
              <a:latin typeface="+mn-ea"/>
              <a:cs typeface="宋体" panose="02010600030101010101" pitchFamily="2"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841375" y="5487035"/>
            <a:ext cx="10226040" cy="1123950"/>
            <a:chOff x="1325" y="8641"/>
            <a:chExt cx="16104" cy="1770"/>
          </a:xfrm>
        </p:grpSpPr>
        <p:sp>
          <p:nvSpPr>
            <p:cNvPr id="13" name="矩形 12"/>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1138763942"/>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zh-CN" altLang="zh-CN" b="1" dirty="0">
                <a:effectLst/>
                <a:latin typeface="+mn-ea"/>
                <a:cs typeface="Times New Roman" panose="02020603050405020304" pitchFamily="18" charset="0"/>
              </a:rPr>
              <a:t>路由协议概述</a:t>
            </a:r>
            <a:endParaRPr lang="zh-CN" altLang="en-US" b="1" dirty="0">
              <a:latin typeface="+mn-ea"/>
            </a:endParaRPr>
          </a:p>
        </p:txBody>
      </p:sp>
      <p:sp>
        <p:nvSpPr>
          <p:cNvPr id="2" name="文本框 1"/>
          <p:cNvSpPr txBox="1"/>
          <p:nvPr/>
        </p:nvSpPr>
        <p:spPr>
          <a:xfrm>
            <a:off x="1329055" y="1448594"/>
            <a:ext cx="9888772" cy="3269613"/>
          </a:xfrm>
          <a:prstGeom prst="rect">
            <a:avLst/>
          </a:prstGeom>
          <a:noFill/>
        </p:spPr>
        <p:txBody>
          <a:bodyPr wrap="square" rtlCol="0" anchor="t">
            <a:spAutoFit/>
          </a:bodyPr>
          <a:lstStyle/>
          <a:p>
            <a:pPr indent="266700" algn="just">
              <a:lnSpc>
                <a:spcPct val="150000"/>
              </a:lnSpc>
            </a:pPr>
            <a:r>
              <a:rPr lang="zh-CN" altLang="zh-CN" sz="2000" kern="100" dirty="0">
                <a:effectLst/>
                <a:latin typeface="+mn-ea"/>
              </a:rPr>
              <a:t>（</a:t>
            </a:r>
            <a:r>
              <a:rPr lang="en-US" altLang="zh-CN" sz="2000" kern="100" dirty="0">
                <a:effectLst/>
                <a:latin typeface="+mn-ea"/>
              </a:rPr>
              <a:t>3</a:t>
            </a:r>
            <a:r>
              <a:rPr lang="zh-CN" altLang="zh-CN" sz="2000" kern="100" dirty="0">
                <a:effectLst/>
                <a:latin typeface="+mn-ea"/>
              </a:rPr>
              <a:t>）按子网学习分</a:t>
            </a:r>
          </a:p>
          <a:p>
            <a:pPr algn="just">
              <a:lnSpc>
                <a:spcPct val="150000"/>
              </a:lnSpc>
            </a:pPr>
            <a:r>
              <a:rPr lang="en-US" altLang="zh-CN" sz="2000" kern="100" dirty="0">
                <a:effectLst/>
                <a:latin typeface="+mn-ea"/>
              </a:rPr>
              <a:t>   </a:t>
            </a:r>
            <a:r>
              <a:rPr lang="zh-CN" altLang="zh-CN" sz="2000" kern="100" dirty="0">
                <a:effectLst/>
                <a:latin typeface="+mn-ea"/>
              </a:rPr>
              <a:t>按是否具有子网学习功能，动态路由协议可分为有类路由协议和无类路由协议。</a:t>
            </a:r>
          </a:p>
          <a:p>
            <a:pPr indent="266700" algn="just">
              <a:lnSpc>
                <a:spcPct val="150000"/>
              </a:lnSpc>
            </a:pPr>
            <a:r>
              <a:rPr lang="zh-CN" altLang="zh-CN" sz="2000" kern="100" dirty="0">
                <a:effectLst/>
                <a:latin typeface="+mn-ea"/>
              </a:rPr>
              <a:t>①有类路由协议</a:t>
            </a:r>
          </a:p>
          <a:p>
            <a:pPr indent="266700" algn="just">
              <a:lnSpc>
                <a:spcPct val="150000"/>
              </a:lnSpc>
            </a:pPr>
            <a:r>
              <a:rPr lang="zh-CN" altLang="zh-CN" sz="2000" kern="100" dirty="0">
                <a:effectLst/>
                <a:latin typeface="+mn-ea"/>
              </a:rPr>
              <a:t>有类路由协议包括</a:t>
            </a:r>
            <a:r>
              <a:rPr lang="en-US" altLang="zh-CN" sz="2000" kern="100" dirty="0">
                <a:effectLst/>
                <a:latin typeface="+mn-ea"/>
              </a:rPr>
              <a:t>RIPv1</a:t>
            </a:r>
            <a:r>
              <a:rPr lang="zh-CN" altLang="zh-CN" sz="2000" kern="100" dirty="0">
                <a:effectLst/>
                <a:latin typeface="+mn-ea"/>
              </a:rPr>
              <a:t>、</a:t>
            </a:r>
            <a:r>
              <a:rPr lang="en-US" altLang="zh-CN" sz="2000" kern="100" dirty="0">
                <a:effectLst/>
                <a:latin typeface="+mn-ea"/>
              </a:rPr>
              <a:t>IGRP</a:t>
            </a:r>
            <a:r>
              <a:rPr lang="zh-CN" altLang="zh-CN" sz="2000" kern="100" dirty="0">
                <a:effectLst/>
                <a:latin typeface="+mn-ea"/>
              </a:rPr>
              <a:t>等。</a:t>
            </a:r>
          </a:p>
          <a:p>
            <a:pPr indent="266700" algn="just">
              <a:lnSpc>
                <a:spcPct val="150000"/>
              </a:lnSpc>
            </a:pPr>
            <a:r>
              <a:rPr lang="zh-CN" altLang="zh-CN" sz="2000" kern="100" dirty="0">
                <a:effectLst/>
                <a:latin typeface="+mn-ea"/>
              </a:rPr>
              <a:t>②无类路由协议</a:t>
            </a:r>
          </a:p>
          <a:p>
            <a:pPr indent="266700" algn="just">
              <a:lnSpc>
                <a:spcPct val="150000"/>
              </a:lnSpc>
            </a:pPr>
            <a:r>
              <a:rPr lang="zh-CN" altLang="zh-CN" sz="2000" kern="100" dirty="0">
                <a:effectLst/>
                <a:latin typeface="+mn-ea"/>
              </a:rPr>
              <a:t>无类路由协议包括</a:t>
            </a:r>
            <a:r>
              <a:rPr lang="en-US" altLang="zh-CN" sz="2000" kern="100" dirty="0">
                <a:effectLst/>
                <a:latin typeface="+mn-ea"/>
              </a:rPr>
              <a:t>RIPv2</a:t>
            </a:r>
            <a:r>
              <a:rPr lang="zh-CN" altLang="zh-CN" sz="2000" kern="100" dirty="0">
                <a:effectLst/>
                <a:latin typeface="+mn-ea"/>
              </a:rPr>
              <a:t>、</a:t>
            </a:r>
            <a:r>
              <a:rPr lang="en-US" altLang="zh-CN" sz="2000" kern="100" dirty="0">
                <a:effectLst/>
                <a:latin typeface="+mn-ea"/>
              </a:rPr>
              <a:t>OSPF</a:t>
            </a:r>
            <a:r>
              <a:rPr lang="zh-CN" altLang="zh-CN" sz="2000" kern="100" dirty="0">
                <a:effectLst/>
                <a:latin typeface="+mn-ea"/>
              </a:rPr>
              <a:t>、</a:t>
            </a:r>
            <a:r>
              <a:rPr lang="en-US" altLang="zh-CN" sz="2000" kern="100" dirty="0">
                <a:effectLst/>
                <a:latin typeface="+mn-ea"/>
              </a:rPr>
              <a:t>EIGRP</a:t>
            </a:r>
            <a:r>
              <a:rPr lang="zh-CN" altLang="zh-CN" sz="2000" kern="100" dirty="0">
                <a:effectLst/>
                <a:latin typeface="+mn-ea"/>
              </a:rPr>
              <a:t>等。</a:t>
            </a:r>
          </a:p>
          <a:p>
            <a:pPr indent="266700">
              <a:lnSpc>
                <a:spcPct val="150000"/>
              </a:lnSpc>
            </a:pPr>
            <a:endParaRPr lang="zh-CN" altLang="zh-CN" sz="2000" dirty="0">
              <a:effectLst/>
              <a:latin typeface="+mn-ea"/>
              <a:cs typeface="宋体" panose="02010600030101010101" pitchFamily="2"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841375" y="5487035"/>
            <a:ext cx="10226040" cy="1123950"/>
            <a:chOff x="1325" y="8641"/>
            <a:chExt cx="16104" cy="1770"/>
          </a:xfrm>
        </p:grpSpPr>
        <p:sp>
          <p:nvSpPr>
            <p:cNvPr id="13" name="矩形 12"/>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2230971987"/>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zh-CN" altLang="zh-CN" b="1" dirty="0">
                <a:effectLst/>
                <a:latin typeface="+mn-ea"/>
                <a:cs typeface="Times New Roman" panose="02020603050405020304" pitchFamily="18" charset="0"/>
              </a:rPr>
              <a:t>路由协议概述</a:t>
            </a:r>
            <a:endParaRPr lang="zh-CN" altLang="en-US" b="1" dirty="0">
              <a:latin typeface="+mn-ea"/>
            </a:endParaRPr>
          </a:p>
        </p:txBody>
      </p:sp>
      <p:sp>
        <p:nvSpPr>
          <p:cNvPr id="2" name="文本框 1"/>
          <p:cNvSpPr txBox="1"/>
          <p:nvPr/>
        </p:nvSpPr>
        <p:spPr>
          <a:xfrm>
            <a:off x="1329055" y="1448594"/>
            <a:ext cx="9888772" cy="1422954"/>
          </a:xfrm>
          <a:prstGeom prst="rect">
            <a:avLst/>
          </a:prstGeom>
          <a:noFill/>
        </p:spPr>
        <p:txBody>
          <a:bodyPr wrap="square" rtlCol="0" anchor="t">
            <a:spAutoFit/>
          </a:bodyPr>
          <a:lstStyle/>
          <a:p>
            <a:pPr indent="266700" algn="just">
              <a:lnSpc>
                <a:spcPct val="150000"/>
              </a:lnSpc>
            </a:pPr>
            <a:r>
              <a:rPr lang="zh-CN" altLang="zh-CN" sz="2000" kern="100" dirty="0">
                <a:effectLst/>
                <a:latin typeface="+mn-ea"/>
              </a:rPr>
              <a:t>（</a:t>
            </a:r>
            <a:r>
              <a:rPr lang="en-US" altLang="zh-CN" sz="2000" kern="100" dirty="0">
                <a:effectLst/>
                <a:latin typeface="+mn-ea"/>
              </a:rPr>
              <a:t>4</a:t>
            </a:r>
            <a:r>
              <a:rPr lang="zh-CN" altLang="zh-CN" sz="2000" kern="100" dirty="0">
                <a:effectLst/>
                <a:latin typeface="+mn-ea"/>
              </a:rPr>
              <a:t>）动态路由协议归纳</a:t>
            </a:r>
          </a:p>
          <a:p>
            <a:pPr indent="368935" algn="l">
              <a:lnSpc>
                <a:spcPct val="150000"/>
              </a:lnSpc>
            </a:pPr>
            <a:r>
              <a:rPr lang="zh-CN" altLang="zh-CN" sz="2000" kern="100" dirty="0">
                <a:effectLst/>
                <a:latin typeface="+mn-ea"/>
              </a:rPr>
              <a:t>动态路由协议归纳如图</a:t>
            </a:r>
            <a:r>
              <a:rPr lang="en-US" altLang="zh-CN" sz="2000" kern="100" dirty="0">
                <a:effectLst/>
                <a:latin typeface="+mn-ea"/>
              </a:rPr>
              <a:t>6-3</a:t>
            </a:r>
            <a:r>
              <a:rPr lang="zh-CN" altLang="zh-CN" sz="2000" kern="100" dirty="0">
                <a:effectLst/>
                <a:latin typeface="+mn-ea"/>
              </a:rPr>
              <a:t>所示。</a:t>
            </a:r>
          </a:p>
          <a:p>
            <a:pPr indent="266700">
              <a:lnSpc>
                <a:spcPct val="150000"/>
              </a:lnSpc>
            </a:pPr>
            <a:endParaRPr lang="zh-CN" altLang="zh-CN" sz="2000" dirty="0">
              <a:effectLst/>
              <a:latin typeface="+mn-ea"/>
              <a:cs typeface="宋体" panose="02010600030101010101" pitchFamily="2"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841375" y="5487035"/>
            <a:ext cx="10226040" cy="1123950"/>
            <a:chOff x="1325" y="8641"/>
            <a:chExt cx="16104" cy="1770"/>
          </a:xfrm>
        </p:grpSpPr>
        <p:sp>
          <p:nvSpPr>
            <p:cNvPr id="13" name="矩形 12"/>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7" name="图片 6">
            <a:extLst>
              <a:ext uri="{FF2B5EF4-FFF2-40B4-BE49-F238E27FC236}">
                <a16:creationId xmlns:a16="http://schemas.microsoft.com/office/drawing/2014/main" id="{1647C35B-F796-9D46-7DE1-779E511647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0255" y="2714346"/>
            <a:ext cx="5273040" cy="2004060"/>
          </a:xfrm>
          <a:prstGeom prst="rect">
            <a:avLst/>
          </a:prstGeom>
          <a:noFill/>
          <a:ln>
            <a:noFill/>
          </a:ln>
        </p:spPr>
      </p:pic>
      <p:sp>
        <p:nvSpPr>
          <p:cNvPr id="8" name="文本框 7">
            <a:extLst>
              <a:ext uri="{FF2B5EF4-FFF2-40B4-BE49-F238E27FC236}">
                <a16:creationId xmlns:a16="http://schemas.microsoft.com/office/drawing/2014/main" id="{9490F343-7836-7805-3F72-6BC9F2D377F8}"/>
              </a:ext>
            </a:extLst>
          </p:cNvPr>
          <p:cNvSpPr txBox="1"/>
          <p:nvPr/>
        </p:nvSpPr>
        <p:spPr>
          <a:xfrm>
            <a:off x="4689475" y="5023704"/>
            <a:ext cx="2514600" cy="338554"/>
          </a:xfrm>
          <a:prstGeom prst="rect">
            <a:avLst/>
          </a:prstGeom>
          <a:noFill/>
        </p:spPr>
        <p:txBody>
          <a:bodyPr wrap="square" rtlCol="0">
            <a:spAutoFit/>
          </a:bodyPr>
          <a:lstStyle/>
          <a:p>
            <a:r>
              <a:rPr lang="zh-CN" altLang="zh-CN" sz="1600" kern="100" dirty="0">
                <a:effectLst/>
                <a:latin typeface="+mn-ea"/>
              </a:rPr>
              <a:t>图</a:t>
            </a:r>
            <a:r>
              <a:rPr lang="en-US" altLang="zh-CN" sz="1600" kern="100" dirty="0">
                <a:effectLst/>
                <a:latin typeface="+mn-ea"/>
              </a:rPr>
              <a:t>6-3  </a:t>
            </a:r>
            <a:r>
              <a:rPr lang="zh-CN" altLang="zh-CN" sz="1600" kern="100" dirty="0">
                <a:effectLst/>
                <a:latin typeface="+mn-ea"/>
              </a:rPr>
              <a:t>动态路由协议归纳</a:t>
            </a:r>
          </a:p>
        </p:txBody>
      </p:sp>
    </p:spTree>
    <p:extLst>
      <p:ext uri="{BB962C8B-B14F-4D97-AF65-F5344CB8AC3E}">
        <p14:creationId xmlns:p14="http://schemas.microsoft.com/office/powerpoint/2010/main" val="815559208"/>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zh-CN" altLang="zh-CN" b="1" dirty="0">
                <a:effectLst/>
                <a:latin typeface="+mn-ea"/>
                <a:cs typeface="Times New Roman" panose="02020603050405020304" pitchFamily="18" charset="0"/>
              </a:rPr>
              <a:t>路由协议概述</a:t>
            </a:r>
            <a:endParaRPr lang="zh-CN" altLang="en-US" b="1" dirty="0">
              <a:latin typeface="+mn-ea"/>
            </a:endParaRPr>
          </a:p>
        </p:txBody>
      </p:sp>
      <p:sp>
        <p:nvSpPr>
          <p:cNvPr id="2" name="文本框 1"/>
          <p:cNvSpPr txBox="1"/>
          <p:nvPr/>
        </p:nvSpPr>
        <p:spPr>
          <a:xfrm>
            <a:off x="1329055" y="1448594"/>
            <a:ext cx="9888772" cy="4654608"/>
          </a:xfrm>
          <a:prstGeom prst="rect">
            <a:avLst/>
          </a:prstGeom>
          <a:noFill/>
        </p:spPr>
        <p:txBody>
          <a:bodyPr wrap="square" rtlCol="0" anchor="t">
            <a:spAutoFit/>
          </a:bodyPr>
          <a:lstStyle/>
          <a:p>
            <a:pPr indent="261620" algn="just">
              <a:lnSpc>
                <a:spcPct val="150000"/>
              </a:lnSpc>
            </a:pPr>
            <a:r>
              <a:rPr lang="en-US" altLang="zh-CN" sz="2000" b="1" kern="100" dirty="0">
                <a:effectLst/>
                <a:latin typeface="+mn-ea"/>
              </a:rPr>
              <a:t>4.</a:t>
            </a:r>
            <a:r>
              <a:rPr lang="zh-CN" altLang="zh-CN" sz="2000" b="1" kern="100" dirty="0">
                <a:effectLst/>
                <a:latin typeface="+mn-ea"/>
              </a:rPr>
              <a:t>管理距离和度量值</a:t>
            </a:r>
          </a:p>
          <a:p>
            <a:pPr indent="276225" algn="just">
              <a:lnSpc>
                <a:spcPct val="150000"/>
              </a:lnSpc>
            </a:pPr>
            <a:r>
              <a:rPr lang="zh-CN" altLang="zh-CN" sz="2000" kern="100" dirty="0">
                <a:effectLst/>
                <a:latin typeface="+mn-ea"/>
              </a:rPr>
              <a:t>管理距离（</a:t>
            </a:r>
            <a:r>
              <a:rPr lang="en-US" altLang="zh-CN" sz="2000" kern="100" dirty="0">
                <a:effectLst/>
                <a:latin typeface="+mn-ea"/>
              </a:rPr>
              <a:t>AD</a:t>
            </a:r>
            <a:r>
              <a:rPr lang="zh-CN" altLang="zh-CN" sz="2000" kern="100" dirty="0">
                <a:effectLst/>
                <a:latin typeface="+mn-ea"/>
              </a:rPr>
              <a:t>）是用来衡量接收来自相邻路由器上路由选择信息的可信度的，也叫路由优先级。每一种路由协议按可靠性从高到低，依次分配一个信任等级，这个信任等级就叫管理距离。管理距离是一种优先级度量，对于两种不同的路由协议到一个目的地的路由信息，路由器首先根据管理距离决定相信哪一个协议。</a:t>
            </a:r>
            <a:r>
              <a:rPr lang="en-US" altLang="zh-CN" sz="2000" kern="100" dirty="0">
                <a:effectLst/>
                <a:latin typeface="+mn-ea"/>
              </a:rPr>
              <a:t>AD</a:t>
            </a:r>
            <a:r>
              <a:rPr lang="zh-CN" altLang="zh-CN" sz="2000" kern="100" dirty="0">
                <a:effectLst/>
                <a:latin typeface="+mn-ea"/>
              </a:rPr>
              <a:t>值越低，则它的优先级越高。一个管理距离是一个从</a:t>
            </a:r>
            <a:r>
              <a:rPr lang="en-US" altLang="zh-CN" sz="2000" kern="100" dirty="0">
                <a:effectLst/>
                <a:latin typeface="+mn-ea"/>
              </a:rPr>
              <a:t>0</a:t>
            </a:r>
            <a:r>
              <a:rPr lang="zh-CN" altLang="zh-CN" sz="2000" kern="100" dirty="0">
                <a:effectLst/>
                <a:latin typeface="+mn-ea"/>
              </a:rPr>
              <a:t>～</a:t>
            </a:r>
            <a:r>
              <a:rPr lang="en-US" altLang="zh-CN" sz="2000" kern="100" dirty="0">
                <a:effectLst/>
                <a:latin typeface="+mn-ea"/>
              </a:rPr>
              <a:t>255</a:t>
            </a:r>
            <a:r>
              <a:rPr lang="zh-CN" altLang="zh-CN" sz="2000" kern="100" dirty="0">
                <a:effectLst/>
                <a:latin typeface="+mn-ea"/>
              </a:rPr>
              <a:t>的整数值，</a:t>
            </a:r>
            <a:r>
              <a:rPr lang="en-US" altLang="zh-CN" sz="2000" kern="100" dirty="0">
                <a:effectLst/>
                <a:latin typeface="+mn-ea"/>
              </a:rPr>
              <a:t>0</a:t>
            </a:r>
            <a:r>
              <a:rPr lang="zh-CN" altLang="zh-CN" sz="2000" kern="100" dirty="0">
                <a:effectLst/>
                <a:latin typeface="+mn-ea"/>
              </a:rPr>
              <a:t>是最可信赖的，而</a:t>
            </a:r>
            <a:r>
              <a:rPr lang="en-US" altLang="zh-CN" sz="2000" kern="100" dirty="0">
                <a:effectLst/>
                <a:latin typeface="+mn-ea"/>
              </a:rPr>
              <a:t>255</a:t>
            </a:r>
            <a:r>
              <a:rPr lang="zh-CN" altLang="zh-CN" sz="2000" kern="100" dirty="0">
                <a:effectLst/>
                <a:latin typeface="+mn-ea"/>
              </a:rPr>
              <a:t>则意味着不会有业务量通过这个路由。表</a:t>
            </a:r>
            <a:r>
              <a:rPr lang="en-US" altLang="zh-CN" sz="2000" kern="100" dirty="0">
                <a:effectLst/>
                <a:latin typeface="+mn-ea"/>
              </a:rPr>
              <a:t>6-1</a:t>
            </a:r>
            <a:r>
              <a:rPr lang="zh-CN" altLang="zh-CN" sz="2000" kern="100" dirty="0">
                <a:effectLst/>
                <a:latin typeface="+mn-ea"/>
              </a:rPr>
              <a:t>给出了路由器用来判断到远程网络使用什么路由的默认管理距离。</a:t>
            </a:r>
          </a:p>
          <a:p>
            <a:pPr indent="368935" algn="l">
              <a:lnSpc>
                <a:spcPct val="150000"/>
              </a:lnSpc>
            </a:pPr>
            <a:endParaRPr lang="zh-CN" altLang="zh-CN" sz="2000" kern="100" dirty="0">
              <a:effectLst/>
              <a:latin typeface="+mn-ea"/>
            </a:endParaRPr>
          </a:p>
          <a:p>
            <a:pPr indent="266700">
              <a:lnSpc>
                <a:spcPct val="150000"/>
              </a:lnSpc>
            </a:pPr>
            <a:endParaRPr lang="zh-CN" altLang="zh-CN" sz="2000" dirty="0">
              <a:effectLst/>
              <a:latin typeface="+mn-ea"/>
              <a:cs typeface="宋体" panose="02010600030101010101" pitchFamily="2"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841375" y="5487035"/>
            <a:ext cx="10226040" cy="1123950"/>
            <a:chOff x="1325" y="8641"/>
            <a:chExt cx="16104" cy="1770"/>
          </a:xfrm>
        </p:grpSpPr>
        <p:sp>
          <p:nvSpPr>
            <p:cNvPr id="13" name="矩形 12"/>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444885893"/>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zh-CN" altLang="zh-CN" b="1" dirty="0">
                <a:effectLst/>
                <a:latin typeface="+mn-ea"/>
                <a:cs typeface="Times New Roman" panose="02020603050405020304" pitchFamily="18" charset="0"/>
              </a:rPr>
              <a:t>路由协议概述</a:t>
            </a:r>
            <a:endParaRPr lang="zh-CN" altLang="en-US" b="1" dirty="0">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841375" y="5487035"/>
            <a:ext cx="10226040" cy="1123950"/>
            <a:chOff x="1325" y="8641"/>
            <a:chExt cx="16104" cy="1770"/>
          </a:xfrm>
        </p:grpSpPr>
        <p:sp>
          <p:nvSpPr>
            <p:cNvPr id="13" name="矩形 12"/>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graphicFrame>
        <p:nvGraphicFramePr>
          <p:cNvPr id="3" name="Group 93">
            <a:extLst>
              <a:ext uri="{FF2B5EF4-FFF2-40B4-BE49-F238E27FC236}">
                <a16:creationId xmlns:a16="http://schemas.microsoft.com/office/drawing/2014/main" id="{1B753179-0663-9391-238D-D61C3DA07ECA}"/>
              </a:ext>
            </a:extLst>
          </p:cNvPr>
          <p:cNvGraphicFramePr>
            <a:graphicFrameLocks noGrp="1"/>
          </p:cNvGraphicFramePr>
          <p:nvPr>
            <p:ph idx="1"/>
            <p:extLst>
              <p:ext uri="{D42A27DB-BD31-4B8C-83A1-F6EECF244321}">
                <p14:modId xmlns:p14="http://schemas.microsoft.com/office/powerpoint/2010/main" val="3630923745"/>
              </p:ext>
            </p:extLst>
          </p:nvPr>
        </p:nvGraphicFramePr>
        <p:xfrm>
          <a:off x="3965575" y="2377197"/>
          <a:ext cx="3744912" cy="3200400"/>
        </p:xfrm>
        <a:graphic>
          <a:graphicData uri="http://schemas.openxmlformats.org/drawingml/2006/table">
            <a:tbl>
              <a:tblPr/>
              <a:tblGrid>
                <a:gridCol w="2449512">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334963">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路由源</a:t>
                      </a: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E6E6E6"/>
                    </a:solid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默认</a:t>
                      </a:r>
                      <a:r>
                        <a:rPr kumimoji="0" lang="en-US" altLang="zh-CN" sz="2400" b="1"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AD</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336550">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直连路由</a:t>
                      </a:r>
                      <a:endParaRPr kumimoji="0" lang="zh-CN" altLang="en-US" sz="2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0</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4963">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静态路由</a:t>
                      </a:r>
                      <a:endParaRPr kumimoji="0" lang="zh-CN" altLang="en-US"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6550">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EIGRP</a:t>
                      </a:r>
                      <a:endParaRPr kumimoji="0" lang="en-US" altLang="zh-CN" sz="2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90</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4963">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IGRP</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100</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6550">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OSPF</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110</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4963">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RIP</a:t>
                      </a:r>
                      <a:endParaRPr kumimoji="0" lang="en-US" altLang="zh-CN" sz="2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120</a:t>
                      </a:r>
                      <a:endParaRPr kumimoji="0" lang="en-US" altLang="zh-CN" sz="24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文本框 4">
            <a:extLst>
              <a:ext uri="{FF2B5EF4-FFF2-40B4-BE49-F238E27FC236}">
                <a16:creationId xmlns:a16="http://schemas.microsoft.com/office/drawing/2014/main" id="{40FCC227-2F14-6A7E-A96B-A793127E58A3}"/>
              </a:ext>
            </a:extLst>
          </p:cNvPr>
          <p:cNvSpPr txBox="1"/>
          <p:nvPr/>
        </p:nvSpPr>
        <p:spPr>
          <a:xfrm>
            <a:off x="4841875" y="1753172"/>
            <a:ext cx="2514600" cy="369332"/>
          </a:xfrm>
          <a:prstGeom prst="rect">
            <a:avLst/>
          </a:prstGeom>
          <a:noFill/>
        </p:spPr>
        <p:txBody>
          <a:bodyPr wrap="square" rtlCol="0">
            <a:spAutoFit/>
          </a:bodyPr>
          <a:lstStyle/>
          <a:p>
            <a:r>
              <a:rPr lang="zh-CN" altLang="zh-CN" sz="1800" kern="100" dirty="0">
                <a:effectLst/>
                <a:latin typeface="Times New Roman" panose="02020603050405020304" pitchFamily="18" charset="0"/>
                <a:ea typeface="黑体" panose="02010609060101010101" pitchFamily="49" charset="-122"/>
              </a:rPr>
              <a:t>表</a:t>
            </a:r>
            <a:r>
              <a:rPr lang="en-US" altLang="zh-CN" sz="1800" kern="100" dirty="0">
                <a:effectLst/>
                <a:latin typeface="Times New Roman" panose="02020603050405020304" pitchFamily="18" charset="0"/>
                <a:ea typeface="黑体" panose="02010609060101010101" pitchFamily="49" charset="-122"/>
              </a:rPr>
              <a:t>6-1 </a:t>
            </a:r>
            <a:r>
              <a:rPr lang="zh-CN" altLang="zh-CN" sz="1800" kern="100" dirty="0">
                <a:effectLst/>
                <a:latin typeface="Times New Roman" panose="02020603050405020304" pitchFamily="18" charset="0"/>
                <a:ea typeface="黑体" panose="02010609060101010101" pitchFamily="49" charset="-122"/>
              </a:rPr>
              <a:t>默认的管理距离</a:t>
            </a:r>
            <a:endParaRPr lang="zh-CN" altLang="zh-CN" sz="18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945540564"/>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zh-CN" altLang="zh-CN" b="1" dirty="0">
                <a:effectLst/>
                <a:latin typeface="+mn-ea"/>
                <a:cs typeface="Times New Roman" panose="02020603050405020304" pitchFamily="18" charset="0"/>
              </a:rPr>
              <a:t>路由协议概述</a:t>
            </a:r>
            <a:endParaRPr lang="zh-CN" altLang="en-US" b="1" dirty="0">
              <a:latin typeface="+mn-ea"/>
            </a:endParaRPr>
          </a:p>
        </p:txBody>
      </p:sp>
      <p:sp>
        <p:nvSpPr>
          <p:cNvPr id="2" name="文本框 1"/>
          <p:cNvSpPr txBox="1"/>
          <p:nvPr/>
        </p:nvSpPr>
        <p:spPr>
          <a:xfrm>
            <a:off x="1270518" y="1629987"/>
            <a:ext cx="9888772" cy="6039602"/>
          </a:xfrm>
          <a:prstGeom prst="rect">
            <a:avLst/>
          </a:prstGeom>
          <a:noFill/>
        </p:spPr>
        <p:txBody>
          <a:bodyPr wrap="square" rtlCol="0" anchor="t">
            <a:spAutoFit/>
          </a:bodyPr>
          <a:lstStyle/>
          <a:p>
            <a:pPr indent="261620" algn="just">
              <a:lnSpc>
                <a:spcPct val="150000"/>
              </a:lnSpc>
            </a:pPr>
            <a:r>
              <a:rPr lang="en-US" altLang="zh-CN" sz="2000" b="1" kern="100" dirty="0">
                <a:effectLst/>
                <a:latin typeface="+mn-ea"/>
              </a:rPr>
              <a:t>4.</a:t>
            </a:r>
            <a:r>
              <a:rPr lang="zh-CN" altLang="zh-CN" sz="2000" b="1" kern="100" dirty="0">
                <a:effectLst/>
                <a:latin typeface="+mn-ea"/>
              </a:rPr>
              <a:t>管理距离和度量值</a:t>
            </a:r>
          </a:p>
          <a:p>
            <a:pPr indent="266700" algn="just">
              <a:lnSpc>
                <a:spcPct val="150000"/>
              </a:lnSpc>
              <a:tabLst>
                <a:tab pos="302260" algn="l"/>
                <a:tab pos="492760" algn="l"/>
                <a:tab pos="532765" algn="l"/>
              </a:tabLst>
            </a:pPr>
            <a:r>
              <a:rPr lang="zh-CN" altLang="zh-CN" sz="2000" kern="100" dirty="0">
                <a:effectLst/>
                <a:latin typeface="+mn-ea"/>
              </a:rPr>
              <a:t>度量值常被叫做路由花费（</a:t>
            </a:r>
            <a:r>
              <a:rPr lang="en-US" altLang="zh-CN" sz="2000" kern="100" dirty="0">
                <a:effectLst/>
                <a:latin typeface="+mn-ea"/>
              </a:rPr>
              <a:t>metric</a:t>
            </a:r>
            <a:r>
              <a:rPr lang="zh-CN" altLang="zh-CN" sz="2000" kern="100" dirty="0">
                <a:effectLst/>
                <a:latin typeface="+mn-ea"/>
              </a:rPr>
              <a:t>）：是</a:t>
            </a:r>
            <a:r>
              <a:rPr lang="en-US" altLang="zh-CN" sz="2000" u="none" strike="noStrike" kern="100" dirty="0" err="1">
                <a:solidFill>
                  <a:srgbClr val="0563C1"/>
                </a:solidFill>
                <a:effectLst/>
                <a:latin typeface="+mn-ea"/>
                <a:hlinkClick r:id="rId2"/>
              </a:rPr>
              <a:t>路由算法</a:t>
            </a:r>
            <a:r>
              <a:rPr lang="zh-CN" altLang="zh-CN" sz="2000" kern="100" dirty="0">
                <a:effectLst/>
                <a:latin typeface="+mn-ea"/>
              </a:rPr>
              <a:t>用以确定到达目的地的最佳路径的计量标准。</a:t>
            </a:r>
          </a:p>
          <a:p>
            <a:pPr indent="266700" algn="just">
              <a:lnSpc>
                <a:spcPct val="150000"/>
              </a:lnSpc>
            </a:pPr>
            <a:r>
              <a:rPr lang="zh-CN" altLang="zh-CN" sz="2000" kern="100" dirty="0">
                <a:effectLst/>
                <a:latin typeface="+mn-ea"/>
              </a:rPr>
              <a:t>度量是通过优先权评价路由的一种手段，度量越低，路径越短。度量指明了路径的优先级，管理距离则指明了发现路由方式的优先级。</a:t>
            </a:r>
          </a:p>
          <a:p>
            <a:pPr indent="266700" algn="just">
              <a:lnSpc>
                <a:spcPct val="150000"/>
              </a:lnSpc>
            </a:pPr>
            <a:r>
              <a:rPr lang="zh-CN" altLang="zh-CN" sz="2000" kern="100" dirty="0">
                <a:effectLst/>
                <a:latin typeface="+mn-ea"/>
              </a:rPr>
              <a:t>路由表中显示的路由均为最优路由，即管理距离和度量值都最小。如果一台路由器接收到两个对同一远程网络的更新内容，路由器首先要检查的是</a:t>
            </a:r>
            <a:r>
              <a:rPr lang="en-US" altLang="zh-CN" sz="2000" kern="100" dirty="0">
                <a:effectLst/>
                <a:latin typeface="+mn-ea"/>
              </a:rPr>
              <a:t>AD</a:t>
            </a:r>
            <a:r>
              <a:rPr lang="zh-CN" altLang="zh-CN" sz="2000" kern="100" dirty="0">
                <a:effectLst/>
                <a:latin typeface="+mn-ea"/>
              </a:rPr>
              <a:t>。如果一个被通告的路由比另一个具有较低的</a:t>
            </a:r>
            <a:r>
              <a:rPr lang="en-US" altLang="zh-CN" sz="2000" kern="100" dirty="0">
                <a:effectLst/>
                <a:latin typeface="+mn-ea"/>
              </a:rPr>
              <a:t>AD</a:t>
            </a:r>
            <a:r>
              <a:rPr lang="zh-CN" altLang="zh-CN" sz="2000" kern="100" dirty="0">
                <a:effectLst/>
                <a:latin typeface="+mn-ea"/>
              </a:rPr>
              <a:t>值，则那个带有较低</a:t>
            </a:r>
            <a:r>
              <a:rPr lang="en-US" altLang="zh-CN" sz="2000" kern="100" dirty="0">
                <a:effectLst/>
                <a:latin typeface="+mn-ea"/>
              </a:rPr>
              <a:t>AD</a:t>
            </a:r>
            <a:r>
              <a:rPr lang="zh-CN" altLang="zh-CN" sz="2000" kern="100" dirty="0">
                <a:effectLst/>
                <a:latin typeface="+mn-ea"/>
              </a:rPr>
              <a:t>值的路由将会被放置在路由表中。</a:t>
            </a:r>
          </a:p>
          <a:p>
            <a:pPr indent="266700" algn="just">
              <a:lnSpc>
                <a:spcPct val="150000"/>
              </a:lnSpc>
            </a:pPr>
            <a:r>
              <a:rPr lang="zh-CN" altLang="zh-CN" sz="2000" kern="100" dirty="0">
                <a:effectLst/>
                <a:latin typeface="+mn-ea"/>
              </a:rPr>
              <a:t>如果两个被通告的到同一网络的路由具有相同的</a:t>
            </a:r>
            <a:r>
              <a:rPr lang="en-US" altLang="zh-CN" sz="2000" kern="100" dirty="0">
                <a:effectLst/>
                <a:latin typeface="+mn-ea"/>
              </a:rPr>
              <a:t>AD</a:t>
            </a:r>
            <a:r>
              <a:rPr lang="zh-CN" altLang="zh-CN" sz="2000" kern="100" dirty="0">
                <a:effectLst/>
                <a:latin typeface="+mn-ea"/>
              </a:rPr>
              <a:t>值，则路由协议的度量值将被用做寻找到达远程网络最佳路径的依据。被通告的带有最低度量值的路由将被放置在路由表中。</a:t>
            </a:r>
          </a:p>
          <a:p>
            <a:pPr indent="368935" algn="l">
              <a:lnSpc>
                <a:spcPct val="150000"/>
              </a:lnSpc>
            </a:pPr>
            <a:endParaRPr lang="zh-CN" altLang="zh-CN" sz="2000" kern="100" dirty="0">
              <a:effectLst/>
              <a:latin typeface="+mn-ea"/>
            </a:endParaRPr>
          </a:p>
          <a:p>
            <a:pPr indent="266700">
              <a:lnSpc>
                <a:spcPct val="150000"/>
              </a:lnSpc>
            </a:pPr>
            <a:endParaRPr lang="zh-CN" altLang="zh-CN" sz="2000" dirty="0">
              <a:effectLst/>
              <a:latin typeface="+mn-ea"/>
              <a:cs typeface="宋体" panose="02010600030101010101" pitchFamily="2"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1706124626"/>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zh-CN" altLang="zh-CN" b="1" dirty="0">
                <a:effectLst/>
                <a:latin typeface="+mn-ea"/>
                <a:cs typeface="Times New Roman" panose="02020603050405020304" pitchFamily="18" charset="0"/>
              </a:rPr>
              <a:t>路由协议概述</a:t>
            </a:r>
            <a:endParaRPr lang="zh-CN" altLang="en-US" b="1" dirty="0">
              <a:latin typeface="+mn-ea"/>
            </a:endParaRPr>
          </a:p>
        </p:txBody>
      </p:sp>
      <p:sp>
        <p:nvSpPr>
          <p:cNvPr id="2" name="文本框 1"/>
          <p:cNvSpPr txBox="1"/>
          <p:nvPr/>
        </p:nvSpPr>
        <p:spPr>
          <a:xfrm>
            <a:off x="1325303" y="1718610"/>
            <a:ext cx="9888772" cy="3731278"/>
          </a:xfrm>
          <a:prstGeom prst="rect">
            <a:avLst/>
          </a:prstGeom>
          <a:noFill/>
        </p:spPr>
        <p:txBody>
          <a:bodyPr wrap="square" rtlCol="0" anchor="t">
            <a:spAutoFit/>
          </a:bodyPr>
          <a:lstStyle/>
          <a:p>
            <a:pPr indent="266700" algn="just">
              <a:lnSpc>
                <a:spcPct val="150000"/>
              </a:lnSpc>
            </a:pPr>
            <a:r>
              <a:rPr lang="zh-CN" altLang="zh-CN" sz="2000" kern="100" dirty="0">
                <a:effectLst/>
                <a:latin typeface="+mn-ea"/>
              </a:rPr>
              <a:t>然而，如果两个被通告的路由具有相同的</a:t>
            </a:r>
            <a:r>
              <a:rPr lang="en-US" altLang="zh-CN" sz="2000" kern="100" dirty="0">
                <a:effectLst/>
                <a:latin typeface="+mn-ea"/>
              </a:rPr>
              <a:t>AD</a:t>
            </a:r>
            <a:r>
              <a:rPr lang="zh-CN" altLang="zh-CN" sz="2000" kern="100" dirty="0">
                <a:effectLst/>
                <a:latin typeface="+mn-ea"/>
              </a:rPr>
              <a:t>及相同的度量值，那么路由选择协议将会把这两条路由都安装在路由表中。</a:t>
            </a:r>
          </a:p>
          <a:p>
            <a:pPr indent="261620" algn="just">
              <a:lnSpc>
                <a:spcPct val="150000"/>
              </a:lnSpc>
            </a:pPr>
            <a:r>
              <a:rPr lang="en-US" altLang="zh-CN" sz="2000" kern="100" dirty="0">
                <a:effectLst/>
                <a:latin typeface="+mn-ea"/>
              </a:rPr>
              <a:t>5.</a:t>
            </a:r>
            <a:r>
              <a:rPr lang="zh-CN" altLang="zh-CN" sz="2000" kern="100" dirty="0">
                <a:effectLst/>
                <a:latin typeface="+mn-ea"/>
              </a:rPr>
              <a:t>收敛时间（</a:t>
            </a:r>
            <a:r>
              <a:rPr lang="en-US" altLang="zh-CN" sz="2000" kern="100" dirty="0">
                <a:effectLst/>
                <a:latin typeface="+mn-ea"/>
              </a:rPr>
              <a:t>convergence time)</a:t>
            </a:r>
            <a:endParaRPr lang="zh-CN" altLang="zh-CN" sz="2000" kern="100" dirty="0">
              <a:effectLst/>
              <a:latin typeface="+mn-ea"/>
            </a:endParaRPr>
          </a:p>
          <a:p>
            <a:pPr algn="just">
              <a:lnSpc>
                <a:spcPct val="150000"/>
              </a:lnSpc>
            </a:pPr>
            <a:r>
              <a:rPr lang="en-US" altLang="zh-CN" sz="2000" kern="100" dirty="0">
                <a:effectLst/>
                <a:latin typeface="+mn-ea"/>
              </a:rPr>
              <a:t>    </a:t>
            </a:r>
            <a:r>
              <a:rPr lang="zh-CN" altLang="zh-CN" sz="2000" kern="100" dirty="0">
                <a:effectLst/>
                <a:latin typeface="+mn-ea"/>
              </a:rPr>
              <a:t>无论使用何种类型的路由选择算法，互连网络上的所有路由器都需要时间以更新它们在路由选择表中的改动，这个过程叫做收敛，也称为聚合。从网络拓扑发生变化到网络中所有路由器都知道这个表化的时间就叫收敛时间。</a:t>
            </a:r>
          </a:p>
          <a:p>
            <a:pPr indent="368935" algn="l">
              <a:lnSpc>
                <a:spcPct val="150000"/>
              </a:lnSpc>
            </a:pPr>
            <a:endParaRPr lang="zh-CN" altLang="zh-CN" sz="2000" kern="100" dirty="0">
              <a:effectLst/>
              <a:latin typeface="+mn-ea"/>
            </a:endParaRPr>
          </a:p>
          <a:p>
            <a:pPr indent="266700">
              <a:lnSpc>
                <a:spcPct val="150000"/>
              </a:lnSpc>
            </a:pPr>
            <a:endParaRPr lang="zh-CN" altLang="zh-CN" sz="2000" dirty="0">
              <a:effectLst/>
              <a:latin typeface="+mn-ea"/>
              <a:cs typeface="宋体" panose="02010600030101010101" pitchFamily="2"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841375" y="5487035"/>
            <a:ext cx="10226040" cy="1123950"/>
            <a:chOff x="1325" y="8641"/>
            <a:chExt cx="16104" cy="1770"/>
          </a:xfrm>
        </p:grpSpPr>
        <p:sp>
          <p:nvSpPr>
            <p:cNvPr id="13" name="矩形 12"/>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42360402"/>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6026133" y="2459925"/>
            <a:ext cx="5615970" cy="1037447"/>
          </a:xfrm>
          <a:prstGeom prst="rect">
            <a:avLst/>
          </a:prstGeom>
          <a:noFill/>
        </p:spPr>
        <p:txBody>
          <a:bodyPr wrap="square" rtlCol="0" anchor="t">
            <a:spAutoFit/>
          </a:bodyPr>
          <a:lstStyle/>
          <a:p>
            <a:pPr defTabSz="914583">
              <a:lnSpc>
                <a:spcPct val="110000"/>
              </a:lnSpc>
            </a:pPr>
            <a:r>
              <a:rPr lang="zh-CN" altLang="en-US" sz="6001" dirty="0">
                <a:solidFill>
                  <a:prstClr val="black"/>
                </a:solidFill>
                <a:latin typeface="微软雅黑"/>
                <a:ea typeface="微软雅黑"/>
                <a:cs typeface="+mn-ea"/>
                <a:sym typeface="+mn-lt"/>
              </a:rPr>
              <a:t>配置动态路由</a:t>
            </a:r>
          </a:p>
        </p:txBody>
      </p:sp>
      <p:sp>
        <p:nvSpPr>
          <p:cNvPr id="4" name="文本框 3"/>
          <p:cNvSpPr txBox="1"/>
          <p:nvPr/>
        </p:nvSpPr>
        <p:spPr>
          <a:xfrm>
            <a:off x="6026134" y="1554841"/>
            <a:ext cx="2924198" cy="801117"/>
          </a:xfrm>
          <a:prstGeom prst="rect">
            <a:avLst/>
          </a:prstGeom>
          <a:noFill/>
        </p:spPr>
        <p:txBody>
          <a:bodyPr wrap="none" rtlCol="0" anchor="t">
            <a:spAutoFit/>
          </a:bodyPr>
          <a:lstStyle/>
          <a:p>
            <a:pPr defTabSz="914583">
              <a:lnSpc>
                <a:spcPct val="110000"/>
              </a:lnSpc>
            </a:pPr>
            <a:r>
              <a:rPr lang="en-US" altLang="zh-CN" sz="4501" dirty="0">
                <a:solidFill>
                  <a:srgbClr val="4080DC"/>
                </a:solidFill>
                <a:latin typeface="微软雅黑"/>
                <a:ea typeface="微软雅黑"/>
                <a:cs typeface="+mn-ea"/>
                <a:sym typeface="+mn-lt"/>
              </a:rPr>
              <a:t>——</a:t>
            </a:r>
            <a:r>
              <a:rPr lang="zh-CN" altLang="en-US" sz="4501" dirty="0">
                <a:solidFill>
                  <a:srgbClr val="4080DC"/>
                </a:solidFill>
                <a:latin typeface="微软雅黑"/>
                <a:ea typeface="微软雅黑"/>
                <a:cs typeface="+mn-ea"/>
                <a:sym typeface="+mn-lt"/>
              </a:rPr>
              <a:t>项目</a:t>
            </a:r>
            <a:r>
              <a:rPr lang="en-US" altLang="zh-CN" sz="4501" dirty="0">
                <a:solidFill>
                  <a:srgbClr val="4080DC"/>
                </a:solidFill>
                <a:latin typeface="微软雅黑"/>
                <a:ea typeface="微软雅黑"/>
                <a:cs typeface="+mn-ea"/>
                <a:sym typeface="+mn-lt"/>
              </a:rPr>
              <a:t>6</a:t>
            </a:r>
          </a:p>
        </p:txBody>
      </p:sp>
      <p:sp>
        <p:nvSpPr>
          <p:cNvPr id="10" name="文本框 9">
            <a:extLst>
              <a:ext uri="{FF2B5EF4-FFF2-40B4-BE49-F238E27FC236}">
                <a16:creationId xmlns:a16="http://schemas.microsoft.com/office/drawing/2014/main" id="{EE0E30CD-5AB8-48A1-B069-07EBF4F22990}"/>
              </a:ext>
            </a:extLst>
          </p:cNvPr>
          <p:cNvSpPr txBox="1"/>
          <p:nvPr/>
        </p:nvSpPr>
        <p:spPr>
          <a:xfrm>
            <a:off x="2605231" y="304871"/>
            <a:ext cx="2493567" cy="375896"/>
          </a:xfrm>
          <a:prstGeom prst="rect">
            <a:avLst/>
          </a:prstGeom>
          <a:noFill/>
        </p:spPr>
        <p:txBody>
          <a:bodyPr wrap="none" rtlCol="0" anchor="t">
            <a:spAutoFit/>
          </a:bodyPr>
          <a:lstStyle/>
          <a:p>
            <a:pPr defTabSz="914583">
              <a:lnSpc>
                <a:spcPct val="110000"/>
              </a:lnSpc>
            </a:pPr>
            <a:r>
              <a:rPr lang="zh-CN" altLang="en-US" sz="1800" dirty="0">
                <a:solidFill>
                  <a:srgbClr val="4080DC"/>
                </a:solidFill>
                <a:latin typeface="微软雅黑"/>
                <a:ea typeface="微软雅黑"/>
                <a:cs typeface="+mn-ea"/>
                <a:sym typeface="+mn-lt"/>
              </a:rPr>
              <a:t>名校名师精品系列教材</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RIP</a:t>
            </a:r>
            <a:r>
              <a:rPr lang="zh-CN" altLang="en-US" b="1" dirty="0">
                <a:latin typeface="+mj-ea"/>
                <a:ea typeface="+mj-ea"/>
              </a:rPr>
              <a:t>协议</a:t>
            </a:r>
          </a:p>
        </p:txBody>
      </p:sp>
      <p:sp>
        <p:nvSpPr>
          <p:cNvPr id="2" name="文本框 1"/>
          <p:cNvSpPr txBox="1"/>
          <p:nvPr/>
        </p:nvSpPr>
        <p:spPr>
          <a:xfrm>
            <a:off x="993775" y="1684587"/>
            <a:ext cx="10747058" cy="4192943"/>
          </a:xfrm>
          <a:prstGeom prst="rect">
            <a:avLst/>
          </a:prstGeom>
          <a:noFill/>
        </p:spPr>
        <p:txBody>
          <a:bodyPr wrap="square" rtlCol="0" anchor="t">
            <a:spAutoFit/>
          </a:bodyPr>
          <a:lstStyle/>
          <a:p>
            <a:pPr eaLnBrk="1" hangingPunct="1">
              <a:lnSpc>
                <a:spcPct val="150000"/>
              </a:lnSpc>
            </a:pPr>
            <a:r>
              <a:rPr kumimoji="0" lang="en-US" altLang="zh-CN" sz="2000" dirty="0">
                <a:latin typeface="+mn-ea"/>
              </a:rPr>
              <a:t>1</a:t>
            </a:r>
            <a:r>
              <a:rPr kumimoji="0" lang="zh-CN" altLang="en-US" sz="2000" dirty="0">
                <a:latin typeface="+mn-ea"/>
              </a:rPr>
              <a:t>）</a:t>
            </a:r>
            <a:r>
              <a:rPr kumimoji="0" lang="en-US" altLang="zh-CN" sz="2000" dirty="0">
                <a:latin typeface="+mn-ea"/>
              </a:rPr>
              <a:t>RIP</a:t>
            </a:r>
            <a:r>
              <a:rPr kumimoji="0" lang="zh-CN" altLang="en-US" sz="2000" dirty="0">
                <a:latin typeface="+mn-ea"/>
              </a:rPr>
              <a:t>协议概述</a:t>
            </a:r>
          </a:p>
          <a:p>
            <a:pPr eaLnBrk="1" hangingPunct="1">
              <a:lnSpc>
                <a:spcPct val="150000"/>
              </a:lnSpc>
            </a:pPr>
            <a:r>
              <a:rPr kumimoji="0" lang="zh-CN" altLang="en-US" sz="2000" dirty="0">
                <a:latin typeface="+mn-ea"/>
              </a:rPr>
              <a:t>    </a:t>
            </a:r>
            <a:r>
              <a:rPr kumimoji="0" lang="en-US" altLang="zh-CN" sz="2000" dirty="0">
                <a:latin typeface="+mn-ea"/>
              </a:rPr>
              <a:t>RIP</a:t>
            </a:r>
            <a:r>
              <a:rPr kumimoji="0" lang="zh-CN" altLang="en-US" sz="2000" dirty="0">
                <a:latin typeface="+mn-ea"/>
              </a:rPr>
              <a:t>（</a:t>
            </a:r>
            <a:r>
              <a:rPr kumimoji="0" lang="en-US" altLang="zh-CN" sz="2000" dirty="0">
                <a:latin typeface="+mn-ea"/>
              </a:rPr>
              <a:t>Routing Information Protocols</a:t>
            </a:r>
            <a:r>
              <a:rPr kumimoji="0" lang="zh-CN" altLang="en-US" sz="2000" dirty="0">
                <a:latin typeface="+mn-ea"/>
              </a:rPr>
              <a:t>，路由信息协议）是使用最广泛的距离向量协议，是一种较为简单的内部网关协议，主要用于规模较小的网络中，比如校园网以及结构较简单的地是区性网络</a:t>
            </a:r>
            <a:r>
              <a:rPr kumimoji="0" lang="en-US" altLang="zh-CN" sz="2000" dirty="0">
                <a:latin typeface="+mn-ea"/>
              </a:rPr>
              <a:t>,RIP</a:t>
            </a:r>
            <a:r>
              <a:rPr kumimoji="0" lang="zh-CN" altLang="en-US" sz="2000" dirty="0">
                <a:latin typeface="+mn-ea"/>
              </a:rPr>
              <a:t>协议处于</a:t>
            </a:r>
            <a:r>
              <a:rPr kumimoji="0" lang="en-US" altLang="zh-CN" sz="2000" dirty="0">
                <a:latin typeface="+mn-ea"/>
              </a:rPr>
              <a:t>UDP</a:t>
            </a:r>
            <a:r>
              <a:rPr kumimoji="0" lang="zh-CN" altLang="en-US" sz="2000" dirty="0">
                <a:latin typeface="+mn-ea"/>
              </a:rPr>
              <a:t>协议的上层，通过</a:t>
            </a:r>
            <a:r>
              <a:rPr kumimoji="0" lang="en-US" altLang="zh-CN" sz="2000" dirty="0">
                <a:latin typeface="+mn-ea"/>
              </a:rPr>
              <a:t>UDP</a:t>
            </a:r>
            <a:r>
              <a:rPr kumimoji="0" lang="zh-CN" altLang="en-US" sz="2000" dirty="0">
                <a:latin typeface="+mn-ea"/>
              </a:rPr>
              <a:t>报文进行路由信息的交换，使用的端口号是</a:t>
            </a:r>
            <a:r>
              <a:rPr kumimoji="0" lang="en-US" altLang="zh-CN" sz="2000" dirty="0">
                <a:latin typeface="+mn-ea"/>
              </a:rPr>
              <a:t>520</a:t>
            </a:r>
            <a:r>
              <a:rPr kumimoji="0" lang="zh-CN" altLang="en-US" sz="2000" dirty="0">
                <a:latin typeface="+mn-ea"/>
              </a:rPr>
              <a:t>。</a:t>
            </a:r>
            <a:r>
              <a:rPr kumimoji="0" lang="en-US" altLang="zh-CN" sz="2000" dirty="0">
                <a:latin typeface="+mn-ea"/>
              </a:rPr>
              <a:t>RIP</a:t>
            </a:r>
            <a:r>
              <a:rPr kumimoji="0" lang="zh-CN" altLang="en-US" sz="2000" dirty="0">
                <a:latin typeface="+mn-ea"/>
              </a:rPr>
              <a:t>最大的特点是，无论实现原理还是配置方法，都非常简单。</a:t>
            </a:r>
          </a:p>
          <a:p>
            <a:pPr eaLnBrk="1" hangingPunct="1">
              <a:lnSpc>
                <a:spcPct val="150000"/>
              </a:lnSpc>
            </a:pPr>
            <a:r>
              <a:rPr kumimoji="0" lang="zh-CN" altLang="en-US" sz="2000" dirty="0">
                <a:latin typeface="+mn-ea"/>
              </a:rPr>
              <a:t>（</a:t>
            </a:r>
            <a:r>
              <a:rPr kumimoji="0" lang="en-US" altLang="zh-CN" sz="2000" dirty="0">
                <a:latin typeface="+mn-ea"/>
              </a:rPr>
              <a:t>1</a:t>
            </a:r>
            <a:r>
              <a:rPr kumimoji="0" lang="zh-CN" altLang="en-US" sz="2000" dirty="0">
                <a:latin typeface="+mn-ea"/>
              </a:rPr>
              <a:t>）度量方法</a:t>
            </a:r>
          </a:p>
          <a:p>
            <a:pPr eaLnBrk="1" hangingPunct="1">
              <a:lnSpc>
                <a:spcPct val="150000"/>
              </a:lnSpc>
            </a:pPr>
            <a:r>
              <a:rPr kumimoji="0" lang="zh-CN" altLang="en-US" sz="2000" dirty="0">
                <a:latin typeface="+mn-ea"/>
              </a:rPr>
              <a:t>    </a:t>
            </a:r>
            <a:r>
              <a:rPr kumimoji="0" lang="en-US" altLang="zh-CN" sz="2000" dirty="0">
                <a:latin typeface="+mn-ea"/>
              </a:rPr>
              <a:t>RIP</a:t>
            </a:r>
            <a:r>
              <a:rPr kumimoji="0" lang="zh-CN" altLang="en-US" sz="2000" dirty="0">
                <a:latin typeface="+mn-ea"/>
              </a:rPr>
              <a:t>使用跳数来衡量到达目的网络的距离。 </a:t>
            </a:r>
          </a:p>
          <a:p>
            <a:pPr eaLnBrk="1" hangingPunct="1">
              <a:lnSpc>
                <a:spcPct val="150000"/>
              </a:lnSpc>
            </a:pPr>
            <a:r>
              <a:rPr kumimoji="0" lang="zh-CN" altLang="en-US" sz="2000" dirty="0">
                <a:latin typeface="+mn-ea"/>
              </a:rPr>
              <a:t>（</a:t>
            </a:r>
            <a:r>
              <a:rPr kumimoji="0" lang="en-US" altLang="zh-CN" sz="2000" dirty="0">
                <a:latin typeface="+mn-ea"/>
              </a:rPr>
              <a:t>2</a:t>
            </a:r>
            <a:r>
              <a:rPr kumimoji="0" lang="zh-CN" altLang="en-US" sz="2000" dirty="0">
                <a:latin typeface="+mn-ea"/>
              </a:rPr>
              <a:t>）路由更新</a:t>
            </a:r>
          </a:p>
          <a:p>
            <a:pPr eaLnBrk="1" hangingPunct="1">
              <a:lnSpc>
                <a:spcPct val="150000"/>
              </a:lnSpc>
            </a:pPr>
            <a:r>
              <a:rPr kumimoji="0" lang="zh-CN" altLang="en-US" sz="2000" dirty="0">
                <a:latin typeface="+mn-ea"/>
              </a:rPr>
              <a:t>    </a:t>
            </a:r>
            <a:r>
              <a:rPr kumimoji="0" lang="en-US" altLang="zh-CN" sz="2000" dirty="0">
                <a:latin typeface="+mn-ea"/>
              </a:rPr>
              <a:t>RIP</a:t>
            </a:r>
            <a:r>
              <a:rPr kumimoji="0" lang="zh-CN" altLang="en-US" sz="2000" dirty="0">
                <a:latin typeface="+mn-ea"/>
              </a:rPr>
              <a:t>中路由的更新是通过定时广播实现的。 </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2858464107"/>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RIP</a:t>
            </a:r>
            <a:r>
              <a:rPr lang="zh-CN" altLang="en-US" b="1" dirty="0">
                <a:latin typeface="+mj-ea"/>
                <a:ea typeface="+mj-ea"/>
              </a:rPr>
              <a:t>协议</a:t>
            </a:r>
          </a:p>
        </p:txBody>
      </p:sp>
      <p:sp>
        <p:nvSpPr>
          <p:cNvPr id="2" name="文本框 1"/>
          <p:cNvSpPr txBox="1"/>
          <p:nvPr/>
        </p:nvSpPr>
        <p:spPr>
          <a:xfrm>
            <a:off x="993775" y="1684587"/>
            <a:ext cx="10747058" cy="2345770"/>
          </a:xfrm>
          <a:prstGeom prst="rect">
            <a:avLst/>
          </a:prstGeom>
          <a:noFill/>
        </p:spPr>
        <p:txBody>
          <a:bodyPr wrap="square" rtlCol="0" anchor="t">
            <a:spAutoFit/>
          </a:bodyPr>
          <a:lstStyle/>
          <a:p>
            <a:pPr eaLnBrk="1" hangingPunct="1">
              <a:lnSpc>
                <a:spcPct val="150000"/>
              </a:lnSpc>
            </a:pPr>
            <a:r>
              <a:rPr kumimoji="0" lang="zh-CN" altLang="en-US" sz="2000" dirty="0"/>
              <a:t>       缺省情况下，路由器每隔</a:t>
            </a:r>
            <a:r>
              <a:rPr kumimoji="0" lang="en-US" altLang="zh-CN" sz="2000" dirty="0"/>
              <a:t>30</a:t>
            </a:r>
            <a:r>
              <a:rPr kumimoji="0" lang="zh-CN" altLang="en-US" sz="2000" dirty="0"/>
              <a:t>秒向与它相连的网络广播自己的路由表，接到广播的路由器将收到的信息添加至自身的路由表中。每个路由器都如此广播，最终网络上所有的路由器都会得知全部的路由信息。下面以图示形式给出了</a:t>
            </a:r>
            <a:r>
              <a:rPr kumimoji="0" lang="en-US" altLang="zh-CN" sz="2000" dirty="0"/>
              <a:t>A</a:t>
            </a:r>
            <a:r>
              <a:rPr kumimoji="0" lang="zh-CN" altLang="en-US" sz="2000" dirty="0"/>
              <a:t>、</a:t>
            </a:r>
            <a:r>
              <a:rPr kumimoji="0" lang="en-US" altLang="zh-CN" sz="2000" dirty="0"/>
              <a:t>B</a:t>
            </a:r>
            <a:r>
              <a:rPr kumimoji="0" lang="zh-CN" altLang="en-US" sz="2000" dirty="0"/>
              <a:t>、</a:t>
            </a:r>
            <a:r>
              <a:rPr kumimoji="0" lang="en-US" altLang="zh-CN" sz="2000" dirty="0"/>
              <a:t>C</a:t>
            </a:r>
            <a:r>
              <a:rPr kumimoji="0" lang="zh-CN" altLang="en-US" sz="2000" dirty="0"/>
              <a:t>三台相连路由器从</a:t>
            </a:r>
            <a:r>
              <a:rPr kumimoji="0" lang="en-US" altLang="zh-CN" sz="2000" dirty="0"/>
              <a:t>RIP</a:t>
            </a:r>
            <a:r>
              <a:rPr kumimoji="0" lang="zh-CN" altLang="en-US" sz="2000" dirty="0"/>
              <a:t>启动到路由收敛过程的路由信息表。</a:t>
            </a:r>
          </a:p>
          <a:p>
            <a:pPr eaLnBrk="1" hangingPunct="1">
              <a:lnSpc>
                <a:spcPct val="150000"/>
              </a:lnSpc>
            </a:pPr>
            <a:r>
              <a:rPr kumimoji="0" lang="zh-CN" altLang="en-US" sz="2000" dirty="0"/>
              <a:t>①</a:t>
            </a:r>
            <a:r>
              <a:rPr kumimoji="0" lang="en-US" altLang="zh-CN" sz="2000" dirty="0"/>
              <a:t>RIP</a:t>
            </a:r>
            <a:r>
              <a:rPr kumimoji="0" lang="zh-CN" altLang="en-US" sz="2000" dirty="0"/>
              <a:t>启动前各路由器的路由表</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3" name="Picture 5">
            <a:extLst>
              <a:ext uri="{FF2B5EF4-FFF2-40B4-BE49-F238E27FC236}">
                <a16:creationId xmlns:a16="http://schemas.microsoft.com/office/drawing/2014/main" id="{462BD660-998D-4329-31D5-B2BF44249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5850" y="4288719"/>
            <a:ext cx="464185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id="{42614522-4D03-12B4-26DB-F6CA54DEEF1A}"/>
              </a:ext>
            </a:extLst>
          </p:cNvPr>
          <p:cNvSpPr txBox="1"/>
          <p:nvPr/>
        </p:nvSpPr>
        <p:spPr>
          <a:xfrm>
            <a:off x="4956175" y="6327567"/>
            <a:ext cx="3006725" cy="338554"/>
          </a:xfrm>
          <a:prstGeom prst="rect">
            <a:avLst/>
          </a:prstGeom>
          <a:noFill/>
        </p:spPr>
        <p:txBody>
          <a:bodyPr wrap="square" rtlCol="0">
            <a:spAutoFit/>
          </a:bodyPr>
          <a:lstStyle/>
          <a:p>
            <a:r>
              <a:rPr lang="zh-CN" altLang="zh-CN" sz="1600" kern="100" dirty="0">
                <a:effectLst/>
                <a:latin typeface="+mn-ea"/>
              </a:rPr>
              <a:t>图</a:t>
            </a:r>
            <a:r>
              <a:rPr lang="en-US" altLang="zh-CN" sz="1600" kern="100" dirty="0">
                <a:effectLst/>
                <a:latin typeface="+mn-ea"/>
              </a:rPr>
              <a:t>6-4  RIP</a:t>
            </a:r>
            <a:r>
              <a:rPr lang="zh-CN" altLang="zh-CN" sz="1600" kern="100" dirty="0">
                <a:effectLst/>
                <a:latin typeface="+mn-ea"/>
              </a:rPr>
              <a:t>路由表（</a:t>
            </a:r>
            <a:r>
              <a:rPr lang="en-US" altLang="zh-CN" sz="1600" kern="100" dirty="0">
                <a:effectLst/>
                <a:latin typeface="+mn-ea"/>
              </a:rPr>
              <a:t>1</a:t>
            </a:r>
            <a:r>
              <a:rPr lang="zh-CN" altLang="zh-CN" sz="1600" kern="100" dirty="0">
                <a:effectLst/>
                <a:latin typeface="+mn-ea"/>
              </a:rPr>
              <a:t>）</a:t>
            </a:r>
          </a:p>
        </p:txBody>
      </p:sp>
    </p:spTree>
    <p:extLst>
      <p:ext uri="{BB962C8B-B14F-4D97-AF65-F5344CB8AC3E}">
        <p14:creationId xmlns:p14="http://schemas.microsoft.com/office/powerpoint/2010/main" val="1038563075"/>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RIP</a:t>
            </a:r>
            <a:r>
              <a:rPr lang="zh-CN" altLang="en-US" b="1" dirty="0">
                <a:latin typeface="+mj-ea"/>
                <a:ea typeface="+mj-ea"/>
              </a:rPr>
              <a:t>协议</a:t>
            </a:r>
          </a:p>
        </p:txBody>
      </p:sp>
      <p:sp>
        <p:nvSpPr>
          <p:cNvPr id="2" name="文本框 1"/>
          <p:cNvSpPr txBox="1"/>
          <p:nvPr/>
        </p:nvSpPr>
        <p:spPr>
          <a:xfrm>
            <a:off x="993775" y="1684587"/>
            <a:ext cx="10747058" cy="400110"/>
          </a:xfrm>
          <a:prstGeom prst="rect">
            <a:avLst/>
          </a:prstGeom>
          <a:noFill/>
        </p:spPr>
        <p:txBody>
          <a:bodyPr wrap="square" rtlCol="0" anchor="t">
            <a:spAutoFit/>
          </a:bodyPr>
          <a:lstStyle/>
          <a:p>
            <a:pPr algn="just" eaLnBrk="1" hangingPunct="1"/>
            <a:r>
              <a:rPr kumimoji="0" lang="en-US" altLang="zh-CN" sz="2000" dirty="0"/>
              <a:t>②</a:t>
            </a:r>
            <a:r>
              <a:rPr kumimoji="0" lang="zh-CN" altLang="en-US" sz="2000" dirty="0"/>
              <a:t>第一个更新周期后各路由器的路由表</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5" name="文本框 4">
            <a:extLst>
              <a:ext uri="{FF2B5EF4-FFF2-40B4-BE49-F238E27FC236}">
                <a16:creationId xmlns:a16="http://schemas.microsoft.com/office/drawing/2014/main" id="{42614522-4D03-12B4-26DB-F6CA54DEEF1A}"/>
              </a:ext>
            </a:extLst>
          </p:cNvPr>
          <p:cNvSpPr txBox="1"/>
          <p:nvPr/>
        </p:nvSpPr>
        <p:spPr>
          <a:xfrm>
            <a:off x="4803775" y="5410994"/>
            <a:ext cx="3006725" cy="338554"/>
          </a:xfrm>
          <a:prstGeom prst="rect">
            <a:avLst/>
          </a:prstGeom>
          <a:noFill/>
        </p:spPr>
        <p:txBody>
          <a:bodyPr wrap="square" rtlCol="0">
            <a:spAutoFit/>
          </a:bodyPr>
          <a:lstStyle/>
          <a:p>
            <a:r>
              <a:rPr lang="zh-CN" altLang="zh-CN" sz="1600" kern="100" dirty="0">
                <a:effectLst/>
                <a:latin typeface="+mn-ea"/>
              </a:rPr>
              <a:t>图</a:t>
            </a:r>
            <a:r>
              <a:rPr lang="en-US" altLang="zh-CN" sz="1600" kern="100" dirty="0">
                <a:effectLst/>
                <a:latin typeface="+mn-ea"/>
              </a:rPr>
              <a:t>6-5  RIP</a:t>
            </a:r>
            <a:r>
              <a:rPr lang="zh-CN" altLang="zh-CN" sz="1600" kern="100" dirty="0">
                <a:effectLst/>
                <a:latin typeface="+mn-ea"/>
              </a:rPr>
              <a:t>路由表（</a:t>
            </a:r>
            <a:r>
              <a:rPr lang="en-US" altLang="zh-CN" sz="1600" kern="100" dirty="0">
                <a:effectLst/>
                <a:latin typeface="+mn-ea"/>
              </a:rPr>
              <a:t>2</a:t>
            </a:r>
            <a:r>
              <a:rPr lang="zh-CN" altLang="zh-CN" sz="1600" kern="100" dirty="0">
                <a:effectLst/>
                <a:latin typeface="+mn-ea"/>
              </a:rPr>
              <a:t>）</a:t>
            </a:r>
          </a:p>
        </p:txBody>
      </p:sp>
      <p:pic>
        <p:nvPicPr>
          <p:cNvPr id="7" name="Picture 5">
            <a:extLst>
              <a:ext uri="{FF2B5EF4-FFF2-40B4-BE49-F238E27FC236}">
                <a16:creationId xmlns:a16="http://schemas.microsoft.com/office/drawing/2014/main" id="{4EE6DB4D-75B7-7176-2DAF-F0E6294C30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672" y="2497885"/>
            <a:ext cx="61341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7">
            <a:extLst>
              <a:ext uri="{FF2B5EF4-FFF2-40B4-BE49-F238E27FC236}">
                <a16:creationId xmlns:a16="http://schemas.microsoft.com/office/drawing/2014/main" id="{D778C541-060D-2AAB-DFA3-D2990D39680E}"/>
              </a:ext>
            </a:extLst>
          </p:cNvPr>
          <p:cNvGrpSpPr/>
          <p:nvPr/>
        </p:nvGrpSpPr>
        <p:grpSpPr>
          <a:xfrm>
            <a:off x="812243" y="5487194"/>
            <a:ext cx="10226040" cy="1123950"/>
            <a:chOff x="1325" y="8641"/>
            <a:chExt cx="16104" cy="1770"/>
          </a:xfrm>
        </p:grpSpPr>
        <p:sp>
          <p:nvSpPr>
            <p:cNvPr id="9" name="矩形 8">
              <a:extLst>
                <a:ext uri="{FF2B5EF4-FFF2-40B4-BE49-F238E27FC236}">
                  <a16:creationId xmlns:a16="http://schemas.microsoft.com/office/drawing/2014/main" id="{D26AE0A9-A225-B40E-331F-661D7DE45042}"/>
                </a:ext>
              </a:extLst>
            </p:cNvPr>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互联网">
              <a:extLst>
                <a:ext uri="{FF2B5EF4-FFF2-40B4-BE49-F238E27FC236}">
                  <a16:creationId xmlns:a16="http://schemas.microsoft.com/office/drawing/2014/main" id="{A029F88C-9635-43D4-EC76-1B548E55CA77}"/>
                </a:ext>
              </a:extLst>
            </p:cNvPr>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3351094276"/>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RIP</a:t>
            </a:r>
            <a:r>
              <a:rPr lang="zh-CN" altLang="en-US" b="1" dirty="0">
                <a:latin typeface="+mj-ea"/>
                <a:ea typeface="+mj-ea"/>
              </a:rPr>
              <a:t>协议</a:t>
            </a:r>
          </a:p>
        </p:txBody>
      </p:sp>
      <p:sp>
        <p:nvSpPr>
          <p:cNvPr id="2" name="文本框 1"/>
          <p:cNvSpPr txBox="1"/>
          <p:nvPr/>
        </p:nvSpPr>
        <p:spPr>
          <a:xfrm>
            <a:off x="993775" y="1684587"/>
            <a:ext cx="10747058" cy="400110"/>
          </a:xfrm>
          <a:prstGeom prst="rect">
            <a:avLst/>
          </a:prstGeom>
          <a:noFill/>
        </p:spPr>
        <p:txBody>
          <a:bodyPr wrap="square" rtlCol="0" anchor="t">
            <a:spAutoFit/>
          </a:bodyPr>
          <a:lstStyle/>
          <a:p>
            <a:pPr algn="just" eaLnBrk="1" hangingPunct="1"/>
            <a:r>
              <a:rPr kumimoji="0" lang="en-US" altLang="zh-CN" sz="2000" dirty="0"/>
              <a:t>③</a:t>
            </a:r>
            <a:r>
              <a:rPr kumimoji="0" lang="zh-CN" altLang="en-US" sz="2000" dirty="0"/>
              <a:t>第二个更新周期后（此时已收敛）各路由器的路由表</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5" name="文本框 4">
            <a:extLst>
              <a:ext uri="{FF2B5EF4-FFF2-40B4-BE49-F238E27FC236}">
                <a16:creationId xmlns:a16="http://schemas.microsoft.com/office/drawing/2014/main" id="{42614522-4D03-12B4-26DB-F6CA54DEEF1A}"/>
              </a:ext>
            </a:extLst>
          </p:cNvPr>
          <p:cNvSpPr txBox="1"/>
          <p:nvPr/>
        </p:nvSpPr>
        <p:spPr>
          <a:xfrm>
            <a:off x="4803775" y="5410994"/>
            <a:ext cx="3006725" cy="338554"/>
          </a:xfrm>
          <a:prstGeom prst="rect">
            <a:avLst/>
          </a:prstGeom>
          <a:noFill/>
        </p:spPr>
        <p:txBody>
          <a:bodyPr wrap="square" rtlCol="0">
            <a:spAutoFit/>
          </a:bodyPr>
          <a:lstStyle/>
          <a:p>
            <a:r>
              <a:rPr lang="zh-CN" altLang="zh-CN" sz="1600" kern="100" dirty="0">
                <a:effectLst/>
                <a:latin typeface="+mn-ea"/>
              </a:rPr>
              <a:t>图</a:t>
            </a:r>
            <a:r>
              <a:rPr lang="en-US" altLang="zh-CN" sz="1600" kern="100" dirty="0">
                <a:effectLst/>
                <a:latin typeface="+mn-ea"/>
              </a:rPr>
              <a:t>6-6  RIP</a:t>
            </a:r>
            <a:r>
              <a:rPr lang="zh-CN" altLang="zh-CN" sz="1600" kern="100" dirty="0">
                <a:effectLst/>
                <a:latin typeface="+mn-ea"/>
              </a:rPr>
              <a:t>路由表（</a:t>
            </a:r>
            <a:r>
              <a:rPr lang="en-US" altLang="zh-CN" sz="1600" kern="100" dirty="0">
                <a:effectLst/>
                <a:latin typeface="+mn-ea"/>
              </a:rPr>
              <a:t>3</a:t>
            </a:r>
            <a:r>
              <a:rPr lang="zh-CN" altLang="zh-CN" sz="1600" kern="100" dirty="0">
                <a:effectLst/>
                <a:latin typeface="+mn-ea"/>
              </a:rPr>
              <a:t>）</a:t>
            </a:r>
          </a:p>
        </p:txBody>
      </p:sp>
      <p:pic>
        <p:nvPicPr>
          <p:cNvPr id="3" name="Picture 6">
            <a:extLst>
              <a:ext uri="{FF2B5EF4-FFF2-40B4-BE49-F238E27FC236}">
                <a16:creationId xmlns:a16="http://schemas.microsoft.com/office/drawing/2014/main" id="{98DBD8B1-C0C8-0259-AD4A-A507CC7BB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4487" y="2576270"/>
            <a:ext cx="612457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7">
            <a:extLst>
              <a:ext uri="{FF2B5EF4-FFF2-40B4-BE49-F238E27FC236}">
                <a16:creationId xmlns:a16="http://schemas.microsoft.com/office/drawing/2014/main" id="{431E12F0-77C2-E2B1-9965-68E5A3B30166}"/>
              </a:ext>
            </a:extLst>
          </p:cNvPr>
          <p:cNvGrpSpPr/>
          <p:nvPr/>
        </p:nvGrpSpPr>
        <p:grpSpPr>
          <a:xfrm>
            <a:off x="812243" y="5487194"/>
            <a:ext cx="10226040" cy="1123950"/>
            <a:chOff x="1325" y="8641"/>
            <a:chExt cx="16104" cy="1770"/>
          </a:xfrm>
        </p:grpSpPr>
        <p:sp>
          <p:nvSpPr>
            <p:cNvPr id="9" name="矩形 8">
              <a:extLst>
                <a:ext uri="{FF2B5EF4-FFF2-40B4-BE49-F238E27FC236}">
                  <a16:creationId xmlns:a16="http://schemas.microsoft.com/office/drawing/2014/main" id="{E8BEBFDD-81CB-A5FC-AC48-7B5362D51CE1}"/>
                </a:ext>
              </a:extLst>
            </p:cNvPr>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互联网">
              <a:extLst>
                <a:ext uri="{FF2B5EF4-FFF2-40B4-BE49-F238E27FC236}">
                  <a16:creationId xmlns:a16="http://schemas.microsoft.com/office/drawing/2014/main" id="{F7AD9B0C-6FEE-E6CA-84C5-15BA9831B253}"/>
                </a:ext>
              </a:extLst>
            </p:cNvPr>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1032249618"/>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RIP</a:t>
            </a:r>
            <a:r>
              <a:rPr lang="zh-CN" altLang="en-US" b="1" dirty="0">
                <a:latin typeface="+mj-ea"/>
                <a:ea typeface="+mj-ea"/>
              </a:rPr>
              <a:t>协议</a:t>
            </a:r>
          </a:p>
        </p:txBody>
      </p:sp>
      <p:sp>
        <p:nvSpPr>
          <p:cNvPr id="2" name="文本框 1"/>
          <p:cNvSpPr txBox="1"/>
          <p:nvPr/>
        </p:nvSpPr>
        <p:spPr>
          <a:xfrm>
            <a:off x="993775" y="1684587"/>
            <a:ext cx="10287000" cy="3731278"/>
          </a:xfrm>
          <a:prstGeom prst="rect">
            <a:avLst/>
          </a:prstGeom>
          <a:noFill/>
        </p:spPr>
        <p:txBody>
          <a:bodyPr wrap="square" rtlCol="0" anchor="t">
            <a:spAutoFit/>
          </a:bodyPr>
          <a:lstStyle/>
          <a:p>
            <a:pPr indent="266700" algn="just">
              <a:lnSpc>
                <a:spcPct val="150000"/>
              </a:lnSpc>
            </a:pPr>
            <a:r>
              <a:rPr lang="zh-CN" altLang="zh-CN" sz="2000" kern="100" dirty="0">
                <a:effectLst/>
                <a:latin typeface="+mn-ea"/>
              </a:rPr>
              <a:t>（</a:t>
            </a:r>
            <a:r>
              <a:rPr lang="en-US" altLang="zh-CN" sz="2000" kern="100" dirty="0">
                <a:effectLst/>
                <a:latin typeface="+mn-ea"/>
              </a:rPr>
              <a:t>3</a:t>
            </a:r>
            <a:r>
              <a:rPr lang="zh-CN" altLang="zh-CN" sz="2000" kern="100" dirty="0">
                <a:effectLst/>
                <a:latin typeface="+mn-ea"/>
              </a:rPr>
              <a:t>）路由环路</a:t>
            </a:r>
          </a:p>
          <a:p>
            <a:pPr algn="just">
              <a:lnSpc>
                <a:spcPct val="150000"/>
              </a:lnSpc>
            </a:pPr>
            <a:r>
              <a:rPr lang="en-US" altLang="zh-CN" sz="2000" kern="100" dirty="0">
                <a:effectLst/>
                <a:latin typeface="+mn-ea"/>
              </a:rPr>
              <a:t>    </a:t>
            </a:r>
            <a:r>
              <a:rPr lang="zh-CN" altLang="zh-CN" sz="2000" kern="100" dirty="0">
                <a:effectLst/>
                <a:latin typeface="+mn-ea"/>
              </a:rPr>
              <a:t>在图</a:t>
            </a:r>
            <a:r>
              <a:rPr lang="en-US" altLang="zh-CN" sz="2000" kern="100" dirty="0">
                <a:effectLst/>
                <a:latin typeface="+mn-ea"/>
              </a:rPr>
              <a:t>6-6</a:t>
            </a:r>
            <a:r>
              <a:rPr lang="zh-CN" altLang="zh-CN" sz="2000" kern="100" dirty="0">
                <a:effectLst/>
                <a:latin typeface="+mn-ea"/>
              </a:rPr>
              <a:t>中，所有路由器都具有正确一致的路由表，网络是收敛的。若此时</a:t>
            </a:r>
            <a:r>
              <a:rPr lang="en-US" altLang="zh-CN" sz="2000" kern="100" dirty="0">
                <a:effectLst/>
                <a:latin typeface="+mn-ea"/>
              </a:rPr>
              <a:t>10.4.0.0</a:t>
            </a:r>
            <a:r>
              <a:rPr lang="zh-CN" altLang="zh-CN" sz="2000" kern="100" dirty="0">
                <a:effectLst/>
                <a:latin typeface="+mn-ea"/>
              </a:rPr>
              <a:t>网段发生故障（见图</a:t>
            </a:r>
            <a:r>
              <a:rPr lang="en-US" altLang="zh-CN" sz="2000" kern="100" dirty="0">
                <a:effectLst/>
                <a:latin typeface="+mn-ea"/>
              </a:rPr>
              <a:t>6-7</a:t>
            </a:r>
            <a:r>
              <a:rPr lang="zh-CN" altLang="zh-CN" sz="2000" kern="100" dirty="0">
                <a:effectLst/>
                <a:latin typeface="+mn-ea"/>
              </a:rPr>
              <a:t>），直连路由器</a:t>
            </a:r>
            <a:r>
              <a:rPr lang="en-US" altLang="zh-CN" sz="2000" kern="100" dirty="0">
                <a:effectLst/>
                <a:latin typeface="+mn-ea"/>
              </a:rPr>
              <a:t>C</a:t>
            </a:r>
            <a:r>
              <a:rPr lang="zh-CN" altLang="zh-CN" sz="2000" kern="100" dirty="0">
                <a:effectLst/>
                <a:latin typeface="+mn-ea"/>
              </a:rPr>
              <a:t>最先收到故障信息，</a:t>
            </a:r>
            <a:r>
              <a:rPr lang="en-US" altLang="zh-CN" sz="2000" kern="100" dirty="0">
                <a:effectLst/>
                <a:latin typeface="+mn-ea"/>
              </a:rPr>
              <a:t>C</a:t>
            </a:r>
            <a:r>
              <a:rPr lang="zh-CN" altLang="zh-CN" sz="2000" kern="100" dirty="0">
                <a:effectLst/>
                <a:latin typeface="+mn-ea"/>
              </a:rPr>
              <a:t>把网络</a:t>
            </a:r>
            <a:r>
              <a:rPr lang="en-US" altLang="zh-CN" sz="2000" kern="100" dirty="0">
                <a:effectLst/>
                <a:latin typeface="+mn-ea"/>
              </a:rPr>
              <a:t>10.4.0.0</a:t>
            </a:r>
            <a:r>
              <a:rPr lang="zh-CN" altLang="zh-CN" sz="2000" kern="100" dirty="0">
                <a:effectLst/>
                <a:latin typeface="+mn-ea"/>
              </a:rPr>
              <a:t>从路由表中删除，并等待更新周期到来后发送路由更新给相邻路由器。假若此时</a:t>
            </a:r>
            <a:r>
              <a:rPr lang="en-US" altLang="zh-CN" sz="2000" kern="100" dirty="0">
                <a:effectLst/>
                <a:latin typeface="+mn-ea"/>
              </a:rPr>
              <a:t>B</a:t>
            </a:r>
            <a:r>
              <a:rPr lang="zh-CN" altLang="zh-CN" sz="2000" kern="100" dirty="0">
                <a:effectLst/>
                <a:latin typeface="+mn-ea"/>
              </a:rPr>
              <a:t>路由器先到达更新周期，</a:t>
            </a:r>
            <a:r>
              <a:rPr lang="en-US" altLang="zh-CN" sz="2000" kern="100" dirty="0">
                <a:effectLst/>
                <a:latin typeface="+mn-ea"/>
              </a:rPr>
              <a:t>C</a:t>
            </a:r>
            <a:r>
              <a:rPr lang="zh-CN" altLang="zh-CN" sz="2000" kern="100" dirty="0">
                <a:effectLst/>
                <a:latin typeface="+mn-ea"/>
              </a:rPr>
              <a:t>接收到</a:t>
            </a:r>
            <a:r>
              <a:rPr lang="en-US" altLang="zh-CN" sz="2000" kern="100" dirty="0">
                <a:effectLst/>
                <a:latin typeface="+mn-ea"/>
              </a:rPr>
              <a:t>B</a:t>
            </a:r>
            <a:r>
              <a:rPr lang="zh-CN" altLang="zh-CN" sz="2000" kern="100" dirty="0">
                <a:effectLst/>
                <a:latin typeface="+mn-ea"/>
              </a:rPr>
              <a:t>发出的更新后，发现路由更新中有路由项</a:t>
            </a:r>
            <a:r>
              <a:rPr lang="en-US" altLang="zh-CN" sz="2000" kern="100" dirty="0">
                <a:effectLst/>
                <a:latin typeface="+mn-ea"/>
              </a:rPr>
              <a:t>10.4.0.0</a:t>
            </a:r>
            <a:r>
              <a:rPr lang="zh-CN" altLang="zh-CN" sz="2000" kern="100" dirty="0">
                <a:effectLst/>
                <a:latin typeface="+mn-ea"/>
              </a:rPr>
              <a:t>，而自己路由表中没有，就把这条路由项增加到路由表中，并修改其接口为</a:t>
            </a:r>
            <a:r>
              <a:rPr lang="en-US" altLang="zh-CN" sz="2000" kern="100" dirty="0">
                <a:effectLst/>
                <a:latin typeface="+mn-ea"/>
              </a:rPr>
              <a:t>S0</a:t>
            </a:r>
            <a:r>
              <a:rPr lang="zh-CN" altLang="zh-CN" sz="2000" kern="100" dirty="0">
                <a:effectLst/>
                <a:latin typeface="+mn-ea"/>
              </a:rPr>
              <a:t>，跳数为</a:t>
            </a:r>
            <a:r>
              <a:rPr lang="en-US" altLang="zh-CN" sz="2000" kern="100" dirty="0">
                <a:effectLst/>
                <a:latin typeface="+mn-ea"/>
              </a:rPr>
              <a:t>2</a:t>
            </a:r>
            <a:r>
              <a:rPr lang="zh-CN" altLang="zh-CN" sz="2000" kern="100" dirty="0">
                <a:effectLst/>
                <a:latin typeface="+mn-ea"/>
              </a:rPr>
              <a:t>。这样，</a:t>
            </a:r>
            <a:r>
              <a:rPr lang="en-US" altLang="zh-CN" sz="2000" kern="100" dirty="0">
                <a:effectLst/>
                <a:latin typeface="+mn-ea"/>
              </a:rPr>
              <a:t>C</a:t>
            </a:r>
            <a:r>
              <a:rPr lang="zh-CN" altLang="zh-CN" sz="2000" kern="100" dirty="0">
                <a:effectLst/>
                <a:latin typeface="+mn-ea"/>
              </a:rPr>
              <a:t>的路由表中就记录了一条错误的路由。此时</a:t>
            </a:r>
            <a:r>
              <a:rPr lang="en-US" altLang="zh-CN" sz="2000" kern="100" dirty="0">
                <a:effectLst/>
                <a:latin typeface="+mn-ea"/>
              </a:rPr>
              <a:t>B</a:t>
            </a:r>
            <a:r>
              <a:rPr lang="zh-CN" altLang="zh-CN" sz="2000" kern="100" dirty="0">
                <a:effectLst/>
                <a:latin typeface="+mn-ea"/>
              </a:rPr>
              <a:t>认为可以通过</a:t>
            </a:r>
            <a:r>
              <a:rPr lang="en-US" altLang="zh-CN" sz="2000" kern="100" dirty="0">
                <a:effectLst/>
                <a:latin typeface="+mn-ea"/>
              </a:rPr>
              <a:t>C</a:t>
            </a:r>
            <a:r>
              <a:rPr lang="zh-CN" altLang="zh-CN" sz="2000" kern="100" dirty="0">
                <a:effectLst/>
                <a:latin typeface="+mn-ea"/>
              </a:rPr>
              <a:t>去往网络</a:t>
            </a:r>
            <a:r>
              <a:rPr lang="en-US" altLang="zh-CN" sz="2000" kern="100" dirty="0">
                <a:effectLst/>
                <a:latin typeface="+mn-ea"/>
              </a:rPr>
              <a:t>10.4.0.0</a:t>
            </a:r>
            <a:r>
              <a:rPr lang="zh-CN" altLang="zh-CN" sz="2000" kern="100" dirty="0">
                <a:effectLst/>
                <a:latin typeface="+mn-ea"/>
              </a:rPr>
              <a:t>，</a:t>
            </a:r>
            <a:r>
              <a:rPr lang="en-US" altLang="zh-CN" sz="2000" kern="100" dirty="0">
                <a:effectLst/>
                <a:latin typeface="+mn-ea"/>
              </a:rPr>
              <a:t>C</a:t>
            </a:r>
            <a:r>
              <a:rPr lang="zh-CN" altLang="zh-CN" sz="2000" kern="100" dirty="0">
                <a:effectLst/>
                <a:latin typeface="+mn-ea"/>
              </a:rPr>
              <a:t>认为可以通过</a:t>
            </a:r>
            <a:r>
              <a:rPr lang="en-US" altLang="zh-CN" sz="2000" kern="100" dirty="0">
                <a:effectLst/>
                <a:latin typeface="+mn-ea"/>
              </a:rPr>
              <a:t>B</a:t>
            </a:r>
            <a:r>
              <a:rPr lang="zh-CN" altLang="zh-CN" sz="2000" kern="100" dirty="0">
                <a:effectLst/>
                <a:latin typeface="+mn-ea"/>
              </a:rPr>
              <a:t>去往网络</a:t>
            </a:r>
            <a:r>
              <a:rPr lang="en-US" altLang="zh-CN" sz="2000" kern="100" dirty="0">
                <a:effectLst/>
                <a:latin typeface="+mn-ea"/>
              </a:rPr>
              <a:t>10.4.0.0</a:t>
            </a:r>
            <a:r>
              <a:rPr lang="zh-CN" altLang="zh-CN" sz="2000" kern="100" dirty="0">
                <a:effectLst/>
                <a:latin typeface="+mn-ea"/>
              </a:rPr>
              <a:t>，就形成了环路。</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2355501380"/>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RIP</a:t>
            </a:r>
            <a:r>
              <a:rPr lang="zh-CN" altLang="en-US" b="1" dirty="0">
                <a:latin typeface="+mj-ea"/>
                <a:ea typeface="+mj-ea"/>
              </a:rPr>
              <a:t>协议</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3" name="Picture 4">
            <a:extLst>
              <a:ext uri="{FF2B5EF4-FFF2-40B4-BE49-F238E27FC236}">
                <a16:creationId xmlns:a16="http://schemas.microsoft.com/office/drawing/2014/main" id="{91506484-30D6-B6FC-2026-6576DA4CB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7362" y="2058194"/>
            <a:ext cx="61436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a:extLst>
              <a:ext uri="{FF2B5EF4-FFF2-40B4-BE49-F238E27FC236}">
                <a16:creationId xmlns:a16="http://schemas.microsoft.com/office/drawing/2014/main" id="{255F8703-3281-2DB3-510D-BC69B4A87538}"/>
              </a:ext>
            </a:extLst>
          </p:cNvPr>
          <p:cNvSpPr txBox="1"/>
          <p:nvPr/>
        </p:nvSpPr>
        <p:spPr>
          <a:xfrm>
            <a:off x="4956175" y="4980851"/>
            <a:ext cx="2667000" cy="707886"/>
          </a:xfrm>
          <a:prstGeom prst="rect">
            <a:avLst/>
          </a:prstGeom>
          <a:noFill/>
        </p:spPr>
        <p:txBody>
          <a:bodyPr wrap="square" rtlCol="0">
            <a:spAutoFit/>
          </a:bodyPr>
          <a:lstStyle/>
          <a:p>
            <a:r>
              <a:rPr lang="zh-CN" altLang="zh-CN" sz="1600" kern="100" dirty="0">
                <a:effectLst/>
                <a:latin typeface="+mn-ea"/>
              </a:rPr>
              <a:t>图</a:t>
            </a:r>
            <a:r>
              <a:rPr lang="en-US" altLang="zh-CN" sz="1600" kern="100" dirty="0">
                <a:effectLst/>
                <a:latin typeface="+mn-ea"/>
              </a:rPr>
              <a:t>6-7  RIP</a:t>
            </a:r>
            <a:r>
              <a:rPr lang="zh-CN" altLang="zh-CN" sz="1600" kern="100" dirty="0">
                <a:effectLst/>
                <a:latin typeface="+mn-ea"/>
              </a:rPr>
              <a:t>路由表（</a:t>
            </a:r>
            <a:r>
              <a:rPr lang="en-US" altLang="zh-CN" sz="1600" kern="100" dirty="0">
                <a:effectLst/>
                <a:latin typeface="+mn-ea"/>
              </a:rPr>
              <a:t>4</a:t>
            </a:r>
            <a:r>
              <a:rPr lang="zh-CN" altLang="zh-CN" sz="1600" kern="100" dirty="0">
                <a:effectLst/>
                <a:latin typeface="+mn-ea"/>
              </a:rPr>
              <a:t>）</a:t>
            </a:r>
          </a:p>
          <a:p>
            <a:endParaRPr lang="zh-CN" altLang="en-US" dirty="0"/>
          </a:p>
        </p:txBody>
      </p:sp>
      <p:grpSp>
        <p:nvGrpSpPr>
          <p:cNvPr id="8" name="组合 7">
            <a:extLst>
              <a:ext uri="{FF2B5EF4-FFF2-40B4-BE49-F238E27FC236}">
                <a16:creationId xmlns:a16="http://schemas.microsoft.com/office/drawing/2014/main" id="{ADFF0FE9-B9D8-9553-3DAF-EC7B9DA31BED}"/>
              </a:ext>
            </a:extLst>
          </p:cNvPr>
          <p:cNvGrpSpPr/>
          <p:nvPr/>
        </p:nvGrpSpPr>
        <p:grpSpPr>
          <a:xfrm>
            <a:off x="812243" y="5487194"/>
            <a:ext cx="10226040" cy="1123950"/>
            <a:chOff x="1325" y="8641"/>
            <a:chExt cx="16104" cy="1770"/>
          </a:xfrm>
        </p:grpSpPr>
        <p:sp>
          <p:nvSpPr>
            <p:cNvPr id="9" name="矩形 8">
              <a:extLst>
                <a:ext uri="{FF2B5EF4-FFF2-40B4-BE49-F238E27FC236}">
                  <a16:creationId xmlns:a16="http://schemas.microsoft.com/office/drawing/2014/main" id="{3C8E421A-80C0-E663-80FF-358036874D91}"/>
                </a:ext>
              </a:extLst>
            </p:cNvPr>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互联网">
              <a:extLst>
                <a:ext uri="{FF2B5EF4-FFF2-40B4-BE49-F238E27FC236}">
                  <a16:creationId xmlns:a16="http://schemas.microsoft.com/office/drawing/2014/main" id="{0BBE7DFC-6D2A-8910-45D6-F6A91E4E080C}"/>
                </a:ext>
              </a:extLst>
            </p:cNvPr>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441249544"/>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RIP</a:t>
            </a:r>
            <a:r>
              <a:rPr lang="zh-CN" altLang="en-US" b="1" dirty="0">
                <a:latin typeface="+mj-ea"/>
                <a:ea typeface="+mj-ea"/>
              </a:rPr>
              <a:t>协议</a:t>
            </a:r>
          </a:p>
        </p:txBody>
      </p:sp>
      <p:sp>
        <p:nvSpPr>
          <p:cNvPr id="2" name="文本框 1"/>
          <p:cNvSpPr txBox="1"/>
          <p:nvPr/>
        </p:nvSpPr>
        <p:spPr>
          <a:xfrm>
            <a:off x="993775" y="1684587"/>
            <a:ext cx="10287000" cy="3785652"/>
          </a:xfrm>
          <a:prstGeom prst="rect">
            <a:avLst/>
          </a:prstGeom>
          <a:noFill/>
        </p:spPr>
        <p:txBody>
          <a:bodyPr wrap="square" rtlCol="0" anchor="t">
            <a:spAutoFit/>
          </a:bodyPr>
          <a:lstStyle/>
          <a:p>
            <a:pPr eaLnBrk="1" hangingPunct="1">
              <a:lnSpc>
                <a:spcPct val="150000"/>
              </a:lnSpc>
            </a:pPr>
            <a:r>
              <a:rPr kumimoji="0" lang="zh-CN" altLang="en-US" sz="2000" dirty="0">
                <a:latin typeface="+mn-ea"/>
              </a:rPr>
              <a:t>       如果网络上有路由循环，信息就会循环传递，永远不能到达目的地。为了避免这个问题，</a:t>
            </a:r>
            <a:r>
              <a:rPr kumimoji="0" lang="en-US" altLang="zh-CN" sz="2000" dirty="0">
                <a:latin typeface="+mn-ea"/>
              </a:rPr>
              <a:t>RIP</a:t>
            </a:r>
            <a:r>
              <a:rPr kumimoji="0" lang="zh-CN" altLang="en-US" sz="2000" dirty="0">
                <a:latin typeface="+mn-ea"/>
              </a:rPr>
              <a:t>等距离向量算法采用了水平分割、毒性逆转、抑制计时、触发更新和最大跳数（终极武器）等机制。</a:t>
            </a:r>
          </a:p>
          <a:p>
            <a:pPr eaLnBrk="1" hangingPunct="1">
              <a:lnSpc>
                <a:spcPct val="150000"/>
              </a:lnSpc>
            </a:pPr>
            <a:r>
              <a:rPr kumimoji="0" lang="zh-CN" altLang="en-US" sz="2000" dirty="0">
                <a:latin typeface="+mn-ea"/>
              </a:rPr>
              <a:t>       水平分割（</a:t>
            </a:r>
            <a:r>
              <a:rPr kumimoji="0" lang="en-US" altLang="zh-CN" sz="2000" dirty="0">
                <a:latin typeface="+mn-ea"/>
              </a:rPr>
              <a:t>split horizon</a:t>
            </a:r>
            <a:r>
              <a:rPr kumimoji="0" lang="zh-CN" altLang="en-US" sz="2000" dirty="0">
                <a:latin typeface="+mn-ea"/>
              </a:rPr>
              <a:t>）。水平分割保证路由器记住每一条路由信息的来源，并且不在收到这条信息的端口上再次发送它。这是保证不产生路由循环的最基本措施。</a:t>
            </a:r>
          </a:p>
          <a:p>
            <a:pPr eaLnBrk="1" hangingPunct="1">
              <a:lnSpc>
                <a:spcPct val="150000"/>
              </a:lnSpc>
            </a:pPr>
            <a:r>
              <a:rPr kumimoji="0" lang="zh-CN" altLang="en-US" sz="2000" smtClean="0">
                <a:latin typeface="+mn-ea"/>
              </a:rPr>
              <a:t>       毒</a:t>
            </a:r>
            <a:r>
              <a:rPr kumimoji="0" lang="zh-CN" altLang="en-US" sz="2000" dirty="0">
                <a:latin typeface="+mn-ea"/>
              </a:rPr>
              <a:t>性逆转（</a:t>
            </a:r>
            <a:r>
              <a:rPr kumimoji="0" lang="en-US" altLang="zh-CN" sz="2000" dirty="0">
                <a:latin typeface="+mn-ea"/>
              </a:rPr>
              <a:t>poison reverse</a:t>
            </a:r>
            <a:r>
              <a:rPr kumimoji="0" lang="zh-CN" altLang="en-US" sz="2000" dirty="0">
                <a:latin typeface="+mn-ea"/>
              </a:rPr>
              <a:t>）。当一条路径信息变为无效之后，路由器主动把路由表中发生故障的路由项以度量值无穷大（</a:t>
            </a:r>
            <a:r>
              <a:rPr kumimoji="0" lang="en-US" altLang="zh-CN" sz="2000" dirty="0">
                <a:latin typeface="+mn-ea"/>
              </a:rPr>
              <a:t>16</a:t>
            </a:r>
            <a:r>
              <a:rPr kumimoji="0" lang="zh-CN" altLang="en-US" sz="2000" dirty="0">
                <a:latin typeface="+mn-ea"/>
              </a:rPr>
              <a:t>）的形式通告给</a:t>
            </a:r>
            <a:r>
              <a:rPr kumimoji="0" lang="en-US" altLang="zh-CN" sz="2000" dirty="0">
                <a:latin typeface="+mn-ea"/>
              </a:rPr>
              <a:t>RIP</a:t>
            </a:r>
            <a:r>
              <a:rPr kumimoji="0" lang="zh-CN" altLang="en-US" sz="2000" dirty="0">
                <a:latin typeface="+mn-ea"/>
              </a:rPr>
              <a:t>邻居，以使邻居能够及时得知网络发生故障。</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3" name="组合 2">
            <a:extLst>
              <a:ext uri="{FF2B5EF4-FFF2-40B4-BE49-F238E27FC236}">
                <a16:creationId xmlns:a16="http://schemas.microsoft.com/office/drawing/2014/main" id="{FC12CCA6-C25B-2A37-26BE-3B540EA231ED}"/>
              </a:ext>
            </a:extLst>
          </p:cNvPr>
          <p:cNvGrpSpPr/>
          <p:nvPr/>
        </p:nvGrpSpPr>
        <p:grpSpPr>
          <a:xfrm>
            <a:off x="812243" y="5487194"/>
            <a:ext cx="10226040" cy="1123950"/>
            <a:chOff x="1325" y="8641"/>
            <a:chExt cx="16104" cy="1770"/>
          </a:xfrm>
        </p:grpSpPr>
        <p:sp>
          <p:nvSpPr>
            <p:cNvPr id="5" name="矩形 4">
              <a:extLst>
                <a:ext uri="{FF2B5EF4-FFF2-40B4-BE49-F238E27FC236}">
                  <a16:creationId xmlns:a16="http://schemas.microsoft.com/office/drawing/2014/main" id="{E5C231E9-64D8-0FCF-E51E-226412424F3A}"/>
                </a:ext>
              </a:extLst>
            </p:cNvPr>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互联网">
              <a:extLst>
                <a:ext uri="{FF2B5EF4-FFF2-40B4-BE49-F238E27FC236}">
                  <a16:creationId xmlns:a16="http://schemas.microsoft.com/office/drawing/2014/main" id="{32D6548D-1BE4-15D4-1113-11D87291A727}"/>
                </a:ext>
              </a:extLst>
            </p:cNvPr>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2217611400"/>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RIP</a:t>
            </a:r>
            <a:r>
              <a:rPr lang="zh-CN" altLang="en-US" b="1" dirty="0">
                <a:latin typeface="+mj-ea"/>
                <a:ea typeface="+mj-ea"/>
              </a:rPr>
              <a:t>协议</a:t>
            </a:r>
          </a:p>
        </p:txBody>
      </p:sp>
      <p:sp>
        <p:nvSpPr>
          <p:cNvPr id="2" name="文本框 1"/>
          <p:cNvSpPr txBox="1"/>
          <p:nvPr/>
        </p:nvSpPr>
        <p:spPr>
          <a:xfrm>
            <a:off x="993775" y="1684587"/>
            <a:ext cx="10287000" cy="2807948"/>
          </a:xfrm>
          <a:prstGeom prst="rect">
            <a:avLst/>
          </a:prstGeom>
          <a:noFill/>
        </p:spPr>
        <p:txBody>
          <a:bodyPr wrap="square" rtlCol="0" anchor="t">
            <a:spAutoFit/>
          </a:bodyPr>
          <a:lstStyle/>
          <a:p>
            <a:pPr eaLnBrk="1" hangingPunct="1">
              <a:lnSpc>
                <a:spcPct val="150000"/>
              </a:lnSpc>
            </a:pPr>
            <a:r>
              <a:rPr kumimoji="0" lang="en-US" altLang="zh-CN" sz="2000" dirty="0"/>
              <a:t>       </a:t>
            </a:r>
            <a:r>
              <a:rPr kumimoji="0" lang="zh-CN" altLang="en-US" sz="2000" dirty="0"/>
              <a:t>抑制计时（</a:t>
            </a:r>
            <a:r>
              <a:rPr kumimoji="0" lang="en-US" altLang="zh-CN" sz="2000" dirty="0" err="1"/>
              <a:t>holddown</a:t>
            </a:r>
            <a:r>
              <a:rPr kumimoji="0" lang="en-US" altLang="zh-CN" sz="2000" dirty="0"/>
              <a:t> timer</a:t>
            </a:r>
            <a:r>
              <a:rPr kumimoji="0" lang="zh-CN" altLang="en-US" sz="2000" dirty="0"/>
              <a:t>）。一条路由信息无效之后，此时该路由的度量值被记为无穷大（</a:t>
            </a:r>
            <a:r>
              <a:rPr kumimoji="0" lang="en-US" altLang="zh-CN" sz="2000" dirty="0"/>
              <a:t>16</a:t>
            </a:r>
            <a:r>
              <a:rPr kumimoji="0" lang="zh-CN" altLang="en-US" sz="2000" dirty="0"/>
              <a:t>），该路由器进入抑制状态。在抑制状态下，只有来自同一邻居且度量值小于无穷大（</a:t>
            </a:r>
            <a:r>
              <a:rPr kumimoji="0" lang="en-US" altLang="zh-CN" sz="2000" dirty="0"/>
              <a:t>16</a:t>
            </a:r>
            <a:r>
              <a:rPr kumimoji="0" lang="zh-CN" altLang="en-US" sz="2000" dirty="0"/>
              <a:t>）的路由更新才会被路由器接收，取代不可达路由。</a:t>
            </a:r>
          </a:p>
          <a:p>
            <a:pPr eaLnBrk="1" hangingPunct="1">
              <a:lnSpc>
                <a:spcPct val="150000"/>
              </a:lnSpc>
            </a:pPr>
            <a:r>
              <a:rPr kumimoji="0" lang="zh-CN" altLang="en-US" sz="2000" dirty="0"/>
              <a:t>       触发更新（</a:t>
            </a:r>
            <a:r>
              <a:rPr kumimoji="0" lang="en-US" altLang="zh-CN" sz="2000" dirty="0"/>
              <a:t>trigger update</a:t>
            </a:r>
            <a:r>
              <a:rPr kumimoji="0" lang="zh-CN" altLang="en-US" sz="2000" dirty="0"/>
              <a:t>）。当路由表发生变化时，更新报文立即广播给相邻的所有路由器，而不是等待</a:t>
            </a:r>
            <a:r>
              <a:rPr kumimoji="0" lang="en-US" altLang="zh-CN" sz="2000" dirty="0"/>
              <a:t>30</a:t>
            </a:r>
            <a:r>
              <a:rPr kumimoji="0" lang="zh-CN" altLang="en-US" sz="2000" dirty="0"/>
              <a:t>秒的更新周期。这样，网络拓扑的变化会最快地在网络上传播开，减少了路由循环产生的可能性。</a:t>
            </a:r>
            <a:endParaRPr kumimoji="0" lang="zh-CN" altLang="en-US" sz="2000" dirty="0">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3" name="组合 2">
            <a:extLst>
              <a:ext uri="{FF2B5EF4-FFF2-40B4-BE49-F238E27FC236}">
                <a16:creationId xmlns:a16="http://schemas.microsoft.com/office/drawing/2014/main" id="{9070E9A7-3EAA-E470-1C4F-F92552D89210}"/>
              </a:ext>
            </a:extLst>
          </p:cNvPr>
          <p:cNvGrpSpPr/>
          <p:nvPr/>
        </p:nvGrpSpPr>
        <p:grpSpPr>
          <a:xfrm>
            <a:off x="812243" y="5487194"/>
            <a:ext cx="10226040" cy="1123950"/>
            <a:chOff x="1325" y="8641"/>
            <a:chExt cx="16104" cy="1770"/>
          </a:xfrm>
        </p:grpSpPr>
        <p:sp>
          <p:nvSpPr>
            <p:cNvPr id="5" name="矩形 4">
              <a:extLst>
                <a:ext uri="{FF2B5EF4-FFF2-40B4-BE49-F238E27FC236}">
                  <a16:creationId xmlns:a16="http://schemas.microsoft.com/office/drawing/2014/main" id="{C2266D4A-5813-9479-1FD1-0A71366AC9FF}"/>
                </a:ext>
              </a:extLst>
            </p:cNvPr>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互联网">
              <a:extLst>
                <a:ext uri="{FF2B5EF4-FFF2-40B4-BE49-F238E27FC236}">
                  <a16:creationId xmlns:a16="http://schemas.microsoft.com/office/drawing/2014/main" id="{B4E4CB3D-96D1-600D-4886-36930C2A4205}"/>
                </a:ext>
              </a:extLst>
            </p:cNvPr>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3668927909"/>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RIP</a:t>
            </a:r>
            <a:r>
              <a:rPr lang="zh-CN" altLang="en-US" b="1" dirty="0">
                <a:latin typeface="+mj-ea"/>
                <a:ea typeface="+mj-ea"/>
              </a:rPr>
              <a:t>协议</a:t>
            </a:r>
          </a:p>
        </p:txBody>
      </p:sp>
      <p:sp>
        <p:nvSpPr>
          <p:cNvPr id="2" name="文本框 1"/>
          <p:cNvSpPr txBox="1"/>
          <p:nvPr/>
        </p:nvSpPr>
        <p:spPr>
          <a:xfrm>
            <a:off x="993775" y="1684587"/>
            <a:ext cx="10287000" cy="2345770"/>
          </a:xfrm>
          <a:prstGeom prst="rect">
            <a:avLst/>
          </a:prstGeom>
          <a:noFill/>
        </p:spPr>
        <p:txBody>
          <a:bodyPr wrap="square" rtlCol="0" anchor="t">
            <a:spAutoFit/>
          </a:bodyPr>
          <a:lstStyle/>
          <a:p>
            <a:pPr eaLnBrk="1" hangingPunct="1">
              <a:lnSpc>
                <a:spcPct val="150000"/>
              </a:lnSpc>
            </a:pPr>
            <a:r>
              <a:rPr kumimoji="0" lang="zh-CN" altLang="en-US" sz="2000" dirty="0"/>
              <a:t>（</a:t>
            </a:r>
            <a:r>
              <a:rPr kumimoji="0" lang="en-US" altLang="zh-CN" sz="2000" dirty="0"/>
              <a:t>4</a:t>
            </a:r>
            <a:r>
              <a:rPr kumimoji="0" lang="zh-CN" altLang="en-US" sz="2000" dirty="0"/>
              <a:t>）</a:t>
            </a:r>
            <a:r>
              <a:rPr kumimoji="0" lang="en-US" altLang="zh-CN" sz="2000" dirty="0"/>
              <a:t>RIP</a:t>
            </a:r>
            <a:r>
              <a:rPr kumimoji="0" lang="zh-CN" altLang="en-US" sz="2000" dirty="0"/>
              <a:t>的两个版本</a:t>
            </a:r>
          </a:p>
          <a:p>
            <a:pPr eaLnBrk="1" hangingPunct="1">
              <a:lnSpc>
                <a:spcPct val="150000"/>
              </a:lnSpc>
            </a:pPr>
            <a:r>
              <a:rPr kumimoji="0" lang="zh-CN" altLang="en-US" sz="2000" dirty="0"/>
              <a:t>    </a:t>
            </a:r>
            <a:r>
              <a:rPr kumimoji="0" lang="en-US" altLang="zh-CN" sz="2000" dirty="0"/>
              <a:t>RIP</a:t>
            </a:r>
            <a:r>
              <a:rPr kumimoji="0" lang="zh-CN" altLang="en-US" sz="2000" dirty="0"/>
              <a:t>包括两个版本：</a:t>
            </a:r>
            <a:r>
              <a:rPr kumimoji="0" lang="en-US" altLang="zh-CN" sz="2000" dirty="0"/>
              <a:t>RIPv1</a:t>
            </a:r>
            <a:r>
              <a:rPr kumimoji="0" lang="zh-CN" altLang="en-US" sz="2000" dirty="0"/>
              <a:t>和</a:t>
            </a:r>
            <a:r>
              <a:rPr kumimoji="0" lang="en-US" altLang="zh-CN" sz="2000" dirty="0"/>
              <a:t>RIPv2</a:t>
            </a:r>
            <a:r>
              <a:rPr kumimoji="0" lang="zh-CN" altLang="en-US" sz="2000" dirty="0"/>
              <a:t>。</a:t>
            </a:r>
            <a:r>
              <a:rPr kumimoji="0" lang="en-US" altLang="zh-CN" sz="2000" dirty="0"/>
              <a:t>RIPv1</a:t>
            </a:r>
            <a:r>
              <a:rPr kumimoji="0" lang="zh-CN" altLang="en-US" sz="2000" dirty="0"/>
              <a:t>是有类别路由协议，协议报文中不携带掩码信息，不支持</a:t>
            </a:r>
            <a:r>
              <a:rPr kumimoji="0" lang="en-US" altLang="zh-CN" sz="2000" dirty="0"/>
              <a:t>VLSM</a:t>
            </a:r>
            <a:r>
              <a:rPr kumimoji="0" lang="zh-CN" altLang="en-US" sz="2000" dirty="0"/>
              <a:t>（</a:t>
            </a:r>
            <a:r>
              <a:rPr kumimoji="0" lang="en-US" altLang="zh-CN" sz="2000" dirty="0"/>
              <a:t>Variable Length Subnet Mask</a:t>
            </a:r>
            <a:r>
              <a:rPr kumimoji="0" lang="zh-CN" altLang="en-US" sz="2000" dirty="0"/>
              <a:t>，可变长子网掩码），</a:t>
            </a:r>
            <a:r>
              <a:rPr kumimoji="0" lang="en-US" altLang="zh-CN" sz="2000" dirty="0"/>
              <a:t>RIPv1</a:t>
            </a:r>
            <a:r>
              <a:rPr kumimoji="0" lang="zh-CN" altLang="en-US" sz="2000" dirty="0"/>
              <a:t>只支持以广播方式发布协议报文。</a:t>
            </a:r>
            <a:r>
              <a:rPr kumimoji="0" lang="en-US" altLang="zh-CN" sz="2000" dirty="0"/>
              <a:t>RIPv2</a:t>
            </a:r>
            <a:r>
              <a:rPr kumimoji="0" lang="zh-CN" altLang="en-US" sz="2000" dirty="0"/>
              <a:t>支持以组播方式更新协议报文，支持</a:t>
            </a:r>
            <a:r>
              <a:rPr kumimoji="0" lang="en-US" altLang="zh-CN" sz="2000" dirty="0"/>
              <a:t>VLSM</a:t>
            </a:r>
            <a:r>
              <a:rPr kumimoji="0" lang="zh-CN" altLang="en-US" sz="2000" dirty="0"/>
              <a:t>，同时</a:t>
            </a:r>
            <a:r>
              <a:rPr kumimoji="0" lang="en-US" altLang="zh-CN" sz="2000" dirty="0"/>
              <a:t>RIPv2</a:t>
            </a:r>
            <a:r>
              <a:rPr kumimoji="0" lang="zh-CN" altLang="en-US" sz="2000" dirty="0"/>
              <a:t>支持明文认证和</a:t>
            </a:r>
            <a:r>
              <a:rPr kumimoji="0" lang="en-US" altLang="zh-CN" sz="2000" dirty="0"/>
              <a:t>MD5</a:t>
            </a:r>
            <a:r>
              <a:rPr kumimoji="0" lang="zh-CN" altLang="en-US" sz="2000" dirty="0"/>
              <a:t>密文认证。</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3" name="组合 2">
            <a:extLst>
              <a:ext uri="{FF2B5EF4-FFF2-40B4-BE49-F238E27FC236}">
                <a16:creationId xmlns:a16="http://schemas.microsoft.com/office/drawing/2014/main" id="{9070E9A7-3EAA-E470-1C4F-F92552D89210}"/>
              </a:ext>
            </a:extLst>
          </p:cNvPr>
          <p:cNvGrpSpPr/>
          <p:nvPr/>
        </p:nvGrpSpPr>
        <p:grpSpPr>
          <a:xfrm>
            <a:off x="812243" y="5487194"/>
            <a:ext cx="10226040" cy="1123950"/>
            <a:chOff x="1325" y="8641"/>
            <a:chExt cx="16104" cy="1770"/>
          </a:xfrm>
        </p:grpSpPr>
        <p:sp>
          <p:nvSpPr>
            <p:cNvPr id="5" name="矩形 4">
              <a:extLst>
                <a:ext uri="{FF2B5EF4-FFF2-40B4-BE49-F238E27FC236}">
                  <a16:creationId xmlns:a16="http://schemas.microsoft.com/office/drawing/2014/main" id="{C2266D4A-5813-9479-1FD1-0A71366AC9FF}"/>
                </a:ext>
              </a:extLst>
            </p:cNvPr>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互联网">
              <a:extLst>
                <a:ext uri="{FF2B5EF4-FFF2-40B4-BE49-F238E27FC236}">
                  <a16:creationId xmlns:a16="http://schemas.microsoft.com/office/drawing/2014/main" id="{B4E4CB3D-96D1-600D-4886-36930C2A4205}"/>
                </a:ext>
              </a:extLst>
            </p:cNvPr>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1575201796"/>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RIP</a:t>
            </a:r>
            <a:r>
              <a:rPr lang="zh-CN" altLang="en-US" b="1" dirty="0">
                <a:latin typeface="+mj-ea"/>
                <a:ea typeface="+mj-ea"/>
              </a:rPr>
              <a:t>协议</a:t>
            </a:r>
          </a:p>
        </p:txBody>
      </p:sp>
      <p:sp>
        <p:nvSpPr>
          <p:cNvPr id="2" name="文本框 1"/>
          <p:cNvSpPr txBox="1"/>
          <p:nvPr/>
        </p:nvSpPr>
        <p:spPr>
          <a:xfrm>
            <a:off x="993775" y="1684587"/>
            <a:ext cx="10287000" cy="3731278"/>
          </a:xfrm>
          <a:prstGeom prst="rect">
            <a:avLst/>
          </a:prstGeom>
          <a:noFill/>
        </p:spPr>
        <p:txBody>
          <a:bodyPr wrap="square" rtlCol="0" anchor="t">
            <a:spAutoFit/>
          </a:bodyPr>
          <a:lstStyle/>
          <a:p>
            <a:pPr indent="267970" algn="just">
              <a:lnSpc>
                <a:spcPct val="150000"/>
              </a:lnSpc>
            </a:pPr>
            <a:r>
              <a:rPr lang="en-US" altLang="zh-CN" sz="2000" b="1" kern="100" dirty="0">
                <a:effectLst/>
                <a:latin typeface="+mn-ea"/>
              </a:rPr>
              <a:t>2.RIP</a:t>
            </a:r>
            <a:r>
              <a:rPr lang="zh-CN" altLang="zh-CN" sz="2000" b="1" kern="100" dirty="0">
                <a:effectLst/>
                <a:latin typeface="+mn-ea"/>
              </a:rPr>
              <a:t>基本配置</a:t>
            </a:r>
            <a:endParaRPr lang="zh-CN" altLang="zh-CN" sz="2000" kern="100" dirty="0">
              <a:effectLst/>
              <a:latin typeface="+mn-ea"/>
            </a:endParaRPr>
          </a:p>
          <a:p>
            <a:pPr indent="266700" algn="just">
              <a:lnSpc>
                <a:spcPct val="150000"/>
              </a:lnSpc>
            </a:pPr>
            <a:r>
              <a:rPr lang="zh-CN" altLang="zh-CN" sz="2000" kern="100" dirty="0">
                <a:effectLst/>
                <a:latin typeface="+mn-ea"/>
              </a:rPr>
              <a:t>（</a:t>
            </a:r>
            <a:r>
              <a:rPr lang="en-US" altLang="zh-CN" sz="2000" kern="100" dirty="0">
                <a:effectLst/>
                <a:latin typeface="+mn-ea"/>
              </a:rPr>
              <a:t>1</a:t>
            </a:r>
            <a:r>
              <a:rPr lang="zh-CN" altLang="zh-CN" sz="2000" kern="100" dirty="0">
                <a:effectLst/>
                <a:latin typeface="+mn-ea"/>
              </a:rPr>
              <a:t>）指定使用</a:t>
            </a:r>
            <a:r>
              <a:rPr lang="en-US" altLang="zh-CN" sz="2000" kern="100" dirty="0">
                <a:effectLst/>
                <a:latin typeface="+mn-ea"/>
              </a:rPr>
              <a:t>RIP</a:t>
            </a:r>
            <a:r>
              <a:rPr lang="zh-CN" altLang="zh-CN" sz="2000" kern="100" dirty="0">
                <a:effectLst/>
                <a:latin typeface="+mn-ea"/>
              </a:rPr>
              <a:t>协议。</a:t>
            </a:r>
          </a:p>
          <a:p>
            <a:pPr indent="400050" algn="just">
              <a:lnSpc>
                <a:spcPct val="150000"/>
              </a:lnSpc>
            </a:pPr>
            <a:r>
              <a:rPr lang="zh-CN" altLang="zh-CN" sz="2000" kern="100" dirty="0">
                <a:effectLst/>
                <a:latin typeface="+mn-ea"/>
              </a:rPr>
              <a:t>命令格式：</a:t>
            </a:r>
          </a:p>
          <a:p>
            <a:pPr indent="396240" algn="just">
              <a:lnSpc>
                <a:spcPct val="150000"/>
              </a:lnSpc>
            </a:pPr>
            <a:r>
              <a:rPr lang="en-US" altLang="zh-CN" sz="2000" b="1" kern="100" dirty="0">
                <a:effectLst/>
                <a:latin typeface="+mn-ea"/>
              </a:rPr>
              <a:t>[Huawei]rip</a:t>
            </a:r>
            <a:endParaRPr lang="zh-CN" altLang="zh-CN" sz="2000" kern="100" dirty="0">
              <a:effectLst/>
              <a:latin typeface="+mn-ea"/>
            </a:endParaRPr>
          </a:p>
          <a:p>
            <a:pPr indent="266700" algn="just">
              <a:lnSpc>
                <a:spcPct val="150000"/>
              </a:lnSpc>
            </a:pPr>
            <a:r>
              <a:rPr lang="zh-CN" altLang="zh-CN" sz="2000" kern="100" dirty="0">
                <a:effectLst/>
                <a:latin typeface="+mn-ea"/>
              </a:rPr>
              <a:t>（</a:t>
            </a:r>
            <a:r>
              <a:rPr lang="en-US" altLang="zh-CN" sz="2000" kern="100" dirty="0">
                <a:effectLst/>
                <a:latin typeface="+mn-ea"/>
              </a:rPr>
              <a:t>2</a:t>
            </a:r>
            <a:r>
              <a:rPr lang="zh-CN" altLang="zh-CN" sz="2000" kern="100" dirty="0">
                <a:effectLst/>
                <a:latin typeface="+mn-ea"/>
              </a:rPr>
              <a:t>）指定</a:t>
            </a:r>
            <a:r>
              <a:rPr lang="en-US" altLang="zh-CN" sz="2000" kern="100" dirty="0">
                <a:effectLst/>
                <a:latin typeface="+mn-ea"/>
              </a:rPr>
              <a:t>RIP</a:t>
            </a:r>
            <a:r>
              <a:rPr lang="zh-CN" altLang="zh-CN" sz="2000" kern="100" dirty="0">
                <a:effectLst/>
                <a:latin typeface="+mn-ea"/>
              </a:rPr>
              <a:t>协议版本。</a:t>
            </a:r>
          </a:p>
          <a:p>
            <a:pPr indent="400050" algn="just">
              <a:lnSpc>
                <a:spcPct val="150000"/>
              </a:lnSpc>
            </a:pPr>
            <a:r>
              <a:rPr lang="zh-CN" altLang="zh-CN" sz="2000" kern="100" dirty="0">
                <a:effectLst/>
                <a:latin typeface="+mn-ea"/>
              </a:rPr>
              <a:t>命令格式：</a:t>
            </a:r>
          </a:p>
          <a:p>
            <a:pPr indent="396240" algn="just">
              <a:lnSpc>
                <a:spcPct val="150000"/>
              </a:lnSpc>
            </a:pPr>
            <a:r>
              <a:rPr lang="en-US" altLang="zh-CN" sz="2000" b="1" kern="100" dirty="0">
                <a:effectLst/>
                <a:latin typeface="+mn-ea"/>
              </a:rPr>
              <a:t>[Huawei-rip-1]version [1/2]</a:t>
            </a:r>
            <a:endParaRPr lang="zh-CN" altLang="zh-CN" sz="2000" kern="100" dirty="0">
              <a:effectLst/>
              <a:latin typeface="+mn-ea"/>
            </a:endParaRPr>
          </a:p>
          <a:p>
            <a:pPr indent="394970" algn="just">
              <a:lnSpc>
                <a:spcPct val="150000"/>
              </a:lnSpc>
            </a:pPr>
            <a:r>
              <a:rPr lang="zh-CN" altLang="zh-CN" sz="2000" kern="100" dirty="0">
                <a:effectLst/>
                <a:latin typeface="+mn-ea"/>
              </a:rPr>
              <a:t>例如：</a:t>
            </a:r>
            <a:r>
              <a:rPr lang="en-US" altLang="zh-CN" sz="2000" kern="100" dirty="0">
                <a:effectLst/>
                <a:latin typeface="+mn-ea"/>
              </a:rPr>
              <a:t>[Huawei-rip-1]version 2</a:t>
            </a:r>
            <a:r>
              <a:rPr lang="en-US" altLang="zh-CN" sz="2000" kern="100" dirty="0">
                <a:latin typeface="+mn-ea"/>
              </a:rPr>
              <a:t>         </a:t>
            </a:r>
            <a:r>
              <a:rPr lang="en-US" altLang="zh-CN" sz="2000" kern="100" dirty="0">
                <a:effectLst/>
                <a:latin typeface="+mn-ea"/>
              </a:rPr>
              <a:t>//</a:t>
            </a:r>
            <a:r>
              <a:rPr lang="zh-CN" altLang="zh-CN" sz="2000" kern="100" dirty="0">
                <a:effectLst/>
                <a:latin typeface="+mn-ea"/>
              </a:rPr>
              <a:t>启用</a:t>
            </a:r>
            <a:r>
              <a:rPr lang="en-US" altLang="zh-CN" sz="2000" kern="100" dirty="0">
                <a:effectLst/>
                <a:latin typeface="+mn-ea"/>
              </a:rPr>
              <a:t>RIPV2</a:t>
            </a:r>
            <a:r>
              <a:rPr lang="zh-CN" altLang="zh-CN" sz="2000" kern="100" dirty="0">
                <a:effectLst/>
                <a:latin typeface="+mn-ea"/>
              </a:rPr>
              <a:t>协议</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3" name="组合 2">
            <a:extLst>
              <a:ext uri="{FF2B5EF4-FFF2-40B4-BE49-F238E27FC236}">
                <a16:creationId xmlns:a16="http://schemas.microsoft.com/office/drawing/2014/main" id="{9070E9A7-3EAA-E470-1C4F-F92552D89210}"/>
              </a:ext>
            </a:extLst>
          </p:cNvPr>
          <p:cNvGrpSpPr/>
          <p:nvPr/>
        </p:nvGrpSpPr>
        <p:grpSpPr>
          <a:xfrm>
            <a:off x="809068" y="5487194"/>
            <a:ext cx="10226040" cy="1123950"/>
            <a:chOff x="1325" y="8641"/>
            <a:chExt cx="16104" cy="1770"/>
          </a:xfrm>
        </p:grpSpPr>
        <p:sp>
          <p:nvSpPr>
            <p:cNvPr id="5" name="矩形 4">
              <a:extLst>
                <a:ext uri="{FF2B5EF4-FFF2-40B4-BE49-F238E27FC236}">
                  <a16:creationId xmlns:a16="http://schemas.microsoft.com/office/drawing/2014/main" id="{C2266D4A-5813-9479-1FD1-0A71366AC9FF}"/>
                </a:ext>
              </a:extLst>
            </p:cNvPr>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互联网">
              <a:extLst>
                <a:ext uri="{FF2B5EF4-FFF2-40B4-BE49-F238E27FC236}">
                  <a16:creationId xmlns:a16="http://schemas.microsoft.com/office/drawing/2014/main" id="{B4E4CB3D-96D1-600D-4886-36930C2A4205}"/>
                </a:ext>
              </a:extLst>
            </p:cNvPr>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1247371835"/>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4786728" y="451628"/>
            <a:ext cx="6927608" cy="1478911"/>
            <a:chOff x="3831" y="3919"/>
            <a:chExt cx="11776" cy="3366"/>
          </a:xfrm>
        </p:grpSpPr>
        <p:sp>
          <p:nvSpPr>
            <p:cNvPr id="15" name="文本框 14"/>
            <p:cNvSpPr txBox="1"/>
            <p:nvPr/>
          </p:nvSpPr>
          <p:spPr>
            <a:xfrm>
              <a:off x="3831" y="3919"/>
              <a:ext cx="11776" cy="3366"/>
            </a:xfrm>
            <a:prstGeom prst="rect">
              <a:avLst/>
            </a:prstGeom>
            <a:noFill/>
          </p:spPr>
          <p:txBody>
            <a:bodyPr wrap="square" rtlCol="0" anchor="t">
              <a:spAutoFit/>
            </a:bodyPr>
            <a:lstStyle/>
            <a:p>
              <a:pPr algn="dist" defTabSz="914400">
                <a:lnSpc>
                  <a:spcPct val="110000"/>
                </a:lnSpc>
              </a:pPr>
              <a:r>
                <a:rPr lang="en-US" sz="8800" dirty="0">
                  <a:solidFill>
                    <a:prstClr val="black"/>
                  </a:solidFill>
                  <a:latin typeface="微软雅黑" panose="020B0503020204020204" pitchFamily="34" charset="-122"/>
                  <a:ea typeface="微软雅黑" panose="020B0503020204020204" pitchFamily="34" charset="-122"/>
                  <a:cs typeface="+mn-ea"/>
                  <a:sym typeface="+mn-lt"/>
                </a:rPr>
                <a:t>CONTENTS</a:t>
              </a:r>
            </a:p>
          </p:txBody>
        </p:sp>
        <p:sp>
          <p:nvSpPr>
            <p:cNvPr id="4" name="文本框 3"/>
            <p:cNvSpPr txBox="1"/>
            <p:nvPr/>
          </p:nvSpPr>
          <p:spPr>
            <a:xfrm>
              <a:off x="3831" y="3919"/>
              <a:ext cx="11776" cy="3366"/>
            </a:xfrm>
            <a:prstGeom prst="rect">
              <a:avLst/>
            </a:prstGeom>
            <a:noFill/>
          </p:spPr>
          <p:txBody>
            <a:bodyPr wrap="square" rtlCol="0" anchor="t">
              <a:spAutoFit/>
            </a:bodyPr>
            <a:lstStyle/>
            <a:p>
              <a:pPr algn="dist" defTabSz="914400">
                <a:lnSpc>
                  <a:spcPct val="110000"/>
                </a:lnSpc>
              </a:pPr>
              <a:r>
                <a:rPr lang="en-US" sz="8800" dirty="0">
                  <a:solidFill>
                    <a:srgbClr val="4080DC"/>
                  </a:solidFill>
                  <a:latin typeface="微软雅黑" panose="020B0503020204020204" pitchFamily="34" charset="-122"/>
                  <a:ea typeface="微软雅黑" panose="020B0503020204020204" pitchFamily="34" charset="-122"/>
                  <a:cs typeface="+mn-ea"/>
                  <a:sym typeface="+mn-lt"/>
                </a:rPr>
                <a:t>CONTENTS</a:t>
              </a:r>
            </a:p>
          </p:txBody>
        </p:sp>
      </p:grpSp>
      <p:sp>
        <p:nvSpPr>
          <p:cNvPr id="5" name="文本框 4"/>
          <p:cNvSpPr txBox="1"/>
          <p:nvPr/>
        </p:nvSpPr>
        <p:spPr>
          <a:xfrm>
            <a:off x="6273800" y="2011045"/>
            <a:ext cx="1125855" cy="643509"/>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6.1</a:t>
            </a:r>
          </a:p>
        </p:txBody>
      </p:sp>
      <p:sp>
        <p:nvSpPr>
          <p:cNvPr id="2" name="文本框 1"/>
          <p:cNvSpPr txBox="1"/>
          <p:nvPr/>
        </p:nvSpPr>
        <p:spPr>
          <a:xfrm>
            <a:off x="7409067" y="2107066"/>
            <a:ext cx="1467068" cy="514350"/>
          </a:xfrm>
          <a:prstGeom prst="rect">
            <a:avLst/>
          </a:prstGeom>
          <a:noFill/>
        </p:spPr>
        <p:txBody>
          <a:bodyPr wrap="square" rtlCol="0" anchor="t" anchorCtr="0">
            <a:spAutoFit/>
          </a:bodyPr>
          <a:lstStyle/>
          <a:p>
            <a:pPr defTabSz="914400">
              <a:lnSpc>
                <a:spcPct val="110000"/>
              </a:lnSpc>
            </a:pPr>
            <a:r>
              <a:rPr lang="zh-CN" altLang="en-US" sz="2500" dirty="0">
                <a:solidFill>
                  <a:prstClr val="black"/>
                </a:solidFill>
                <a:cs typeface="+mn-ea"/>
                <a:sym typeface="+mn-lt"/>
              </a:rPr>
              <a:t>项目导入</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6273800" y="2639060"/>
            <a:ext cx="1109980" cy="643509"/>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6.2</a:t>
            </a:r>
          </a:p>
        </p:txBody>
      </p:sp>
      <p:sp>
        <p:nvSpPr>
          <p:cNvPr id="6" name="文本框 5"/>
          <p:cNvSpPr txBox="1"/>
          <p:nvPr/>
        </p:nvSpPr>
        <p:spPr>
          <a:xfrm>
            <a:off x="7409066" y="2754054"/>
            <a:ext cx="4319568" cy="514350"/>
          </a:xfrm>
          <a:prstGeom prst="rect">
            <a:avLst/>
          </a:prstGeom>
          <a:noFill/>
        </p:spPr>
        <p:txBody>
          <a:bodyPr wrap="square" rtlCol="0" anchor="t" anchorCtr="0">
            <a:spAutoFit/>
          </a:bodyPr>
          <a:lstStyle/>
          <a:p>
            <a:pPr defTabSz="914400">
              <a:lnSpc>
                <a:spcPct val="110000"/>
              </a:lnSpc>
            </a:pPr>
            <a:r>
              <a:rPr lang="zh-CN" altLang="en-US" sz="2500" dirty="0">
                <a:solidFill>
                  <a:prstClr val="black"/>
                </a:solidFill>
                <a:cs typeface="+mn-ea"/>
                <a:sym typeface="+mn-lt"/>
              </a:rPr>
              <a:t>职业能力目标和要求</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9" name="文本框 8"/>
          <p:cNvSpPr txBox="1"/>
          <p:nvPr/>
        </p:nvSpPr>
        <p:spPr>
          <a:xfrm>
            <a:off x="6273800" y="3287395"/>
            <a:ext cx="1294130" cy="643509"/>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6.3</a:t>
            </a:r>
          </a:p>
        </p:txBody>
      </p:sp>
      <p:sp>
        <p:nvSpPr>
          <p:cNvPr id="10" name="文本框 9"/>
          <p:cNvSpPr txBox="1"/>
          <p:nvPr/>
        </p:nvSpPr>
        <p:spPr>
          <a:xfrm>
            <a:off x="7409067" y="3371531"/>
            <a:ext cx="1467068" cy="514350"/>
          </a:xfrm>
          <a:prstGeom prst="rect">
            <a:avLst/>
          </a:prstGeom>
          <a:noFill/>
        </p:spPr>
        <p:txBody>
          <a:bodyPr wrap="square" rtlCol="0" anchor="t" anchorCtr="0">
            <a:spAutoFit/>
          </a:bodyPr>
          <a:lstStyle/>
          <a:p>
            <a:pPr defTabSz="914400">
              <a:lnSpc>
                <a:spcPct val="110000"/>
              </a:lnSpc>
            </a:pPr>
            <a:r>
              <a:rPr lang="zh-CN" altLang="en-US" sz="2500" dirty="0">
                <a:solidFill>
                  <a:prstClr val="black"/>
                </a:solidFill>
                <a:cs typeface="+mn-ea"/>
                <a:sym typeface="+mn-lt"/>
              </a:rPr>
              <a:t>相关知识</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2" name="文本框 11"/>
          <p:cNvSpPr txBox="1"/>
          <p:nvPr/>
        </p:nvSpPr>
        <p:spPr>
          <a:xfrm>
            <a:off x="6273800" y="3915410"/>
            <a:ext cx="1448435" cy="643509"/>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6.4</a:t>
            </a:r>
          </a:p>
        </p:txBody>
      </p:sp>
      <p:sp>
        <p:nvSpPr>
          <p:cNvPr id="13" name="文本框 12"/>
          <p:cNvSpPr txBox="1"/>
          <p:nvPr/>
        </p:nvSpPr>
        <p:spPr>
          <a:xfrm>
            <a:off x="7409067" y="3974929"/>
            <a:ext cx="2405380" cy="514350"/>
          </a:xfrm>
          <a:prstGeom prst="rect">
            <a:avLst/>
          </a:prstGeom>
          <a:noFill/>
        </p:spPr>
        <p:txBody>
          <a:bodyPr wrap="square" rtlCol="0" anchor="t" anchorCtr="0">
            <a:spAutoFit/>
          </a:bodyPr>
          <a:lstStyle/>
          <a:p>
            <a:pPr algn="l" defTabSz="914400">
              <a:lnSpc>
                <a:spcPct val="110000"/>
              </a:lnSpc>
            </a:pPr>
            <a:r>
              <a:rPr lang="zh-CN" altLang="en-US" sz="2500" dirty="0">
                <a:solidFill>
                  <a:prstClr val="black"/>
                </a:solidFill>
                <a:cs typeface="+mn-ea"/>
                <a:sym typeface="+mn-lt"/>
              </a:rPr>
              <a:t>项目设计与准备</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7" name="文本框 16"/>
          <p:cNvSpPr txBox="1"/>
          <p:nvPr/>
        </p:nvSpPr>
        <p:spPr>
          <a:xfrm>
            <a:off x="6273800" y="4522470"/>
            <a:ext cx="1429385" cy="643509"/>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6.5</a:t>
            </a:r>
          </a:p>
        </p:txBody>
      </p:sp>
      <p:sp>
        <p:nvSpPr>
          <p:cNvPr id="19" name="文本框 18"/>
          <p:cNvSpPr txBox="1"/>
          <p:nvPr/>
        </p:nvSpPr>
        <p:spPr>
          <a:xfrm>
            <a:off x="7409067" y="4592422"/>
            <a:ext cx="1452880" cy="514350"/>
          </a:xfrm>
          <a:prstGeom prst="rect">
            <a:avLst/>
          </a:prstGeom>
          <a:noFill/>
        </p:spPr>
        <p:txBody>
          <a:bodyPr wrap="square" rtlCol="0" anchor="t" anchorCtr="0">
            <a:spAutoFit/>
          </a:bodyPr>
          <a:lstStyle/>
          <a:p>
            <a:pPr algn="l" defTabSz="914400">
              <a:lnSpc>
                <a:spcPct val="110000"/>
              </a:lnSpc>
            </a:pPr>
            <a:r>
              <a:rPr lang="zh-CN" altLang="en-US" sz="2500" dirty="0">
                <a:solidFill>
                  <a:prstClr val="black"/>
                </a:solidFill>
                <a:cs typeface="+mn-ea"/>
                <a:sym typeface="+mn-lt"/>
              </a:rPr>
              <a:t>项目实施</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pic>
        <p:nvPicPr>
          <p:cNvPr id="23" name="图片 22" descr="D:\APPT制作\新员工网络信息安全意识培训\素材\元素\图片\51miz-E850815-01D69F5C.png51miz-E850815-01D69F5C"/>
          <p:cNvPicPr>
            <a:picLocks noChangeAspect="1"/>
          </p:cNvPicPr>
          <p:nvPr/>
        </p:nvPicPr>
        <p:blipFill>
          <a:blip r:embed="rId2" cstate="screen"/>
          <a:srcRect/>
          <a:stretch>
            <a:fillRect/>
          </a:stretch>
        </p:blipFill>
        <p:spPr>
          <a:xfrm>
            <a:off x="1146325" y="2066221"/>
            <a:ext cx="3640402" cy="3620404"/>
          </a:xfrm>
          <a:prstGeom prst="rect">
            <a:avLst/>
          </a:prstGeom>
        </p:spPr>
      </p:pic>
      <p:sp>
        <p:nvSpPr>
          <p:cNvPr id="7" name="文本框 6"/>
          <p:cNvSpPr txBox="1"/>
          <p:nvPr/>
        </p:nvSpPr>
        <p:spPr>
          <a:xfrm>
            <a:off x="6248400" y="5182870"/>
            <a:ext cx="1276350" cy="643509"/>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6.6</a:t>
            </a:r>
          </a:p>
        </p:txBody>
      </p:sp>
      <p:sp>
        <p:nvSpPr>
          <p:cNvPr id="8" name="文本框 7"/>
          <p:cNvSpPr txBox="1"/>
          <p:nvPr/>
        </p:nvSpPr>
        <p:spPr>
          <a:xfrm>
            <a:off x="7383667" y="5252822"/>
            <a:ext cx="1452880" cy="514350"/>
          </a:xfrm>
          <a:prstGeom prst="rect">
            <a:avLst/>
          </a:prstGeom>
          <a:noFill/>
        </p:spPr>
        <p:txBody>
          <a:bodyPr wrap="square" rtlCol="0" anchor="t" anchorCtr="0">
            <a:spAutoFit/>
          </a:bodyPr>
          <a:lstStyle/>
          <a:p>
            <a:pPr algn="l" defTabSz="914400">
              <a:lnSpc>
                <a:spcPct val="110000"/>
              </a:lnSpc>
            </a:pPr>
            <a:r>
              <a:rPr lang="zh-CN" altLang="en-US" sz="2500" dirty="0">
                <a:solidFill>
                  <a:prstClr val="black"/>
                </a:solidFill>
                <a:cs typeface="+mn-ea"/>
                <a:sym typeface="+mn-lt"/>
              </a:rPr>
              <a:t>项目验收</a:t>
            </a:r>
            <a:endParaRPr lang="en-US" altLang="zh-CN" sz="2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1" name="文本框 10"/>
          <p:cNvSpPr txBox="1"/>
          <p:nvPr/>
        </p:nvSpPr>
        <p:spPr>
          <a:xfrm>
            <a:off x="6248400" y="5860415"/>
            <a:ext cx="1200150" cy="643509"/>
          </a:xfrm>
          <a:prstGeom prst="rect">
            <a:avLst/>
          </a:prstGeom>
          <a:noFill/>
        </p:spPr>
        <p:txBody>
          <a:bodyPr wrap="square" rtlCol="0" anchor="t" anchorCtr="0">
            <a:spAutoFit/>
          </a:bodyPr>
          <a:lstStyle/>
          <a:p>
            <a:pPr defTabSz="914400">
              <a:lnSpc>
                <a:spcPct val="110000"/>
              </a:lnSpc>
            </a:pPr>
            <a:r>
              <a:rPr lang="en-US" altLang="zh-CN" sz="3500" dirty="0">
                <a:solidFill>
                  <a:srgbClr val="4080DC"/>
                </a:solidFill>
                <a:latin typeface="微软雅黑" panose="020B0503020204020204" pitchFamily="34" charset="-122"/>
                <a:ea typeface="微软雅黑" panose="020B0503020204020204" pitchFamily="34" charset="-122"/>
                <a:cs typeface="+mn-ea"/>
                <a:sym typeface="+mn-lt"/>
              </a:rPr>
              <a:t>6.7</a:t>
            </a:r>
          </a:p>
        </p:txBody>
      </p:sp>
      <p:sp>
        <p:nvSpPr>
          <p:cNvPr id="14" name="文本框 13"/>
          <p:cNvSpPr txBox="1"/>
          <p:nvPr/>
        </p:nvSpPr>
        <p:spPr>
          <a:xfrm>
            <a:off x="7383667" y="5930367"/>
            <a:ext cx="1452880" cy="514350"/>
          </a:xfrm>
          <a:prstGeom prst="rect">
            <a:avLst/>
          </a:prstGeom>
          <a:noFill/>
        </p:spPr>
        <p:txBody>
          <a:bodyPr wrap="square" rtlCol="0" anchor="t" anchorCtr="0">
            <a:spAutoFit/>
          </a:bodyPr>
          <a:lstStyle/>
          <a:p>
            <a:pPr algn="l" defTabSz="914400">
              <a:lnSpc>
                <a:spcPct val="110000"/>
              </a:lnSpc>
            </a:pPr>
            <a:r>
              <a:rPr lang="zh-CN" altLang="en-US" sz="2500" dirty="0">
                <a:solidFill>
                  <a:prstClr val="black"/>
                </a:solidFill>
                <a:cs typeface="+mn-ea"/>
                <a:sym typeface="+mn-lt"/>
              </a:rPr>
              <a:t>项目小结</a:t>
            </a:r>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500"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500"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anim calcmode="lin" valueType="num">
                                      <p:cBhvr>
                                        <p:cTn id="15" dur="500" fill="hold"/>
                                        <p:tgtEl>
                                          <p:spTgt spid="23"/>
                                        </p:tgtEl>
                                        <p:attrNameLst>
                                          <p:attrName>ppt_x</p:attrName>
                                        </p:attrNameLst>
                                      </p:cBhvr>
                                      <p:tavLst>
                                        <p:tav tm="0">
                                          <p:val>
                                            <p:strVal val="#ppt_x"/>
                                          </p:val>
                                        </p:tav>
                                        <p:tav tm="100000">
                                          <p:val>
                                            <p:strVal val="#ppt_x"/>
                                          </p:val>
                                        </p:tav>
                                      </p:tavLst>
                                    </p:anim>
                                    <p:anim calcmode="lin" valueType="num">
                                      <p:cBhvr>
                                        <p:cTn id="16"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RIP</a:t>
            </a:r>
            <a:r>
              <a:rPr lang="zh-CN" altLang="en-US" b="1" dirty="0">
                <a:latin typeface="+mj-ea"/>
                <a:ea typeface="+mj-ea"/>
              </a:rPr>
              <a:t>协议</a:t>
            </a:r>
          </a:p>
        </p:txBody>
      </p:sp>
      <p:sp>
        <p:nvSpPr>
          <p:cNvPr id="2" name="文本框 1"/>
          <p:cNvSpPr txBox="1"/>
          <p:nvPr/>
        </p:nvSpPr>
        <p:spPr>
          <a:xfrm>
            <a:off x="1374775" y="1684587"/>
            <a:ext cx="9507772" cy="3731278"/>
          </a:xfrm>
          <a:prstGeom prst="rect">
            <a:avLst/>
          </a:prstGeom>
          <a:noFill/>
        </p:spPr>
        <p:txBody>
          <a:bodyPr wrap="square" rtlCol="0" anchor="t">
            <a:spAutoFit/>
          </a:bodyPr>
          <a:lstStyle/>
          <a:p>
            <a:pPr indent="266700" algn="just">
              <a:lnSpc>
                <a:spcPct val="150000"/>
              </a:lnSpc>
            </a:pPr>
            <a:r>
              <a:rPr lang="zh-CN" altLang="zh-CN" sz="2000" kern="100" dirty="0">
                <a:effectLst/>
                <a:latin typeface="+mn-ea"/>
              </a:rPr>
              <a:t>（</a:t>
            </a:r>
            <a:r>
              <a:rPr lang="en-US" altLang="zh-CN" sz="2000" kern="100" dirty="0">
                <a:effectLst/>
                <a:latin typeface="+mn-ea"/>
              </a:rPr>
              <a:t>3</a:t>
            </a:r>
            <a:r>
              <a:rPr lang="zh-CN" altLang="zh-CN" sz="2000" kern="100" dirty="0">
                <a:effectLst/>
                <a:latin typeface="+mn-ea"/>
              </a:rPr>
              <a:t>）指定与路由器直接相连的网络。</a:t>
            </a:r>
          </a:p>
          <a:p>
            <a:pPr indent="266700" algn="just">
              <a:lnSpc>
                <a:spcPct val="150000"/>
              </a:lnSpc>
            </a:pPr>
            <a:r>
              <a:rPr lang="zh-CN" altLang="zh-CN" sz="2000" kern="100" dirty="0">
                <a:effectLst/>
                <a:latin typeface="+mn-ea"/>
              </a:rPr>
              <a:t>功能</a:t>
            </a:r>
            <a:r>
              <a:rPr lang="en-US" altLang="zh-CN" sz="2000" kern="100" dirty="0">
                <a:effectLst/>
                <a:latin typeface="+mn-ea"/>
              </a:rPr>
              <a:t>:</a:t>
            </a:r>
            <a:r>
              <a:rPr lang="zh-CN" altLang="zh-CN" sz="2000" kern="100" dirty="0">
                <a:effectLst/>
                <a:latin typeface="+mn-ea"/>
              </a:rPr>
              <a:t>路由器上任何符合</a:t>
            </a:r>
            <a:r>
              <a:rPr lang="en-US" altLang="zh-CN" sz="2000" kern="100" dirty="0">
                <a:effectLst/>
                <a:latin typeface="+mn-ea"/>
              </a:rPr>
              <a:t> network </a:t>
            </a:r>
            <a:r>
              <a:rPr lang="zh-CN" altLang="zh-CN" sz="2000" kern="100" dirty="0">
                <a:effectLst/>
                <a:latin typeface="+mn-ea"/>
              </a:rPr>
              <a:t>命令中的网络地址的接口都将启用，可发送和接收</a:t>
            </a:r>
            <a:r>
              <a:rPr lang="en-US" altLang="zh-CN" sz="2000" kern="100" dirty="0">
                <a:effectLst/>
                <a:latin typeface="+mn-ea"/>
              </a:rPr>
              <a:t> RIP</a:t>
            </a:r>
            <a:r>
              <a:rPr lang="zh-CN" altLang="zh-CN" sz="2000" kern="100" dirty="0">
                <a:effectLst/>
                <a:latin typeface="+mn-ea"/>
              </a:rPr>
              <a:t>数据包。此网络（或子网）将被包括在</a:t>
            </a:r>
            <a:r>
              <a:rPr lang="en-US" altLang="zh-CN" sz="2000" kern="100" dirty="0">
                <a:effectLst/>
                <a:latin typeface="+mn-ea"/>
              </a:rPr>
              <a:t>RIP </a:t>
            </a:r>
            <a:r>
              <a:rPr lang="zh-CN" altLang="zh-CN" sz="2000" kern="100" dirty="0">
                <a:effectLst/>
                <a:latin typeface="+mn-ea"/>
              </a:rPr>
              <a:t>路由更新中。</a:t>
            </a:r>
          </a:p>
          <a:p>
            <a:pPr indent="400050" algn="just">
              <a:lnSpc>
                <a:spcPct val="150000"/>
              </a:lnSpc>
            </a:pPr>
            <a:r>
              <a:rPr lang="zh-CN" altLang="zh-CN" sz="2000" kern="100" dirty="0">
                <a:effectLst/>
                <a:latin typeface="+mn-ea"/>
              </a:rPr>
              <a:t>命令格式：</a:t>
            </a:r>
          </a:p>
          <a:p>
            <a:pPr indent="262255" algn="just">
              <a:lnSpc>
                <a:spcPct val="150000"/>
              </a:lnSpc>
            </a:pPr>
            <a:r>
              <a:rPr lang="en-US" altLang="zh-CN" sz="2000" b="1" kern="100" dirty="0">
                <a:effectLst/>
                <a:latin typeface="+mn-ea"/>
              </a:rPr>
              <a:t> </a:t>
            </a:r>
            <a:endParaRPr lang="zh-CN" altLang="zh-CN" sz="2000" kern="100" dirty="0">
              <a:effectLst/>
              <a:latin typeface="+mn-ea"/>
            </a:endParaRPr>
          </a:p>
          <a:p>
            <a:pPr indent="266700" algn="just">
              <a:lnSpc>
                <a:spcPct val="150000"/>
              </a:lnSpc>
            </a:pPr>
            <a:r>
              <a:rPr lang="zh-CN" altLang="zh-CN" sz="2000" kern="100" dirty="0">
                <a:effectLst/>
                <a:latin typeface="+mn-ea"/>
              </a:rPr>
              <a:t>其中</a:t>
            </a:r>
            <a:r>
              <a:rPr lang="en-US" altLang="zh-CN" sz="2000" kern="100" dirty="0">
                <a:effectLst/>
                <a:latin typeface="+mn-ea"/>
              </a:rPr>
              <a:t>network-address</a:t>
            </a:r>
            <a:r>
              <a:rPr lang="zh-CN" altLang="zh-CN" sz="2000" kern="100" dirty="0">
                <a:effectLst/>
                <a:latin typeface="+mn-ea"/>
              </a:rPr>
              <a:t>是与路由器直接相连的网络号。</a:t>
            </a:r>
          </a:p>
          <a:p>
            <a:pPr indent="266700" algn="just">
              <a:lnSpc>
                <a:spcPct val="150000"/>
              </a:lnSpc>
            </a:pPr>
            <a:r>
              <a:rPr lang="zh-CN" altLang="zh-CN" sz="2000" kern="100" dirty="0">
                <a:effectLst/>
                <a:latin typeface="+mn-ea"/>
              </a:rPr>
              <a:t>例如：声明与路由器直接相连的网络</a:t>
            </a:r>
            <a:r>
              <a:rPr lang="en-US" altLang="zh-CN" sz="2000" kern="100" dirty="0">
                <a:effectLst/>
                <a:latin typeface="+mn-ea"/>
              </a:rPr>
              <a:t>172.16.16.0/24</a:t>
            </a:r>
            <a:endParaRPr lang="zh-CN" altLang="zh-CN" sz="2000" kern="100" dirty="0">
              <a:effectLst/>
              <a:latin typeface="+mn-ea"/>
            </a:endParaRPr>
          </a:p>
          <a:p>
            <a:pPr indent="400050" algn="just">
              <a:lnSpc>
                <a:spcPct val="150000"/>
              </a:lnSpc>
            </a:pPr>
            <a:r>
              <a:rPr lang="en-US" altLang="zh-CN" sz="2000" kern="100" dirty="0">
                <a:effectLst/>
                <a:latin typeface="+mn-ea"/>
              </a:rPr>
              <a:t>[Huawei-rip-1]network 172.16.16.0</a:t>
            </a: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3" name="组合 2">
            <a:extLst>
              <a:ext uri="{FF2B5EF4-FFF2-40B4-BE49-F238E27FC236}">
                <a16:creationId xmlns:a16="http://schemas.microsoft.com/office/drawing/2014/main" id="{9070E9A7-3EAA-E470-1C4F-F92552D89210}"/>
              </a:ext>
            </a:extLst>
          </p:cNvPr>
          <p:cNvGrpSpPr/>
          <p:nvPr/>
        </p:nvGrpSpPr>
        <p:grpSpPr>
          <a:xfrm>
            <a:off x="809068" y="5487194"/>
            <a:ext cx="10226040" cy="1123950"/>
            <a:chOff x="1325" y="8641"/>
            <a:chExt cx="16104" cy="1770"/>
          </a:xfrm>
        </p:grpSpPr>
        <p:sp>
          <p:nvSpPr>
            <p:cNvPr id="5" name="矩形 4">
              <a:extLst>
                <a:ext uri="{FF2B5EF4-FFF2-40B4-BE49-F238E27FC236}">
                  <a16:creationId xmlns:a16="http://schemas.microsoft.com/office/drawing/2014/main" id="{C2266D4A-5813-9479-1FD1-0A71366AC9FF}"/>
                </a:ext>
              </a:extLst>
            </p:cNvPr>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互联网">
              <a:extLst>
                <a:ext uri="{FF2B5EF4-FFF2-40B4-BE49-F238E27FC236}">
                  <a16:creationId xmlns:a16="http://schemas.microsoft.com/office/drawing/2014/main" id="{B4E4CB3D-96D1-600D-4886-36930C2A4205}"/>
                </a:ext>
              </a:extLst>
            </p:cNvPr>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1516008254"/>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RIP</a:t>
            </a:r>
            <a:r>
              <a:rPr lang="zh-CN" altLang="en-US" b="1" dirty="0">
                <a:latin typeface="+mj-ea"/>
                <a:ea typeface="+mj-ea"/>
              </a:rPr>
              <a:t>协议</a:t>
            </a:r>
          </a:p>
        </p:txBody>
      </p:sp>
      <p:sp>
        <p:nvSpPr>
          <p:cNvPr id="2" name="文本框 1"/>
          <p:cNvSpPr txBox="1"/>
          <p:nvPr/>
        </p:nvSpPr>
        <p:spPr>
          <a:xfrm>
            <a:off x="993775" y="1684587"/>
            <a:ext cx="10287000" cy="4654608"/>
          </a:xfrm>
          <a:prstGeom prst="rect">
            <a:avLst/>
          </a:prstGeom>
          <a:noFill/>
        </p:spPr>
        <p:txBody>
          <a:bodyPr wrap="square" rtlCol="0" anchor="t">
            <a:spAutoFit/>
          </a:bodyPr>
          <a:lstStyle/>
          <a:p>
            <a:pPr indent="266700" algn="just">
              <a:lnSpc>
                <a:spcPct val="150000"/>
              </a:lnSpc>
            </a:pPr>
            <a:r>
              <a:rPr lang="zh-CN" altLang="zh-CN" sz="2000" kern="100" dirty="0">
                <a:effectLst/>
                <a:latin typeface="+mn-ea"/>
              </a:rPr>
              <a:t>（</a:t>
            </a:r>
            <a:r>
              <a:rPr lang="en-US" altLang="zh-CN" sz="2000" kern="100" dirty="0">
                <a:effectLst/>
                <a:latin typeface="+mn-ea"/>
              </a:rPr>
              <a:t>4</a:t>
            </a:r>
            <a:r>
              <a:rPr lang="zh-CN" altLang="zh-CN" sz="2000" kern="100" dirty="0">
                <a:effectLst/>
                <a:latin typeface="+mn-ea"/>
              </a:rPr>
              <a:t>）删除路由器所有的</a:t>
            </a:r>
            <a:r>
              <a:rPr lang="en-US" altLang="zh-CN" sz="2000" kern="100" dirty="0">
                <a:effectLst/>
                <a:latin typeface="+mn-ea"/>
              </a:rPr>
              <a:t>RIP</a:t>
            </a:r>
            <a:r>
              <a:rPr lang="zh-CN" altLang="zh-CN" sz="2000" kern="100" dirty="0">
                <a:effectLst/>
                <a:latin typeface="+mn-ea"/>
              </a:rPr>
              <a:t>协议路由。</a:t>
            </a:r>
          </a:p>
          <a:p>
            <a:pPr indent="400050" algn="just">
              <a:lnSpc>
                <a:spcPct val="150000"/>
              </a:lnSpc>
            </a:pPr>
            <a:r>
              <a:rPr lang="zh-CN" altLang="zh-CN" sz="2000" kern="100" dirty="0">
                <a:effectLst/>
                <a:latin typeface="+mn-ea"/>
              </a:rPr>
              <a:t>命令格式：</a:t>
            </a:r>
          </a:p>
          <a:p>
            <a:pPr indent="400050" algn="just">
              <a:lnSpc>
                <a:spcPct val="150000"/>
              </a:lnSpc>
            </a:pPr>
            <a:r>
              <a:rPr lang="en-US" altLang="zh-CN" sz="2000" kern="100" dirty="0">
                <a:effectLst/>
                <a:latin typeface="+mn-ea"/>
              </a:rPr>
              <a:t>[Huawei]undo rip 1</a:t>
            </a:r>
            <a:endParaRPr lang="zh-CN" altLang="zh-CN" sz="2000" kern="100" dirty="0">
              <a:effectLst/>
              <a:latin typeface="+mn-ea"/>
            </a:endParaRPr>
          </a:p>
          <a:p>
            <a:pPr indent="266700" algn="just">
              <a:lnSpc>
                <a:spcPct val="150000"/>
              </a:lnSpc>
            </a:pPr>
            <a:r>
              <a:rPr lang="zh-CN" altLang="zh-CN" sz="2000" kern="100" dirty="0">
                <a:effectLst/>
                <a:latin typeface="+mn-ea"/>
              </a:rPr>
              <a:t>（</a:t>
            </a:r>
            <a:r>
              <a:rPr lang="en-US" altLang="zh-CN" sz="2000" kern="100" dirty="0">
                <a:effectLst/>
                <a:latin typeface="+mn-ea"/>
              </a:rPr>
              <a:t>5</a:t>
            </a:r>
            <a:r>
              <a:rPr lang="zh-CN" altLang="zh-CN" sz="2000" kern="100" dirty="0">
                <a:effectLst/>
                <a:latin typeface="+mn-ea"/>
              </a:rPr>
              <a:t>）关闭路由自动汇聚。</a:t>
            </a:r>
          </a:p>
          <a:p>
            <a:pPr indent="400050" algn="just">
              <a:lnSpc>
                <a:spcPct val="150000"/>
              </a:lnSpc>
            </a:pPr>
            <a:r>
              <a:rPr lang="zh-CN" altLang="zh-CN" sz="2000" kern="100" dirty="0">
                <a:effectLst/>
                <a:latin typeface="+mn-ea"/>
              </a:rPr>
              <a:t>命令格式：</a:t>
            </a:r>
          </a:p>
          <a:p>
            <a:pPr indent="400050" algn="just">
              <a:lnSpc>
                <a:spcPct val="150000"/>
              </a:lnSpc>
            </a:pPr>
            <a:r>
              <a:rPr lang="en-US" altLang="zh-CN" sz="2000" kern="100" dirty="0">
                <a:effectLst/>
                <a:latin typeface="+mn-ea"/>
              </a:rPr>
              <a:t>[Huawei-rip-1]#undo summary</a:t>
            </a:r>
            <a:endParaRPr lang="zh-CN" altLang="zh-CN" sz="2000" kern="100" dirty="0">
              <a:effectLst/>
              <a:latin typeface="+mn-ea"/>
            </a:endParaRPr>
          </a:p>
          <a:p>
            <a:pPr indent="266700" algn="just">
              <a:lnSpc>
                <a:spcPct val="150000"/>
              </a:lnSpc>
            </a:pPr>
            <a:r>
              <a:rPr lang="zh-CN" altLang="zh-CN" sz="2000" kern="100" dirty="0">
                <a:effectLst/>
                <a:latin typeface="+mn-ea"/>
              </a:rPr>
              <a:t>（</a:t>
            </a:r>
            <a:r>
              <a:rPr lang="en-US" altLang="zh-CN" sz="2000" kern="100" dirty="0">
                <a:effectLst/>
                <a:latin typeface="+mn-ea"/>
              </a:rPr>
              <a:t>6</a:t>
            </a:r>
            <a:r>
              <a:rPr lang="zh-CN" altLang="zh-CN" sz="2000" kern="100" dirty="0">
                <a:effectLst/>
                <a:latin typeface="+mn-ea"/>
              </a:rPr>
              <a:t>）打开路由自动汇聚。</a:t>
            </a:r>
          </a:p>
          <a:p>
            <a:pPr indent="400050" algn="just">
              <a:lnSpc>
                <a:spcPct val="150000"/>
              </a:lnSpc>
            </a:pPr>
            <a:r>
              <a:rPr lang="en-US" altLang="zh-CN" sz="2000" kern="100" dirty="0">
                <a:effectLst/>
                <a:latin typeface="+mn-ea"/>
              </a:rPr>
              <a:t>[Huawei-rip-1]#summary always</a:t>
            </a:r>
            <a:endParaRPr lang="zh-CN" altLang="zh-CN" sz="2000" kern="100" dirty="0">
              <a:effectLst/>
              <a:latin typeface="+mn-ea"/>
            </a:endParaRPr>
          </a:p>
          <a:p>
            <a:pPr indent="266700" algn="just">
              <a:lnSpc>
                <a:spcPct val="150000"/>
              </a:lnSpc>
            </a:pPr>
            <a:r>
              <a:rPr lang="zh-CN" altLang="zh-CN" sz="2000" kern="100" dirty="0">
                <a:effectLst/>
                <a:latin typeface="+mn-ea"/>
              </a:rPr>
              <a:t>（</a:t>
            </a:r>
            <a:r>
              <a:rPr lang="en-US" altLang="zh-CN" sz="2000" kern="100" dirty="0">
                <a:effectLst/>
                <a:latin typeface="+mn-ea"/>
              </a:rPr>
              <a:t>7</a:t>
            </a:r>
            <a:r>
              <a:rPr lang="zh-CN" altLang="zh-CN" sz="2000" kern="100" dirty="0">
                <a:effectLst/>
                <a:latin typeface="+mn-ea"/>
              </a:rPr>
              <a:t>）查看</a:t>
            </a:r>
            <a:r>
              <a:rPr lang="en-US" altLang="zh-CN" sz="2000" kern="100" dirty="0">
                <a:effectLst/>
                <a:latin typeface="+mn-ea"/>
              </a:rPr>
              <a:t>RIP</a:t>
            </a:r>
            <a:r>
              <a:rPr lang="zh-CN" altLang="zh-CN" sz="2000" kern="100" dirty="0">
                <a:effectLst/>
                <a:latin typeface="+mn-ea"/>
              </a:rPr>
              <a:t>版本和路由汇聚信息。</a:t>
            </a:r>
          </a:p>
          <a:p>
            <a:pPr indent="400050" algn="just">
              <a:lnSpc>
                <a:spcPct val="150000"/>
              </a:lnSpc>
            </a:pPr>
            <a:r>
              <a:rPr lang="en-US" altLang="zh-CN" sz="2000" kern="100" dirty="0">
                <a:effectLst/>
                <a:latin typeface="+mn-ea"/>
              </a:rPr>
              <a:t>[Huawei]display rip</a:t>
            </a: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125476550"/>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RIP</a:t>
            </a:r>
            <a:r>
              <a:rPr lang="zh-CN" altLang="en-US" b="1" dirty="0">
                <a:latin typeface="+mj-ea"/>
                <a:ea typeface="+mj-ea"/>
              </a:rPr>
              <a:t>协议</a:t>
            </a:r>
          </a:p>
        </p:txBody>
      </p:sp>
      <p:sp>
        <p:nvSpPr>
          <p:cNvPr id="2" name="文本框 1"/>
          <p:cNvSpPr txBox="1"/>
          <p:nvPr/>
        </p:nvSpPr>
        <p:spPr>
          <a:xfrm>
            <a:off x="1374775" y="1684587"/>
            <a:ext cx="9507772" cy="3731278"/>
          </a:xfrm>
          <a:prstGeom prst="rect">
            <a:avLst/>
          </a:prstGeom>
          <a:noFill/>
        </p:spPr>
        <p:txBody>
          <a:bodyPr wrap="square" rtlCol="0" anchor="t">
            <a:spAutoFit/>
          </a:bodyPr>
          <a:lstStyle/>
          <a:p>
            <a:pPr indent="266700" algn="just">
              <a:lnSpc>
                <a:spcPct val="150000"/>
              </a:lnSpc>
            </a:pPr>
            <a:r>
              <a:rPr lang="zh-CN" altLang="zh-CN" sz="2000" kern="100" dirty="0">
                <a:effectLst/>
                <a:latin typeface="+mn-ea"/>
              </a:rPr>
              <a:t>（</a:t>
            </a:r>
            <a:r>
              <a:rPr lang="en-US" altLang="zh-CN" sz="2000" kern="100" dirty="0">
                <a:effectLst/>
                <a:latin typeface="+mn-ea"/>
              </a:rPr>
              <a:t>3</a:t>
            </a:r>
            <a:r>
              <a:rPr lang="zh-CN" altLang="zh-CN" sz="2000" kern="100" dirty="0">
                <a:effectLst/>
                <a:latin typeface="+mn-ea"/>
              </a:rPr>
              <a:t>）指定与路由器直接相连的网络。</a:t>
            </a:r>
          </a:p>
          <a:p>
            <a:pPr indent="266700" algn="just">
              <a:lnSpc>
                <a:spcPct val="150000"/>
              </a:lnSpc>
            </a:pPr>
            <a:r>
              <a:rPr lang="zh-CN" altLang="zh-CN" sz="2000" kern="100" dirty="0">
                <a:effectLst/>
                <a:latin typeface="+mn-ea"/>
              </a:rPr>
              <a:t>功能</a:t>
            </a:r>
            <a:r>
              <a:rPr lang="en-US" altLang="zh-CN" sz="2000" kern="100" dirty="0">
                <a:effectLst/>
                <a:latin typeface="+mn-ea"/>
              </a:rPr>
              <a:t>:</a:t>
            </a:r>
            <a:r>
              <a:rPr lang="zh-CN" altLang="zh-CN" sz="2000" kern="100" dirty="0">
                <a:effectLst/>
                <a:latin typeface="+mn-ea"/>
              </a:rPr>
              <a:t>路由器上任何符合</a:t>
            </a:r>
            <a:r>
              <a:rPr lang="en-US" altLang="zh-CN" sz="2000" kern="100" dirty="0">
                <a:effectLst/>
                <a:latin typeface="+mn-ea"/>
              </a:rPr>
              <a:t> network </a:t>
            </a:r>
            <a:r>
              <a:rPr lang="zh-CN" altLang="zh-CN" sz="2000" kern="100" dirty="0">
                <a:effectLst/>
                <a:latin typeface="+mn-ea"/>
              </a:rPr>
              <a:t>命令中的网络地址的接口都将启用，可发送和接收</a:t>
            </a:r>
            <a:r>
              <a:rPr lang="en-US" altLang="zh-CN" sz="2000" kern="100" dirty="0">
                <a:effectLst/>
                <a:latin typeface="+mn-ea"/>
              </a:rPr>
              <a:t> RIP</a:t>
            </a:r>
            <a:r>
              <a:rPr lang="zh-CN" altLang="zh-CN" sz="2000" kern="100" dirty="0">
                <a:effectLst/>
                <a:latin typeface="+mn-ea"/>
              </a:rPr>
              <a:t>数据包。此网络（或子网）将被包括在</a:t>
            </a:r>
            <a:r>
              <a:rPr lang="en-US" altLang="zh-CN" sz="2000" kern="100" dirty="0">
                <a:effectLst/>
                <a:latin typeface="+mn-ea"/>
              </a:rPr>
              <a:t>RIP </a:t>
            </a:r>
            <a:r>
              <a:rPr lang="zh-CN" altLang="zh-CN" sz="2000" kern="100" dirty="0">
                <a:effectLst/>
                <a:latin typeface="+mn-ea"/>
              </a:rPr>
              <a:t>路由更新中。</a:t>
            </a:r>
          </a:p>
          <a:p>
            <a:pPr indent="400050" algn="just">
              <a:lnSpc>
                <a:spcPct val="150000"/>
              </a:lnSpc>
            </a:pPr>
            <a:r>
              <a:rPr lang="zh-CN" altLang="zh-CN" sz="2000" kern="100" dirty="0">
                <a:effectLst/>
                <a:latin typeface="+mn-ea"/>
              </a:rPr>
              <a:t>命令格式：</a:t>
            </a:r>
          </a:p>
          <a:p>
            <a:pPr indent="262255" algn="just">
              <a:lnSpc>
                <a:spcPct val="150000"/>
              </a:lnSpc>
            </a:pPr>
            <a:r>
              <a:rPr lang="en-US" altLang="zh-CN" sz="2000" b="1" kern="100" dirty="0">
                <a:effectLst/>
                <a:latin typeface="+mn-ea"/>
              </a:rPr>
              <a:t> </a:t>
            </a:r>
            <a:endParaRPr lang="zh-CN" altLang="zh-CN" sz="2000" kern="100" dirty="0">
              <a:effectLst/>
              <a:latin typeface="+mn-ea"/>
            </a:endParaRPr>
          </a:p>
          <a:p>
            <a:pPr indent="266700" algn="just">
              <a:lnSpc>
                <a:spcPct val="150000"/>
              </a:lnSpc>
            </a:pPr>
            <a:r>
              <a:rPr lang="zh-CN" altLang="zh-CN" sz="2000" kern="100" dirty="0">
                <a:effectLst/>
                <a:latin typeface="+mn-ea"/>
              </a:rPr>
              <a:t>其中</a:t>
            </a:r>
            <a:r>
              <a:rPr lang="en-US" altLang="zh-CN" sz="2000" kern="100" dirty="0">
                <a:effectLst/>
                <a:latin typeface="+mn-ea"/>
              </a:rPr>
              <a:t>network-address</a:t>
            </a:r>
            <a:r>
              <a:rPr lang="zh-CN" altLang="zh-CN" sz="2000" kern="100" dirty="0">
                <a:effectLst/>
                <a:latin typeface="+mn-ea"/>
              </a:rPr>
              <a:t>是与路由器直接相连的网络号。</a:t>
            </a:r>
          </a:p>
          <a:p>
            <a:pPr indent="266700" algn="just">
              <a:lnSpc>
                <a:spcPct val="150000"/>
              </a:lnSpc>
            </a:pPr>
            <a:r>
              <a:rPr lang="zh-CN" altLang="zh-CN" sz="2000" kern="100" dirty="0">
                <a:effectLst/>
                <a:latin typeface="+mn-ea"/>
              </a:rPr>
              <a:t>例如：声明与路由器直接相连的网络</a:t>
            </a:r>
            <a:r>
              <a:rPr lang="en-US" altLang="zh-CN" sz="2000" kern="100" dirty="0">
                <a:effectLst/>
                <a:latin typeface="+mn-ea"/>
              </a:rPr>
              <a:t>172.16.16.0/24</a:t>
            </a:r>
            <a:endParaRPr lang="zh-CN" altLang="zh-CN" sz="2000" kern="100" dirty="0">
              <a:effectLst/>
              <a:latin typeface="+mn-ea"/>
            </a:endParaRPr>
          </a:p>
          <a:p>
            <a:pPr indent="400050" algn="just">
              <a:lnSpc>
                <a:spcPct val="150000"/>
              </a:lnSpc>
            </a:pPr>
            <a:r>
              <a:rPr lang="en-US" altLang="zh-CN" sz="2000" kern="100" dirty="0">
                <a:effectLst/>
                <a:latin typeface="+mn-ea"/>
              </a:rPr>
              <a:t>[Huawei-rip-1]network 172.16.16.0</a:t>
            </a: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3" name="组合 2">
            <a:extLst>
              <a:ext uri="{FF2B5EF4-FFF2-40B4-BE49-F238E27FC236}">
                <a16:creationId xmlns:a16="http://schemas.microsoft.com/office/drawing/2014/main" id="{9070E9A7-3EAA-E470-1C4F-F92552D89210}"/>
              </a:ext>
            </a:extLst>
          </p:cNvPr>
          <p:cNvGrpSpPr/>
          <p:nvPr/>
        </p:nvGrpSpPr>
        <p:grpSpPr>
          <a:xfrm>
            <a:off x="809068" y="5487194"/>
            <a:ext cx="10226040" cy="1123950"/>
            <a:chOff x="1325" y="8641"/>
            <a:chExt cx="16104" cy="1770"/>
          </a:xfrm>
        </p:grpSpPr>
        <p:sp>
          <p:nvSpPr>
            <p:cNvPr id="5" name="矩形 4">
              <a:extLst>
                <a:ext uri="{FF2B5EF4-FFF2-40B4-BE49-F238E27FC236}">
                  <a16:creationId xmlns:a16="http://schemas.microsoft.com/office/drawing/2014/main" id="{C2266D4A-5813-9479-1FD1-0A71366AC9FF}"/>
                </a:ext>
              </a:extLst>
            </p:cNvPr>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互联网">
              <a:extLst>
                <a:ext uri="{FF2B5EF4-FFF2-40B4-BE49-F238E27FC236}">
                  <a16:creationId xmlns:a16="http://schemas.microsoft.com/office/drawing/2014/main" id="{B4E4CB3D-96D1-600D-4886-36930C2A4205}"/>
                </a:ext>
              </a:extLst>
            </p:cNvPr>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378227171"/>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p:txBody>
          <a:bodyPr/>
          <a:lstStyle/>
          <a:p>
            <a:r>
              <a:rPr lang="zh-CN" altLang="en-US" dirty="0" smtClean="0"/>
              <a:t>水平分割</a:t>
            </a:r>
            <a:r>
              <a:rPr lang="en-US" altLang="zh-CN" dirty="0" smtClean="0"/>
              <a:t>&amp;</a:t>
            </a:r>
            <a:r>
              <a:rPr lang="zh-CN" altLang="en-US" dirty="0" smtClean="0"/>
              <a:t>毒性逆转</a:t>
            </a:r>
          </a:p>
        </p:txBody>
      </p:sp>
      <p:sp>
        <p:nvSpPr>
          <p:cNvPr id="39" name="Rectangle 3"/>
          <p:cNvSpPr txBox="1">
            <a:spLocks noChangeArrowheads="1"/>
          </p:cNvSpPr>
          <p:nvPr/>
        </p:nvSpPr>
        <p:spPr bwMode="auto">
          <a:xfrm>
            <a:off x="2021593" y="5446485"/>
            <a:ext cx="8399063" cy="1296220"/>
          </a:xfrm>
          <a:prstGeom prst="rect">
            <a:avLst/>
          </a:prstGeom>
          <a:noFill/>
          <a:ln>
            <a:miter lim="800000"/>
            <a:headEnd/>
            <a:tailEnd/>
          </a:ln>
        </p:spPr>
        <p:txBody>
          <a:bodyPr/>
          <a:lstStyle/>
          <a:p>
            <a:pPr marL="651005" lvl="2" indent="-301685" defTabSz="801848">
              <a:lnSpc>
                <a:spcPct val="150000"/>
              </a:lnSpc>
              <a:spcBef>
                <a:spcPct val="30000"/>
              </a:spcBef>
              <a:buClr>
                <a:schemeClr val="tx1"/>
              </a:buClr>
              <a:buSzPct val="80000"/>
              <a:buFont typeface="Wingdings" pitchFamily="2" charset="2"/>
              <a:buChar char="l"/>
              <a:defRPr/>
            </a:pPr>
            <a:r>
              <a:rPr lang="zh-CN" altLang="en-US" sz="1600" dirty="0">
                <a:latin typeface="Arial" charset="0"/>
                <a:cs typeface="Arial" charset="0"/>
              </a:rPr>
              <a:t>两个特性同时配置后，只有</a:t>
            </a:r>
            <a:r>
              <a:rPr lang="en-US" altLang="zh-CN" sz="1600" dirty="0">
                <a:latin typeface="Arial" charset="0"/>
                <a:cs typeface="Arial" charset="0"/>
              </a:rPr>
              <a:t>rip poison-reverse</a:t>
            </a:r>
            <a:r>
              <a:rPr lang="zh-CN" altLang="en-US" sz="1600" dirty="0">
                <a:latin typeface="Arial" charset="0"/>
                <a:cs typeface="Arial" charset="0"/>
              </a:rPr>
              <a:t>会生效</a:t>
            </a:r>
            <a:r>
              <a:rPr lang="zh-CN" altLang="en-US" sz="1600" dirty="0">
                <a:latin typeface="Arial" charset="0"/>
                <a:cs typeface="Arial" charset="0"/>
              </a:rPr>
              <a:t>。</a:t>
            </a:r>
            <a:endParaRPr lang="en-US" altLang="zh-CN" sz="1600" dirty="0">
              <a:latin typeface="Arial" charset="0"/>
              <a:cs typeface="Arial" charset="0"/>
            </a:endParaRPr>
          </a:p>
          <a:p>
            <a:pPr marL="651005" lvl="2" indent="-301685" defTabSz="801848">
              <a:lnSpc>
                <a:spcPct val="150000"/>
              </a:lnSpc>
              <a:spcBef>
                <a:spcPct val="30000"/>
              </a:spcBef>
              <a:buClr>
                <a:schemeClr val="tx1"/>
              </a:buClr>
              <a:buSzPct val="80000"/>
              <a:buFont typeface="Wingdings" pitchFamily="2" charset="2"/>
              <a:buChar char="l"/>
              <a:defRPr/>
            </a:pPr>
            <a:r>
              <a:rPr lang="zh-CN" altLang="zh-CN" sz="2000" dirty="0">
                <a:latin typeface="Arial" charset="0"/>
                <a:cs typeface="Arial" charset="0"/>
              </a:rPr>
              <a:t>缺省情况下，每个接口都</a:t>
            </a:r>
            <a:r>
              <a:rPr lang="zh-CN" altLang="en-US" sz="2000" dirty="0">
                <a:latin typeface="Arial" charset="0"/>
                <a:cs typeface="Arial" charset="0"/>
              </a:rPr>
              <a:t>启用</a:t>
            </a:r>
            <a:r>
              <a:rPr lang="zh-CN" altLang="zh-CN" sz="2000" dirty="0">
                <a:latin typeface="Arial" charset="0"/>
                <a:cs typeface="Arial" charset="0"/>
              </a:rPr>
              <a:t>了</a:t>
            </a:r>
            <a:r>
              <a:rPr lang="en-US" altLang="zh-CN" sz="2000" dirty="0">
                <a:latin typeface="Arial" charset="0"/>
                <a:cs typeface="Arial" charset="0"/>
              </a:rPr>
              <a:t>rip split-horizon</a:t>
            </a:r>
            <a:r>
              <a:rPr lang="zh-CN" altLang="zh-CN" sz="2000" dirty="0">
                <a:latin typeface="Arial" charset="0"/>
                <a:cs typeface="Arial" charset="0"/>
              </a:rPr>
              <a:t>命令（</a:t>
            </a:r>
            <a:r>
              <a:rPr lang="en-US" altLang="zh-CN" sz="2000" dirty="0">
                <a:latin typeface="Arial" charset="0"/>
                <a:cs typeface="Arial" charset="0"/>
              </a:rPr>
              <a:t>NBMA</a:t>
            </a:r>
            <a:r>
              <a:rPr lang="zh-CN" altLang="zh-CN" sz="2000" dirty="0">
                <a:latin typeface="Arial" charset="0"/>
                <a:cs typeface="Arial" charset="0"/>
              </a:rPr>
              <a:t>网络</a:t>
            </a:r>
            <a:r>
              <a:rPr lang="zh-CN" altLang="en-US" sz="2000" dirty="0">
                <a:latin typeface="Arial" charset="0"/>
                <a:cs typeface="Arial" charset="0"/>
              </a:rPr>
              <a:t>除外</a:t>
            </a:r>
            <a:r>
              <a:rPr lang="zh-CN" altLang="zh-CN" sz="2000" dirty="0">
                <a:latin typeface="Arial" charset="0"/>
                <a:cs typeface="Arial" charset="0"/>
              </a:rPr>
              <a:t>）以防止路由环路。</a:t>
            </a:r>
            <a:endParaRPr lang="en-US" altLang="zh-CN" sz="2000" dirty="0">
              <a:latin typeface="Arial" charset="0"/>
              <a:cs typeface="Arial" charset="0"/>
            </a:endParaRPr>
          </a:p>
        </p:txBody>
      </p:sp>
      <p:grpSp>
        <p:nvGrpSpPr>
          <p:cNvPr id="23557" name="Group 27"/>
          <p:cNvGrpSpPr>
            <a:grpSpLocks/>
          </p:cNvGrpSpPr>
          <p:nvPr/>
        </p:nvGrpSpPr>
        <p:grpSpPr bwMode="auto">
          <a:xfrm>
            <a:off x="2636830" y="908931"/>
            <a:ext cx="6048187" cy="3082050"/>
            <a:chOff x="1046163" y="1458913"/>
            <a:chExt cx="6046787" cy="3081337"/>
          </a:xfrm>
        </p:grpSpPr>
        <p:cxnSp>
          <p:nvCxnSpPr>
            <p:cNvPr id="23559" name="直接连接符 15"/>
            <p:cNvCxnSpPr>
              <a:cxnSpLocks noChangeShapeType="1"/>
            </p:cNvCxnSpPr>
            <p:nvPr/>
          </p:nvCxnSpPr>
          <p:spPr bwMode="auto">
            <a:xfrm flipV="1">
              <a:off x="2549525" y="2022475"/>
              <a:ext cx="1871663" cy="93662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3560" name="直接连接符 15"/>
            <p:cNvCxnSpPr>
              <a:cxnSpLocks noChangeShapeType="1"/>
            </p:cNvCxnSpPr>
            <p:nvPr/>
          </p:nvCxnSpPr>
          <p:spPr bwMode="auto">
            <a:xfrm flipV="1">
              <a:off x="4637088" y="3390900"/>
              <a:ext cx="1873250" cy="936625"/>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3561" name="直接连接符 15"/>
            <p:cNvCxnSpPr>
              <a:cxnSpLocks noChangeShapeType="1"/>
            </p:cNvCxnSpPr>
            <p:nvPr/>
          </p:nvCxnSpPr>
          <p:spPr bwMode="auto">
            <a:xfrm>
              <a:off x="4637088" y="2022475"/>
              <a:ext cx="2017712" cy="1008063"/>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3562" name="直接连接符 15"/>
            <p:cNvCxnSpPr>
              <a:cxnSpLocks noChangeShapeType="1"/>
            </p:cNvCxnSpPr>
            <p:nvPr/>
          </p:nvCxnSpPr>
          <p:spPr bwMode="auto">
            <a:xfrm>
              <a:off x="2478088" y="3246438"/>
              <a:ext cx="2016125" cy="100806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3563" name="直接连接符 15"/>
            <p:cNvCxnSpPr>
              <a:cxnSpLocks noChangeShapeType="1"/>
            </p:cNvCxnSpPr>
            <p:nvPr/>
          </p:nvCxnSpPr>
          <p:spPr bwMode="auto">
            <a:xfrm>
              <a:off x="1901825" y="3175000"/>
              <a:ext cx="57626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pic>
          <p:nvPicPr>
            <p:cNvPr id="23564" name="Picture 1439" descr="图片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938" y="2814638"/>
              <a:ext cx="798512"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439" descr="图片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438" y="2814638"/>
              <a:ext cx="798512"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439" descr="图片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1788" y="3814763"/>
              <a:ext cx="798512"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1439" descr="图片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3850" y="1730375"/>
              <a:ext cx="798513"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8" name="TextBox 8"/>
            <p:cNvSpPr txBox="1">
              <a:spLocks noChangeArrowheads="1"/>
            </p:cNvSpPr>
            <p:nvPr/>
          </p:nvSpPr>
          <p:spPr bwMode="auto">
            <a:xfrm>
              <a:off x="2193925" y="2527300"/>
              <a:ext cx="479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itchFamily="34" charset="0"/>
                  <a:ea typeface="MS PGothic" pitchFamily="34" charset="-128"/>
                </a:defRPr>
              </a:lvl1pPr>
              <a:lvl2pPr marL="742950" indent="-285750">
                <a:defRPr sz="2100">
                  <a:solidFill>
                    <a:schemeClr val="tx1"/>
                  </a:solidFill>
                  <a:latin typeface="Arial" pitchFamily="34" charset="0"/>
                  <a:ea typeface="MS PGothic" pitchFamily="34" charset="-128"/>
                </a:defRPr>
              </a:lvl2pPr>
              <a:lvl3pPr marL="1143000" indent="-228600">
                <a:defRPr sz="2100">
                  <a:solidFill>
                    <a:schemeClr val="tx1"/>
                  </a:solidFill>
                  <a:latin typeface="Arial" pitchFamily="34" charset="0"/>
                  <a:ea typeface="MS PGothic" pitchFamily="34" charset="-128"/>
                </a:defRPr>
              </a:lvl3pPr>
              <a:lvl4pPr marL="1600200" indent="-228600">
                <a:defRPr sz="2100">
                  <a:solidFill>
                    <a:schemeClr val="tx1"/>
                  </a:solidFill>
                  <a:latin typeface="Arial" pitchFamily="34" charset="0"/>
                  <a:ea typeface="MS PGothic" pitchFamily="34" charset="-128"/>
                </a:defRPr>
              </a:lvl4pPr>
              <a:lvl5pPr marL="2057400" indent="-228600">
                <a:defRPr sz="21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pitchFamily="34" charset="0"/>
                  <a:ea typeface="MS PGothic" pitchFamily="34" charset="-128"/>
                </a:defRPr>
              </a:lvl9pPr>
            </a:lstStyle>
            <a:p>
              <a:r>
                <a:rPr lang="en-US" altLang="zh-CN" sz="1200">
                  <a:ea typeface="宋体" pitchFamily="2" charset="-122"/>
                </a:rPr>
                <a:t>RTA</a:t>
              </a:r>
            </a:p>
          </p:txBody>
        </p:sp>
        <p:sp>
          <p:nvSpPr>
            <p:cNvPr id="23569" name="TextBox 8"/>
            <p:cNvSpPr txBox="1">
              <a:spLocks noChangeArrowheads="1"/>
            </p:cNvSpPr>
            <p:nvPr/>
          </p:nvSpPr>
          <p:spPr bwMode="auto">
            <a:xfrm>
              <a:off x="4294188" y="3535363"/>
              <a:ext cx="496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itchFamily="34" charset="0"/>
                  <a:ea typeface="MS PGothic" pitchFamily="34" charset="-128"/>
                </a:defRPr>
              </a:lvl1pPr>
              <a:lvl2pPr marL="742950" indent="-285750">
                <a:defRPr sz="2100">
                  <a:solidFill>
                    <a:schemeClr val="tx1"/>
                  </a:solidFill>
                  <a:latin typeface="Arial" pitchFamily="34" charset="0"/>
                  <a:ea typeface="MS PGothic" pitchFamily="34" charset="-128"/>
                </a:defRPr>
              </a:lvl2pPr>
              <a:lvl3pPr marL="1143000" indent="-228600">
                <a:defRPr sz="2100">
                  <a:solidFill>
                    <a:schemeClr val="tx1"/>
                  </a:solidFill>
                  <a:latin typeface="Arial" pitchFamily="34" charset="0"/>
                  <a:ea typeface="MS PGothic" pitchFamily="34" charset="-128"/>
                </a:defRPr>
              </a:lvl3pPr>
              <a:lvl4pPr marL="1600200" indent="-228600">
                <a:defRPr sz="2100">
                  <a:solidFill>
                    <a:schemeClr val="tx1"/>
                  </a:solidFill>
                  <a:latin typeface="Arial" pitchFamily="34" charset="0"/>
                  <a:ea typeface="MS PGothic" pitchFamily="34" charset="-128"/>
                </a:defRPr>
              </a:lvl4pPr>
              <a:lvl5pPr marL="2057400" indent="-228600">
                <a:defRPr sz="21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pitchFamily="34" charset="0"/>
                  <a:ea typeface="MS PGothic" pitchFamily="34" charset="-128"/>
                </a:defRPr>
              </a:lvl9pPr>
            </a:lstStyle>
            <a:p>
              <a:r>
                <a:rPr lang="en-US" altLang="zh-CN" sz="1200">
                  <a:ea typeface="宋体" pitchFamily="2" charset="-122"/>
                </a:rPr>
                <a:t>RTC</a:t>
              </a:r>
            </a:p>
          </p:txBody>
        </p:sp>
        <p:sp>
          <p:nvSpPr>
            <p:cNvPr id="23570" name="TextBox 8"/>
            <p:cNvSpPr txBox="1">
              <a:spLocks noChangeArrowheads="1"/>
            </p:cNvSpPr>
            <p:nvPr/>
          </p:nvSpPr>
          <p:spPr bwMode="auto">
            <a:xfrm>
              <a:off x="6477000" y="2527300"/>
              <a:ext cx="496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itchFamily="34" charset="0"/>
                  <a:ea typeface="MS PGothic" pitchFamily="34" charset="-128"/>
                </a:defRPr>
              </a:lvl1pPr>
              <a:lvl2pPr marL="742950" indent="-285750">
                <a:defRPr sz="2100">
                  <a:solidFill>
                    <a:schemeClr val="tx1"/>
                  </a:solidFill>
                  <a:latin typeface="Arial" pitchFamily="34" charset="0"/>
                  <a:ea typeface="MS PGothic" pitchFamily="34" charset="-128"/>
                </a:defRPr>
              </a:lvl2pPr>
              <a:lvl3pPr marL="1143000" indent="-228600">
                <a:defRPr sz="2100">
                  <a:solidFill>
                    <a:schemeClr val="tx1"/>
                  </a:solidFill>
                  <a:latin typeface="Arial" pitchFamily="34" charset="0"/>
                  <a:ea typeface="MS PGothic" pitchFamily="34" charset="-128"/>
                </a:defRPr>
              </a:lvl3pPr>
              <a:lvl4pPr marL="1600200" indent="-228600">
                <a:defRPr sz="2100">
                  <a:solidFill>
                    <a:schemeClr val="tx1"/>
                  </a:solidFill>
                  <a:latin typeface="Arial" pitchFamily="34" charset="0"/>
                  <a:ea typeface="MS PGothic" pitchFamily="34" charset="-128"/>
                </a:defRPr>
              </a:lvl4pPr>
              <a:lvl5pPr marL="2057400" indent="-228600">
                <a:defRPr sz="21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pitchFamily="34" charset="0"/>
                  <a:ea typeface="MS PGothic" pitchFamily="34" charset="-128"/>
                </a:defRPr>
              </a:lvl9pPr>
            </a:lstStyle>
            <a:p>
              <a:r>
                <a:rPr lang="en-US" altLang="zh-CN" sz="1200">
                  <a:ea typeface="宋体" pitchFamily="2" charset="-122"/>
                </a:rPr>
                <a:t>RTD</a:t>
              </a:r>
            </a:p>
          </p:txBody>
        </p:sp>
        <p:cxnSp>
          <p:nvCxnSpPr>
            <p:cNvPr id="23571" name="直接连接符 15"/>
            <p:cNvCxnSpPr>
              <a:cxnSpLocks noChangeShapeType="1"/>
            </p:cNvCxnSpPr>
            <p:nvPr/>
          </p:nvCxnSpPr>
          <p:spPr bwMode="auto">
            <a:xfrm>
              <a:off x="1906588" y="3003550"/>
              <a:ext cx="0" cy="360363"/>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23572" name="TextBox 8"/>
            <p:cNvSpPr txBox="1">
              <a:spLocks noChangeArrowheads="1"/>
            </p:cNvSpPr>
            <p:nvPr/>
          </p:nvSpPr>
          <p:spPr bwMode="auto">
            <a:xfrm>
              <a:off x="1046163" y="3043238"/>
              <a:ext cx="8683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itchFamily="34" charset="0"/>
                  <a:ea typeface="MS PGothic" pitchFamily="34" charset="-128"/>
                </a:defRPr>
              </a:lvl1pPr>
              <a:lvl2pPr marL="742950" indent="-285750">
                <a:defRPr sz="2100">
                  <a:solidFill>
                    <a:schemeClr val="tx1"/>
                  </a:solidFill>
                  <a:latin typeface="Arial" pitchFamily="34" charset="0"/>
                  <a:ea typeface="MS PGothic" pitchFamily="34" charset="-128"/>
                </a:defRPr>
              </a:lvl2pPr>
              <a:lvl3pPr marL="1143000" indent="-228600">
                <a:defRPr sz="2100">
                  <a:solidFill>
                    <a:schemeClr val="tx1"/>
                  </a:solidFill>
                  <a:latin typeface="Arial" pitchFamily="34" charset="0"/>
                  <a:ea typeface="MS PGothic" pitchFamily="34" charset="-128"/>
                </a:defRPr>
              </a:lvl3pPr>
              <a:lvl4pPr marL="1600200" indent="-228600">
                <a:defRPr sz="2100">
                  <a:solidFill>
                    <a:schemeClr val="tx1"/>
                  </a:solidFill>
                  <a:latin typeface="Arial" pitchFamily="34" charset="0"/>
                  <a:ea typeface="MS PGothic" pitchFamily="34" charset="-128"/>
                </a:defRPr>
              </a:lvl4pPr>
              <a:lvl5pPr marL="2057400" indent="-228600">
                <a:defRPr sz="21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pitchFamily="34" charset="0"/>
                  <a:ea typeface="MS PGothic" pitchFamily="34" charset="-128"/>
                </a:defRPr>
              </a:lvl9pPr>
            </a:lstStyle>
            <a:p>
              <a:r>
                <a:rPr lang="en-US" altLang="zh-CN" sz="1200">
                  <a:ea typeface="宋体" pitchFamily="2" charset="-122"/>
                </a:rPr>
                <a:t>10.0.0.0/8</a:t>
              </a:r>
              <a:endParaRPr lang="en-US" altLang="zh-CN" sz="1400">
                <a:ea typeface="宋体" pitchFamily="2" charset="-122"/>
              </a:endParaRPr>
            </a:p>
          </p:txBody>
        </p:sp>
        <p:cxnSp>
          <p:nvCxnSpPr>
            <p:cNvPr id="23573" name="直接箭头连接符 27"/>
            <p:cNvCxnSpPr>
              <a:cxnSpLocks noChangeShapeType="1"/>
            </p:cNvCxnSpPr>
            <p:nvPr/>
          </p:nvCxnSpPr>
          <p:spPr bwMode="auto">
            <a:xfrm flipV="1">
              <a:off x="2701925" y="2095500"/>
              <a:ext cx="1295400" cy="64770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3574" name="TextBox 8"/>
            <p:cNvSpPr txBox="1">
              <a:spLocks noChangeArrowheads="1"/>
            </p:cNvSpPr>
            <p:nvPr/>
          </p:nvSpPr>
          <p:spPr bwMode="auto">
            <a:xfrm>
              <a:off x="4291013" y="1458913"/>
              <a:ext cx="488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itchFamily="34" charset="0"/>
                  <a:ea typeface="MS PGothic" pitchFamily="34" charset="-128"/>
                </a:defRPr>
              </a:lvl1pPr>
              <a:lvl2pPr marL="742950" indent="-285750">
                <a:defRPr sz="2100">
                  <a:solidFill>
                    <a:schemeClr val="tx1"/>
                  </a:solidFill>
                  <a:latin typeface="Arial" pitchFamily="34" charset="0"/>
                  <a:ea typeface="MS PGothic" pitchFamily="34" charset="-128"/>
                </a:defRPr>
              </a:lvl2pPr>
              <a:lvl3pPr marL="1143000" indent="-228600">
                <a:defRPr sz="2100">
                  <a:solidFill>
                    <a:schemeClr val="tx1"/>
                  </a:solidFill>
                  <a:latin typeface="Arial" pitchFamily="34" charset="0"/>
                  <a:ea typeface="MS PGothic" pitchFamily="34" charset="-128"/>
                </a:defRPr>
              </a:lvl3pPr>
              <a:lvl4pPr marL="1600200" indent="-228600">
                <a:defRPr sz="2100">
                  <a:solidFill>
                    <a:schemeClr val="tx1"/>
                  </a:solidFill>
                  <a:latin typeface="Arial" pitchFamily="34" charset="0"/>
                  <a:ea typeface="MS PGothic" pitchFamily="34" charset="-128"/>
                </a:defRPr>
              </a:lvl4pPr>
              <a:lvl5pPr marL="2057400" indent="-228600">
                <a:defRPr sz="21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pitchFamily="34" charset="0"/>
                  <a:ea typeface="MS PGothic" pitchFamily="34" charset="-128"/>
                </a:defRPr>
              </a:lvl9pPr>
            </a:lstStyle>
            <a:p>
              <a:r>
                <a:rPr lang="en-US" altLang="zh-CN" sz="1200">
                  <a:ea typeface="宋体" pitchFamily="2" charset="-122"/>
                </a:rPr>
                <a:t>RTB</a:t>
              </a:r>
            </a:p>
          </p:txBody>
        </p:sp>
        <p:sp>
          <p:nvSpPr>
            <p:cNvPr id="23575" name="矩形 31"/>
            <p:cNvSpPr>
              <a:spLocks noChangeArrowheads="1"/>
            </p:cNvSpPr>
            <p:nvPr/>
          </p:nvSpPr>
          <p:spPr bwMode="auto">
            <a:xfrm rot="1627642">
              <a:off x="3568700" y="3670300"/>
              <a:ext cx="6905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itchFamily="34" charset="0"/>
                  <a:ea typeface="MS PGothic" pitchFamily="34" charset="-128"/>
                </a:defRPr>
              </a:lvl1pPr>
              <a:lvl2pPr marL="742950" indent="-285750">
                <a:defRPr sz="2100">
                  <a:solidFill>
                    <a:schemeClr val="tx1"/>
                  </a:solidFill>
                  <a:latin typeface="Arial" pitchFamily="34" charset="0"/>
                  <a:ea typeface="MS PGothic" pitchFamily="34" charset="-128"/>
                </a:defRPr>
              </a:lvl2pPr>
              <a:lvl3pPr marL="1143000" indent="-228600">
                <a:defRPr sz="2100">
                  <a:solidFill>
                    <a:schemeClr val="tx1"/>
                  </a:solidFill>
                  <a:latin typeface="Arial" pitchFamily="34" charset="0"/>
                  <a:ea typeface="MS PGothic" pitchFamily="34" charset="-128"/>
                </a:defRPr>
              </a:lvl3pPr>
              <a:lvl4pPr marL="1600200" indent="-228600">
                <a:defRPr sz="2100">
                  <a:solidFill>
                    <a:schemeClr val="tx1"/>
                  </a:solidFill>
                  <a:latin typeface="Arial" pitchFamily="34" charset="0"/>
                  <a:ea typeface="MS PGothic" pitchFamily="34" charset="-128"/>
                </a:defRPr>
              </a:lvl4pPr>
              <a:lvl5pPr marL="2057400" indent="-228600">
                <a:defRPr sz="2100">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2100">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2100">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2100">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2100">
                  <a:solidFill>
                    <a:schemeClr val="tx1"/>
                  </a:solidFill>
                  <a:latin typeface="Arial" pitchFamily="34" charset="0"/>
                  <a:ea typeface="MS PGothic" pitchFamily="34" charset="-128"/>
                </a:defRPr>
              </a:lvl9pPr>
            </a:lstStyle>
            <a:p>
              <a:r>
                <a:rPr lang="en-US" altLang="zh-CN" sz="1200">
                  <a:ea typeface="宋体" pitchFamily="2" charset="-122"/>
                  <a:cs typeface="Arial" pitchFamily="34" charset="0"/>
                </a:rPr>
                <a:t>G0/0/0 </a:t>
              </a:r>
              <a:endParaRPr lang="zh-CN" altLang="en-US" sz="1200">
                <a:ea typeface="宋体" pitchFamily="2" charset="-122"/>
                <a:cs typeface="Arial" pitchFamily="34" charset="0"/>
              </a:endParaRPr>
            </a:p>
          </p:txBody>
        </p:sp>
        <p:cxnSp>
          <p:nvCxnSpPr>
            <p:cNvPr id="23576" name="直接箭头连接符 27"/>
            <p:cNvCxnSpPr>
              <a:cxnSpLocks noChangeShapeType="1"/>
            </p:cNvCxnSpPr>
            <p:nvPr/>
          </p:nvCxnSpPr>
          <p:spPr bwMode="auto">
            <a:xfrm>
              <a:off x="2773363" y="3548063"/>
              <a:ext cx="1296987" cy="649287"/>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grpSp>
      <p:sp>
        <p:nvSpPr>
          <p:cNvPr id="25" name="Rectangle 4"/>
          <p:cNvSpPr>
            <a:spLocks noChangeArrowheads="1"/>
          </p:cNvSpPr>
          <p:nvPr/>
        </p:nvSpPr>
        <p:spPr bwMode="auto">
          <a:xfrm>
            <a:off x="2460576" y="4078017"/>
            <a:ext cx="7347062" cy="1246495"/>
          </a:xfrm>
          <a:prstGeom prst="rect">
            <a:avLst/>
          </a:prstGeom>
          <a:solidFill>
            <a:schemeClr val="bg1"/>
          </a:solidFill>
          <a:ln w="9525" algn="ctr">
            <a:solidFill>
              <a:srgbClr val="777777"/>
            </a:solidFill>
            <a:miter lim="800000"/>
            <a:headEnd/>
            <a:tailEnd/>
          </a:ln>
          <a:effectLst>
            <a:outerShdw dist="71842" dir="2700000" algn="ctr" rotWithShape="0">
              <a:srgbClr val="808080"/>
            </a:outerShdw>
          </a:effectLst>
        </p:spPr>
        <p:txBody>
          <a:bodyPr lIns="0" tIns="0" rIns="0" bIns="0">
            <a:spAutoFit/>
          </a:bodyPr>
          <a:lstStyle/>
          <a:p>
            <a:pPr marL="180036" defTabSz="784382">
              <a:lnSpc>
                <a:spcPct val="150000"/>
              </a:lnSpc>
              <a:defRPr/>
            </a:pPr>
            <a:r>
              <a:rPr lang="en-US" altLang="zh-CN" sz="1800" dirty="0">
                <a:latin typeface="Courier New" pitchFamily="49" charset="0"/>
                <a:ea typeface="宋体" pitchFamily="2" charset="-122"/>
              </a:rPr>
              <a:t>[RTC]interface GigabitEthernet 0/0/0 </a:t>
            </a:r>
          </a:p>
          <a:p>
            <a:pPr marL="180036" defTabSz="784382">
              <a:lnSpc>
                <a:spcPct val="150000"/>
              </a:lnSpc>
              <a:defRPr/>
            </a:pPr>
            <a:r>
              <a:rPr lang="en-US" altLang="zh-CN" sz="1800" dirty="0">
                <a:latin typeface="Courier New" pitchFamily="49" charset="0"/>
                <a:ea typeface="宋体" pitchFamily="2" charset="-122"/>
              </a:rPr>
              <a:t>[RTC-GigabitEthernet0/0/0]</a:t>
            </a:r>
            <a:r>
              <a:rPr lang="en-US" altLang="zh-CN" sz="1800" dirty="0">
                <a:solidFill>
                  <a:srgbClr val="C00000"/>
                </a:solidFill>
                <a:latin typeface="Courier New" pitchFamily="49" charset="0"/>
                <a:ea typeface="宋体" pitchFamily="2" charset="-122"/>
              </a:rPr>
              <a:t>rip split-horizon</a:t>
            </a:r>
          </a:p>
          <a:p>
            <a:pPr marL="180036" defTabSz="784382">
              <a:lnSpc>
                <a:spcPct val="150000"/>
              </a:lnSpc>
              <a:defRPr/>
            </a:pPr>
            <a:r>
              <a:rPr lang="en-US" altLang="zh-CN" sz="1800" dirty="0">
                <a:latin typeface="Courier New" pitchFamily="49" charset="0"/>
                <a:ea typeface="宋体" pitchFamily="2" charset="-122"/>
              </a:rPr>
              <a:t>[RTC-GigabitEthernet0/0/0]</a:t>
            </a:r>
            <a:r>
              <a:rPr lang="en-US" altLang="zh-CN" sz="1800" dirty="0">
                <a:solidFill>
                  <a:srgbClr val="C00000"/>
                </a:solidFill>
                <a:latin typeface="Courier New" pitchFamily="49" charset="0"/>
                <a:ea typeface="宋体" pitchFamily="2" charset="-122"/>
              </a:rPr>
              <a:t>rip poison-reverse</a:t>
            </a:r>
          </a:p>
        </p:txBody>
      </p:sp>
      <p:sp>
        <p:nvSpPr>
          <p:cNvPr id="24" name="标题 3"/>
          <p:cNvSpPr txBox="1">
            <a:spLocks/>
          </p:cNvSpPr>
          <p:nvPr/>
        </p:nvSpPr>
        <p:spPr>
          <a:xfrm>
            <a:off x="774700" y="362744"/>
            <a:ext cx="6581775" cy="400050"/>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bg1"/>
                </a:solidFill>
                <a:latin typeface="+mj-lt"/>
                <a:ea typeface="+mj-ea"/>
                <a:cs typeface="+mj-cs"/>
              </a:defRPr>
            </a:lvl1pPr>
          </a:lstStyle>
          <a:p>
            <a:r>
              <a:rPr lang="en-US" altLang="zh-CN" smtClean="0"/>
              <a:t>6.3 </a:t>
            </a:r>
            <a:r>
              <a:rPr lang="zh-CN" altLang="en-US" smtClean="0"/>
              <a:t>相关知识</a:t>
            </a:r>
            <a:endParaRPr lang="zh-CN" altLang="en-US" dirty="0"/>
          </a:p>
        </p:txBody>
      </p:sp>
    </p:spTree>
    <p:extLst>
      <p:ext uri="{BB962C8B-B14F-4D97-AF65-F5344CB8AC3E}">
        <p14:creationId xmlns:p14="http://schemas.microsoft.com/office/powerpoint/2010/main" val="31544129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p:txBody>
          <a:bodyPr/>
          <a:lstStyle/>
          <a:p>
            <a:r>
              <a:rPr lang="zh-CN" altLang="en-US" dirty="0" smtClean="0"/>
              <a:t>配置验证</a:t>
            </a:r>
          </a:p>
        </p:txBody>
      </p:sp>
      <p:sp>
        <p:nvSpPr>
          <p:cNvPr id="30" name="Rectangle 4"/>
          <p:cNvSpPr>
            <a:spLocks noChangeArrowheads="1"/>
          </p:cNvSpPr>
          <p:nvPr/>
        </p:nvSpPr>
        <p:spPr bwMode="auto">
          <a:xfrm>
            <a:off x="2281942" y="1557699"/>
            <a:ext cx="7634467" cy="3922033"/>
          </a:xfrm>
          <a:prstGeom prst="rect">
            <a:avLst/>
          </a:prstGeom>
          <a:solidFill>
            <a:schemeClr val="bg1"/>
          </a:solidFill>
          <a:ln w="9525" algn="ctr">
            <a:solidFill>
              <a:srgbClr val="777777"/>
            </a:solidFill>
            <a:miter lim="800000"/>
            <a:headEnd/>
            <a:tailEnd/>
          </a:ln>
          <a:effectLst>
            <a:outerShdw dist="71842" dir="2700000" algn="ctr" rotWithShape="0">
              <a:srgbClr val="808080"/>
            </a:outerShdw>
          </a:effectLst>
        </p:spPr>
        <p:txBody>
          <a:bodyPr lIns="0" tIns="0" rIns="0" bIns="0">
            <a:spAutoFit/>
          </a:bodyPr>
          <a:lstStyle/>
          <a:p>
            <a:pPr lvl="1" defTabSz="784382">
              <a:lnSpc>
                <a:spcPct val="140000"/>
              </a:lnSpc>
              <a:defRPr/>
            </a:pPr>
            <a:r>
              <a:rPr lang="en-US" altLang="zh-CN" sz="1400" dirty="0">
                <a:latin typeface="Courier New" pitchFamily="49" charset="0"/>
                <a:ea typeface="宋体" pitchFamily="2" charset="-122"/>
              </a:rPr>
              <a:t>[RTC] display rip 1 interface GigabitEthernet0/0/0 verbose </a:t>
            </a:r>
          </a:p>
          <a:p>
            <a:pPr lvl="1" defTabSz="784382">
              <a:lnSpc>
                <a:spcPct val="140000"/>
              </a:lnSpc>
              <a:defRPr/>
            </a:pPr>
            <a:r>
              <a:rPr lang="en-US" altLang="zh-CN" sz="1400" dirty="0">
                <a:latin typeface="Courier New" pitchFamily="49" charset="0"/>
                <a:ea typeface="宋体" pitchFamily="2" charset="-122"/>
              </a:rPr>
              <a:t> GigabitEthernet0/0/0(192.168.1.2)</a:t>
            </a:r>
          </a:p>
          <a:p>
            <a:pPr lvl="1" defTabSz="784382">
              <a:lnSpc>
                <a:spcPct val="140000"/>
              </a:lnSpc>
              <a:defRPr/>
            </a:pPr>
            <a:r>
              <a:rPr lang="en-US" altLang="zh-CN" sz="1400" dirty="0">
                <a:latin typeface="Courier New" pitchFamily="49" charset="0"/>
                <a:ea typeface="宋体" pitchFamily="2" charset="-122"/>
              </a:rPr>
              <a:t>  State           : UP          MTU    : 500</a:t>
            </a:r>
          </a:p>
          <a:p>
            <a:pPr lvl="1" defTabSz="784382">
              <a:lnSpc>
                <a:spcPct val="140000"/>
              </a:lnSpc>
              <a:defRPr/>
            </a:pPr>
            <a:r>
              <a:rPr lang="en-US" altLang="zh-CN" sz="1400" dirty="0">
                <a:latin typeface="Courier New" pitchFamily="49" charset="0"/>
                <a:ea typeface="宋体" pitchFamily="2" charset="-122"/>
              </a:rPr>
              <a:t>  Metricin        : </a:t>
            </a:r>
            <a:r>
              <a:rPr lang="en-US" altLang="zh-CN" sz="1400" dirty="0">
                <a:solidFill>
                  <a:srgbClr val="C00000"/>
                </a:solidFill>
                <a:latin typeface="Courier New" pitchFamily="49" charset="0"/>
                <a:ea typeface="宋体" pitchFamily="2" charset="-122"/>
              </a:rPr>
              <a:t>2</a:t>
            </a:r>
            <a:r>
              <a:rPr lang="en-US" altLang="zh-CN" sz="1400" dirty="0">
                <a:latin typeface="Courier New" pitchFamily="49" charset="0"/>
                <a:ea typeface="宋体" pitchFamily="2" charset="-122"/>
              </a:rPr>
              <a:t>       </a:t>
            </a:r>
          </a:p>
          <a:p>
            <a:pPr lvl="1" defTabSz="784382">
              <a:lnSpc>
                <a:spcPct val="140000"/>
              </a:lnSpc>
              <a:defRPr/>
            </a:pPr>
            <a:r>
              <a:rPr lang="en-US" altLang="zh-CN" sz="1400" dirty="0">
                <a:latin typeface="Courier New" pitchFamily="49" charset="0"/>
                <a:ea typeface="宋体" pitchFamily="2" charset="-122"/>
              </a:rPr>
              <a:t>  Metricout       : 1       </a:t>
            </a:r>
          </a:p>
          <a:p>
            <a:pPr lvl="1" defTabSz="784382">
              <a:lnSpc>
                <a:spcPct val="140000"/>
              </a:lnSpc>
              <a:defRPr/>
            </a:pPr>
            <a:r>
              <a:rPr lang="en-US" altLang="zh-CN" sz="1400" dirty="0">
                <a:latin typeface="Courier New" pitchFamily="49" charset="0"/>
                <a:ea typeface="宋体" pitchFamily="2" charset="-122"/>
              </a:rPr>
              <a:t>  Input           : Enabled     Output : Enabled     </a:t>
            </a:r>
          </a:p>
          <a:p>
            <a:pPr lvl="1" defTabSz="784382">
              <a:lnSpc>
                <a:spcPct val="140000"/>
              </a:lnSpc>
              <a:defRPr/>
            </a:pPr>
            <a:r>
              <a:rPr lang="en-US" altLang="zh-CN" sz="1400" dirty="0">
                <a:latin typeface="Courier New" pitchFamily="49" charset="0"/>
                <a:ea typeface="宋体" pitchFamily="2" charset="-122"/>
              </a:rPr>
              <a:t>  Protocol        : RIPv2 Multicast</a:t>
            </a:r>
          </a:p>
          <a:p>
            <a:pPr lvl="1" defTabSz="784382">
              <a:lnSpc>
                <a:spcPct val="140000"/>
              </a:lnSpc>
              <a:defRPr/>
            </a:pPr>
            <a:r>
              <a:rPr lang="en-US" altLang="zh-CN" sz="1400" dirty="0">
                <a:latin typeface="Courier New" pitchFamily="49" charset="0"/>
                <a:ea typeface="宋体" pitchFamily="2" charset="-122"/>
              </a:rPr>
              <a:t>  Send version    : RIPv2 Multicast Packets </a:t>
            </a:r>
          </a:p>
          <a:p>
            <a:pPr lvl="1" defTabSz="784382">
              <a:lnSpc>
                <a:spcPct val="140000"/>
              </a:lnSpc>
              <a:defRPr/>
            </a:pPr>
            <a:r>
              <a:rPr lang="en-US" altLang="zh-CN" sz="1400" dirty="0">
                <a:latin typeface="Courier New" pitchFamily="49" charset="0"/>
                <a:ea typeface="宋体" pitchFamily="2" charset="-122"/>
              </a:rPr>
              <a:t>  Receive version : RIPv2 Multicast and Broadcast Packets</a:t>
            </a:r>
          </a:p>
          <a:p>
            <a:pPr lvl="1" defTabSz="784382">
              <a:lnSpc>
                <a:spcPct val="140000"/>
              </a:lnSpc>
              <a:defRPr/>
            </a:pPr>
            <a:r>
              <a:rPr lang="en-US" altLang="zh-CN" sz="1400" dirty="0">
                <a:latin typeface="Courier New" pitchFamily="49" charset="0"/>
                <a:ea typeface="宋体" pitchFamily="2" charset="-122"/>
              </a:rPr>
              <a:t>  Poison-reverse                : </a:t>
            </a:r>
            <a:r>
              <a:rPr lang="en-US" altLang="zh-CN" sz="1400" dirty="0">
                <a:solidFill>
                  <a:srgbClr val="C00000"/>
                </a:solidFill>
                <a:latin typeface="Courier New" pitchFamily="49" charset="0"/>
                <a:ea typeface="宋体" pitchFamily="2" charset="-122"/>
              </a:rPr>
              <a:t>Enabled </a:t>
            </a:r>
          </a:p>
          <a:p>
            <a:pPr lvl="1" defTabSz="784382">
              <a:lnSpc>
                <a:spcPct val="140000"/>
              </a:lnSpc>
              <a:defRPr/>
            </a:pPr>
            <a:r>
              <a:rPr lang="en-US" altLang="zh-CN" sz="1400" dirty="0">
                <a:latin typeface="Courier New" pitchFamily="49" charset="0"/>
                <a:ea typeface="宋体" pitchFamily="2" charset="-122"/>
              </a:rPr>
              <a:t>  Split-Horizon                 : </a:t>
            </a:r>
            <a:r>
              <a:rPr lang="en-US" altLang="zh-CN" sz="1400" dirty="0">
                <a:solidFill>
                  <a:srgbClr val="C00000"/>
                </a:solidFill>
                <a:latin typeface="Courier New" pitchFamily="49" charset="0"/>
                <a:ea typeface="宋体" pitchFamily="2" charset="-122"/>
              </a:rPr>
              <a:t>Enabled</a:t>
            </a:r>
          </a:p>
          <a:p>
            <a:pPr lvl="1" defTabSz="784382">
              <a:lnSpc>
                <a:spcPct val="140000"/>
              </a:lnSpc>
              <a:defRPr/>
            </a:pPr>
            <a:r>
              <a:rPr lang="en-US" altLang="zh-CN" sz="1400" dirty="0">
                <a:latin typeface="Courier New" pitchFamily="49" charset="0"/>
                <a:ea typeface="宋体" pitchFamily="2" charset="-122"/>
              </a:rPr>
              <a:t>  Authentication type           : None </a:t>
            </a:r>
          </a:p>
          <a:p>
            <a:pPr lvl="1" defTabSz="784382">
              <a:lnSpc>
                <a:spcPct val="140000"/>
              </a:lnSpc>
              <a:defRPr/>
            </a:pPr>
            <a:r>
              <a:rPr lang="en-US" altLang="zh-CN" sz="1400" dirty="0">
                <a:latin typeface="Courier New" pitchFamily="49" charset="0"/>
                <a:ea typeface="宋体" pitchFamily="2" charset="-122"/>
              </a:rPr>
              <a:t>  Replay Protection             : Disabled </a:t>
            </a:r>
            <a:endParaRPr lang="zh-CN" altLang="en-US" sz="1400" dirty="0">
              <a:latin typeface="Courier New" pitchFamily="49" charset="0"/>
              <a:ea typeface="宋体" pitchFamily="2" charset="-122"/>
            </a:endParaRPr>
          </a:p>
        </p:txBody>
      </p:sp>
      <p:sp>
        <p:nvSpPr>
          <p:cNvPr id="5" name="Rectangle 3"/>
          <p:cNvSpPr txBox="1">
            <a:spLocks noChangeArrowheads="1"/>
          </p:cNvSpPr>
          <p:nvPr/>
        </p:nvSpPr>
        <p:spPr bwMode="auto">
          <a:xfrm>
            <a:off x="2286706" y="5806833"/>
            <a:ext cx="7629703" cy="503353"/>
          </a:xfrm>
          <a:prstGeom prst="rect">
            <a:avLst/>
          </a:prstGeom>
          <a:noFill/>
          <a:ln>
            <a:miter lim="800000"/>
            <a:headEnd/>
            <a:tailEnd/>
          </a:ln>
        </p:spPr>
        <p:txBody>
          <a:bodyPr/>
          <a:lstStyle/>
          <a:p>
            <a:pPr marL="651005" lvl="2" indent="-301685" defTabSz="801848">
              <a:lnSpc>
                <a:spcPct val="150000"/>
              </a:lnSpc>
              <a:spcBef>
                <a:spcPct val="30000"/>
              </a:spcBef>
              <a:buClr>
                <a:schemeClr val="tx1"/>
              </a:buClr>
              <a:buSzPct val="80000"/>
              <a:buFont typeface="Wingdings" pitchFamily="2" charset="2"/>
              <a:buChar char="l"/>
              <a:defRPr/>
            </a:pPr>
            <a:r>
              <a:rPr lang="zh-CN" altLang="en-US" sz="1800" dirty="0">
                <a:latin typeface="Arial" charset="0"/>
                <a:cs typeface="Arial" charset="0"/>
              </a:rPr>
              <a:t>虽然两者都显示“</a:t>
            </a:r>
            <a:r>
              <a:rPr lang="en-US" altLang="zh-CN" sz="1800" dirty="0">
                <a:latin typeface="Arial" charset="0"/>
                <a:cs typeface="Arial" charset="0"/>
              </a:rPr>
              <a:t>Enabled</a:t>
            </a:r>
            <a:r>
              <a:rPr lang="zh-CN" altLang="en-US" sz="1800" dirty="0">
                <a:latin typeface="Arial" charset="0"/>
                <a:cs typeface="Arial" charset="0"/>
              </a:rPr>
              <a:t>”，但只有</a:t>
            </a:r>
            <a:r>
              <a:rPr lang="en-US" altLang="zh-CN" sz="1800" dirty="0">
                <a:latin typeface="Arial" charset="0"/>
                <a:cs typeface="Arial" charset="0"/>
              </a:rPr>
              <a:t>“Poison-reverse”</a:t>
            </a:r>
            <a:r>
              <a:rPr lang="zh-CN" altLang="en-US" sz="1800" dirty="0">
                <a:latin typeface="Arial" charset="0"/>
                <a:cs typeface="Arial" charset="0"/>
              </a:rPr>
              <a:t>生效。</a:t>
            </a:r>
            <a:endParaRPr lang="en-US" altLang="zh-CN" sz="1800" dirty="0">
              <a:latin typeface="Arial" charset="0"/>
              <a:cs typeface="Arial" charset="0"/>
            </a:endParaRPr>
          </a:p>
        </p:txBody>
      </p:sp>
      <p:sp>
        <p:nvSpPr>
          <p:cNvPr id="6" name="标题 3"/>
          <p:cNvSpPr txBox="1">
            <a:spLocks/>
          </p:cNvSpPr>
          <p:nvPr/>
        </p:nvSpPr>
        <p:spPr>
          <a:xfrm>
            <a:off x="774700" y="362744"/>
            <a:ext cx="6581775" cy="400050"/>
          </a:xfrm>
          <a:prstGeom prst="rect">
            <a:avLst/>
          </a:prstGeom>
        </p:spPr>
        <p:txBody>
          <a:bodyPr vert="horz" lIns="121917" tIns="60958" rIns="121917" bIns="60958" rtlCol="0" anchor="ctr">
            <a:noAutofit/>
          </a:bodyPr>
          <a:lstStyle>
            <a:lvl1pPr algn="l" defTabSz="1219200" rtl="0" eaLnBrk="1" latinLnBrk="0" hangingPunct="1">
              <a:spcBef>
                <a:spcPct val="0"/>
              </a:spcBef>
              <a:buNone/>
              <a:defRPr sz="2200" kern="1200">
                <a:solidFill>
                  <a:schemeClr val="bg1"/>
                </a:solidFill>
                <a:latin typeface="+mj-lt"/>
                <a:ea typeface="+mj-ea"/>
                <a:cs typeface="+mj-cs"/>
              </a:defRPr>
            </a:lvl1pPr>
          </a:lstStyle>
          <a:p>
            <a:r>
              <a:rPr lang="en-US" altLang="zh-CN" smtClean="0"/>
              <a:t>6.3 </a:t>
            </a:r>
            <a:r>
              <a:rPr lang="zh-CN" altLang="en-US" smtClean="0"/>
              <a:t>相关知识</a:t>
            </a:r>
            <a:endParaRPr lang="zh-CN" altLang="en-US" dirty="0"/>
          </a:p>
        </p:txBody>
      </p:sp>
    </p:spTree>
    <p:extLst>
      <p:ext uri="{BB962C8B-B14F-4D97-AF65-F5344CB8AC3E}">
        <p14:creationId xmlns:p14="http://schemas.microsoft.com/office/powerpoint/2010/main" val="41361600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RIP</a:t>
            </a:r>
            <a:r>
              <a:rPr lang="zh-CN" altLang="en-US" b="1" dirty="0">
                <a:latin typeface="+mj-ea"/>
                <a:ea typeface="+mj-ea"/>
              </a:rPr>
              <a:t>协议</a:t>
            </a:r>
          </a:p>
        </p:txBody>
      </p:sp>
      <p:sp>
        <p:nvSpPr>
          <p:cNvPr id="2" name="文本框 1"/>
          <p:cNvSpPr txBox="1"/>
          <p:nvPr/>
        </p:nvSpPr>
        <p:spPr>
          <a:xfrm>
            <a:off x="1374775" y="1684587"/>
            <a:ext cx="9507772" cy="1422954"/>
          </a:xfrm>
          <a:prstGeom prst="rect">
            <a:avLst/>
          </a:prstGeom>
          <a:noFill/>
        </p:spPr>
        <p:txBody>
          <a:bodyPr wrap="square" rtlCol="0" anchor="t">
            <a:spAutoFit/>
          </a:bodyPr>
          <a:lstStyle/>
          <a:p>
            <a:pPr indent="267970" algn="just">
              <a:lnSpc>
                <a:spcPct val="150000"/>
              </a:lnSpc>
            </a:pPr>
            <a:r>
              <a:rPr lang="en-US" altLang="zh-CN" sz="2000" b="1" kern="100" dirty="0">
                <a:effectLst/>
                <a:latin typeface="+mn-ea"/>
              </a:rPr>
              <a:t>3.RIP</a:t>
            </a:r>
            <a:r>
              <a:rPr lang="zh-CN" altLang="zh-CN" sz="2000" b="1" kern="100" dirty="0">
                <a:effectLst/>
                <a:latin typeface="+mn-ea"/>
              </a:rPr>
              <a:t>配置实例</a:t>
            </a:r>
            <a:endParaRPr lang="zh-CN" altLang="zh-CN" sz="2000" kern="100" dirty="0">
              <a:effectLst/>
              <a:latin typeface="+mn-ea"/>
            </a:endParaRPr>
          </a:p>
          <a:p>
            <a:pPr indent="262255" algn="just">
              <a:lnSpc>
                <a:spcPct val="150000"/>
              </a:lnSpc>
            </a:pPr>
            <a:r>
              <a:rPr lang="zh-CN" altLang="zh-CN" sz="2000" b="1" kern="100" dirty="0">
                <a:effectLst/>
                <a:latin typeface="+mn-ea"/>
              </a:rPr>
              <a:t>例</a:t>
            </a:r>
            <a:r>
              <a:rPr lang="en-US" altLang="zh-CN" sz="2000" b="1" kern="100" dirty="0">
                <a:effectLst/>
                <a:latin typeface="+mn-ea"/>
              </a:rPr>
              <a:t>1</a:t>
            </a:r>
            <a:r>
              <a:rPr lang="zh-CN" altLang="zh-CN" sz="2000" b="1" kern="100" dirty="0">
                <a:effectLst/>
                <a:latin typeface="+mn-ea"/>
              </a:rPr>
              <a:t>：</a:t>
            </a:r>
            <a:r>
              <a:rPr lang="zh-CN" altLang="zh-CN" sz="2000" kern="100" dirty="0">
                <a:effectLst/>
                <a:latin typeface="+mn-ea"/>
              </a:rPr>
              <a:t>按</a:t>
            </a:r>
            <a:r>
              <a:rPr lang="zh-CN" altLang="zh-CN" sz="2000" kern="0" dirty="0">
                <a:effectLst/>
                <a:latin typeface="+mn-ea"/>
                <a:cs typeface="宋体" panose="02010600030101010101" pitchFamily="2" charset="-122"/>
              </a:rPr>
              <a:t>图</a:t>
            </a:r>
            <a:r>
              <a:rPr lang="en-US" altLang="zh-CN" sz="2000" kern="0" dirty="0">
                <a:effectLst/>
                <a:latin typeface="+mn-ea"/>
                <a:cs typeface="宋体" panose="02010600030101010101" pitchFamily="2" charset="-122"/>
              </a:rPr>
              <a:t>6-8</a:t>
            </a:r>
            <a:r>
              <a:rPr lang="zh-CN" altLang="zh-CN" sz="2000" kern="0" dirty="0">
                <a:effectLst/>
                <a:latin typeface="+mn-ea"/>
                <a:cs typeface="宋体" panose="02010600030101010101" pitchFamily="2" charset="-122"/>
              </a:rPr>
              <a:t>所示拓扑</a:t>
            </a:r>
            <a:r>
              <a:rPr lang="zh-CN" altLang="zh-CN" sz="2000" kern="100" dirty="0">
                <a:effectLst/>
                <a:latin typeface="+mn-ea"/>
              </a:rPr>
              <a:t>图搭建网络，并在各路由器上配置</a:t>
            </a:r>
            <a:r>
              <a:rPr lang="en-US" altLang="zh-CN" sz="2000" kern="100" dirty="0">
                <a:effectLst/>
                <a:latin typeface="+mn-ea"/>
              </a:rPr>
              <a:t>RIP</a:t>
            </a:r>
            <a:r>
              <a:rPr lang="zh-CN" altLang="zh-CN" sz="2000" kern="100" dirty="0">
                <a:effectLst/>
                <a:latin typeface="+mn-ea"/>
              </a:rPr>
              <a:t>动态路由协议，</a:t>
            </a:r>
            <a:r>
              <a:rPr lang="zh-CN" altLang="zh-CN" sz="2000" kern="0" dirty="0">
                <a:effectLst/>
                <a:latin typeface="+mn-ea"/>
                <a:cs typeface="宋体" panose="02010600030101010101" pitchFamily="2" charset="-122"/>
              </a:rPr>
              <a:t>实现</a:t>
            </a:r>
            <a:r>
              <a:rPr lang="en-US" altLang="zh-CN" sz="2000" kern="0" dirty="0">
                <a:effectLst/>
                <a:latin typeface="+mn-ea"/>
                <a:cs typeface="宋体" panose="02010600030101010101" pitchFamily="2" charset="-122"/>
              </a:rPr>
              <a:t>PC0</a:t>
            </a:r>
            <a:r>
              <a:rPr lang="zh-CN" altLang="zh-CN" sz="2000" kern="0" dirty="0">
                <a:effectLst/>
                <a:latin typeface="+mn-ea"/>
                <a:cs typeface="宋体" panose="02010600030101010101" pitchFamily="2" charset="-122"/>
              </a:rPr>
              <a:t>、</a:t>
            </a:r>
            <a:r>
              <a:rPr lang="en-US" altLang="zh-CN" sz="2000" kern="0" dirty="0">
                <a:effectLst/>
                <a:latin typeface="+mn-ea"/>
                <a:cs typeface="宋体" panose="02010600030101010101" pitchFamily="2" charset="-122"/>
              </a:rPr>
              <a:t>PC1</a:t>
            </a:r>
            <a:r>
              <a:rPr lang="zh-CN" altLang="zh-CN" sz="2000" kern="0" dirty="0">
                <a:effectLst/>
                <a:latin typeface="+mn-ea"/>
                <a:cs typeface="宋体" panose="02010600030101010101" pitchFamily="2" charset="-122"/>
              </a:rPr>
              <a:t>以及</a:t>
            </a:r>
            <a:r>
              <a:rPr lang="en-US" altLang="zh-CN" sz="2000" kern="0" dirty="0">
                <a:effectLst/>
                <a:latin typeface="+mn-ea"/>
                <a:cs typeface="宋体" panose="02010600030101010101" pitchFamily="2" charset="-122"/>
              </a:rPr>
              <a:t>PC2</a:t>
            </a:r>
            <a:r>
              <a:rPr lang="zh-CN" altLang="zh-CN" sz="2000" kern="0" dirty="0">
                <a:effectLst/>
                <a:latin typeface="+mn-ea"/>
                <a:cs typeface="宋体" panose="02010600030101010101" pitchFamily="2" charset="-122"/>
              </a:rPr>
              <a:t>相互通信</a:t>
            </a:r>
            <a:r>
              <a:rPr lang="zh-CN" altLang="zh-CN" sz="1800" kern="0" dirty="0">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1800" kern="100" dirty="0">
              <a:effectLst/>
              <a:latin typeface="Times New Roman" panose="02020603050405020304" pitchFamily="18" charset="0"/>
              <a:ea typeface="宋体" panose="02010600030101010101" pitchFamily="2"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3" name="组合 2">
            <a:extLst>
              <a:ext uri="{FF2B5EF4-FFF2-40B4-BE49-F238E27FC236}">
                <a16:creationId xmlns:a16="http://schemas.microsoft.com/office/drawing/2014/main" id="{9070E9A7-3EAA-E470-1C4F-F92552D89210}"/>
              </a:ext>
            </a:extLst>
          </p:cNvPr>
          <p:cNvGrpSpPr/>
          <p:nvPr/>
        </p:nvGrpSpPr>
        <p:grpSpPr>
          <a:xfrm>
            <a:off x="809068" y="5487194"/>
            <a:ext cx="10226040" cy="1123950"/>
            <a:chOff x="1325" y="8641"/>
            <a:chExt cx="16104" cy="1770"/>
          </a:xfrm>
        </p:grpSpPr>
        <p:sp>
          <p:nvSpPr>
            <p:cNvPr id="5" name="矩形 4">
              <a:extLst>
                <a:ext uri="{FF2B5EF4-FFF2-40B4-BE49-F238E27FC236}">
                  <a16:creationId xmlns:a16="http://schemas.microsoft.com/office/drawing/2014/main" id="{C2266D4A-5813-9479-1FD1-0A71366AC9FF}"/>
                </a:ext>
              </a:extLst>
            </p:cNvPr>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互联网">
              <a:extLst>
                <a:ext uri="{FF2B5EF4-FFF2-40B4-BE49-F238E27FC236}">
                  <a16:creationId xmlns:a16="http://schemas.microsoft.com/office/drawing/2014/main" id="{B4E4CB3D-96D1-600D-4886-36930C2A4205}"/>
                </a:ext>
              </a:extLst>
            </p:cNvPr>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8" name="图片 7">
            <a:extLst>
              <a:ext uri="{FF2B5EF4-FFF2-40B4-BE49-F238E27FC236}">
                <a16:creationId xmlns:a16="http://schemas.microsoft.com/office/drawing/2014/main" id="{1A2AE5C1-33F3-362A-7051-9EA14DA2AF84}"/>
              </a:ext>
            </a:extLst>
          </p:cNvPr>
          <p:cNvPicPr>
            <a:picLocks noChangeAspect="1"/>
          </p:cNvPicPr>
          <p:nvPr/>
        </p:nvPicPr>
        <p:blipFill>
          <a:blip r:embed="rId2"/>
          <a:stretch>
            <a:fillRect/>
          </a:stretch>
        </p:blipFill>
        <p:spPr>
          <a:xfrm>
            <a:off x="3309620" y="3411321"/>
            <a:ext cx="5274310" cy="2094865"/>
          </a:xfrm>
          <a:prstGeom prst="rect">
            <a:avLst/>
          </a:prstGeom>
        </p:spPr>
      </p:pic>
      <p:sp>
        <p:nvSpPr>
          <p:cNvPr id="9" name="文本框 8">
            <a:extLst>
              <a:ext uri="{FF2B5EF4-FFF2-40B4-BE49-F238E27FC236}">
                <a16:creationId xmlns:a16="http://schemas.microsoft.com/office/drawing/2014/main" id="{E60D7802-DC8C-68EC-EB50-8AEA1E13C1F7}"/>
              </a:ext>
            </a:extLst>
          </p:cNvPr>
          <p:cNvSpPr txBox="1"/>
          <p:nvPr/>
        </p:nvSpPr>
        <p:spPr>
          <a:xfrm>
            <a:off x="4812723" y="5650607"/>
            <a:ext cx="2514600" cy="338554"/>
          </a:xfrm>
          <a:prstGeom prst="rect">
            <a:avLst/>
          </a:prstGeom>
          <a:noFill/>
        </p:spPr>
        <p:txBody>
          <a:bodyPr wrap="square" rtlCol="0">
            <a:spAutoFit/>
          </a:bodyPr>
          <a:lstStyle/>
          <a:p>
            <a:r>
              <a:rPr lang="zh-CN" altLang="zh-CN" sz="1600" dirty="0">
                <a:effectLst/>
                <a:latin typeface="+mn-ea"/>
                <a:cs typeface="Times New Roman" panose="02020603050405020304" pitchFamily="18" charset="0"/>
              </a:rPr>
              <a:t>图</a:t>
            </a:r>
            <a:r>
              <a:rPr lang="en-US" altLang="zh-CN" sz="1600" dirty="0">
                <a:effectLst/>
                <a:latin typeface="+mn-ea"/>
                <a:cs typeface="Times New Roman" panose="02020603050405020304" pitchFamily="18" charset="0"/>
              </a:rPr>
              <a:t>6-8 RIP</a:t>
            </a:r>
            <a:r>
              <a:rPr lang="zh-CN" altLang="zh-CN" sz="1600" dirty="0">
                <a:effectLst/>
                <a:latin typeface="+mn-ea"/>
                <a:cs typeface="Times New Roman" panose="02020603050405020304" pitchFamily="18" charset="0"/>
              </a:rPr>
              <a:t>配置拓扑图（</a:t>
            </a:r>
            <a:r>
              <a:rPr lang="en-US" altLang="zh-CN" sz="1600" dirty="0">
                <a:effectLst/>
                <a:latin typeface="+mn-ea"/>
                <a:cs typeface="Times New Roman" panose="02020603050405020304" pitchFamily="18" charset="0"/>
              </a:rPr>
              <a:t>1</a:t>
            </a:r>
            <a:r>
              <a:rPr lang="zh-CN" altLang="zh-CN" sz="1600" dirty="0">
                <a:effectLst/>
                <a:latin typeface="+mn-ea"/>
                <a:cs typeface="Times New Roman" panose="02020603050405020304" pitchFamily="18" charset="0"/>
              </a:rPr>
              <a:t>）</a:t>
            </a:r>
            <a:endParaRPr lang="zh-CN" altLang="en-US" sz="1600" dirty="0">
              <a:latin typeface="+mn-ea"/>
            </a:endParaRPr>
          </a:p>
        </p:txBody>
      </p:sp>
    </p:spTree>
    <p:extLst>
      <p:ext uri="{BB962C8B-B14F-4D97-AF65-F5344CB8AC3E}">
        <p14:creationId xmlns:p14="http://schemas.microsoft.com/office/powerpoint/2010/main" val="2033453455"/>
      </p:ext>
    </p:extLst>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RIP</a:t>
            </a:r>
            <a:r>
              <a:rPr lang="zh-CN" altLang="en-US" b="1" dirty="0">
                <a:latin typeface="+mj-ea"/>
                <a:ea typeface="+mj-ea"/>
              </a:rPr>
              <a:t>协议</a:t>
            </a:r>
          </a:p>
        </p:txBody>
      </p:sp>
      <p:sp>
        <p:nvSpPr>
          <p:cNvPr id="2" name="文本框 1"/>
          <p:cNvSpPr txBox="1"/>
          <p:nvPr/>
        </p:nvSpPr>
        <p:spPr>
          <a:xfrm>
            <a:off x="1374775" y="1684587"/>
            <a:ext cx="9507772" cy="1880579"/>
          </a:xfrm>
          <a:prstGeom prst="rect">
            <a:avLst/>
          </a:prstGeom>
          <a:noFill/>
        </p:spPr>
        <p:txBody>
          <a:bodyPr wrap="square" rtlCol="0" anchor="t">
            <a:spAutoFit/>
          </a:bodyPr>
          <a:lstStyle/>
          <a:p>
            <a:pPr indent="267970" algn="just">
              <a:lnSpc>
                <a:spcPct val="150000"/>
              </a:lnSpc>
            </a:pPr>
            <a:r>
              <a:rPr lang="en-US" altLang="zh-CN" sz="2000" b="1" kern="100" dirty="0">
                <a:effectLst/>
                <a:latin typeface="+mn-ea"/>
              </a:rPr>
              <a:t>3.RIP</a:t>
            </a:r>
            <a:r>
              <a:rPr lang="zh-CN" altLang="zh-CN" sz="2000" b="1" kern="100" dirty="0">
                <a:effectLst/>
                <a:latin typeface="+mn-ea"/>
              </a:rPr>
              <a:t>配置实例</a:t>
            </a:r>
            <a:endParaRPr lang="zh-CN" altLang="zh-CN" sz="2000" kern="100" dirty="0">
              <a:effectLst/>
              <a:latin typeface="+mn-ea"/>
            </a:endParaRPr>
          </a:p>
          <a:p>
            <a:pPr indent="262255" algn="just">
              <a:lnSpc>
                <a:spcPct val="150000"/>
              </a:lnSpc>
            </a:pPr>
            <a:r>
              <a:rPr lang="en-US" altLang="zh-CN" sz="2000" kern="0" dirty="0">
                <a:effectLst/>
                <a:latin typeface="+mn-ea"/>
                <a:cs typeface="宋体" panose="02010600030101010101" pitchFamily="2" charset="-122"/>
              </a:rPr>
              <a:t> </a:t>
            </a:r>
            <a:r>
              <a:rPr lang="zh-CN" altLang="zh-CN" sz="2000" b="1" kern="100" dirty="0">
                <a:effectLst/>
                <a:latin typeface="+mn-ea"/>
              </a:rPr>
              <a:t>例</a:t>
            </a:r>
            <a:r>
              <a:rPr lang="en-US" altLang="zh-CN" sz="2000" b="1" kern="100" dirty="0">
                <a:effectLst/>
                <a:latin typeface="+mn-ea"/>
              </a:rPr>
              <a:t>2</a:t>
            </a:r>
            <a:r>
              <a:rPr lang="zh-CN" altLang="zh-CN" sz="2000" b="1" kern="100" dirty="0">
                <a:effectLst/>
                <a:latin typeface="+mn-ea"/>
              </a:rPr>
              <a:t>：</a:t>
            </a:r>
            <a:r>
              <a:rPr lang="zh-CN" altLang="zh-CN" sz="2000" kern="100" dirty="0">
                <a:effectLst/>
                <a:latin typeface="+mn-ea"/>
              </a:rPr>
              <a:t>按</a:t>
            </a:r>
            <a:r>
              <a:rPr lang="zh-CN" altLang="zh-CN" sz="2000" kern="0" dirty="0">
                <a:effectLst/>
                <a:latin typeface="+mn-ea"/>
                <a:cs typeface="宋体" panose="02010600030101010101" pitchFamily="2" charset="-122"/>
              </a:rPr>
              <a:t>图</a:t>
            </a:r>
            <a:r>
              <a:rPr lang="en-US" altLang="zh-CN" sz="2000" kern="0" dirty="0">
                <a:effectLst/>
                <a:latin typeface="+mn-ea"/>
                <a:cs typeface="宋体" panose="02010600030101010101" pitchFamily="2" charset="-122"/>
              </a:rPr>
              <a:t>6-9</a:t>
            </a:r>
            <a:r>
              <a:rPr lang="zh-CN" altLang="zh-CN" sz="2000" kern="0" dirty="0">
                <a:effectLst/>
                <a:latin typeface="+mn-ea"/>
                <a:cs typeface="宋体" panose="02010600030101010101" pitchFamily="2" charset="-122"/>
              </a:rPr>
              <a:t>所示拓扑</a:t>
            </a:r>
            <a:r>
              <a:rPr lang="zh-CN" altLang="zh-CN" sz="2000" kern="100" dirty="0">
                <a:effectLst/>
                <a:latin typeface="+mn-ea"/>
              </a:rPr>
              <a:t>图搭建网络，并在各路由器上配置</a:t>
            </a:r>
            <a:r>
              <a:rPr lang="en-US" altLang="zh-CN" sz="2000" kern="100" dirty="0">
                <a:effectLst/>
                <a:latin typeface="+mn-ea"/>
              </a:rPr>
              <a:t>RIPv2</a:t>
            </a:r>
            <a:r>
              <a:rPr lang="zh-CN" altLang="zh-CN" sz="2000" kern="100" dirty="0">
                <a:effectLst/>
                <a:latin typeface="+mn-ea"/>
              </a:rPr>
              <a:t>动态路由协议，</a:t>
            </a:r>
            <a:r>
              <a:rPr lang="zh-CN" altLang="zh-CN" sz="2000" kern="0" dirty="0">
                <a:effectLst/>
                <a:latin typeface="+mn-ea"/>
                <a:cs typeface="宋体" panose="02010600030101010101" pitchFamily="2" charset="-122"/>
              </a:rPr>
              <a:t>实现</a:t>
            </a:r>
            <a:r>
              <a:rPr lang="en-US" altLang="zh-CN" sz="2000" kern="0" dirty="0">
                <a:effectLst/>
                <a:latin typeface="+mn-ea"/>
                <a:cs typeface="宋体" panose="02010600030101010101" pitchFamily="2" charset="-122"/>
              </a:rPr>
              <a:t>PC0</a:t>
            </a:r>
            <a:r>
              <a:rPr lang="zh-CN" altLang="zh-CN" sz="2000" kern="0" dirty="0">
                <a:effectLst/>
                <a:latin typeface="+mn-ea"/>
                <a:cs typeface="宋体" panose="02010600030101010101" pitchFamily="2" charset="-122"/>
              </a:rPr>
              <a:t>、</a:t>
            </a:r>
            <a:r>
              <a:rPr lang="en-US" altLang="zh-CN" sz="2000" kern="0" dirty="0">
                <a:effectLst/>
                <a:latin typeface="+mn-ea"/>
                <a:cs typeface="宋体" panose="02010600030101010101" pitchFamily="2" charset="-122"/>
              </a:rPr>
              <a:t>PC1</a:t>
            </a:r>
            <a:r>
              <a:rPr lang="zh-CN" altLang="zh-CN" sz="2000" kern="0" dirty="0">
                <a:effectLst/>
                <a:latin typeface="+mn-ea"/>
                <a:cs typeface="宋体" panose="02010600030101010101" pitchFamily="2" charset="-122"/>
              </a:rPr>
              <a:t>以及</a:t>
            </a:r>
            <a:r>
              <a:rPr lang="en-US" altLang="zh-CN" sz="2000" kern="0" dirty="0">
                <a:effectLst/>
                <a:latin typeface="+mn-ea"/>
                <a:cs typeface="宋体" panose="02010600030101010101" pitchFamily="2" charset="-122"/>
              </a:rPr>
              <a:t>PC2</a:t>
            </a:r>
            <a:r>
              <a:rPr lang="zh-CN" altLang="zh-CN" sz="2000" kern="0" dirty="0">
                <a:effectLst/>
                <a:latin typeface="+mn-ea"/>
                <a:cs typeface="宋体" panose="02010600030101010101" pitchFamily="2" charset="-122"/>
              </a:rPr>
              <a:t>相互通信。分别查看取消路由汇聚功能前后各路由器的路由表。</a:t>
            </a: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3" name="组合 2">
            <a:extLst>
              <a:ext uri="{FF2B5EF4-FFF2-40B4-BE49-F238E27FC236}">
                <a16:creationId xmlns:a16="http://schemas.microsoft.com/office/drawing/2014/main" id="{9070E9A7-3EAA-E470-1C4F-F92552D89210}"/>
              </a:ext>
            </a:extLst>
          </p:cNvPr>
          <p:cNvGrpSpPr/>
          <p:nvPr/>
        </p:nvGrpSpPr>
        <p:grpSpPr>
          <a:xfrm>
            <a:off x="809068" y="5487194"/>
            <a:ext cx="10226040" cy="1123950"/>
            <a:chOff x="1325" y="8641"/>
            <a:chExt cx="16104" cy="1770"/>
          </a:xfrm>
        </p:grpSpPr>
        <p:sp>
          <p:nvSpPr>
            <p:cNvPr id="5" name="矩形 4">
              <a:extLst>
                <a:ext uri="{FF2B5EF4-FFF2-40B4-BE49-F238E27FC236}">
                  <a16:creationId xmlns:a16="http://schemas.microsoft.com/office/drawing/2014/main" id="{C2266D4A-5813-9479-1FD1-0A71366AC9FF}"/>
                </a:ext>
              </a:extLst>
            </p:cNvPr>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互联网">
              <a:extLst>
                <a:ext uri="{FF2B5EF4-FFF2-40B4-BE49-F238E27FC236}">
                  <a16:creationId xmlns:a16="http://schemas.microsoft.com/office/drawing/2014/main" id="{B4E4CB3D-96D1-600D-4886-36930C2A4205}"/>
                </a:ext>
              </a:extLst>
            </p:cNvPr>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
        <p:nvSpPr>
          <p:cNvPr id="9" name="文本框 8">
            <a:extLst>
              <a:ext uri="{FF2B5EF4-FFF2-40B4-BE49-F238E27FC236}">
                <a16:creationId xmlns:a16="http://schemas.microsoft.com/office/drawing/2014/main" id="{E60D7802-DC8C-68EC-EB50-8AEA1E13C1F7}"/>
              </a:ext>
            </a:extLst>
          </p:cNvPr>
          <p:cNvSpPr txBox="1"/>
          <p:nvPr/>
        </p:nvSpPr>
        <p:spPr>
          <a:xfrm>
            <a:off x="4689475" y="6130278"/>
            <a:ext cx="2514600" cy="338554"/>
          </a:xfrm>
          <a:prstGeom prst="rect">
            <a:avLst/>
          </a:prstGeom>
          <a:noFill/>
        </p:spPr>
        <p:txBody>
          <a:bodyPr wrap="square" rtlCol="0">
            <a:spAutoFit/>
          </a:bodyPr>
          <a:lstStyle/>
          <a:p>
            <a:r>
              <a:rPr lang="zh-CN" altLang="zh-CN" sz="1600" dirty="0">
                <a:effectLst/>
                <a:latin typeface="+mn-ea"/>
                <a:cs typeface="Times New Roman" panose="02020603050405020304" pitchFamily="18" charset="0"/>
              </a:rPr>
              <a:t>图</a:t>
            </a:r>
            <a:r>
              <a:rPr lang="en-US" altLang="zh-CN" sz="1600" dirty="0">
                <a:effectLst/>
                <a:latin typeface="+mn-ea"/>
                <a:cs typeface="Times New Roman" panose="02020603050405020304" pitchFamily="18" charset="0"/>
              </a:rPr>
              <a:t>6-9 RIP</a:t>
            </a:r>
            <a:r>
              <a:rPr lang="zh-CN" altLang="zh-CN" sz="1600" dirty="0">
                <a:effectLst/>
                <a:latin typeface="+mn-ea"/>
                <a:cs typeface="Times New Roman" panose="02020603050405020304" pitchFamily="18" charset="0"/>
              </a:rPr>
              <a:t>配置拓扑图（</a:t>
            </a:r>
            <a:r>
              <a:rPr lang="en-US" altLang="zh-CN" sz="1600" dirty="0">
                <a:effectLst/>
                <a:latin typeface="+mn-ea"/>
                <a:cs typeface="Times New Roman" panose="02020603050405020304" pitchFamily="18" charset="0"/>
              </a:rPr>
              <a:t>2</a:t>
            </a:r>
            <a:r>
              <a:rPr lang="zh-CN" altLang="zh-CN" sz="1600" dirty="0">
                <a:effectLst/>
                <a:latin typeface="+mn-ea"/>
                <a:cs typeface="Times New Roman" panose="02020603050405020304" pitchFamily="18" charset="0"/>
              </a:rPr>
              <a:t>）</a:t>
            </a:r>
            <a:endParaRPr lang="zh-CN" altLang="en-US" sz="1600" dirty="0">
              <a:latin typeface="+mn-ea"/>
            </a:endParaRPr>
          </a:p>
        </p:txBody>
      </p:sp>
      <p:pic>
        <p:nvPicPr>
          <p:cNvPr id="10" name="图片 9">
            <a:extLst>
              <a:ext uri="{FF2B5EF4-FFF2-40B4-BE49-F238E27FC236}">
                <a16:creationId xmlns:a16="http://schemas.microsoft.com/office/drawing/2014/main" id="{A227C5B2-0D8E-44B1-F1F4-BFDBD866F3B6}"/>
              </a:ext>
            </a:extLst>
          </p:cNvPr>
          <p:cNvPicPr>
            <a:picLocks noChangeAspect="1"/>
          </p:cNvPicPr>
          <p:nvPr/>
        </p:nvPicPr>
        <p:blipFill>
          <a:blip r:embed="rId2"/>
          <a:stretch>
            <a:fillRect/>
          </a:stretch>
        </p:blipFill>
        <p:spPr>
          <a:xfrm>
            <a:off x="3577749" y="3119351"/>
            <a:ext cx="5274310" cy="2868295"/>
          </a:xfrm>
          <a:prstGeom prst="rect">
            <a:avLst/>
          </a:prstGeom>
        </p:spPr>
      </p:pic>
    </p:spTree>
    <p:extLst>
      <p:ext uri="{BB962C8B-B14F-4D97-AF65-F5344CB8AC3E}">
        <p14:creationId xmlns:p14="http://schemas.microsoft.com/office/powerpoint/2010/main" val="2015209186"/>
      </p:ext>
    </p:extLst>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OSPF</a:t>
            </a:r>
            <a:r>
              <a:rPr lang="zh-CN" altLang="en-US" b="1" dirty="0">
                <a:latin typeface="+mj-ea"/>
                <a:ea typeface="+mj-ea"/>
              </a:rPr>
              <a:t>协议</a:t>
            </a:r>
          </a:p>
        </p:txBody>
      </p:sp>
      <p:sp>
        <p:nvSpPr>
          <p:cNvPr id="2" name="文本框 1"/>
          <p:cNvSpPr txBox="1"/>
          <p:nvPr/>
        </p:nvSpPr>
        <p:spPr>
          <a:xfrm>
            <a:off x="1374775" y="1684587"/>
            <a:ext cx="9507772" cy="3730765"/>
          </a:xfrm>
          <a:prstGeom prst="rect">
            <a:avLst/>
          </a:prstGeom>
          <a:noFill/>
        </p:spPr>
        <p:txBody>
          <a:bodyPr wrap="square" rtlCol="0" anchor="t">
            <a:spAutoFit/>
          </a:bodyPr>
          <a:lstStyle/>
          <a:p>
            <a:pPr eaLnBrk="1" hangingPunct="1">
              <a:lnSpc>
                <a:spcPct val="150000"/>
              </a:lnSpc>
            </a:pPr>
            <a:r>
              <a:rPr kumimoji="0" lang="en-US" altLang="zh-CN" sz="2000" b="1" dirty="0"/>
              <a:t>1</a:t>
            </a:r>
            <a:r>
              <a:rPr kumimoji="0" lang="zh-CN" altLang="en-US" sz="2000" b="1" dirty="0"/>
              <a:t>．</a:t>
            </a:r>
            <a:r>
              <a:rPr kumimoji="0" lang="en-US" altLang="zh-CN" sz="2000" b="1" dirty="0"/>
              <a:t>OSPF</a:t>
            </a:r>
            <a:r>
              <a:rPr kumimoji="0" lang="zh-CN" altLang="en-US" sz="2000" b="1" dirty="0"/>
              <a:t>协议概述</a:t>
            </a:r>
            <a:endParaRPr kumimoji="0" lang="zh-CN" altLang="en-US" sz="2000" dirty="0"/>
          </a:p>
          <a:p>
            <a:pPr eaLnBrk="1" hangingPunct="1">
              <a:lnSpc>
                <a:spcPct val="150000"/>
              </a:lnSpc>
            </a:pPr>
            <a:r>
              <a:rPr kumimoji="0" lang="zh-CN" altLang="en-US" sz="2000" dirty="0"/>
              <a:t>    </a:t>
            </a:r>
            <a:r>
              <a:rPr kumimoji="0" lang="en-US" altLang="zh-CN" sz="2000" dirty="0"/>
              <a:t>OSPF</a:t>
            </a:r>
            <a:r>
              <a:rPr kumimoji="0" lang="zh-CN" altLang="en-US" sz="2000" dirty="0"/>
              <a:t>协议全称为开放式最短路径优先（</a:t>
            </a:r>
            <a:r>
              <a:rPr kumimoji="0" lang="en-US" altLang="zh-CN" sz="2000" dirty="0"/>
              <a:t>Open Shortest-Path First</a:t>
            </a:r>
            <a:r>
              <a:rPr kumimoji="0" lang="zh-CN" altLang="en-US" sz="2000" dirty="0"/>
              <a:t>）协议，是一种典型的链路状态（</a:t>
            </a:r>
            <a:r>
              <a:rPr kumimoji="0" lang="en-US" altLang="zh-CN" sz="2000" dirty="0"/>
              <a:t>Link-state</a:t>
            </a:r>
            <a:r>
              <a:rPr kumimoji="0" lang="zh-CN" altLang="en-US" sz="2000" dirty="0"/>
              <a:t>）路由协议，使用</a:t>
            </a:r>
            <a:r>
              <a:rPr kumimoji="0" lang="en-US" altLang="zh-CN" sz="2000" dirty="0"/>
              <a:t>Dijkstra</a:t>
            </a:r>
            <a:r>
              <a:rPr kumimoji="0" lang="zh-CN" altLang="en-US" sz="2000" dirty="0"/>
              <a:t>的最短路径优先算法计算和选择路由。这类路由协议关心网络中链路或接口的状态（</a:t>
            </a:r>
            <a:r>
              <a:rPr kumimoji="0" lang="en-US" altLang="zh-CN" sz="2000" dirty="0"/>
              <a:t>UP</a:t>
            </a:r>
            <a:r>
              <a:rPr kumimoji="0" lang="zh-CN" altLang="en-US" sz="2000" dirty="0"/>
              <a:t>、</a:t>
            </a:r>
            <a:r>
              <a:rPr kumimoji="0" lang="en-US" altLang="zh-CN" sz="2000" dirty="0"/>
              <a:t>DOWN</a:t>
            </a:r>
            <a:r>
              <a:rPr kumimoji="0" lang="zh-CN" altLang="en-US" sz="2000" dirty="0"/>
              <a:t>、</a:t>
            </a:r>
            <a:r>
              <a:rPr kumimoji="0" lang="en-US" altLang="zh-CN" sz="2000" dirty="0"/>
              <a:t>IP</a:t>
            </a:r>
            <a:r>
              <a:rPr kumimoji="0" lang="zh-CN" altLang="en-US" sz="2000" dirty="0"/>
              <a:t>地址、掩码、带宽、利用率和时延等）。</a:t>
            </a:r>
            <a:r>
              <a:rPr kumimoji="0" lang="en-US" altLang="zh-CN" sz="2000" dirty="0"/>
              <a:t>OSPF</a:t>
            </a:r>
            <a:r>
              <a:rPr kumimoji="0" lang="zh-CN" altLang="en-US" sz="2000" dirty="0"/>
              <a:t>在有组播发送能力的链路层上以组播地址发送协议包，它直接封装在</a:t>
            </a:r>
            <a:r>
              <a:rPr kumimoji="0" lang="en-US" altLang="zh-CN" sz="2000" dirty="0"/>
              <a:t>IP</a:t>
            </a:r>
            <a:r>
              <a:rPr kumimoji="0" lang="zh-CN" altLang="en-US" sz="2000" dirty="0"/>
              <a:t>包中，协议号</a:t>
            </a:r>
            <a:r>
              <a:rPr kumimoji="0" lang="en-US" altLang="zh-CN" sz="2000" dirty="0"/>
              <a:t>89</a:t>
            </a:r>
            <a:r>
              <a:rPr kumimoji="0" lang="zh-CN" altLang="en-US" sz="2000" dirty="0"/>
              <a:t>。</a:t>
            </a:r>
          </a:p>
          <a:p>
            <a:pPr eaLnBrk="1" hangingPunct="1">
              <a:lnSpc>
                <a:spcPct val="150000"/>
              </a:lnSpc>
            </a:pPr>
            <a:r>
              <a:rPr kumimoji="0" lang="zh-CN" altLang="en-US" sz="2000" dirty="0"/>
              <a:t>    </a:t>
            </a:r>
            <a:r>
              <a:rPr kumimoji="0" lang="en-US" altLang="zh-CN" sz="2000" dirty="0"/>
              <a:t>OSPF</a:t>
            </a:r>
            <a:r>
              <a:rPr kumimoji="0" lang="zh-CN" altLang="en-US" sz="2000" dirty="0"/>
              <a:t>比</a:t>
            </a:r>
            <a:r>
              <a:rPr kumimoji="0" lang="en-US" altLang="zh-CN" sz="2000" dirty="0"/>
              <a:t>RIP</a:t>
            </a:r>
            <a:r>
              <a:rPr kumimoji="0" lang="zh-CN" altLang="en-US" sz="2000" dirty="0"/>
              <a:t>具有更大的扩展性、快速收敛性和安全可靠性，但其算法复杂，耗费更多的路由器内存和处理能力，因此只适合于中小型网络构建。</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3" name="组合 2">
            <a:extLst>
              <a:ext uri="{FF2B5EF4-FFF2-40B4-BE49-F238E27FC236}">
                <a16:creationId xmlns:a16="http://schemas.microsoft.com/office/drawing/2014/main" id="{9070E9A7-3EAA-E470-1C4F-F92552D89210}"/>
              </a:ext>
            </a:extLst>
          </p:cNvPr>
          <p:cNvGrpSpPr/>
          <p:nvPr/>
        </p:nvGrpSpPr>
        <p:grpSpPr>
          <a:xfrm>
            <a:off x="809068" y="5487194"/>
            <a:ext cx="10226040" cy="1123950"/>
            <a:chOff x="1325" y="8641"/>
            <a:chExt cx="16104" cy="1770"/>
          </a:xfrm>
        </p:grpSpPr>
        <p:sp>
          <p:nvSpPr>
            <p:cNvPr id="5" name="矩形 4">
              <a:extLst>
                <a:ext uri="{FF2B5EF4-FFF2-40B4-BE49-F238E27FC236}">
                  <a16:creationId xmlns:a16="http://schemas.microsoft.com/office/drawing/2014/main" id="{C2266D4A-5813-9479-1FD1-0A71366AC9FF}"/>
                </a:ext>
              </a:extLst>
            </p:cNvPr>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互联网">
              <a:extLst>
                <a:ext uri="{FF2B5EF4-FFF2-40B4-BE49-F238E27FC236}">
                  <a16:creationId xmlns:a16="http://schemas.microsoft.com/office/drawing/2014/main" id="{B4E4CB3D-96D1-600D-4886-36930C2A4205}"/>
                </a:ext>
              </a:extLst>
            </p:cNvPr>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3833620770"/>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OSPF</a:t>
            </a:r>
            <a:r>
              <a:rPr lang="zh-CN" altLang="en-US" b="1" dirty="0">
                <a:latin typeface="+mj-ea"/>
                <a:ea typeface="+mj-ea"/>
              </a:rPr>
              <a:t>协议</a:t>
            </a:r>
          </a:p>
        </p:txBody>
      </p:sp>
      <p:sp>
        <p:nvSpPr>
          <p:cNvPr id="2" name="文本框 1"/>
          <p:cNvSpPr txBox="1"/>
          <p:nvPr/>
        </p:nvSpPr>
        <p:spPr>
          <a:xfrm>
            <a:off x="1374775" y="1684587"/>
            <a:ext cx="9507772" cy="3269613"/>
          </a:xfrm>
          <a:prstGeom prst="rect">
            <a:avLst/>
          </a:prstGeom>
          <a:noFill/>
        </p:spPr>
        <p:txBody>
          <a:bodyPr wrap="square" rtlCol="0" anchor="t">
            <a:spAutoFit/>
          </a:bodyPr>
          <a:lstStyle/>
          <a:p>
            <a:pPr indent="262255" algn="just">
              <a:lnSpc>
                <a:spcPct val="150000"/>
              </a:lnSpc>
            </a:pPr>
            <a:r>
              <a:rPr lang="en-US" altLang="zh-CN" sz="2000" b="1" kern="100" dirty="0">
                <a:effectLst/>
                <a:latin typeface="+mn-ea"/>
              </a:rPr>
              <a:t>2</a:t>
            </a:r>
            <a:r>
              <a:rPr lang="zh-CN" altLang="zh-CN" sz="2000" b="1" kern="100" dirty="0">
                <a:effectLst/>
                <a:latin typeface="+mn-ea"/>
              </a:rPr>
              <a:t>．</a:t>
            </a:r>
            <a:r>
              <a:rPr lang="en-US" altLang="zh-CN" sz="2000" b="1" kern="100" dirty="0">
                <a:effectLst/>
                <a:latin typeface="+mn-ea"/>
              </a:rPr>
              <a:t>OSPF</a:t>
            </a:r>
            <a:r>
              <a:rPr lang="zh-CN" altLang="zh-CN" sz="2000" b="1" kern="100" dirty="0">
                <a:effectLst/>
                <a:latin typeface="+mn-ea"/>
              </a:rPr>
              <a:t>网络类型</a:t>
            </a:r>
            <a:endParaRPr lang="zh-CN" altLang="zh-CN" sz="2000" kern="100" dirty="0">
              <a:effectLst/>
              <a:latin typeface="+mn-ea"/>
            </a:endParaRPr>
          </a:p>
          <a:p>
            <a:pPr indent="266700" algn="just">
              <a:lnSpc>
                <a:spcPct val="150000"/>
              </a:lnSpc>
            </a:pPr>
            <a:r>
              <a:rPr lang="zh-CN" altLang="zh-CN" sz="2000" kern="100" dirty="0">
                <a:effectLst/>
                <a:latin typeface="+mn-ea"/>
              </a:rPr>
              <a:t>根据路由器所连接的物理网络不同，</a:t>
            </a:r>
            <a:r>
              <a:rPr lang="en-US" altLang="zh-CN" sz="2000" kern="100" dirty="0">
                <a:effectLst/>
                <a:latin typeface="+mn-ea"/>
              </a:rPr>
              <a:t>OSPF</a:t>
            </a:r>
            <a:r>
              <a:rPr lang="zh-CN" altLang="zh-CN" sz="2000" kern="100" dirty="0">
                <a:effectLst/>
                <a:latin typeface="+mn-ea"/>
              </a:rPr>
              <a:t>将网络划分为四种类型：点到点型（</a:t>
            </a:r>
            <a:r>
              <a:rPr lang="en-US" altLang="zh-CN" sz="2000" kern="100" dirty="0">
                <a:effectLst/>
                <a:latin typeface="+mn-ea"/>
              </a:rPr>
              <a:t>Point to Point</a:t>
            </a:r>
            <a:r>
              <a:rPr lang="zh-CN" altLang="zh-CN" sz="2000" kern="100" dirty="0">
                <a:effectLst/>
                <a:latin typeface="+mn-ea"/>
              </a:rPr>
              <a:t>，如图</a:t>
            </a:r>
            <a:r>
              <a:rPr lang="en-US" altLang="zh-CN" sz="2000" kern="100" dirty="0">
                <a:effectLst/>
                <a:latin typeface="+mn-ea"/>
              </a:rPr>
              <a:t>6-10</a:t>
            </a:r>
            <a:r>
              <a:rPr lang="zh-CN" altLang="zh-CN" sz="2000" kern="100" dirty="0">
                <a:effectLst/>
                <a:latin typeface="+mn-ea"/>
              </a:rPr>
              <a:t>（</a:t>
            </a:r>
            <a:r>
              <a:rPr lang="en-US" altLang="zh-CN" sz="2000" kern="100" dirty="0">
                <a:effectLst/>
                <a:latin typeface="+mn-ea"/>
              </a:rPr>
              <a:t>a)</a:t>
            </a:r>
            <a:r>
              <a:rPr lang="zh-CN" altLang="zh-CN" sz="2000" kern="100" dirty="0">
                <a:effectLst/>
                <a:latin typeface="+mn-ea"/>
              </a:rPr>
              <a:t>所示）、点到多点型（</a:t>
            </a:r>
            <a:r>
              <a:rPr lang="en-US" altLang="zh-CN" sz="2000" kern="100" dirty="0">
                <a:effectLst/>
                <a:latin typeface="+mn-ea"/>
              </a:rPr>
              <a:t>Point to MultiPoint</a:t>
            </a:r>
            <a:r>
              <a:rPr lang="zh-CN" altLang="zh-CN" sz="2000" kern="100" dirty="0">
                <a:effectLst/>
                <a:latin typeface="+mn-ea"/>
              </a:rPr>
              <a:t>，如图</a:t>
            </a:r>
            <a:r>
              <a:rPr lang="en-US" altLang="zh-CN" sz="2000" kern="100" dirty="0">
                <a:effectLst/>
                <a:latin typeface="+mn-ea"/>
              </a:rPr>
              <a:t>6-10(b)</a:t>
            </a:r>
            <a:r>
              <a:rPr lang="zh-CN" altLang="zh-CN" sz="2000" kern="100" dirty="0">
                <a:effectLst/>
                <a:latin typeface="+mn-ea"/>
              </a:rPr>
              <a:t>所示）、广播多路访问型（</a:t>
            </a:r>
            <a:r>
              <a:rPr lang="en-US" altLang="zh-CN" sz="2000" kern="100" dirty="0">
                <a:effectLst/>
                <a:latin typeface="+mn-ea"/>
              </a:rPr>
              <a:t>Broadcast </a:t>
            </a:r>
            <a:r>
              <a:rPr lang="en-US" altLang="zh-CN" sz="2000" kern="100" dirty="0" err="1">
                <a:effectLst/>
                <a:latin typeface="+mn-ea"/>
              </a:rPr>
              <a:t>MultiAccess</a:t>
            </a:r>
            <a:r>
              <a:rPr lang="zh-CN" altLang="zh-CN" sz="2000" kern="100" dirty="0">
                <a:effectLst/>
                <a:latin typeface="+mn-ea"/>
              </a:rPr>
              <a:t>如图</a:t>
            </a:r>
            <a:r>
              <a:rPr lang="en-US" altLang="zh-CN" sz="2000" kern="100" dirty="0">
                <a:effectLst/>
                <a:latin typeface="+mn-ea"/>
              </a:rPr>
              <a:t>6-11(a)</a:t>
            </a:r>
            <a:r>
              <a:rPr lang="zh-CN" altLang="zh-CN" sz="2000" kern="100" dirty="0">
                <a:effectLst/>
                <a:latin typeface="+mn-ea"/>
              </a:rPr>
              <a:t>所示）、非广播多路访问型（</a:t>
            </a:r>
            <a:r>
              <a:rPr lang="en-US" altLang="zh-CN" sz="2000" kern="100" dirty="0">
                <a:effectLst/>
                <a:latin typeface="+mn-ea"/>
              </a:rPr>
              <a:t>None Broadcast </a:t>
            </a:r>
            <a:r>
              <a:rPr lang="en-US" altLang="zh-CN" sz="2000" kern="100" dirty="0" err="1">
                <a:effectLst/>
                <a:latin typeface="+mn-ea"/>
              </a:rPr>
              <a:t>MultiAccess</a:t>
            </a:r>
            <a:r>
              <a:rPr lang="zh-CN" altLang="zh-CN" sz="2000" kern="100" dirty="0">
                <a:effectLst/>
                <a:latin typeface="+mn-ea"/>
              </a:rPr>
              <a:t>，</a:t>
            </a:r>
            <a:r>
              <a:rPr lang="en-US" altLang="zh-CN" sz="2000" kern="100" dirty="0">
                <a:effectLst/>
                <a:latin typeface="+mn-ea"/>
              </a:rPr>
              <a:t>NBMA</a:t>
            </a:r>
            <a:r>
              <a:rPr lang="zh-CN" altLang="zh-CN" sz="2000" kern="100" dirty="0">
                <a:effectLst/>
                <a:latin typeface="+mn-ea"/>
              </a:rPr>
              <a:t>，如图</a:t>
            </a:r>
            <a:r>
              <a:rPr lang="en-US" altLang="zh-CN" sz="2000" kern="100" dirty="0">
                <a:effectLst/>
                <a:latin typeface="+mn-ea"/>
              </a:rPr>
              <a:t>6-11(b)</a:t>
            </a:r>
            <a:r>
              <a:rPr lang="zh-CN" altLang="zh-CN" sz="2000" kern="100" dirty="0">
                <a:effectLst/>
                <a:latin typeface="+mn-ea"/>
              </a:rPr>
              <a:t>所示）。</a:t>
            </a:r>
          </a:p>
          <a:p>
            <a:pPr indent="266700" algn="just">
              <a:lnSpc>
                <a:spcPct val="150000"/>
              </a:lnSpc>
            </a:pPr>
            <a:r>
              <a:rPr lang="en-US" altLang="zh-CN" sz="2000" kern="100" dirty="0">
                <a:effectLst/>
                <a:latin typeface="+mn-ea"/>
              </a:rPr>
              <a:t>Point-to-Point</a:t>
            </a:r>
            <a:r>
              <a:rPr lang="zh-CN" altLang="zh-CN" sz="2000" kern="100" dirty="0">
                <a:effectLst/>
                <a:latin typeface="+mn-ea"/>
              </a:rPr>
              <a:t>型网络如</a:t>
            </a:r>
            <a:r>
              <a:rPr lang="en-US" altLang="zh-CN" sz="2000" kern="100" dirty="0">
                <a:effectLst/>
                <a:latin typeface="+mn-ea"/>
              </a:rPr>
              <a:t>PPP</a:t>
            </a:r>
            <a:r>
              <a:rPr lang="zh-CN" altLang="zh-CN" sz="2000" kern="100" dirty="0">
                <a:effectLst/>
                <a:latin typeface="+mn-ea"/>
              </a:rPr>
              <a:t>、</a:t>
            </a:r>
            <a:r>
              <a:rPr lang="en-US" altLang="zh-CN" sz="2000" kern="100" dirty="0">
                <a:effectLst/>
                <a:latin typeface="+mn-ea"/>
              </a:rPr>
              <a:t>HDLC</a:t>
            </a:r>
            <a:r>
              <a:rPr lang="zh-CN" altLang="zh-CN" sz="2000" kern="100" dirty="0">
                <a:effectLst/>
                <a:latin typeface="+mn-ea"/>
              </a:rPr>
              <a:t>。广播多路访问型网络如</a:t>
            </a:r>
            <a:r>
              <a:rPr lang="en-US" altLang="zh-CN" sz="2000" kern="100" dirty="0">
                <a:effectLst/>
                <a:latin typeface="+mn-ea"/>
              </a:rPr>
              <a:t>Ethernet</a:t>
            </a:r>
            <a:r>
              <a:rPr lang="zh-CN" altLang="zh-CN" sz="2000" kern="100" dirty="0">
                <a:effectLst/>
                <a:latin typeface="+mn-ea"/>
              </a:rPr>
              <a:t>、</a:t>
            </a:r>
            <a:r>
              <a:rPr lang="en-US" altLang="zh-CN" sz="2000" kern="100" dirty="0">
                <a:effectLst/>
                <a:latin typeface="+mn-ea"/>
              </a:rPr>
              <a:t>Token Ring</a:t>
            </a:r>
            <a:r>
              <a:rPr lang="zh-CN" altLang="zh-CN" sz="2000" kern="100" dirty="0">
                <a:effectLst/>
                <a:latin typeface="+mn-ea"/>
              </a:rPr>
              <a:t>、</a:t>
            </a:r>
            <a:r>
              <a:rPr lang="en-US" altLang="zh-CN" sz="2000" kern="100" dirty="0">
                <a:effectLst/>
                <a:latin typeface="+mn-ea"/>
              </a:rPr>
              <a:t>FDDI</a:t>
            </a:r>
            <a:r>
              <a:rPr lang="zh-CN" altLang="zh-CN" sz="2000" kern="100" dirty="0">
                <a:effectLst/>
                <a:latin typeface="+mn-ea"/>
              </a:rPr>
              <a:t>。</a:t>
            </a:r>
            <a:r>
              <a:rPr lang="en-US" altLang="zh-CN" sz="2000" kern="100" dirty="0">
                <a:effectLst/>
                <a:latin typeface="+mn-ea"/>
              </a:rPr>
              <a:t>NBMA</a:t>
            </a:r>
            <a:r>
              <a:rPr lang="zh-CN" altLang="zh-CN" sz="2000" kern="100" dirty="0">
                <a:effectLst/>
                <a:latin typeface="+mn-ea"/>
              </a:rPr>
              <a:t>型网络如</a:t>
            </a:r>
            <a:r>
              <a:rPr lang="en-US" altLang="zh-CN" sz="2000" kern="100" dirty="0">
                <a:effectLst/>
                <a:latin typeface="+mn-ea"/>
              </a:rPr>
              <a:t>Frame Relay</a:t>
            </a:r>
            <a:r>
              <a:rPr lang="zh-CN" altLang="zh-CN" sz="2000" kern="100" dirty="0">
                <a:effectLst/>
                <a:latin typeface="+mn-ea"/>
              </a:rPr>
              <a:t>、</a:t>
            </a:r>
            <a:r>
              <a:rPr lang="en-US" altLang="zh-CN" sz="2000" kern="100" dirty="0">
                <a:effectLst/>
                <a:latin typeface="+mn-ea"/>
              </a:rPr>
              <a:t>X.25.SMDS</a:t>
            </a:r>
            <a:r>
              <a:rPr lang="zh-CN" altLang="zh-CN" sz="2000" kern="100" dirty="0">
                <a:effectLst/>
                <a:latin typeface="+mn-ea"/>
              </a:rPr>
              <a:t>。</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3" name="组合 2">
            <a:extLst>
              <a:ext uri="{FF2B5EF4-FFF2-40B4-BE49-F238E27FC236}">
                <a16:creationId xmlns:a16="http://schemas.microsoft.com/office/drawing/2014/main" id="{9070E9A7-3EAA-E470-1C4F-F92552D89210}"/>
              </a:ext>
            </a:extLst>
          </p:cNvPr>
          <p:cNvGrpSpPr/>
          <p:nvPr/>
        </p:nvGrpSpPr>
        <p:grpSpPr>
          <a:xfrm>
            <a:off x="809068" y="5487194"/>
            <a:ext cx="10226040" cy="1123950"/>
            <a:chOff x="1325" y="8641"/>
            <a:chExt cx="16104" cy="1770"/>
          </a:xfrm>
        </p:grpSpPr>
        <p:sp>
          <p:nvSpPr>
            <p:cNvPr id="5" name="矩形 4">
              <a:extLst>
                <a:ext uri="{FF2B5EF4-FFF2-40B4-BE49-F238E27FC236}">
                  <a16:creationId xmlns:a16="http://schemas.microsoft.com/office/drawing/2014/main" id="{C2266D4A-5813-9479-1FD1-0A71366AC9FF}"/>
                </a:ext>
              </a:extLst>
            </p:cNvPr>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互联网">
              <a:extLst>
                <a:ext uri="{FF2B5EF4-FFF2-40B4-BE49-F238E27FC236}">
                  <a16:creationId xmlns:a16="http://schemas.microsoft.com/office/drawing/2014/main" id="{B4E4CB3D-96D1-600D-4886-36930C2A4205}"/>
                </a:ext>
              </a:extLst>
            </p:cNvPr>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2255486007"/>
      </p:ext>
    </p:extLst>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OSPF</a:t>
            </a:r>
            <a:r>
              <a:rPr lang="zh-CN" altLang="en-US" b="1" dirty="0">
                <a:latin typeface="+mj-ea"/>
                <a:ea typeface="+mj-ea"/>
              </a:rPr>
              <a:t>协议</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8" name="组合 7">
            <a:extLst>
              <a:ext uri="{FF2B5EF4-FFF2-40B4-BE49-F238E27FC236}">
                <a16:creationId xmlns:a16="http://schemas.microsoft.com/office/drawing/2014/main" id="{99DD17D7-284B-407E-DA02-975B8CA0E097}"/>
              </a:ext>
            </a:extLst>
          </p:cNvPr>
          <p:cNvGrpSpPr>
            <a:grpSpLocks/>
          </p:cNvGrpSpPr>
          <p:nvPr/>
        </p:nvGrpSpPr>
        <p:grpSpPr bwMode="auto">
          <a:xfrm>
            <a:off x="3052075" y="1672676"/>
            <a:ext cx="5789400" cy="1470637"/>
            <a:chOff x="2086" y="13158"/>
            <a:chExt cx="7899" cy="2415"/>
          </a:xfrm>
        </p:grpSpPr>
        <p:pic>
          <p:nvPicPr>
            <p:cNvPr id="9" name="图片 8">
              <a:extLst>
                <a:ext uri="{FF2B5EF4-FFF2-40B4-BE49-F238E27FC236}">
                  <a16:creationId xmlns:a16="http://schemas.microsoft.com/office/drawing/2014/main" id="{077FC775-5BB6-9436-1C94-CD505C6E8B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6" y="13846"/>
              <a:ext cx="3930" cy="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a:extLst>
                <a:ext uri="{FF2B5EF4-FFF2-40B4-BE49-F238E27FC236}">
                  <a16:creationId xmlns:a16="http://schemas.microsoft.com/office/drawing/2014/main" id="{9457FEC8-304B-205E-C5D0-AAF63C3404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5" y="13158"/>
              <a:ext cx="3570" cy="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图片 10">
            <a:extLst>
              <a:ext uri="{FF2B5EF4-FFF2-40B4-BE49-F238E27FC236}">
                <a16:creationId xmlns:a16="http://schemas.microsoft.com/office/drawing/2014/main" id="{48D36073-A1BB-FFB4-4FA2-963EB5CE05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58708" y="4013283"/>
            <a:ext cx="4976134" cy="1812812"/>
          </a:xfrm>
          <a:prstGeom prst="rect">
            <a:avLst/>
          </a:prstGeom>
          <a:noFill/>
          <a:ln>
            <a:noFill/>
          </a:ln>
        </p:spPr>
      </p:pic>
      <p:sp>
        <p:nvSpPr>
          <p:cNvPr id="12" name="文本框 11">
            <a:extLst>
              <a:ext uri="{FF2B5EF4-FFF2-40B4-BE49-F238E27FC236}">
                <a16:creationId xmlns:a16="http://schemas.microsoft.com/office/drawing/2014/main" id="{A7FEF1EE-0191-FFBF-ADA7-D456C78A0A30}"/>
              </a:ext>
            </a:extLst>
          </p:cNvPr>
          <p:cNvSpPr txBox="1"/>
          <p:nvPr/>
        </p:nvSpPr>
        <p:spPr>
          <a:xfrm>
            <a:off x="2554375" y="3180833"/>
            <a:ext cx="7162800" cy="584775"/>
          </a:xfrm>
          <a:prstGeom prst="rect">
            <a:avLst/>
          </a:prstGeom>
          <a:noFill/>
        </p:spPr>
        <p:txBody>
          <a:bodyPr wrap="square" rtlCol="0">
            <a:spAutoFit/>
          </a:bodyPr>
          <a:lstStyle/>
          <a:p>
            <a:pPr indent="1333500" algn="just"/>
            <a:r>
              <a:rPr lang="en-US" altLang="zh-CN" sz="1600" kern="100" dirty="0">
                <a:effectLst/>
                <a:latin typeface="黑体" panose="02010609060101010101" pitchFamily="49" charset="-122"/>
                <a:ea typeface="宋体" panose="02010600030101010101" pitchFamily="2" charset="-122"/>
              </a:rPr>
              <a:t>(a)                                   </a:t>
            </a:r>
            <a:r>
              <a:rPr lang="zh-CN" altLang="zh-CN" sz="1600" kern="100" dirty="0">
                <a:effectLst/>
                <a:latin typeface="Times New Roman" panose="02020603050405020304" pitchFamily="18" charset="0"/>
                <a:ea typeface="黑体" panose="02010609060101010101" pitchFamily="49" charset="-122"/>
              </a:rPr>
              <a:t>（</a:t>
            </a:r>
            <a:r>
              <a:rPr lang="en-US" altLang="zh-CN" sz="1600" kern="100" dirty="0">
                <a:effectLst/>
                <a:latin typeface="Times New Roman" panose="02020603050405020304" pitchFamily="18" charset="0"/>
                <a:ea typeface="黑体" panose="02010609060101010101" pitchFamily="49" charset="-122"/>
              </a:rPr>
              <a:t>b)</a:t>
            </a:r>
            <a:endParaRPr lang="zh-CN" altLang="zh-CN" sz="1600" kern="100" dirty="0">
              <a:effectLst/>
              <a:latin typeface="Times New Roman" panose="02020603050405020304" pitchFamily="18" charset="0"/>
              <a:ea typeface="宋体" panose="02010600030101010101" pitchFamily="2" charset="-122"/>
            </a:endParaRPr>
          </a:p>
          <a:p>
            <a:pPr algn="ctr"/>
            <a:r>
              <a:rPr lang="zh-CN" altLang="zh-CN" sz="1600" kern="100" dirty="0">
                <a:effectLst/>
                <a:latin typeface="Times New Roman" panose="02020603050405020304" pitchFamily="18" charset="0"/>
                <a:ea typeface="黑体" panose="02010609060101010101" pitchFamily="49" charset="-122"/>
              </a:rPr>
              <a:t>图</a:t>
            </a:r>
            <a:r>
              <a:rPr lang="en-US" altLang="zh-CN" sz="1600" kern="100" dirty="0">
                <a:effectLst/>
                <a:latin typeface="Times New Roman" panose="02020603050405020304" pitchFamily="18" charset="0"/>
                <a:ea typeface="黑体" panose="02010609060101010101" pitchFamily="49" charset="-122"/>
              </a:rPr>
              <a:t>6-10 </a:t>
            </a:r>
            <a:r>
              <a:rPr lang="zh-CN" altLang="zh-CN" sz="1600" kern="100" dirty="0">
                <a:effectLst/>
                <a:latin typeface="Times New Roman" panose="02020603050405020304" pitchFamily="18" charset="0"/>
                <a:ea typeface="黑体" panose="02010609060101010101" pitchFamily="49" charset="-122"/>
              </a:rPr>
              <a:t>点到点型与点到多点型</a:t>
            </a:r>
            <a:endParaRPr lang="zh-CN" altLang="zh-CN" sz="1600" kern="100" dirty="0">
              <a:effectLst/>
              <a:latin typeface="Times New Roman" panose="02020603050405020304" pitchFamily="18" charset="0"/>
              <a:ea typeface="宋体" panose="02010600030101010101" pitchFamily="2" charset="-122"/>
            </a:endParaRPr>
          </a:p>
        </p:txBody>
      </p:sp>
      <p:sp>
        <p:nvSpPr>
          <p:cNvPr id="13" name="文本框 12">
            <a:extLst>
              <a:ext uri="{FF2B5EF4-FFF2-40B4-BE49-F238E27FC236}">
                <a16:creationId xmlns:a16="http://schemas.microsoft.com/office/drawing/2014/main" id="{00A6DFA7-A872-02F0-1158-F52E9AF9DCA8}"/>
              </a:ext>
            </a:extLst>
          </p:cNvPr>
          <p:cNvSpPr txBox="1"/>
          <p:nvPr/>
        </p:nvSpPr>
        <p:spPr>
          <a:xfrm>
            <a:off x="3098378" y="5826095"/>
            <a:ext cx="5715000" cy="830997"/>
          </a:xfrm>
          <a:prstGeom prst="rect">
            <a:avLst/>
          </a:prstGeom>
          <a:noFill/>
        </p:spPr>
        <p:txBody>
          <a:bodyPr wrap="square" rtlCol="0">
            <a:spAutoFit/>
          </a:bodyPr>
          <a:lstStyle/>
          <a:p>
            <a:pPr indent="1333500" algn="just"/>
            <a:r>
              <a:rPr lang="en-US" altLang="zh-CN" sz="1600" kern="100" dirty="0">
                <a:effectLst/>
                <a:latin typeface="黑体" panose="02010609060101010101" pitchFamily="49" charset="-122"/>
                <a:ea typeface="宋体" panose="02010600030101010101" pitchFamily="2" charset="-122"/>
              </a:rPr>
              <a:t>(a)                          </a:t>
            </a:r>
            <a:r>
              <a:rPr lang="zh-CN" altLang="zh-CN" sz="1600" kern="100" dirty="0">
                <a:effectLst/>
                <a:latin typeface="Times New Roman" panose="02020603050405020304" pitchFamily="18" charset="0"/>
                <a:ea typeface="黑体" panose="02010609060101010101" pitchFamily="49" charset="-122"/>
              </a:rPr>
              <a:t>（</a:t>
            </a:r>
            <a:r>
              <a:rPr lang="en-US" altLang="zh-CN" sz="1600" kern="100" dirty="0">
                <a:effectLst/>
                <a:latin typeface="Times New Roman" panose="02020603050405020304" pitchFamily="18" charset="0"/>
                <a:ea typeface="黑体" panose="02010609060101010101" pitchFamily="49" charset="-122"/>
              </a:rPr>
              <a:t>b)</a:t>
            </a:r>
            <a:endParaRPr lang="zh-CN" altLang="zh-CN" sz="1600" kern="100" dirty="0">
              <a:effectLst/>
              <a:latin typeface="Times New Roman" panose="02020603050405020304" pitchFamily="18" charset="0"/>
              <a:ea typeface="宋体" panose="02010600030101010101" pitchFamily="2" charset="-122"/>
            </a:endParaRPr>
          </a:p>
          <a:p>
            <a:pPr algn="ctr"/>
            <a:r>
              <a:rPr lang="en-US" altLang="zh-CN" sz="1600" kern="100" dirty="0">
                <a:effectLst/>
                <a:latin typeface="黑体" panose="02010609060101010101" pitchFamily="49" charset="-122"/>
                <a:ea typeface="宋体" panose="02010600030101010101" pitchFamily="2" charset="-122"/>
              </a:rPr>
              <a:t> </a:t>
            </a:r>
            <a:endParaRPr lang="zh-CN" altLang="zh-CN" sz="1600" kern="100" dirty="0">
              <a:effectLst/>
              <a:latin typeface="Times New Roman" panose="02020603050405020304" pitchFamily="18" charset="0"/>
              <a:ea typeface="宋体" panose="02010600030101010101" pitchFamily="2" charset="-122"/>
            </a:endParaRPr>
          </a:p>
          <a:p>
            <a:pPr algn="ctr"/>
            <a:r>
              <a:rPr lang="zh-CN" altLang="zh-CN" sz="1600" kern="100" dirty="0">
                <a:effectLst/>
                <a:latin typeface="Times New Roman" panose="02020603050405020304" pitchFamily="18" charset="0"/>
                <a:ea typeface="黑体" panose="02010609060101010101" pitchFamily="49" charset="-122"/>
              </a:rPr>
              <a:t>图</a:t>
            </a:r>
            <a:r>
              <a:rPr lang="en-US" altLang="zh-CN" sz="1600" kern="100" dirty="0">
                <a:effectLst/>
                <a:latin typeface="Times New Roman" panose="02020603050405020304" pitchFamily="18" charset="0"/>
                <a:ea typeface="黑体" panose="02010609060101010101" pitchFamily="49" charset="-122"/>
              </a:rPr>
              <a:t>6-11 </a:t>
            </a:r>
            <a:r>
              <a:rPr lang="zh-CN" altLang="zh-CN" sz="1600" kern="100" dirty="0">
                <a:effectLst/>
                <a:latin typeface="Times New Roman" panose="02020603050405020304" pitchFamily="18" charset="0"/>
                <a:ea typeface="黑体" panose="02010609060101010101" pitchFamily="49" charset="-122"/>
              </a:rPr>
              <a:t>广播多路访问型与非广播多路访问型</a:t>
            </a:r>
            <a:endParaRPr lang="zh-CN" altLang="zh-CN" sz="16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652145490"/>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16" name="组合 15"/>
          <p:cNvGrpSpPr/>
          <p:nvPr/>
        </p:nvGrpSpPr>
        <p:grpSpPr>
          <a:xfrm>
            <a:off x="4786728" y="604028"/>
            <a:ext cx="6927608" cy="1478911"/>
            <a:chOff x="3831" y="3919"/>
            <a:chExt cx="11776" cy="3366"/>
          </a:xfrm>
        </p:grpSpPr>
        <p:sp>
          <p:nvSpPr>
            <p:cNvPr id="15" name="文本框 14"/>
            <p:cNvSpPr txBox="1"/>
            <p:nvPr/>
          </p:nvSpPr>
          <p:spPr>
            <a:xfrm>
              <a:off x="3831" y="3919"/>
              <a:ext cx="11776" cy="3366"/>
            </a:xfrm>
            <a:prstGeom prst="rect">
              <a:avLst/>
            </a:prstGeom>
            <a:noFill/>
          </p:spPr>
          <p:txBody>
            <a:bodyPr wrap="square" rtlCol="0" anchor="t">
              <a:spAutoFit/>
            </a:bodyPr>
            <a:lstStyle/>
            <a:p>
              <a:pPr algn="dist" defTabSz="914583">
                <a:lnSpc>
                  <a:spcPct val="110000"/>
                </a:lnSpc>
              </a:pPr>
              <a:r>
                <a:rPr lang="en-US" sz="8802" dirty="0">
                  <a:solidFill>
                    <a:prstClr val="black"/>
                  </a:solidFill>
                  <a:latin typeface="微软雅黑"/>
                  <a:ea typeface="微软雅黑"/>
                  <a:cs typeface="+mn-ea"/>
                  <a:sym typeface="+mn-lt"/>
                </a:rPr>
                <a:t>CONTENTS</a:t>
              </a:r>
            </a:p>
          </p:txBody>
        </p:sp>
        <p:sp>
          <p:nvSpPr>
            <p:cNvPr id="4" name="文本框 3"/>
            <p:cNvSpPr txBox="1"/>
            <p:nvPr/>
          </p:nvSpPr>
          <p:spPr>
            <a:xfrm>
              <a:off x="3831" y="3919"/>
              <a:ext cx="11776" cy="3366"/>
            </a:xfrm>
            <a:prstGeom prst="rect">
              <a:avLst/>
            </a:prstGeom>
            <a:noFill/>
          </p:spPr>
          <p:txBody>
            <a:bodyPr wrap="square" rtlCol="0" anchor="t">
              <a:spAutoFit/>
            </a:bodyPr>
            <a:lstStyle/>
            <a:p>
              <a:pPr algn="dist" defTabSz="914583">
                <a:lnSpc>
                  <a:spcPct val="110000"/>
                </a:lnSpc>
              </a:pPr>
              <a:r>
                <a:rPr lang="en-US" sz="8802" dirty="0">
                  <a:solidFill>
                    <a:srgbClr val="4080DC"/>
                  </a:solidFill>
                  <a:latin typeface="微软雅黑"/>
                  <a:ea typeface="微软雅黑"/>
                  <a:cs typeface="+mn-ea"/>
                  <a:sym typeface="+mn-lt"/>
                </a:rPr>
                <a:t>CONTENTS</a:t>
              </a:r>
            </a:p>
          </p:txBody>
        </p:sp>
      </p:grpSp>
      <p:pic>
        <p:nvPicPr>
          <p:cNvPr id="23" name="图片 22" descr="D:\APPT制作\新员工网络信息安全意识培训\素材\元素\图片\51miz-E850815-01D69F5C.png51miz-E850815-01D69F5C">
            <a:extLst>
              <a:ext uri="{FF2B5EF4-FFF2-40B4-BE49-F238E27FC236}">
                <a16:creationId xmlns:a16="http://schemas.microsoft.com/office/drawing/2014/main" id="{1ADC39CB-D2D7-4407-B1CD-70D86CBA485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46325" y="2066221"/>
            <a:ext cx="3640402" cy="3620404"/>
          </a:xfrm>
          <a:prstGeom prst="rect">
            <a:avLst/>
          </a:prstGeom>
        </p:spPr>
      </p:pic>
      <p:sp>
        <p:nvSpPr>
          <p:cNvPr id="7" name="文本框 6">
            <a:extLst>
              <a:ext uri="{FF2B5EF4-FFF2-40B4-BE49-F238E27FC236}">
                <a16:creationId xmlns:a16="http://schemas.microsoft.com/office/drawing/2014/main" id="{6472E496-036D-D395-3035-8E01858AC5DF}"/>
              </a:ext>
            </a:extLst>
          </p:cNvPr>
          <p:cNvSpPr txBox="1"/>
          <p:nvPr/>
        </p:nvSpPr>
        <p:spPr>
          <a:xfrm>
            <a:off x="6022019" y="2286794"/>
            <a:ext cx="5638800" cy="4616648"/>
          </a:xfrm>
          <a:prstGeom prst="rect">
            <a:avLst/>
          </a:prstGeom>
          <a:noFill/>
        </p:spPr>
        <p:txBody>
          <a:bodyPr wrap="square" rtlCol="0">
            <a:spAutoFit/>
          </a:bodyPr>
          <a:lstStyle/>
          <a:p>
            <a:pPr marL="285750" lvl="0" indent="-285750">
              <a:lnSpc>
                <a:spcPct val="150000"/>
              </a:lnSpc>
              <a:buFont typeface="Arial" panose="020B0604020202020204" pitchFamily="34" charset="0"/>
              <a:buChar char="•"/>
              <a:tabLst>
                <a:tab pos="266700" algn="l"/>
              </a:tabLst>
            </a:pPr>
            <a:r>
              <a:rPr lang="zh-CN" altLang="zh-CN" sz="2000" dirty="0">
                <a:effectLst/>
                <a:latin typeface="+mn-ea"/>
                <a:cs typeface="Times New Roman" panose="02020603050405020304" pitchFamily="18" charset="0"/>
              </a:rPr>
              <a:t>了解路由协议与可路由协议的含义。</a:t>
            </a:r>
            <a:endParaRPr lang="zh-CN" altLang="zh-CN" sz="2000" dirty="0">
              <a:effectLst/>
              <a:latin typeface="+mn-ea"/>
              <a:cs typeface="宋体" panose="02010600030101010101" pitchFamily="2" charset="-122"/>
            </a:endParaRPr>
          </a:p>
          <a:p>
            <a:pPr marL="285750" lvl="0" indent="-285750">
              <a:lnSpc>
                <a:spcPct val="150000"/>
              </a:lnSpc>
              <a:buFont typeface="Arial" panose="020B0604020202020204" pitchFamily="34" charset="0"/>
              <a:buChar char="•"/>
              <a:tabLst>
                <a:tab pos="266700" algn="l"/>
              </a:tabLst>
            </a:pPr>
            <a:r>
              <a:rPr lang="zh-CN" altLang="zh-CN" sz="2000" dirty="0">
                <a:effectLst/>
                <a:latin typeface="+mn-ea"/>
                <a:cs typeface="Times New Roman" panose="02020603050405020304" pitchFamily="18" charset="0"/>
              </a:rPr>
              <a:t>了解路由协议的特点。</a:t>
            </a:r>
            <a:endParaRPr lang="zh-CN" altLang="zh-CN" sz="2000" dirty="0">
              <a:effectLst/>
              <a:latin typeface="+mn-ea"/>
              <a:cs typeface="宋体" panose="02010600030101010101" pitchFamily="2" charset="-122"/>
            </a:endParaRPr>
          </a:p>
          <a:p>
            <a:pPr marL="285750" lvl="0" indent="-285750">
              <a:lnSpc>
                <a:spcPct val="150000"/>
              </a:lnSpc>
              <a:buFont typeface="Arial" panose="020B0604020202020204" pitchFamily="34" charset="0"/>
              <a:buChar char="•"/>
              <a:tabLst>
                <a:tab pos="266700" algn="l"/>
              </a:tabLst>
            </a:pPr>
            <a:r>
              <a:rPr lang="zh-CN" altLang="zh-CN" sz="2000" dirty="0">
                <a:effectLst/>
                <a:latin typeface="+mn-ea"/>
                <a:cs typeface="Times New Roman" panose="02020603050405020304" pitchFamily="18" charset="0"/>
              </a:rPr>
              <a:t>掌握动态路由协议的分类。</a:t>
            </a:r>
            <a:endParaRPr lang="zh-CN" altLang="zh-CN" sz="2000" dirty="0">
              <a:effectLst/>
              <a:latin typeface="+mn-ea"/>
              <a:cs typeface="宋体" panose="02010600030101010101" pitchFamily="2" charset="-122"/>
            </a:endParaRPr>
          </a:p>
          <a:p>
            <a:pPr marL="285750" lvl="0" indent="-285750">
              <a:lnSpc>
                <a:spcPct val="150000"/>
              </a:lnSpc>
              <a:buFont typeface="Arial" panose="020B0604020202020204" pitchFamily="34" charset="0"/>
              <a:buChar char="•"/>
              <a:tabLst>
                <a:tab pos="266700" algn="l"/>
              </a:tabLst>
            </a:pPr>
            <a:r>
              <a:rPr lang="zh-CN" altLang="zh-CN" sz="2000" dirty="0">
                <a:effectLst/>
                <a:latin typeface="+mn-ea"/>
                <a:cs typeface="Times New Roman" panose="02020603050405020304" pitchFamily="18" charset="0"/>
              </a:rPr>
              <a:t>掌握管理距离、度量值和收敛时间的含义。</a:t>
            </a:r>
            <a:endParaRPr lang="zh-CN" altLang="zh-CN" sz="2000" dirty="0">
              <a:effectLst/>
              <a:latin typeface="+mn-ea"/>
              <a:cs typeface="宋体" panose="02010600030101010101" pitchFamily="2" charset="-122"/>
            </a:endParaRPr>
          </a:p>
          <a:p>
            <a:pPr marL="285750" lvl="0" indent="-285750">
              <a:lnSpc>
                <a:spcPct val="150000"/>
              </a:lnSpc>
              <a:buFont typeface="Arial" panose="020B0604020202020204" pitchFamily="34" charset="0"/>
              <a:buChar char="•"/>
              <a:tabLst>
                <a:tab pos="266700" algn="l"/>
              </a:tabLst>
            </a:pPr>
            <a:r>
              <a:rPr lang="zh-CN" altLang="zh-CN" sz="2000" dirty="0">
                <a:effectLst/>
                <a:latin typeface="+mn-ea"/>
                <a:cs typeface="Times New Roman" panose="02020603050405020304" pitchFamily="18" charset="0"/>
              </a:rPr>
              <a:t>了解</a:t>
            </a:r>
            <a:r>
              <a:rPr lang="en-US" altLang="zh-CN" sz="2000" dirty="0">
                <a:effectLst/>
                <a:latin typeface="+mn-ea"/>
                <a:cs typeface="Times New Roman" panose="02020603050405020304" pitchFamily="18" charset="0"/>
              </a:rPr>
              <a:t>RIP</a:t>
            </a:r>
            <a:r>
              <a:rPr lang="zh-CN" altLang="zh-CN" sz="2000" dirty="0">
                <a:effectLst/>
                <a:latin typeface="+mn-ea"/>
                <a:cs typeface="Times New Roman" panose="02020603050405020304" pitchFamily="18" charset="0"/>
              </a:rPr>
              <a:t>协议与</a:t>
            </a:r>
            <a:r>
              <a:rPr lang="en-US" altLang="zh-CN" sz="2000" dirty="0">
                <a:effectLst/>
                <a:latin typeface="+mn-ea"/>
                <a:cs typeface="Times New Roman" panose="02020603050405020304" pitchFamily="18" charset="0"/>
              </a:rPr>
              <a:t>OSPF</a:t>
            </a:r>
            <a:r>
              <a:rPr lang="zh-CN" altLang="zh-CN" sz="2000" dirty="0">
                <a:effectLst/>
                <a:latin typeface="+mn-ea"/>
                <a:cs typeface="Times New Roman" panose="02020603050405020304" pitchFamily="18" charset="0"/>
              </a:rPr>
              <a:t>协议的原理。</a:t>
            </a:r>
            <a:endParaRPr lang="zh-CN" altLang="zh-CN" sz="2000" dirty="0">
              <a:effectLst/>
              <a:latin typeface="+mn-ea"/>
              <a:cs typeface="宋体" panose="02010600030101010101" pitchFamily="2" charset="-122"/>
            </a:endParaRPr>
          </a:p>
          <a:p>
            <a:pPr marL="285750" lvl="0" indent="-285750">
              <a:lnSpc>
                <a:spcPct val="150000"/>
              </a:lnSpc>
              <a:buFont typeface="Arial" panose="020B0604020202020204" pitchFamily="34" charset="0"/>
              <a:buChar char="•"/>
              <a:tabLst>
                <a:tab pos="266700" algn="l"/>
              </a:tabLst>
            </a:pPr>
            <a:r>
              <a:rPr lang="zh-CN" altLang="zh-CN" sz="2000" dirty="0">
                <a:effectLst/>
                <a:latin typeface="+mn-ea"/>
                <a:cs typeface="Times New Roman" panose="02020603050405020304" pitchFamily="18" charset="0"/>
              </a:rPr>
              <a:t>掌握</a:t>
            </a:r>
            <a:r>
              <a:rPr lang="en-US" altLang="zh-CN" sz="2000" dirty="0">
                <a:effectLst/>
                <a:latin typeface="+mn-ea"/>
                <a:cs typeface="Times New Roman" panose="02020603050405020304" pitchFamily="18" charset="0"/>
              </a:rPr>
              <a:t>RIP</a:t>
            </a:r>
            <a:r>
              <a:rPr lang="zh-CN" altLang="zh-CN" sz="2000" dirty="0">
                <a:effectLst/>
                <a:latin typeface="+mn-ea"/>
                <a:cs typeface="Times New Roman" panose="02020603050405020304" pitchFamily="18" charset="0"/>
              </a:rPr>
              <a:t>路由的配置、删除的方法。</a:t>
            </a:r>
            <a:endParaRPr lang="zh-CN" altLang="zh-CN" sz="2000" dirty="0">
              <a:effectLst/>
              <a:latin typeface="+mn-ea"/>
              <a:cs typeface="宋体" panose="02010600030101010101" pitchFamily="2" charset="-122"/>
            </a:endParaRPr>
          </a:p>
          <a:p>
            <a:pPr marL="285750" lvl="0" indent="-285750">
              <a:lnSpc>
                <a:spcPct val="150000"/>
              </a:lnSpc>
              <a:buFont typeface="Arial" panose="020B0604020202020204" pitchFamily="34" charset="0"/>
              <a:buChar char="•"/>
              <a:tabLst>
                <a:tab pos="266700" algn="l"/>
              </a:tabLst>
            </a:pPr>
            <a:r>
              <a:rPr lang="zh-CN" altLang="zh-CN" sz="2000" dirty="0">
                <a:effectLst/>
                <a:latin typeface="+mn-ea"/>
                <a:cs typeface="Times New Roman" panose="02020603050405020304" pitchFamily="18" charset="0"/>
              </a:rPr>
              <a:t>掌握</a:t>
            </a:r>
            <a:r>
              <a:rPr lang="en-US" altLang="zh-CN" sz="2000" dirty="0">
                <a:effectLst/>
                <a:latin typeface="+mn-ea"/>
                <a:cs typeface="Times New Roman" panose="02020603050405020304" pitchFamily="18" charset="0"/>
              </a:rPr>
              <a:t>OSPF</a:t>
            </a:r>
            <a:r>
              <a:rPr lang="zh-CN" altLang="zh-CN" sz="2000" dirty="0">
                <a:effectLst/>
                <a:latin typeface="+mn-ea"/>
                <a:cs typeface="Times New Roman" panose="02020603050405020304" pitchFamily="18" charset="0"/>
              </a:rPr>
              <a:t>路由的配置、删除的方法。</a:t>
            </a:r>
            <a:endParaRPr lang="zh-CN" altLang="zh-CN" sz="2000" dirty="0">
              <a:effectLst/>
              <a:latin typeface="+mn-ea"/>
              <a:cs typeface="宋体" panose="02010600030101010101" pitchFamily="2" charset="-122"/>
            </a:endParaRPr>
          </a:p>
          <a:p>
            <a:pPr marL="285750" lvl="0" indent="-285750">
              <a:lnSpc>
                <a:spcPct val="150000"/>
              </a:lnSpc>
              <a:buFont typeface="Arial" panose="020B0604020202020204" pitchFamily="34" charset="0"/>
              <a:buChar char="•"/>
              <a:tabLst>
                <a:tab pos="266700" algn="l"/>
              </a:tabLst>
            </a:pPr>
            <a:r>
              <a:rPr lang="zh-CN" altLang="zh-CN" sz="2000" dirty="0">
                <a:effectLst/>
                <a:latin typeface="+mn-ea"/>
                <a:cs typeface="Times New Roman" panose="02020603050405020304" pitchFamily="18" charset="0"/>
              </a:rPr>
              <a:t>掌握多路由协议配置的方法。</a:t>
            </a:r>
            <a:endParaRPr lang="zh-CN" altLang="zh-CN" sz="2000" dirty="0">
              <a:effectLst/>
              <a:latin typeface="+mn-ea"/>
              <a:cs typeface="宋体" panose="02010600030101010101" pitchFamily="2" charset="-122"/>
            </a:endParaRPr>
          </a:p>
          <a:p>
            <a:pPr marL="285750" lvl="0" indent="-285750">
              <a:lnSpc>
                <a:spcPct val="150000"/>
              </a:lnSpc>
              <a:buFont typeface="Arial" panose="020B0604020202020204" pitchFamily="34" charset="0"/>
              <a:buChar char="•"/>
              <a:tabLst>
                <a:tab pos="266700" algn="l"/>
              </a:tabLst>
            </a:pPr>
            <a:r>
              <a:rPr lang="zh-CN" altLang="zh-CN" sz="2000" dirty="0">
                <a:effectLst/>
                <a:latin typeface="+mn-ea"/>
                <a:cs typeface="Times New Roman" panose="02020603050405020304" pitchFamily="18" charset="0"/>
              </a:rPr>
              <a:t>了解</a:t>
            </a:r>
            <a:r>
              <a:rPr lang="en-US" altLang="zh-CN" sz="2000" dirty="0">
                <a:effectLst/>
                <a:latin typeface="+mn-ea"/>
                <a:cs typeface="Times New Roman" panose="02020603050405020304" pitchFamily="18" charset="0"/>
              </a:rPr>
              <a:t>VRRP</a:t>
            </a:r>
            <a:r>
              <a:rPr lang="zh-CN" altLang="zh-CN" sz="2000" dirty="0">
                <a:effectLst/>
                <a:latin typeface="+mn-ea"/>
                <a:cs typeface="Times New Roman" panose="02020603050405020304" pitchFamily="18" charset="0"/>
              </a:rPr>
              <a:t>技术的应用。</a:t>
            </a:r>
            <a:endParaRPr lang="zh-CN" altLang="zh-CN" sz="2000" dirty="0">
              <a:effectLst/>
              <a:latin typeface="+mn-ea"/>
              <a:cs typeface="宋体" panose="02010600030101010101" pitchFamily="2" charset="-122"/>
            </a:endParaRPr>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500"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500"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anim calcmode="lin" valueType="num">
                                      <p:cBhvr>
                                        <p:cTn id="15" dur="500" fill="hold"/>
                                        <p:tgtEl>
                                          <p:spTgt spid="23"/>
                                        </p:tgtEl>
                                        <p:attrNameLst>
                                          <p:attrName>ppt_x</p:attrName>
                                        </p:attrNameLst>
                                      </p:cBhvr>
                                      <p:tavLst>
                                        <p:tav tm="0">
                                          <p:val>
                                            <p:strVal val="#ppt_x"/>
                                          </p:val>
                                        </p:tav>
                                        <p:tav tm="100000">
                                          <p:val>
                                            <p:strVal val="#ppt_x"/>
                                          </p:val>
                                        </p:tav>
                                      </p:tavLst>
                                    </p:anim>
                                    <p:anim calcmode="lin" valueType="num">
                                      <p:cBhvr>
                                        <p:cTn id="16"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OSPF</a:t>
            </a:r>
            <a:r>
              <a:rPr lang="zh-CN" altLang="en-US" b="1" dirty="0">
                <a:latin typeface="+mj-ea"/>
                <a:ea typeface="+mj-ea"/>
              </a:rPr>
              <a:t>协议</a:t>
            </a:r>
          </a:p>
        </p:txBody>
      </p:sp>
      <p:sp>
        <p:nvSpPr>
          <p:cNvPr id="2" name="文本框 1"/>
          <p:cNvSpPr txBox="1"/>
          <p:nvPr/>
        </p:nvSpPr>
        <p:spPr>
          <a:xfrm>
            <a:off x="1374775" y="1684587"/>
            <a:ext cx="9507772" cy="3269613"/>
          </a:xfrm>
          <a:prstGeom prst="rect">
            <a:avLst/>
          </a:prstGeom>
          <a:noFill/>
        </p:spPr>
        <p:txBody>
          <a:bodyPr wrap="square" rtlCol="0" anchor="t">
            <a:spAutoFit/>
          </a:bodyPr>
          <a:lstStyle/>
          <a:p>
            <a:pPr eaLnBrk="1" hangingPunct="1">
              <a:lnSpc>
                <a:spcPct val="150000"/>
              </a:lnSpc>
            </a:pPr>
            <a:r>
              <a:rPr kumimoji="0" lang="en-US" altLang="zh-CN" sz="2000" dirty="0">
                <a:latin typeface="+mn-ea"/>
              </a:rPr>
              <a:t> </a:t>
            </a:r>
            <a:r>
              <a:rPr kumimoji="0" lang="en-US" altLang="zh-CN" sz="2000" b="1" dirty="0">
                <a:latin typeface="+mn-ea"/>
              </a:rPr>
              <a:t>3</a:t>
            </a:r>
            <a:r>
              <a:rPr kumimoji="0" lang="zh-CN" altLang="en-US" sz="2000" b="1" dirty="0">
                <a:latin typeface="+mn-ea"/>
              </a:rPr>
              <a:t>．</a:t>
            </a:r>
            <a:r>
              <a:rPr kumimoji="0" lang="en-US" altLang="zh-CN" sz="2000" b="1" dirty="0">
                <a:latin typeface="+mn-ea"/>
              </a:rPr>
              <a:t>OSPF</a:t>
            </a:r>
            <a:r>
              <a:rPr kumimoji="0" lang="zh-CN" altLang="en-US" sz="2000" b="1" dirty="0">
                <a:latin typeface="+mn-ea"/>
              </a:rPr>
              <a:t>协议工作过程</a:t>
            </a:r>
            <a:endParaRPr kumimoji="0" lang="zh-CN" altLang="en-US" sz="2000" dirty="0">
              <a:latin typeface="+mn-ea"/>
            </a:endParaRPr>
          </a:p>
          <a:p>
            <a:pPr eaLnBrk="1" hangingPunct="1">
              <a:lnSpc>
                <a:spcPct val="150000"/>
              </a:lnSpc>
            </a:pPr>
            <a:r>
              <a:rPr kumimoji="0" lang="en-US" altLang="zh-CN" sz="2000" dirty="0">
                <a:latin typeface="+mn-ea"/>
              </a:rPr>
              <a:t>1</a:t>
            </a:r>
            <a:r>
              <a:rPr kumimoji="0" lang="zh-CN" altLang="en-US" sz="2000" dirty="0">
                <a:latin typeface="+mn-ea"/>
              </a:rPr>
              <a:t>）寻找邻居</a:t>
            </a:r>
          </a:p>
          <a:p>
            <a:pPr eaLnBrk="1" hangingPunct="1">
              <a:lnSpc>
                <a:spcPct val="150000"/>
              </a:lnSpc>
            </a:pPr>
            <a:r>
              <a:rPr kumimoji="0" lang="zh-CN" altLang="en-US" sz="2000" dirty="0">
                <a:latin typeface="+mn-ea"/>
              </a:rPr>
              <a:t>    </a:t>
            </a:r>
            <a:r>
              <a:rPr kumimoji="0" lang="en-US" altLang="zh-CN" sz="2000" dirty="0">
                <a:latin typeface="+mn-ea"/>
              </a:rPr>
              <a:t>OSPF</a:t>
            </a:r>
            <a:r>
              <a:rPr kumimoji="0" lang="zh-CN" altLang="en-US" sz="2000" dirty="0">
                <a:latin typeface="+mn-ea"/>
              </a:rPr>
              <a:t>路由器周期性地从其启动</a:t>
            </a:r>
            <a:r>
              <a:rPr kumimoji="0" lang="en-US" altLang="zh-CN" sz="2000" dirty="0">
                <a:latin typeface="+mn-ea"/>
              </a:rPr>
              <a:t>OSPF</a:t>
            </a:r>
            <a:r>
              <a:rPr kumimoji="0" lang="zh-CN" altLang="en-US" sz="2000" dirty="0">
                <a:latin typeface="+mn-ea"/>
              </a:rPr>
              <a:t>协议的每一个接口以组播地址</a:t>
            </a:r>
            <a:r>
              <a:rPr kumimoji="0" lang="en-US" altLang="zh-CN" sz="2000" dirty="0">
                <a:latin typeface="+mn-ea"/>
              </a:rPr>
              <a:t>224.0.0.5</a:t>
            </a:r>
            <a:r>
              <a:rPr kumimoji="0" lang="zh-CN" altLang="en-US" sz="2000" dirty="0">
                <a:latin typeface="+mn-ea"/>
              </a:rPr>
              <a:t>发送</a:t>
            </a:r>
            <a:r>
              <a:rPr kumimoji="0" lang="en-US" altLang="zh-CN" sz="2000" dirty="0">
                <a:latin typeface="+mn-ea"/>
              </a:rPr>
              <a:t>Hello</a:t>
            </a:r>
            <a:r>
              <a:rPr kumimoji="0" lang="zh-CN" altLang="en-US" sz="2000" dirty="0">
                <a:latin typeface="+mn-ea"/>
              </a:rPr>
              <a:t>数据包，以寻找邻居。</a:t>
            </a:r>
            <a:r>
              <a:rPr kumimoji="0" lang="en-US" altLang="zh-CN" sz="2000" dirty="0">
                <a:latin typeface="+mn-ea"/>
              </a:rPr>
              <a:t>Hello</a:t>
            </a:r>
            <a:r>
              <a:rPr kumimoji="0" lang="zh-CN" altLang="en-US" sz="2000" dirty="0">
                <a:latin typeface="+mn-ea"/>
              </a:rPr>
              <a:t>包里携带有一些参数，比如始发路由器的</a:t>
            </a:r>
            <a:r>
              <a:rPr kumimoji="0" lang="en-US" altLang="zh-CN" sz="2000" dirty="0">
                <a:latin typeface="+mn-ea"/>
              </a:rPr>
              <a:t>Router ID</a:t>
            </a:r>
            <a:r>
              <a:rPr kumimoji="0" lang="zh-CN" altLang="en-US" sz="2000" dirty="0">
                <a:latin typeface="+mn-ea"/>
              </a:rPr>
              <a:t>（路由器</a:t>
            </a:r>
            <a:r>
              <a:rPr kumimoji="0" lang="en-US" altLang="zh-CN" sz="2000" dirty="0">
                <a:latin typeface="+mn-ea"/>
              </a:rPr>
              <a:t>ID</a:t>
            </a:r>
            <a:r>
              <a:rPr kumimoji="0" lang="zh-CN" altLang="en-US" sz="2000" dirty="0">
                <a:latin typeface="+mn-ea"/>
              </a:rPr>
              <a:t>）、始发路由器接口的区域</a:t>
            </a:r>
            <a:r>
              <a:rPr kumimoji="0" lang="en-US" altLang="zh-CN" sz="2000" dirty="0">
                <a:latin typeface="+mn-ea"/>
              </a:rPr>
              <a:t>ID</a:t>
            </a:r>
            <a:r>
              <a:rPr kumimoji="0" lang="zh-CN" altLang="en-US" sz="2000" dirty="0">
                <a:latin typeface="+mn-ea"/>
              </a:rPr>
              <a:t>（</a:t>
            </a:r>
            <a:r>
              <a:rPr kumimoji="0" lang="en-US" altLang="zh-CN" sz="2000" dirty="0">
                <a:latin typeface="+mn-ea"/>
              </a:rPr>
              <a:t>Area ID</a:t>
            </a:r>
            <a:r>
              <a:rPr kumimoji="0" lang="zh-CN" altLang="en-US" sz="2000" dirty="0">
                <a:latin typeface="+mn-ea"/>
              </a:rPr>
              <a:t>）和路由优先级等。</a:t>
            </a:r>
          </a:p>
          <a:p>
            <a:pPr eaLnBrk="1" hangingPunct="1">
              <a:lnSpc>
                <a:spcPct val="150000"/>
              </a:lnSpc>
            </a:pPr>
            <a:r>
              <a:rPr kumimoji="0" lang="zh-CN" altLang="en-US" sz="2000" dirty="0">
                <a:latin typeface="+mn-ea"/>
              </a:rPr>
              <a:t>   当两台路由器共享一条公共数据链路，并且相互成功协商它们各自</a:t>
            </a:r>
            <a:r>
              <a:rPr kumimoji="0" lang="en-US" altLang="zh-CN" sz="2000" dirty="0">
                <a:latin typeface="+mn-ea"/>
              </a:rPr>
              <a:t>Hello</a:t>
            </a:r>
            <a:r>
              <a:rPr kumimoji="0" lang="zh-CN" altLang="en-US" sz="2000" dirty="0">
                <a:latin typeface="+mn-ea"/>
              </a:rPr>
              <a:t>包中所指定的某些参数时，它们就能成为邻居</a:t>
            </a: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3" name="组合 2">
            <a:extLst>
              <a:ext uri="{FF2B5EF4-FFF2-40B4-BE49-F238E27FC236}">
                <a16:creationId xmlns:a16="http://schemas.microsoft.com/office/drawing/2014/main" id="{9070E9A7-3EAA-E470-1C4F-F92552D89210}"/>
              </a:ext>
            </a:extLst>
          </p:cNvPr>
          <p:cNvGrpSpPr/>
          <p:nvPr/>
        </p:nvGrpSpPr>
        <p:grpSpPr>
          <a:xfrm>
            <a:off x="809068" y="5487194"/>
            <a:ext cx="10226040" cy="1123950"/>
            <a:chOff x="1325" y="8641"/>
            <a:chExt cx="16104" cy="1770"/>
          </a:xfrm>
        </p:grpSpPr>
        <p:sp>
          <p:nvSpPr>
            <p:cNvPr id="5" name="矩形 4">
              <a:extLst>
                <a:ext uri="{FF2B5EF4-FFF2-40B4-BE49-F238E27FC236}">
                  <a16:creationId xmlns:a16="http://schemas.microsoft.com/office/drawing/2014/main" id="{C2266D4A-5813-9479-1FD1-0A71366AC9FF}"/>
                </a:ext>
              </a:extLst>
            </p:cNvPr>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互联网">
              <a:extLst>
                <a:ext uri="{FF2B5EF4-FFF2-40B4-BE49-F238E27FC236}">
                  <a16:creationId xmlns:a16="http://schemas.microsoft.com/office/drawing/2014/main" id="{B4E4CB3D-96D1-600D-4886-36930C2A4205}"/>
                </a:ext>
              </a:extLst>
            </p:cNvPr>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591996765"/>
      </p:ext>
    </p:extLst>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OSPF</a:t>
            </a:r>
            <a:r>
              <a:rPr lang="zh-CN" altLang="en-US" b="1" dirty="0">
                <a:latin typeface="+mj-ea"/>
                <a:ea typeface="+mj-ea"/>
              </a:rPr>
              <a:t>协议</a:t>
            </a:r>
          </a:p>
        </p:txBody>
      </p:sp>
      <p:sp>
        <p:nvSpPr>
          <p:cNvPr id="2" name="文本框 1"/>
          <p:cNvSpPr txBox="1"/>
          <p:nvPr/>
        </p:nvSpPr>
        <p:spPr>
          <a:xfrm>
            <a:off x="1374775" y="1684587"/>
            <a:ext cx="9507772" cy="3731278"/>
          </a:xfrm>
          <a:prstGeom prst="rect">
            <a:avLst/>
          </a:prstGeom>
          <a:noFill/>
        </p:spPr>
        <p:txBody>
          <a:bodyPr wrap="square" rtlCol="0" anchor="t">
            <a:spAutoFit/>
          </a:bodyPr>
          <a:lstStyle/>
          <a:p>
            <a:pPr eaLnBrk="1" hangingPunct="1">
              <a:lnSpc>
                <a:spcPct val="150000"/>
              </a:lnSpc>
            </a:pPr>
            <a:r>
              <a:rPr kumimoji="0" lang="en-US" altLang="zh-CN" sz="2000" dirty="0">
                <a:latin typeface="+mn-ea"/>
              </a:rPr>
              <a:t> </a:t>
            </a:r>
            <a:r>
              <a:rPr kumimoji="0" lang="en-US" altLang="zh-CN" sz="2000" b="1" dirty="0">
                <a:latin typeface="+mn-ea"/>
              </a:rPr>
              <a:t>3</a:t>
            </a:r>
            <a:r>
              <a:rPr kumimoji="0" lang="zh-CN" altLang="en-US" sz="2000" b="1" dirty="0">
                <a:latin typeface="+mn-ea"/>
              </a:rPr>
              <a:t>．</a:t>
            </a:r>
            <a:r>
              <a:rPr kumimoji="0" lang="en-US" altLang="zh-CN" sz="2000" b="1" dirty="0">
                <a:latin typeface="+mn-ea"/>
              </a:rPr>
              <a:t>OSPF</a:t>
            </a:r>
            <a:r>
              <a:rPr kumimoji="0" lang="zh-CN" altLang="en-US" sz="2000" b="1" dirty="0">
                <a:latin typeface="+mn-ea"/>
              </a:rPr>
              <a:t>协议工作过程</a:t>
            </a:r>
            <a:endParaRPr kumimoji="0" lang="zh-CN" altLang="en-US" sz="2000" dirty="0">
              <a:latin typeface="+mn-ea"/>
            </a:endParaRPr>
          </a:p>
          <a:p>
            <a:pPr eaLnBrk="1" hangingPunct="1">
              <a:lnSpc>
                <a:spcPct val="150000"/>
              </a:lnSpc>
            </a:pPr>
            <a:r>
              <a:rPr kumimoji="0" lang="en-US" altLang="zh-CN" sz="2000" dirty="0">
                <a:latin typeface="+mn-ea"/>
              </a:rPr>
              <a:t>1</a:t>
            </a:r>
            <a:r>
              <a:rPr kumimoji="0" lang="zh-CN" altLang="en-US" sz="2000" dirty="0">
                <a:latin typeface="+mn-ea"/>
              </a:rPr>
              <a:t>）寻找邻居</a:t>
            </a:r>
          </a:p>
          <a:p>
            <a:pPr eaLnBrk="1" hangingPunct="1">
              <a:lnSpc>
                <a:spcPct val="150000"/>
              </a:lnSpc>
            </a:pPr>
            <a:r>
              <a:rPr kumimoji="0" lang="zh-CN" altLang="en-US" sz="2000" dirty="0">
                <a:latin typeface="+mn-ea"/>
              </a:rPr>
              <a:t>    </a:t>
            </a:r>
            <a:r>
              <a:rPr kumimoji="0" lang="en-US" altLang="zh-CN" sz="2000" dirty="0">
                <a:latin typeface="+mn-ea"/>
              </a:rPr>
              <a:t>OSPF</a:t>
            </a:r>
            <a:r>
              <a:rPr kumimoji="0" lang="zh-CN" altLang="en-US" sz="2000" dirty="0">
                <a:latin typeface="+mn-ea"/>
              </a:rPr>
              <a:t>路由器周期性地从其启动</a:t>
            </a:r>
            <a:r>
              <a:rPr kumimoji="0" lang="en-US" altLang="zh-CN" sz="2000" dirty="0">
                <a:latin typeface="+mn-ea"/>
              </a:rPr>
              <a:t>OSPF</a:t>
            </a:r>
            <a:r>
              <a:rPr kumimoji="0" lang="zh-CN" altLang="en-US" sz="2000" dirty="0">
                <a:latin typeface="+mn-ea"/>
              </a:rPr>
              <a:t>协议的每一个接口以组播地址</a:t>
            </a:r>
            <a:r>
              <a:rPr kumimoji="0" lang="en-US" altLang="zh-CN" sz="2000" dirty="0">
                <a:latin typeface="+mn-ea"/>
              </a:rPr>
              <a:t>224.0.0.5</a:t>
            </a:r>
            <a:r>
              <a:rPr kumimoji="0" lang="zh-CN" altLang="en-US" sz="2000" dirty="0">
                <a:latin typeface="+mn-ea"/>
              </a:rPr>
              <a:t>发送</a:t>
            </a:r>
            <a:r>
              <a:rPr kumimoji="0" lang="en-US" altLang="zh-CN" sz="2000" dirty="0">
                <a:latin typeface="+mn-ea"/>
              </a:rPr>
              <a:t>Hello</a:t>
            </a:r>
            <a:r>
              <a:rPr kumimoji="0" lang="zh-CN" altLang="en-US" sz="2000" dirty="0">
                <a:latin typeface="+mn-ea"/>
              </a:rPr>
              <a:t>数据包，以寻找邻居。</a:t>
            </a:r>
            <a:r>
              <a:rPr kumimoji="0" lang="en-US" altLang="zh-CN" sz="2000" dirty="0">
                <a:latin typeface="+mn-ea"/>
              </a:rPr>
              <a:t>Hello</a:t>
            </a:r>
            <a:r>
              <a:rPr kumimoji="0" lang="zh-CN" altLang="en-US" sz="2000" dirty="0">
                <a:latin typeface="+mn-ea"/>
              </a:rPr>
              <a:t>包里携带有一些参数，比如始发路由器的</a:t>
            </a:r>
            <a:r>
              <a:rPr kumimoji="0" lang="en-US" altLang="zh-CN" sz="2000" dirty="0">
                <a:latin typeface="+mn-ea"/>
              </a:rPr>
              <a:t>Router ID</a:t>
            </a:r>
            <a:r>
              <a:rPr kumimoji="0" lang="zh-CN" altLang="en-US" sz="2000" dirty="0">
                <a:latin typeface="+mn-ea"/>
              </a:rPr>
              <a:t>（路由器</a:t>
            </a:r>
            <a:r>
              <a:rPr kumimoji="0" lang="en-US" altLang="zh-CN" sz="2000" dirty="0">
                <a:latin typeface="+mn-ea"/>
              </a:rPr>
              <a:t>ID</a:t>
            </a:r>
            <a:r>
              <a:rPr kumimoji="0" lang="zh-CN" altLang="en-US" sz="2000" dirty="0">
                <a:latin typeface="+mn-ea"/>
              </a:rPr>
              <a:t>）、始发路由器接口的区域</a:t>
            </a:r>
            <a:r>
              <a:rPr kumimoji="0" lang="en-US" altLang="zh-CN" sz="2000" dirty="0">
                <a:latin typeface="+mn-ea"/>
              </a:rPr>
              <a:t>ID</a:t>
            </a:r>
            <a:r>
              <a:rPr kumimoji="0" lang="zh-CN" altLang="en-US" sz="2000" dirty="0">
                <a:latin typeface="+mn-ea"/>
              </a:rPr>
              <a:t>（</a:t>
            </a:r>
            <a:r>
              <a:rPr kumimoji="0" lang="en-US" altLang="zh-CN" sz="2000" dirty="0">
                <a:latin typeface="+mn-ea"/>
              </a:rPr>
              <a:t>Area ID</a:t>
            </a:r>
            <a:r>
              <a:rPr kumimoji="0" lang="zh-CN" altLang="en-US" sz="2000" dirty="0">
                <a:latin typeface="+mn-ea"/>
              </a:rPr>
              <a:t>）和路由优先级等。</a:t>
            </a:r>
          </a:p>
          <a:p>
            <a:pPr eaLnBrk="1" hangingPunct="1">
              <a:lnSpc>
                <a:spcPct val="150000"/>
              </a:lnSpc>
            </a:pPr>
            <a:r>
              <a:rPr kumimoji="0" lang="zh-CN" altLang="en-US" sz="2000" dirty="0">
                <a:latin typeface="+mn-ea"/>
              </a:rPr>
              <a:t>   当两台路由器共享一条公共数据链路，并且相互成功协商它们各自</a:t>
            </a:r>
            <a:r>
              <a:rPr kumimoji="0" lang="en-US" altLang="zh-CN" sz="2000" dirty="0">
                <a:latin typeface="+mn-ea"/>
              </a:rPr>
              <a:t>Hello</a:t>
            </a:r>
            <a:r>
              <a:rPr kumimoji="0" lang="zh-CN" altLang="en-US" sz="2000" dirty="0">
                <a:latin typeface="+mn-ea"/>
              </a:rPr>
              <a:t>包中所指定的某些参数时，它们就能成为邻居。</a:t>
            </a:r>
            <a:endParaRPr kumimoji="0" lang="en-US" altLang="zh-CN" sz="2000" dirty="0">
              <a:latin typeface="+mn-ea"/>
            </a:endParaRPr>
          </a:p>
          <a:p>
            <a:pPr eaLnBrk="1" hangingPunct="1">
              <a:lnSpc>
                <a:spcPct val="150000"/>
              </a:lnSpc>
            </a:pP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3" name="组合 2">
            <a:extLst>
              <a:ext uri="{FF2B5EF4-FFF2-40B4-BE49-F238E27FC236}">
                <a16:creationId xmlns:a16="http://schemas.microsoft.com/office/drawing/2014/main" id="{9070E9A7-3EAA-E470-1C4F-F92552D89210}"/>
              </a:ext>
            </a:extLst>
          </p:cNvPr>
          <p:cNvGrpSpPr/>
          <p:nvPr/>
        </p:nvGrpSpPr>
        <p:grpSpPr>
          <a:xfrm>
            <a:off x="809068" y="5487194"/>
            <a:ext cx="10226040" cy="1123950"/>
            <a:chOff x="1325" y="8641"/>
            <a:chExt cx="16104" cy="1770"/>
          </a:xfrm>
        </p:grpSpPr>
        <p:sp>
          <p:nvSpPr>
            <p:cNvPr id="5" name="矩形 4">
              <a:extLst>
                <a:ext uri="{FF2B5EF4-FFF2-40B4-BE49-F238E27FC236}">
                  <a16:creationId xmlns:a16="http://schemas.microsoft.com/office/drawing/2014/main" id="{C2266D4A-5813-9479-1FD1-0A71366AC9FF}"/>
                </a:ext>
              </a:extLst>
            </p:cNvPr>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互联网">
              <a:extLst>
                <a:ext uri="{FF2B5EF4-FFF2-40B4-BE49-F238E27FC236}">
                  <a16:creationId xmlns:a16="http://schemas.microsoft.com/office/drawing/2014/main" id="{B4E4CB3D-96D1-600D-4886-36930C2A4205}"/>
                </a:ext>
              </a:extLst>
            </p:cNvPr>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1109675151"/>
      </p:ext>
    </p:extLst>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OSPF</a:t>
            </a:r>
            <a:r>
              <a:rPr lang="zh-CN" altLang="en-US" b="1" dirty="0">
                <a:latin typeface="+mj-ea"/>
                <a:ea typeface="+mj-ea"/>
              </a:rPr>
              <a:t>协议</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8" name="组合 7">
            <a:extLst>
              <a:ext uri="{FF2B5EF4-FFF2-40B4-BE49-F238E27FC236}">
                <a16:creationId xmlns:a16="http://schemas.microsoft.com/office/drawing/2014/main" id="{ADFF0FE9-B9D8-9553-3DAF-EC7B9DA31BED}"/>
              </a:ext>
            </a:extLst>
          </p:cNvPr>
          <p:cNvGrpSpPr/>
          <p:nvPr/>
        </p:nvGrpSpPr>
        <p:grpSpPr>
          <a:xfrm>
            <a:off x="812243" y="5487194"/>
            <a:ext cx="10226040" cy="1123950"/>
            <a:chOff x="1325" y="8641"/>
            <a:chExt cx="16104" cy="1770"/>
          </a:xfrm>
        </p:grpSpPr>
        <p:sp>
          <p:nvSpPr>
            <p:cNvPr id="9" name="矩形 8">
              <a:extLst>
                <a:ext uri="{FF2B5EF4-FFF2-40B4-BE49-F238E27FC236}">
                  <a16:creationId xmlns:a16="http://schemas.microsoft.com/office/drawing/2014/main" id="{3C8E421A-80C0-E663-80FF-358036874D91}"/>
                </a:ext>
              </a:extLst>
            </p:cNvPr>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互联网">
              <a:extLst>
                <a:ext uri="{FF2B5EF4-FFF2-40B4-BE49-F238E27FC236}">
                  <a16:creationId xmlns:a16="http://schemas.microsoft.com/office/drawing/2014/main" id="{0BBE7DFC-6D2A-8910-45D6-F6A91E4E080C}"/>
                </a:ext>
              </a:extLst>
            </p:cNvPr>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2" name="图片 1">
            <a:extLst>
              <a:ext uri="{FF2B5EF4-FFF2-40B4-BE49-F238E27FC236}">
                <a16:creationId xmlns:a16="http://schemas.microsoft.com/office/drawing/2014/main" id="{5BFFCED5-1D34-A408-FE3E-FC67C90DAC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4115" y="1739251"/>
            <a:ext cx="4465320" cy="4221480"/>
          </a:xfrm>
          <a:prstGeom prst="rect">
            <a:avLst/>
          </a:prstGeom>
          <a:noFill/>
          <a:ln>
            <a:noFill/>
          </a:ln>
        </p:spPr>
      </p:pic>
      <p:sp>
        <p:nvSpPr>
          <p:cNvPr id="5" name="文本框 4">
            <a:extLst>
              <a:ext uri="{FF2B5EF4-FFF2-40B4-BE49-F238E27FC236}">
                <a16:creationId xmlns:a16="http://schemas.microsoft.com/office/drawing/2014/main" id="{CA22C1C6-BF6A-F174-87DD-F52C5B7BE950}"/>
              </a:ext>
            </a:extLst>
          </p:cNvPr>
          <p:cNvSpPr txBox="1"/>
          <p:nvPr/>
        </p:nvSpPr>
        <p:spPr>
          <a:xfrm>
            <a:off x="4422775" y="6169441"/>
            <a:ext cx="3048000" cy="338554"/>
          </a:xfrm>
          <a:prstGeom prst="rect">
            <a:avLst/>
          </a:prstGeom>
          <a:noFill/>
        </p:spPr>
        <p:txBody>
          <a:bodyPr wrap="square" rtlCol="0">
            <a:spAutoFit/>
          </a:bodyPr>
          <a:lstStyle/>
          <a:p>
            <a:r>
              <a:rPr lang="zh-CN" altLang="zh-CN" sz="1600" dirty="0">
                <a:effectLst/>
                <a:latin typeface="+mn-ea"/>
                <a:cs typeface="Times New Roman" panose="02020603050405020304" pitchFamily="18" charset="0"/>
              </a:rPr>
              <a:t>图</a:t>
            </a:r>
            <a:r>
              <a:rPr lang="en-US" altLang="zh-CN" sz="1600" dirty="0">
                <a:effectLst/>
                <a:latin typeface="+mn-ea"/>
                <a:cs typeface="Times New Roman" panose="02020603050405020304" pitchFamily="18" charset="0"/>
              </a:rPr>
              <a:t>6-12 OSPF</a:t>
            </a:r>
            <a:r>
              <a:rPr lang="zh-CN" altLang="zh-CN" sz="1600" dirty="0">
                <a:effectLst/>
                <a:latin typeface="+mn-ea"/>
                <a:cs typeface="Times New Roman" panose="02020603050405020304" pitchFamily="18" charset="0"/>
              </a:rPr>
              <a:t>协议邻居建立过程</a:t>
            </a:r>
            <a:endParaRPr lang="zh-CN" altLang="en-US" sz="1600" dirty="0">
              <a:latin typeface="+mn-ea"/>
            </a:endParaRPr>
          </a:p>
        </p:txBody>
      </p:sp>
    </p:spTree>
    <p:extLst>
      <p:ext uri="{BB962C8B-B14F-4D97-AF65-F5344CB8AC3E}">
        <p14:creationId xmlns:p14="http://schemas.microsoft.com/office/powerpoint/2010/main" val="2659475837"/>
      </p:ext>
    </p:extLst>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OSPF</a:t>
            </a:r>
            <a:r>
              <a:rPr lang="zh-CN" altLang="en-US" b="1" dirty="0">
                <a:latin typeface="+mj-ea"/>
                <a:ea typeface="+mj-ea"/>
              </a:rPr>
              <a:t>协议</a:t>
            </a:r>
          </a:p>
        </p:txBody>
      </p:sp>
      <p:sp>
        <p:nvSpPr>
          <p:cNvPr id="2" name="文本框 1"/>
          <p:cNvSpPr txBox="1"/>
          <p:nvPr/>
        </p:nvSpPr>
        <p:spPr>
          <a:xfrm>
            <a:off x="1374775" y="1684587"/>
            <a:ext cx="9507772" cy="4239109"/>
          </a:xfrm>
          <a:prstGeom prst="rect">
            <a:avLst/>
          </a:prstGeom>
          <a:noFill/>
        </p:spPr>
        <p:txBody>
          <a:bodyPr wrap="square" rtlCol="0" anchor="t">
            <a:spAutoFit/>
          </a:bodyPr>
          <a:lstStyle/>
          <a:p>
            <a:pPr indent="266700" algn="just">
              <a:lnSpc>
                <a:spcPct val="150000"/>
              </a:lnSpc>
            </a:pPr>
            <a:r>
              <a:rPr lang="en-US" altLang="zh-CN" sz="1800" kern="100" dirty="0">
                <a:effectLst/>
                <a:latin typeface="+mn-ea"/>
              </a:rPr>
              <a:t>   </a:t>
            </a:r>
            <a:r>
              <a:rPr lang="zh-CN" altLang="zh-CN" sz="1800" kern="100" dirty="0">
                <a:effectLst/>
                <a:latin typeface="+mn-ea"/>
              </a:rPr>
              <a:t>路由器通过记录彼此的邻居状态来确认是否与对方建立了邻接关系。两台路由器刚连接到一起时，处于</a:t>
            </a:r>
            <a:r>
              <a:rPr lang="en-US" altLang="zh-CN" sz="1800" kern="100" dirty="0">
                <a:effectLst/>
                <a:latin typeface="+mn-ea"/>
              </a:rPr>
              <a:t>Down</a:t>
            </a:r>
            <a:r>
              <a:rPr lang="zh-CN" altLang="zh-CN" sz="1800" kern="100" dirty="0">
                <a:effectLst/>
                <a:latin typeface="+mn-ea"/>
              </a:rPr>
              <a:t>状态，当一端接收到</a:t>
            </a:r>
            <a:r>
              <a:rPr lang="en-US" altLang="zh-CN" sz="1800" kern="100" dirty="0">
                <a:effectLst/>
                <a:latin typeface="+mn-ea"/>
              </a:rPr>
              <a:t>Hello</a:t>
            </a:r>
            <a:r>
              <a:rPr lang="zh-CN" altLang="zh-CN" sz="1800" kern="100" dirty="0">
                <a:effectLst/>
                <a:latin typeface="+mn-ea"/>
              </a:rPr>
              <a:t>包时，处于</a:t>
            </a:r>
            <a:r>
              <a:rPr lang="en-US" altLang="zh-CN" sz="1800" kern="100" dirty="0">
                <a:effectLst/>
                <a:latin typeface="+mn-ea"/>
              </a:rPr>
              <a:t>Init</a:t>
            </a:r>
            <a:r>
              <a:rPr lang="zh-CN" altLang="zh-CN" sz="1800" kern="100" dirty="0">
                <a:effectLst/>
                <a:latin typeface="+mn-ea"/>
              </a:rPr>
              <a:t>状态，只有在相互成功协商</a:t>
            </a:r>
            <a:r>
              <a:rPr lang="en-US" altLang="zh-CN" sz="1800" kern="100" dirty="0">
                <a:effectLst/>
                <a:latin typeface="+mn-ea"/>
              </a:rPr>
              <a:t>Hello</a:t>
            </a:r>
            <a:r>
              <a:rPr lang="zh-CN" altLang="zh-CN" sz="1800" kern="100" dirty="0">
                <a:effectLst/>
                <a:latin typeface="+mn-ea"/>
              </a:rPr>
              <a:t>包中所指定的某些参数后，才将该路由器确定为邻居，将其状态修改为</a:t>
            </a:r>
            <a:r>
              <a:rPr lang="en-US" altLang="zh-CN" sz="1800" kern="100" dirty="0">
                <a:effectLst/>
                <a:latin typeface="+mn-ea"/>
              </a:rPr>
              <a:t>2-way</a:t>
            </a:r>
            <a:r>
              <a:rPr lang="zh-CN" altLang="zh-CN" sz="1800" kern="100" dirty="0">
                <a:effectLst/>
                <a:latin typeface="+mn-ea"/>
              </a:rPr>
              <a:t>状态。</a:t>
            </a:r>
            <a:r>
              <a:rPr lang="en-US" altLang="zh-CN" sz="1800" kern="100" dirty="0">
                <a:effectLst/>
                <a:latin typeface="+mn-ea"/>
              </a:rPr>
              <a:t>OSPF</a:t>
            </a:r>
            <a:r>
              <a:rPr lang="zh-CN" altLang="zh-CN" sz="1800" kern="100" dirty="0">
                <a:effectLst/>
                <a:latin typeface="+mn-ea"/>
              </a:rPr>
              <a:t>协议邻居建立过程，如图</a:t>
            </a:r>
            <a:r>
              <a:rPr lang="en-US" altLang="zh-CN" sz="1800" kern="100" dirty="0">
                <a:effectLst/>
                <a:latin typeface="+mn-ea"/>
              </a:rPr>
              <a:t>6-12</a:t>
            </a:r>
            <a:r>
              <a:rPr lang="zh-CN" altLang="zh-CN" sz="1800" kern="100" dirty="0">
                <a:effectLst/>
                <a:latin typeface="+mn-ea"/>
              </a:rPr>
              <a:t>所示。</a:t>
            </a:r>
          </a:p>
          <a:p>
            <a:pPr indent="266700" algn="just">
              <a:lnSpc>
                <a:spcPct val="150000"/>
              </a:lnSpc>
            </a:pPr>
            <a:r>
              <a:rPr lang="zh-CN" altLang="zh-CN" sz="1800" kern="100" dirty="0">
                <a:effectLst/>
                <a:latin typeface="+mn-ea"/>
              </a:rPr>
              <a:t>（</a:t>
            </a:r>
            <a:r>
              <a:rPr lang="en-US" altLang="zh-CN" sz="1800" kern="100" dirty="0">
                <a:effectLst/>
                <a:latin typeface="+mn-ea"/>
              </a:rPr>
              <a:t>2</a:t>
            </a:r>
            <a:r>
              <a:rPr lang="zh-CN" altLang="zh-CN" sz="1800" kern="100" dirty="0">
                <a:effectLst/>
                <a:latin typeface="+mn-ea"/>
              </a:rPr>
              <a:t>）建立邻接关系</a:t>
            </a:r>
          </a:p>
          <a:p>
            <a:pPr indent="266700" algn="just">
              <a:lnSpc>
                <a:spcPct val="150000"/>
              </a:lnSpc>
              <a:tabLst>
                <a:tab pos="457200" algn="l"/>
              </a:tabLst>
            </a:pPr>
            <a:r>
              <a:rPr lang="en-US" altLang="zh-CN" sz="1800" kern="100" dirty="0">
                <a:effectLst/>
                <a:latin typeface="+mn-ea"/>
              </a:rPr>
              <a:t>   </a:t>
            </a:r>
            <a:r>
              <a:rPr lang="zh-CN" altLang="zh-CN" sz="1800" kern="100" dirty="0">
                <a:effectLst/>
                <a:latin typeface="+mn-ea"/>
              </a:rPr>
              <a:t>在多路访问网络上可能存在多个路由器（如图</a:t>
            </a:r>
            <a:r>
              <a:rPr lang="en-US" altLang="zh-CN" sz="1800" kern="100" dirty="0">
                <a:effectLst/>
                <a:latin typeface="+mn-ea"/>
              </a:rPr>
              <a:t>6-13</a:t>
            </a:r>
            <a:r>
              <a:rPr lang="zh-CN" altLang="zh-CN" sz="1800" kern="100" dirty="0">
                <a:effectLst/>
                <a:latin typeface="+mn-ea"/>
              </a:rPr>
              <a:t>（</a:t>
            </a:r>
            <a:r>
              <a:rPr lang="en-US" altLang="zh-CN" sz="1800" kern="100" dirty="0">
                <a:effectLst/>
                <a:latin typeface="+mn-ea"/>
              </a:rPr>
              <a:t>a)</a:t>
            </a:r>
            <a:r>
              <a:rPr lang="zh-CN" altLang="zh-CN" sz="1800" kern="100" dirty="0">
                <a:effectLst/>
                <a:latin typeface="+mn-ea"/>
              </a:rPr>
              <a:t>所示），为了避免路由器之间建立完全相邻关系</a:t>
            </a:r>
            <a:r>
              <a:rPr lang="en-US" altLang="zh-CN" sz="1800" kern="100" dirty="0">
                <a:effectLst/>
                <a:latin typeface="+mn-ea"/>
              </a:rPr>
              <a:t>,</a:t>
            </a:r>
            <a:r>
              <a:rPr lang="zh-CN" altLang="zh-CN" sz="1800" kern="100" dirty="0">
                <a:effectLst/>
                <a:latin typeface="+mn-ea"/>
              </a:rPr>
              <a:t>如图</a:t>
            </a:r>
            <a:r>
              <a:rPr lang="en-US" altLang="zh-CN" sz="1800" kern="100" dirty="0">
                <a:effectLst/>
                <a:latin typeface="+mn-ea"/>
              </a:rPr>
              <a:t>6-13(b)</a:t>
            </a:r>
            <a:r>
              <a:rPr lang="zh-CN" altLang="zh-CN" sz="1800" kern="100" dirty="0">
                <a:effectLst/>
                <a:latin typeface="+mn-ea"/>
              </a:rPr>
              <a:t>所示而引起的大量开销，</a:t>
            </a:r>
            <a:r>
              <a:rPr lang="en-US" altLang="zh-CN" sz="1800" kern="100" dirty="0">
                <a:effectLst/>
                <a:latin typeface="+mn-ea"/>
              </a:rPr>
              <a:t>OSPF</a:t>
            </a:r>
            <a:r>
              <a:rPr lang="zh-CN" altLang="zh-CN" sz="1800" kern="100" dirty="0">
                <a:effectLst/>
                <a:latin typeface="+mn-ea"/>
              </a:rPr>
              <a:t>要求在区域中选举一个</a:t>
            </a:r>
            <a:r>
              <a:rPr lang="en-US" altLang="zh-CN" sz="1800" kern="100" dirty="0">
                <a:effectLst/>
                <a:latin typeface="+mn-ea"/>
              </a:rPr>
              <a:t>DR</a:t>
            </a:r>
            <a:r>
              <a:rPr lang="zh-CN" altLang="zh-CN" sz="1800" kern="100" dirty="0">
                <a:effectLst/>
                <a:latin typeface="+mn-ea"/>
              </a:rPr>
              <a:t>（</a:t>
            </a:r>
            <a:r>
              <a:rPr lang="en-US" altLang="zh-CN" sz="1800" kern="100" dirty="0">
                <a:effectLst/>
                <a:latin typeface="+mn-ea"/>
              </a:rPr>
              <a:t>Designated Router,</a:t>
            </a:r>
            <a:r>
              <a:rPr lang="zh-CN" altLang="zh-CN" sz="1800" kern="100" dirty="0">
                <a:effectLst/>
                <a:latin typeface="+mn-ea"/>
              </a:rPr>
              <a:t>指定路由器），</a:t>
            </a:r>
            <a:r>
              <a:rPr lang="en-US" altLang="zh-CN" sz="1800" kern="100" dirty="0">
                <a:effectLst/>
                <a:latin typeface="+mn-ea"/>
              </a:rPr>
              <a:t>DR</a:t>
            </a:r>
            <a:r>
              <a:rPr lang="zh-CN" altLang="zh-CN" sz="1800" kern="100" dirty="0">
                <a:effectLst/>
                <a:latin typeface="+mn-ea"/>
              </a:rPr>
              <a:t>选举完成后，其他路由器都只与</a:t>
            </a:r>
            <a:r>
              <a:rPr lang="en-US" altLang="zh-CN" sz="1800" kern="100" dirty="0">
                <a:effectLst/>
                <a:latin typeface="+mn-ea"/>
              </a:rPr>
              <a:t>DR</a:t>
            </a:r>
            <a:r>
              <a:rPr lang="zh-CN" altLang="zh-CN" sz="1800" kern="100" dirty="0">
                <a:effectLst/>
                <a:latin typeface="+mn-ea"/>
              </a:rPr>
              <a:t>建立相邻关系</a:t>
            </a:r>
            <a:r>
              <a:rPr lang="en-US" altLang="zh-CN" sz="1800" kern="100" dirty="0">
                <a:effectLst/>
                <a:latin typeface="+mn-ea"/>
              </a:rPr>
              <a:t>,</a:t>
            </a:r>
            <a:r>
              <a:rPr lang="zh-CN" altLang="zh-CN" sz="1800" kern="100" dirty="0">
                <a:effectLst/>
                <a:latin typeface="+mn-ea"/>
              </a:rPr>
              <a:t>如图</a:t>
            </a:r>
            <a:r>
              <a:rPr lang="en-US" altLang="zh-CN" sz="1800" kern="100" dirty="0">
                <a:effectLst/>
                <a:latin typeface="+mn-ea"/>
              </a:rPr>
              <a:t>6-13(C)</a:t>
            </a:r>
            <a:r>
              <a:rPr lang="zh-CN" altLang="zh-CN" sz="1800" kern="100" dirty="0">
                <a:effectLst/>
                <a:latin typeface="+mn-ea"/>
              </a:rPr>
              <a:t>所示。</a:t>
            </a:r>
          </a:p>
          <a:p>
            <a:pPr eaLnBrk="1" hangingPunct="1">
              <a:lnSpc>
                <a:spcPct val="150000"/>
              </a:lnSpc>
            </a:pP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3" name="组合 2">
            <a:extLst>
              <a:ext uri="{FF2B5EF4-FFF2-40B4-BE49-F238E27FC236}">
                <a16:creationId xmlns:a16="http://schemas.microsoft.com/office/drawing/2014/main" id="{9070E9A7-3EAA-E470-1C4F-F92552D89210}"/>
              </a:ext>
            </a:extLst>
          </p:cNvPr>
          <p:cNvGrpSpPr/>
          <p:nvPr/>
        </p:nvGrpSpPr>
        <p:grpSpPr>
          <a:xfrm>
            <a:off x="809068" y="5487194"/>
            <a:ext cx="10226040" cy="1123950"/>
            <a:chOff x="1325" y="8641"/>
            <a:chExt cx="16104" cy="1770"/>
          </a:xfrm>
        </p:grpSpPr>
        <p:sp>
          <p:nvSpPr>
            <p:cNvPr id="5" name="矩形 4">
              <a:extLst>
                <a:ext uri="{FF2B5EF4-FFF2-40B4-BE49-F238E27FC236}">
                  <a16:creationId xmlns:a16="http://schemas.microsoft.com/office/drawing/2014/main" id="{C2266D4A-5813-9479-1FD1-0A71366AC9FF}"/>
                </a:ext>
              </a:extLst>
            </p:cNvPr>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互联网">
              <a:extLst>
                <a:ext uri="{FF2B5EF4-FFF2-40B4-BE49-F238E27FC236}">
                  <a16:creationId xmlns:a16="http://schemas.microsoft.com/office/drawing/2014/main" id="{B4E4CB3D-96D1-600D-4886-36930C2A4205}"/>
                </a:ext>
              </a:extLst>
            </p:cNvPr>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2792100465"/>
      </p:ext>
    </p:extLst>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OSPF</a:t>
            </a:r>
            <a:r>
              <a:rPr lang="zh-CN" altLang="en-US" b="1" dirty="0">
                <a:latin typeface="+mj-ea"/>
                <a:ea typeface="+mj-ea"/>
              </a:rPr>
              <a:t>协议</a:t>
            </a:r>
          </a:p>
        </p:txBody>
      </p:sp>
      <p:sp>
        <p:nvSpPr>
          <p:cNvPr id="2" name="文本框 1"/>
          <p:cNvSpPr txBox="1"/>
          <p:nvPr/>
        </p:nvSpPr>
        <p:spPr>
          <a:xfrm>
            <a:off x="1374775" y="1684587"/>
            <a:ext cx="9507772" cy="4654608"/>
          </a:xfrm>
          <a:prstGeom prst="rect">
            <a:avLst/>
          </a:prstGeom>
          <a:noFill/>
        </p:spPr>
        <p:txBody>
          <a:bodyPr wrap="square" rtlCol="0" anchor="t">
            <a:spAutoFit/>
          </a:bodyPr>
          <a:lstStyle/>
          <a:p>
            <a:pPr indent="266700" algn="just">
              <a:lnSpc>
                <a:spcPct val="150000"/>
              </a:lnSpc>
            </a:pPr>
            <a:r>
              <a:rPr lang="en-US" altLang="zh-CN" sz="2000" kern="100" dirty="0">
                <a:effectLst/>
                <a:latin typeface="+mn-ea"/>
              </a:rPr>
              <a:t>   </a:t>
            </a:r>
            <a:r>
              <a:rPr lang="zh-CN" altLang="zh-CN" sz="2000" kern="100" dirty="0">
                <a:effectLst/>
                <a:latin typeface="+mn-ea"/>
              </a:rPr>
              <a:t>路由器通过记录彼此的邻居状态来确认是否与对方建立了邻接关系。两台路由器刚连接到一起时，处于</a:t>
            </a:r>
            <a:r>
              <a:rPr lang="en-US" altLang="zh-CN" sz="2000" kern="100" dirty="0">
                <a:effectLst/>
                <a:latin typeface="+mn-ea"/>
              </a:rPr>
              <a:t>Down</a:t>
            </a:r>
            <a:r>
              <a:rPr lang="zh-CN" altLang="zh-CN" sz="2000" kern="100" dirty="0">
                <a:effectLst/>
                <a:latin typeface="+mn-ea"/>
              </a:rPr>
              <a:t>状态，当一端接收到</a:t>
            </a:r>
            <a:r>
              <a:rPr lang="en-US" altLang="zh-CN" sz="2000" kern="100" dirty="0">
                <a:effectLst/>
                <a:latin typeface="+mn-ea"/>
              </a:rPr>
              <a:t>Hello</a:t>
            </a:r>
            <a:r>
              <a:rPr lang="zh-CN" altLang="zh-CN" sz="2000" kern="100" dirty="0">
                <a:effectLst/>
                <a:latin typeface="+mn-ea"/>
              </a:rPr>
              <a:t>包时，处于</a:t>
            </a:r>
            <a:r>
              <a:rPr lang="en-US" altLang="zh-CN" sz="2000" kern="100" dirty="0">
                <a:effectLst/>
                <a:latin typeface="+mn-ea"/>
              </a:rPr>
              <a:t>Init</a:t>
            </a:r>
            <a:r>
              <a:rPr lang="zh-CN" altLang="zh-CN" sz="2000" kern="100" dirty="0">
                <a:effectLst/>
                <a:latin typeface="+mn-ea"/>
              </a:rPr>
              <a:t>状态，只有在相互成功协商</a:t>
            </a:r>
            <a:r>
              <a:rPr lang="en-US" altLang="zh-CN" sz="2000" kern="100" dirty="0">
                <a:effectLst/>
                <a:latin typeface="+mn-ea"/>
              </a:rPr>
              <a:t>Hello</a:t>
            </a:r>
            <a:r>
              <a:rPr lang="zh-CN" altLang="zh-CN" sz="2000" kern="100" dirty="0">
                <a:effectLst/>
                <a:latin typeface="+mn-ea"/>
              </a:rPr>
              <a:t>包中所指定的某些参数后，才将该路由器确定为邻居，将其状态修改为</a:t>
            </a:r>
            <a:r>
              <a:rPr lang="en-US" altLang="zh-CN" sz="2000" kern="100" dirty="0">
                <a:effectLst/>
                <a:latin typeface="+mn-ea"/>
              </a:rPr>
              <a:t>2-way</a:t>
            </a:r>
            <a:r>
              <a:rPr lang="zh-CN" altLang="zh-CN" sz="2000" kern="100" dirty="0">
                <a:effectLst/>
                <a:latin typeface="+mn-ea"/>
              </a:rPr>
              <a:t>状态。</a:t>
            </a:r>
            <a:r>
              <a:rPr lang="en-US" altLang="zh-CN" sz="2000" kern="100" dirty="0">
                <a:effectLst/>
                <a:latin typeface="+mn-ea"/>
              </a:rPr>
              <a:t>OSPF</a:t>
            </a:r>
            <a:r>
              <a:rPr lang="zh-CN" altLang="zh-CN" sz="2000" kern="100" dirty="0">
                <a:effectLst/>
                <a:latin typeface="+mn-ea"/>
              </a:rPr>
              <a:t>协议邻居建立过程，如图</a:t>
            </a:r>
            <a:r>
              <a:rPr lang="en-US" altLang="zh-CN" sz="2000" kern="100" dirty="0">
                <a:effectLst/>
                <a:latin typeface="+mn-ea"/>
              </a:rPr>
              <a:t>6-12</a:t>
            </a:r>
            <a:r>
              <a:rPr lang="zh-CN" altLang="zh-CN" sz="2000" kern="100" dirty="0">
                <a:effectLst/>
                <a:latin typeface="+mn-ea"/>
              </a:rPr>
              <a:t>所示。</a:t>
            </a:r>
          </a:p>
          <a:p>
            <a:pPr indent="266700" algn="just">
              <a:lnSpc>
                <a:spcPct val="150000"/>
              </a:lnSpc>
            </a:pPr>
            <a:r>
              <a:rPr lang="zh-CN" altLang="zh-CN" sz="2000" kern="100" dirty="0">
                <a:effectLst/>
                <a:latin typeface="+mn-ea"/>
              </a:rPr>
              <a:t>（</a:t>
            </a:r>
            <a:r>
              <a:rPr lang="en-US" altLang="zh-CN" sz="2000" kern="100" dirty="0">
                <a:effectLst/>
                <a:latin typeface="+mn-ea"/>
              </a:rPr>
              <a:t>2</a:t>
            </a:r>
            <a:r>
              <a:rPr lang="zh-CN" altLang="zh-CN" sz="2000" kern="100" dirty="0">
                <a:effectLst/>
                <a:latin typeface="+mn-ea"/>
              </a:rPr>
              <a:t>）建立邻接关系</a:t>
            </a:r>
          </a:p>
          <a:p>
            <a:pPr indent="266700" algn="just">
              <a:lnSpc>
                <a:spcPct val="150000"/>
              </a:lnSpc>
              <a:tabLst>
                <a:tab pos="457200" algn="l"/>
              </a:tabLst>
            </a:pPr>
            <a:r>
              <a:rPr lang="en-US" altLang="zh-CN" sz="2000" kern="100" dirty="0">
                <a:effectLst/>
                <a:latin typeface="+mn-ea"/>
              </a:rPr>
              <a:t>   </a:t>
            </a:r>
            <a:r>
              <a:rPr lang="zh-CN" altLang="zh-CN" sz="2000" kern="100" dirty="0">
                <a:effectLst/>
                <a:latin typeface="+mn-ea"/>
              </a:rPr>
              <a:t>在多路访问网络上可能存在多个路由器（如图</a:t>
            </a:r>
            <a:r>
              <a:rPr lang="en-US" altLang="zh-CN" sz="2000" kern="100" dirty="0">
                <a:effectLst/>
                <a:latin typeface="+mn-ea"/>
              </a:rPr>
              <a:t>6-13</a:t>
            </a:r>
            <a:r>
              <a:rPr lang="zh-CN" altLang="zh-CN" sz="2000" kern="100" dirty="0">
                <a:effectLst/>
                <a:latin typeface="+mn-ea"/>
              </a:rPr>
              <a:t>（</a:t>
            </a:r>
            <a:r>
              <a:rPr lang="en-US" altLang="zh-CN" sz="2000" kern="100" dirty="0">
                <a:effectLst/>
                <a:latin typeface="+mn-ea"/>
              </a:rPr>
              <a:t>a)</a:t>
            </a:r>
            <a:r>
              <a:rPr lang="zh-CN" altLang="zh-CN" sz="2000" kern="100" dirty="0">
                <a:effectLst/>
                <a:latin typeface="+mn-ea"/>
              </a:rPr>
              <a:t>所示），为了避免路由器之间建立完全相邻关系</a:t>
            </a:r>
            <a:r>
              <a:rPr lang="en-US" altLang="zh-CN" sz="2000" kern="100" dirty="0">
                <a:effectLst/>
                <a:latin typeface="+mn-ea"/>
              </a:rPr>
              <a:t>,</a:t>
            </a:r>
            <a:r>
              <a:rPr lang="zh-CN" altLang="zh-CN" sz="2000" kern="100" dirty="0">
                <a:effectLst/>
                <a:latin typeface="+mn-ea"/>
              </a:rPr>
              <a:t>如图</a:t>
            </a:r>
            <a:r>
              <a:rPr lang="en-US" altLang="zh-CN" sz="2000" kern="100" dirty="0">
                <a:effectLst/>
                <a:latin typeface="+mn-ea"/>
              </a:rPr>
              <a:t>6-13(b)</a:t>
            </a:r>
            <a:r>
              <a:rPr lang="zh-CN" altLang="zh-CN" sz="2000" kern="100" dirty="0">
                <a:effectLst/>
                <a:latin typeface="+mn-ea"/>
              </a:rPr>
              <a:t>所示而引起的大量开销，</a:t>
            </a:r>
            <a:r>
              <a:rPr lang="en-US" altLang="zh-CN" sz="2000" kern="100" dirty="0">
                <a:effectLst/>
                <a:latin typeface="+mn-ea"/>
              </a:rPr>
              <a:t>OSPF</a:t>
            </a:r>
            <a:r>
              <a:rPr lang="zh-CN" altLang="zh-CN" sz="2000" kern="100" dirty="0">
                <a:effectLst/>
                <a:latin typeface="+mn-ea"/>
              </a:rPr>
              <a:t>要求在区域中选举一个</a:t>
            </a:r>
            <a:r>
              <a:rPr lang="en-US" altLang="zh-CN" sz="2000" kern="100" dirty="0">
                <a:effectLst/>
                <a:latin typeface="+mn-ea"/>
              </a:rPr>
              <a:t>DR</a:t>
            </a:r>
            <a:r>
              <a:rPr lang="zh-CN" altLang="zh-CN" sz="2000" kern="100" dirty="0">
                <a:effectLst/>
                <a:latin typeface="+mn-ea"/>
              </a:rPr>
              <a:t>（</a:t>
            </a:r>
            <a:r>
              <a:rPr lang="en-US" altLang="zh-CN" sz="2000" kern="100" dirty="0">
                <a:effectLst/>
                <a:latin typeface="+mn-ea"/>
              </a:rPr>
              <a:t>Designated Router,</a:t>
            </a:r>
            <a:r>
              <a:rPr lang="zh-CN" altLang="zh-CN" sz="2000" kern="100" dirty="0">
                <a:effectLst/>
                <a:latin typeface="+mn-ea"/>
              </a:rPr>
              <a:t>指定路由器），</a:t>
            </a:r>
            <a:r>
              <a:rPr lang="en-US" altLang="zh-CN" sz="2000" kern="100" dirty="0">
                <a:effectLst/>
                <a:latin typeface="+mn-ea"/>
              </a:rPr>
              <a:t>DR</a:t>
            </a:r>
            <a:r>
              <a:rPr lang="zh-CN" altLang="zh-CN" sz="2000" kern="100" dirty="0">
                <a:effectLst/>
                <a:latin typeface="+mn-ea"/>
              </a:rPr>
              <a:t>选举完成后，其他路由器都只与</a:t>
            </a:r>
            <a:r>
              <a:rPr lang="en-US" altLang="zh-CN" sz="2000" kern="100" dirty="0">
                <a:effectLst/>
                <a:latin typeface="+mn-ea"/>
              </a:rPr>
              <a:t>DR</a:t>
            </a:r>
            <a:r>
              <a:rPr lang="zh-CN" altLang="zh-CN" sz="2000" kern="100" dirty="0">
                <a:effectLst/>
                <a:latin typeface="+mn-ea"/>
              </a:rPr>
              <a:t>建立相邻关系</a:t>
            </a:r>
            <a:r>
              <a:rPr lang="en-US" altLang="zh-CN" sz="2000" kern="100" dirty="0">
                <a:effectLst/>
                <a:latin typeface="+mn-ea"/>
              </a:rPr>
              <a:t>,</a:t>
            </a:r>
            <a:r>
              <a:rPr lang="zh-CN" altLang="zh-CN" sz="2000" kern="100" dirty="0">
                <a:effectLst/>
                <a:latin typeface="+mn-ea"/>
              </a:rPr>
              <a:t>如图</a:t>
            </a:r>
            <a:r>
              <a:rPr lang="en-US" altLang="zh-CN" sz="2000" kern="100" dirty="0">
                <a:effectLst/>
                <a:latin typeface="+mn-ea"/>
              </a:rPr>
              <a:t>6-13(C)</a:t>
            </a:r>
            <a:r>
              <a:rPr lang="zh-CN" altLang="zh-CN" sz="2000" kern="100" dirty="0">
                <a:effectLst/>
                <a:latin typeface="+mn-ea"/>
              </a:rPr>
              <a:t>所示。</a:t>
            </a:r>
          </a:p>
          <a:p>
            <a:pPr eaLnBrk="1" hangingPunct="1">
              <a:lnSpc>
                <a:spcPct val="150000"/>
              </a:lnSpc>
            </a:pP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150395376"/>
      </p:ext>
    </p:extLst>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OSPF</a:t>
            </a:r>
            <a:r>
              <a:rPr lang="zh-CN" altLang="en-US" b="1" dirty="0">
                <a:latin typeface="+mj-ea"/>
                <a:ea typeface="+mj-ea"/>
              </a:rPr>
              <a:t>协议</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5" name="文本框 4">
            <a:extLst>
              <a:ext uri="{FF2B5EF4-FFF2-40B4-BE49-F238E27FC236}">
                <a16:creationId xmlns:a16="http://schemas.microsoft.com/office/drawing/2014/main" id="{CA22C1C6-BF6A-F174-87DD-F52C5B7BE950}"/>
              </a:ext>
            </a:extLst>
          </p:cNvPr>
          <p:cNvSpPr txBox="1"/>
          <p:nvPr/>
        </p:nvSpPr>
        <p:spPr>
          <a:xfrm>
            <a:off x="4195274" y="6401594"/>
            <a:ext cx="3979934" cy="338554"/>
          </a:xfrm>
          <a:prstGeom prst="rect">
            <a:avLst/>
          </a:prstGeom>
          <a:noFill/>
        </p:spPr>
        <p:txBody>
          <a:bodyPr wrap="square" rtlCol="0">
            <a:spAutoFit/>
          </a:bodyPr>
          <a:lstStyle/>
          <a:p>
            <a:r>
              <a:rPr lang="zh-CN" altLang="zh-CN" sz="1600" dirty="0">
                <a:effectLst/>
                <a:latin typeface="+mn-ea"/>
                <a:cs typeface="Times New Roman" panose="02020603050405020304" pitchFamily="18" charset="0"/>
              </a:rPr>
              <a:t>图</a:t>
            </a:r>
            <a:r>
              <a:rPr lang="en-US" altLang="zh-CN" sz="1600" dirty="0">
                <a:effectLst/>
                <a:latin typeface="+mn-ea"/>
                <a:cs typeface="Times New Roman" panose="02020603050405020304" pitchFamily="18" charset="0"/>
              </a:rPr>
              <a:t>6-13 </a:t>
            </a:r>
            <a:r>
              <a:rPr lang="en-US" altLang="zh-CN" sz="1600" dirty="0">
                <a:latin typeface="+mn-ea"/>
                <a:cs typeface="Times New Roman" panose="02020603050405020304" pitchFamily="18" charset="0"/>
              </a:rPr>
              <a:t>DR</a:t>
            </a:r>
            <a:r>
              <a:rPr lang="zh-CN" altLang="zh-CN" sz="1600" dirty="0">
                <a:latin typeface="+mn-ea"/>
                <a:cs typeface="Times New Roman" panose="02020603050405020304" pitchFamily="18" charset="0"/>
              </a:rPr>
              <a:t>选举前后邻接关系的对照</a:t>
            </a:r>
            <a:endParaRPr lang="zh-CN" altLang="en-US" sz="1600" dirty="0">
              <a:latin typeface="+mn-ea"/>
              <a:cs typeface="Times New Roman" panose="02020603050405020304" pitchFamily="18" charset="0"/>
            </a:endParaRPr>
          </a:p>
        </p:txBody>
      </p:sp>
      <p:pic>
        <p:nvPicPr>
          <p:cNvPr id="3" name="图片 2">
            <a:extLst>
              <a:ext uri="{FF2B5EF4-FFF2-40B4-BE49-F238E27FC236}">
                <a16:creationId xmlns:a16="http://schemas.microsoft.com/office/drawing/2014/main" id="{297C8D64-E8F9-C41D-01E8-38445874E8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8341" y="1722840"/>
            <a:ext cx="4456867" cy="1519972"/>
          </a:xfrm>
          <a:prstGeom prst="rect">
            <a:avLst/>
          </a:prstGeom>
          <a:noFill/>
          <a:ln>
            <a:noFill/>
          </a:ln>
        </p:spPr>
      </p:pic>
      <p:pic>
        <p:nvPicPr>
          <p:cNvPr id="7" name="图片 6" descr="B">
            <a:extLst>
              <a:ext uri="{FF2B5EF4-FFF2-40B4-BE49-F238E27FC236}">
                <a16:creationId xmlns:a16="http://schemas.microsoft.com/office/drawing/2014/main" id="{E00B758D-5A09-7922-EBA0-B963549D50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3441" y="3608796"/>
            <a:ext cx="2156460" cy="1960768"/>
          </a:xfrm>
          <a:prstGeom prst="rect">
            <a:avLst/>
          </a:prstGeom>
          <a:noFill/>
          <a:ln>
            <a:noFill/>
          </a:ln>
        </p:spPr>
      </p:pic>
      <p:pic>
        <p:nvPicPr>
          <p:cNvPr id="11" name="图片 10">
            <a:extLst>
              <a:ext uri="{FF2B5EF4-FFF2-40B4-BE49-F238E27FC236}">
                <a16:creationId xmlns:a16="http://schemas.microsoft.com/office/drawing/2014/main" id="{17E4632B-0ABC-5FB4-5B34-878044C364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36559" y="3506788"/>
            <a:ext cx="2225040" cy="2286000"/>
          </a:xfrm>
          <a:prstGeom prst="rect">
            <a:avLst/>
          </a:prstGeom>
          <a:noFill/>
          <a:ln>
            <a:noFill/>
          </a:ln>
        </p:spPr>
      </p:pic>
      <p:sp>
        <p:nvSpPr>
          <p:cNvPr id="12" name="文本框 11">
            <a:extLst>
              <a:ext uri="{FF2B5EF4-FFF2-40B4-BE49-F238E27FC236}">
                <a16:creationId xmlns:a16="http://schemas.microsoft.com/office/drawing/2014/main" id="{80A0BB43-34C0-9A90-FD36-0548C1F7B9B8}"/>
              </a:ext>
            </a:extLst>
          </p:cNvPr>
          <p:cNvSpPr txBox="1"/>
          <p:nvPr/>
        </p:nvSpPr>
        <p:spPr>
          <a:xfrm>
            <a:off x="4979035" y="3353120"/>
            <a:ext cx="2156460" cy="338554"/>
          </a:xfrm>
          <a:prstGeom prst="rect">
            <a:avLst/>
          </a:prstGeom>
          <a:noFill/>
        </p:spPr>
        <p:txBody>
          <a:bodyPr wrap="square" rtlCol="0">
            <a:spAutoFit/>
          </a:bodyPr>
          <a:lstStyle/>
          <a:p>
            <a:r>
              <a:rPr lang="zh-CN" altLang="zh-CN" sz="1600" kern="100" dirty="0">
                <a:effectLst/>
                <a:latin typeface="+mn-ea"/>
              </a:rPr>
              <a:t>（</a:t>
            </a:r>
            <a:r>
              <a:rPr lang="en-US" altLang="zh-CN" sz="1600" kern="100" dirty="0">
                <a:effectLst/>
                <a:latin typeface="+mn-ea"/>
              </a:rPr>
              <a:t>a</a:t>
            </a:r>
            <a:r>
              <a:rPr lang="zh-CN" altLang="zh-CN" sz="1600" kern="100" dirty="0">
                <a:effectLst/>
                <a:latin typeface="+mn-ea"/>
              </a:rPr>
              <a:t>）网络拓扑结构</a:t>
            </a:r>
          </a:p>
        </p:txBody>
      </p:sp>
      <p:sp>
        <p:nvSpPr>
          <p:cNvPr id="13" name="文本框 12">
            <a:extLst>
              <a:ext uri="{FF2B5EF4-FFF2-40B4-BE49-F238E27FC236}">
                <a16:creationId xmlns:a16="http://schemas.microsoft.com/office/drawing/2014/main" id="{AC4610EF-7EBA-5F25-7047-5F03186DF12B}"/>
              </a:ext>
            </a:extLst>
          </p:cNvPr>
          <p:cNvSpPr txBox="1"/>
          <p:nvPr/>
        </p:nvSpPr>
        <p:spPr>
          <a:xfrm>
            <a:off x="2351087" y="5766271"/>
            <a:ext cx="3429000" cy="338554"/>
          </a:xfrm>
          <a:prstGeom prst="rect">
            <a:avLst/>
          </a:prstGeom>
          <a:noFill/>
        </p:spPr>
        <p:txBody>
          <a:bodyPr wrap="square" rtlCol="0">
            <a:spAutoFit/>
          </a:bodyPr>
          <a:lstStyle/>
          <a:p>
            <a:r>
              <a:rPr lang="zh-CN" altLang="zh-CN" sz="1600" dirty="0">
                <a:effectLst/>
                <a:latin typeface="+mn-ea"/>
                <a:cs typeface="Times New Roman" panose="02020603050405020304" pitchFamily="18" charset="0"/>
              </a:rPr>
              <a:t>（</a:t>
            </a:r>
            <a:r>
              <a:rPr lang="en-US" altLang="zh-CN" sz="1600" dirty="0">
                <a:effectLst/>
                <a:latin typeface="+mn-ea"/>
                <a:cs typeface="Times New Roman" panose="02020603050405020304" pitchFamily="18" charset="0"/>
              </a:rPr>
              <a:t>b</a:t>
            </a:r>
            <a:r>
              <a:rPr lang="zh-CN" altLang="zh-CN" sz="1600" dirty="0">
                <a:effectLst/>
                <a:latin typeface="+mn-ea"/>
                <a:cs typeface="Times New Roman" panose="02020603050405020304" pitchFamily="18" charset="0"/>
              </a:rPr>
              <a:t>）没有选举</a:t>
            </a:r>
            <a:r>
              <a:rPr lang="en-US" altLang="zh-CN" sz="1600" dirty="0">
                <a:effectLst/>
                <a:latin typeface="+mn-ea"/>
                <a:cs typeface="Times New Roman" panose="02020603050405020304" pitchFamily="18" charset="0"/>
              </a:rPr>
              <a:t>DR</a:t>
            </a:r>
            <a:r>
              <a:rPr lang="zh-CN" altLang="zh-CN" sz="1600" dirty="0">
                <a:effectLst/>
                <a:latin typeface="+mn-ea"/>
                <a:cs typeface="Times New Roman" panose="02020603050405020304" pitchFamily="18" charset="0"/>
              </a:rPr>
              <a:t>时的邻接关系</a:t>
            </a:r>
            <a:endParaRPr lang="zh-CN" altLang="en-US" sz="1600" dirty="0">
              <a:latin typeface="+mn-ea"/>
            </a:endParaRPr>
          </a:p>
        </p:txBody>
      </p:sp>
      <p:sp>
        <p:nvSpPr>
          <p:cNvPr id="14" name="文本框 13">
            <a:extLst>
              <a:ext uri="{FF2B5EF4-FFF2-40B4-BE49-F238E27FC236}">
                <a16:creationId xmlns:a16="http://schemas.microsoft.com/office/drawing/2014/main" id="{BDF6589D-23CC-7C6D-B4BC-950A821B95F2}"/>
              </a:ext>
            </a:extLst>
          </p:cNvPr>
          <p:cNvSpPr txBox="1"/>
          <p:nvPr/>
        </p:nvSpPr>
        <p:spPr>
          <a:xfrm>
            <a:off x="7239433" y="5792788"/>
            <a:ext cx="2641196" cy="338554"/>
          </a:xfrm>
          <a:prstGeom prst="rect">
            <a:avLst/>
          </a:prstGeom>
          <a:noFill/>
        </p:spPr>
        <p:txBody>
          <a:bodyPr wrap="square" rtlCol="0">
            <a:spAutoFit/>
          </a:bodyPr>
          <a:lstStyle/>
          <a:p>
            <a:r>
              <a:rPr lang="zh-CN" altLang="zh-CN" sz="1600" dirty="0">
                <a:latin typeface="+mn-ea"/>
                <a:cs typeface="Times New Roman" panose="02020603050405020304" pitchFamily="18" charset="0"/>
              </a:rPr>
              <a:t>（</a:t>
            </a:r>
            <a:r>
              <a:rPr lang="en-US" altLang="zh-CN" sz="1600" dirty="0">
                <a:latin typeface="+mn-ea"/>
                <a:cs typeface="Times New Roman" panose="02020603050405020304" pitchFamily="18" charset="0"/>
              </a:rPr>
              <a:t>c</a:t>
            </a:r>
            <a:r>
              <a:rPr lang="zh-CN" altLang="zh-CN" sz="1600" dirty="0">
                <a:latin typeface="+mn-ea"/>
                <a:cs typeface="Times New Roman" panose="02020603050405020304" pitchFamily="18" charset="0"/>
              </a:rPr>
              <a:t>）选举</a:t>
            </a:r>
            <a:r>
              <a:rPr lang="en-US" altLang="zh-CN" sz="1600" dirty="0">
                <a:latin typeface="+mn-ea"/>
                <a:cs typeface="Times New Roman" panose="02020603050405020304" pitchFamily="18" charset="0"/>
              </a:rPr>
              <a:t>DR</a:t>
            </a:r>
            <a:r>
              <a:rPr lang="zh-CN" altLang="zh-CN" sz="1600" dirty="0">
                <a:latin typeface="+mn-ea"/>
                <a:cs typeface="Times New Roman" panose="02020603050405020304" pitchFamily="18" charset="0"/>
              </a:rPr>
              <a:t>后的邻接关系</a:t>
            </a:r>
            <a:endParaRPr lang="zh-CN" altLang="en-US" sz="1600" dirty="0">
              <a:latin typeface="+mn-ea"/>
              <a:cs typeface="Times New Roman" panose="02020603050405020304" pitchFamily="18" charset="0"/>
            </a:endParaRPr>
          </a:p>
        </p:txBody>
      </p:sp>
    </p:spTree>
    <p:extLst>
      <p:ext uri="{BB962C8B-B14F-4D97-AF65-F5344CB8AC3E}">
        <p14:creationId xmlns:p14="http://schemas.microsoft.com/office/powerpoint/2010/main" val="63595195"/>
      </p:ext>
    </p:extLst>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OSPF</a:t>
            </a:r>
            <a:r>
              <a:rPr lang="zh-CN" altLang="en-US" b="1" dirty="0">
                <a:latin typeface="+mj-ea"/>
                <a:ea typeface="+mj-ea"/>
              </a:rPr>
              <a:t>协议</a:t>
            </a:r>
          </a:p>
        </p:txBody>
      </p:sp>
      <p:sp>
        <p:nvSpPr>
          <p:cNvPr id="2" name="文本框 1"/>
          <p:cNvSpPr txBox="1"/>
          <p:nvPr/>
        </p:nvSpPr>
        <p:spPr>
          <a:xfrm>
            <a:off x="1374775" y="1684587"/>
            <a:ext cx="9507772" cy="2807948"/>
          </a:xfrm>
          <a:prstGeom prst="rect">
            <a:avLst/>
          </a:prstGeom>
          <a:noFill/>
        </p:spPr>
        <p:txBody>
          <a:bodyPr wrap="square" rtlCol="0" anchor="t">
            <a:spAutoFit/>
          </a:bodyPr>
          <a:lstStyle/>
          <a:p>
            <a:pPr indent="266700" algn="just">
              <a:lnSpc>
                <a:spcPct val="150000"/>
              </a:lnSpc>
            </a:pPr>
            <a:r>
              <a:rPr lang="en-US" altLang="zh-CN" sz="2000" kern="100" dirty="0">
                <a:effectLst/>
                <a:latin typeface="+mn-ea"/>
              </a:rPr>
              <a:t>DR</a:t>
            </a:r>
            <a:r>
              <a:rPr lang="zh-CN" altLang="zh-CN" sz="2000" kern="100" dirty="0">
                <a:effectLst/>
                <a:latin typeface="+mn-ea"/>
              </a:rPr>
              <a:t>负责收集所有的链路状态信息，并发布给其他路由器。</a:t>
            </a:r>
            <a:r>
              <a:rPr lang="en-US" altLang="zh-CN" sz="2000" kern="100" dirty="0">
                <a:effectLst/>
                <a:latin typeface="+mn-ea"/>
              </a:rPr>
              <a:t>DR</a:t>
            </a:r>
            <a:r>
              <a:rPr lang="zh-CN" altLang="zh-CN" sz="2000" kern="100" dirty="0">
                <a:effectLst/>
                <a:latin typeface="+mn-ea"/>
              </a:rPr>
              <a:t>一旦当选，除非路由器故障，否则不会更换；即便新加入一台优先级比</a:t>
            </a:r>
            <a:r>
              <a:rPr lang="en-US" altLang="zh-CN" sz="2000" kern="100" dirty="0">
                <a:effectLst/>
                <a:latin typeface="+mn-ea"/>
              </a:rPr>
              <a:t>DR</a:t>
            </a:r>
            <a:r>
              <a:rPr lang="zh-CN" altLang="zh-CN" sz="2000" kern="100" dirty="0">
                <a:effectLst/>
                <a:latin typeface="+mn-ea"/>
              </a:rPr>
              <a:t>高的路由器，也不更换</a:t>
            </a:r>
            <a:r>
              <a:rPr lang="zh-CN" altLang="zh-CN" sz="2000" b="1" kern="100" dirty="0">
                <a:effectLst/>
                <a:latin typeface="+mn-ea"/>
              </a:rPr>
              <a:t>。</a:t>
            </a:r>
            <a:r>
              <a:rPr lang="zh-CN" altLang="zh-CN" sz="2000" kern="100" dirty="0">
                <a:effectLst/>
                <a:latin typeface="+mn-ea"/>
              </a:rPr>
              <a:t>选举</a:t>
            </a:r>
            <a:r>
              <a:rPr lang="en-US" altLang="zh-CN" sz="2000" kern="100" dirty="0">
                <a:effectLst/>
                <a:latin typeface="+mn-ea"/>
              </a:rPr>
              <a:t>DR</a:t>
            </a:r>
            <a:r>
              <a:rPr lang="zh-CN" altLang="zh-CN" sz="2000" kern="100" dirty="0">
                <a:effectLst/>
                <a:latin typeface="+mn-ea"/>
              </a:rPr>
              <a:t>的同时也选举出一个</a:t>
            </a:r>
            <a:r>
              <a:rPr lang="en-US" altLang="zh-CN" sz="2000" kern="100" dirty="0">
                <a:effectLst/>
                <a:latin typeface="+mn-ea"/>
              </a:rPr>
              <a:t>BDR</a:t>
            </a:r>
            <a:r>
              <a:rPr lang="zh-CN" altLang="zh-CN" sz="2000" kern="100" dirty="0">
                <a:effectLst/>
                <a:latin typeface="+mn-ea"/>
              </a:rPr>
              <a:t>（</a:t>
            </a:r>
            <a:r>
              <a:rPr lang="en-US" altLang="zh-CN" sz="2000" kern="100" dirty="0">
                <a:effectLst/>
                <a:latin typeface="+mn-ea"/>
              </a:rPr>
              <a:t>Backup Designated Router,</a:t>
            </a:r>
            <a:r>
              <a:rPr lang="zh-CN" altLang="zh-CN" sz="2000" kern="100" dirty="0">
                <a:effectLst/>
                <a:latin typeface="+mn-ea"/>
              </a:rPr>
              <a:t>备份指定路由器），在</a:t>
            </a:r>
            <a:r>
              <a:rPr lang="en-US" altLang="zh-CN" sz="2000" kern="100" dirty="0">
                <a:effectLst/>
                <a:latin typeface="+mn-ea"/>
              </a:rPr>
              <a:t>DR</a:t>
            </a:r>
            <a:r>
              <a:rPr lang="zh-CN" altLang="zh-CN" sz="2000" kern="100" dirty="0">
                <a:effectLst/>
                <a:latin typeface="+mn-ea"/>
              </a:rPr>
              <a:t>失效的时候，</a:t>
            </a:r>
            <a:r>
              <a:rPr lang="en-US" altLang="zh-CN" sz="2000" kern="100" dirty="0">
                <a:effectLst/>
                <a:latin typeface="+mn-ea"/>
              </a:rPr>
              <a:t>BDR</a:t>
            </a:r>
            <a:r>
              <a:rPr lang="zh-CN" altLang="zh-CN" sz="2000" kern="100" dirty="0">
                <a:effectLst/>
                <a:latin typeface="+mn-ea"/>
              </a:rPr>
              <a:t>担负起</a:t>
            </a:r>
            <a:r>
              <a:rPr lang="en-US" altLang="zh-CN" sz="2000" kern="100" dirty="0">
                <a:effectLst/>
                <a:latin typeface="+mn-ea"/>
              </a:rPr>
              <a:t>DR</a:t>
            </a:r>
            <a:r>
              <a:rPr lang="zh-CN" altLang="zh-CN" sz="2000" kern="100" dirty="0">
                <a:effectLst/>
                <a:latin typeface="+mn-ea"/>
              </a:rPr>
              <a:t>的职责。点对点型网络不需要</a:t>
            </a:r>
            <a:r>
              <a:rPr lang="en-US" altLang="zh-CN" sz="2000" kern="100" dirty="0">
                <a:effectLst/>
                <a:latin typeface="+mn-ea"/>
              </a:rPr>
              <a:t>DR</a:t>
            </a:r>
            <a:r>
              <a:rPr lang="zh-CN" altLang="zh-CN" sz="2000" kern="100" dirty="0">
                <a:effectLst/>
                <a:latin typeface="+mn-ea"/>
              </a:rPr>
              <a:t>，因为只存在两个节点，彼此间完全相邻。</a:t>
            </a:r>
          </a:p>
          <a:p>
            <a:pPr eaLnBrk="1" hangingPunct="1">
              <a:lnSpc>
                <a:spcPct val="150000"/>
              </a:lnSpc>
            </a:pP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3" name="组合 2">
            <a:extLst>
              <a:ext uri="{FF2B5EF4-FFF2-40B4-BE49-F238E27FC236}">
                <a16:creationId xmlns:a16="http://schemas.microsoft.com/office/drawing/2014/main" id="{9070E9A7-3EAA-E470-1C4F-F92552D89210}"/>
              </a:ext>
            </a:extLst>
          </p:cNvPr>
          <p:cNvGrpSpPr/>
          <p:nvPr/>
        </p:nvGrpSpPr>
        <p:grpSpPr>
          <a:xfrm>
            <a:off x="809068" y="5487194"/>
            <a:ext cx="10226040" cy="1123950"/>
            <a:chOff x="1325" y="8641"/>
            <a:chExt cx="16104" cy="1770"/>
          </a:xfrm>
        </p:grpSpPr>
        <p:sp>
          <p:nvSpPr>
            <p:cNvPr id="5" name="矩形 4">
              <a:extLst>
                <a:ext uri="{FF2B5EF4-FFF2-40B4-BE49-F238E27FC236}">
                  <a16:creationId xmlns:a16="http://schemas.microsoft.com/office/drawing/2014/main" id="{C2266D4A-5813-9479-1FD1-0A71366AC9FF}"/>
                </a:ext>
              </a:extLst>
            </p:cNvPr>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互联网">
              <a:extLst>
                <a:ext uri="{FF2B5EF4-FFF2-40B4-BE49-F238E27FC236}">
                  <a16:creationId xmlns:a16="http://schemas.microsoft.com/office/drawing/2014/main" id="{B4E4CB3D-96D1-600D-4886-36930C2A4205}"/>
                </a:ext>
              </a:extLst>
            </p:cNvPr>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2897222927"/>
      </p:ext>
    </p:extLst>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OSPF</a:t>
            </a:r>
            <a:r>
              <a:rPr lang="zh-CN" altLang="en-US" b="1" dirty="0">
                <a:latin typeface="+mj-ea"/>
                <a:ea typeface="+mj-ea"/>
              </a:rPr>
              <a:t>协议</a:t>
            </a:r>
          </a:p>
        </p:txBody>
      </p:sp>
      <p:sp>
        <p:nvSpPr>
          <p:cNvPr id="2" name="文本框 1"/>
          <p:cNvSpPr txBox="1"/>
          <p:nvPr/>
        </p:nvSpPr>
        <p:spPr>
          <a:xfrm>
            <a:off x="1374775" y="1684587"/>
            <a:ext cx="9507772" cy="3269613"/>
          </a:xfrm>
          <a:prstGeom prst="rect">
            <a:avLst/>
          </a:prstGeom>
          <a:noFill/>
        </p:spPr>
        <p:txBody>
          <a:bodyPr wrap="square" rtlCol="0" anchor="t">
            <a:spAutoFit/>
          </a:bodyPr>
          <a:lstStyle/>
          <a:p>
            <a:pPr indent="266700" algn="just">
              <a:lnSpc>
                <a:spcPct val="150000"/>
              </a:lnSpc>
            </a:pPr>
            <a:r>
              <a:rPr lang="zh-CN" altLang="zh-CN" sz="2000" kern="100" dirty="0">
                <a:effectLst/>
                <a:latin typeface="+mn-ea"/>
              </a:rPr>
              <a:t>（</a:t>
            </a:r>
            <a:r>
              <a:rPr lang="en-US" altLang="zh-CN" sz="2000" kern="100" dirty="0">
                <a:effectLst/>
                <a:latin typeface="+mn-ea"/>
              </a:rPr>
              <a:t>3</a:t>
            </a:r>
            <a:r>
              <a:rPr lang="zh-CN" altLang="zh-CN" sz="2000" kern="100" dirty="0">
                <a:effectLst/>
                <a:latin typeface="+mn-ea"/>
              </a:rPr>
              <a:t>）链路状态信息传递</a:t>
            </a:r>
          </a:p>
          <a:p>
            <a:pPr algn="just">
              <a:lnSpc>
                <a:spcPct val="150000"/>
              </a:lnSpc>
            </a:pPr>
            <a:r>
              <a:rPr lang="en-US" altLang="zh-CN" sz="2000" kern="100" dirty="0">
                <a:effectLst/>
                <a:latin typeface="+mn-ea"/>
              </a:rPr>
              <a:t>    </a:t>
            </a:r>
            <a:r>
              <a:rPr lang="zh-CN" altLang="zh-CN" sz="2000" kern="100" dirty="0">
                <a:effectLst/>
                <a:latin typeface="+mn-ea"/>
              </a:rPr>
              <a:t>建立邻接关系的</a:t>
            </a:r>
            <a:r>
              <a:rPr lang="en-US" altLang="zh-CN" sz="2000" kern="100" dirty="0">
                <a:effectLst/>
                <a:latin typeface="+mn-ea"/>
              </a:rPr>
              <a:t>OSPF</a:t>
            </a:r>
            <a:r>
              <a:rPr lang="zh-CN" altLang="zh-CN" sz="2000" kern="100" dirty="0">
                <a:effectLst/>
                <a:latin typeface="+mn-ea"/>
              </a:rPr>
              <a:t>路由器之间通过发布</a:t>
            </a:r>
            <a:r>
              <a:rPr lang="en-US" altLang="zh-CN" sz="2000" kern="100" dirty="0">
                <a:effectLst/>
                <a:latin typeface="+mn-ea"/>
              </a:rPr>
              <a:t>LSA</a:t>
            </a:r>
            <a:r>
              <a:rPr lang="zh-CN" altLang="zh-CN" sz="2000" kern="100" dirty="0">
                <a:effectLst/>
                <a:latin typeface="+mn-ea"/>
              </a:rPr>
              <a:t>（</a:t>
            </a:r>
            <a:r>
              <a:rPr lang="en-US" altLang="zh-CN" sz="2000" kern="100" dirty="0">
                <a:effectLst/>
                <a:latin typeface="+mn-ea"/>
              </a:rPr>
              <a:t>Link State Advertisement,</a:t>
            </a:r>
            <a:r>
              <a:rPr lang="zh-CN" altLang="zh-CN" sz="2000" kern="100" dirty="0">
                <a:effectLst/>
                <a:latin typeface="+mn-ea"/>
                <a:cs typeface="Arial" panose="020B0604020202020204" pitchFamily="34" charset="0"/>
              </a:rPr>
              <a:t>链路状态通告</a:t>
            </a:r>
            <a:r>
              <a:rPr lang="zh-CN" altLang="zh-CN" sz="2000" kern="100" dirty="0">
                <a:effectLst/>
                <a:latin typeface="+mn-ea"/>
              </a:rPr>
              <a:t>）来交互链路状态信息。通过获得的</a:t>
            </a:r>
            <a:r>
              <a:rPr lang="en-US" altLang="zh-CN" sz="2000" kern="100" dirty="0">
                <a:effectLst/>
                <a:latin typeface="+mn-ea"/>
              </a:rPr>
              <a:t>LSA</a:t>
            </a:r>
            <a:r>
              <a:rPr lang="zh-CN" altLang="zh-CN" sz="2000" kern="100" dirty="0">
                <a:effectLst/>
                <a:latin typeface="+mn-ea"/>
              </a:rPr>
              <a:t>，同步</a:t>
            </a:r>
            <a:r>
              <a:rPr lang="en-US" altLang="zh-CN" sz="2000" kern="100" dirty="0">
                <a:effectLst/>
                <a:latin typeface="+mn-ea"/>
              </a:rPr>
              <a:t>OSPF</a:t>
            </a:r>
            <a:r>
              <a:rPr lang="zh-CN" altLang="zh-CN" sz="2000" kern="100" dirty="0">
                <a:effectLst/>
                <a:latin typeface="+mn-ea"/>
              </a:rPr>
              <a:t>区域内的链路状态信息后，各路由器将形成相同的</a:t>
            </a:r>
            <a:r>
              <a:rPr lang="en-US" altLang="zh-CN" sz="2000" kern="100" dirty="0">
                <a:effectLst/>
                <a:latin typeface="+mn-ea"/>
              </a:rPr>
              <a:t>LSDB</a:t>
            </a:r>
            <a:r>
              <a:rPr lang="zh-CN" altLang="zh-CN" sz="2000" kern="100" dirty="0">
                <a:effectLst/>
                <a:latin typeface="+mn-ea"/>
              </a:rPr>
              <a:t>（</a:t>
            </a:r>
            <a:r>
              <a:rPr lang="en-US" altLang="zh-CN" sz="2000" kern="100" dirty="0">
                <a:effectLst/>
                <a:latin typeface="+mn-ea"/>
              </a:rPr>
              <a:t>Link State Database,</a:t>
            </a:r>
            <a:r>
              <a:rPr lang="zh-CN" altLang="zh-CN" sz="2000" kern="100" dirty="0">
                <a:effectLst/>
                <a:latin typeface="+mn-ea"/>
                <a:cs typeface="Arial" panose="020B0604020202020204" pitchFamily="34" charset="0"/>
              </a:rPr>
              <a:t>链路状态数据库</a:t>
            </a:r>
            <a:r>
              <a:rPr lang="zh-CN" altLang="zh-CN" sz="2000" kern="100" dirty="0">
                <a:effectLst/>
                <a:latin typeface="+mn-ea"/>
              </a:rPr>
              <a:t>）</a:t>
            </a:r>
            <a:r>
              <a:rPr lang="en-US" altLang="zh-CN" sz="2000" kern="100" dirty="0">
                <a:effectLst/>
                <a:latin typeface="+mn-ea"/>
              </a:rPr>
              <a:t>,</a:t>
            </a:r>
            <a:r>
              <a:rPr lang="zh-CN" altLang="zh-CN" sz="2000" kern="100" dirty="0">
                <a:effectLst/>
                <a:latin typeface="+mn-ea"/>
              </a:rPr>
              <a:t>如图</a:t>
            </a:r>
            <a:r>
              <a:rPr lang="en-US" altLang="zh-CN" sz="2000" kern="100" dirty="0">
                <a:effectLst/>
                <a:latin typeface="+mn-ea"/>
              </a:rPr>
              <a:t>6-14</a:t>
            </a:r>
            <a:r>
              <a:rPr lang="zh-CN" altLang="zh-CN" sz="2000" kern="100" dirty="0">
                <a:effectLst/>
                <a:latin typeface="+mn-ea"/>
              </a:rPr>
              <a:t>所示。</a:t>
            </a:r>
          </a:p>
          <a:p>
            <a:pPr indent="266700" algn="just">
              <a:lnSpc>
                <a:spcPct val="150000"/>
              </a:lnSpc>
            </a:pPr>
            <a:endParaRPr lang="zh-CN" altLang="zh-CN" sz="2000" kern="100" dirty="0">
              <a:effectLst/>
              <a:latin typeface="+mn-ea"/>
            </a:endParaRPr>
          </a:p>
          <a:p>
            <a:pPr eaLnBrk="1" hangingPunct="1">
              <a:lnSpc>
                <a:spcPct val="150000"/>
              </a:lnSpc>
            </a:pP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3" name="组合 2">
            <a:extLst>
              <a:ext uri="{FF2B5EF4-FFF2-40B4-BE49-F238E27FC236}">
                <a16:creationId xmlns:a16="http://schemas.microsoft.com/office/drawing/2014/main" id="{9070E9A7-3EAA-E470-1C4F-F92552D89210}"/>
              </a:ext>
            </a:extLst>
          </p:cNvPr>
          <p:cNvGrpSpPr/>
          <p:nvPr/>
        </p:nvGrpSpPr>
        <p:grpSpPr>
          <a:xfrm>
            <a:off x="809068" y="5487194"/>
            <a:ext cx="10226040" cy="1123950"/>
            <a:chOff x="1325" y="8641"/>
            <a:chExt cx="16104" cy="1770"/>
          </a:xfrm>
        </p:grpSpPr>
        <p:sp>
          <p:nvSpPr>
            <p:cNvPr id="5" name="矩形 4">
              <a:extLst>
                <a:ext uri="{FF2B5EF4-FFF2-40B4-BE49-F238E27FC236}">
                  <a16:creationId xmlns:a16="http://schemas.microsoft.com/office/drawing/2014/main" id="{C2266D4A-5813-9479-1FD1-0A71366AC9FF}"/>
                </a:ext>
              </a:extLst>
            </p:cNvPr>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互联网">
              <a:extLst>
                <a:ext uri="{FF2B5EF4-FFF2-40B4-BE49-F238E27FC236}">
                  <a16:creationId xmlns:a16="http://schemas.microsoft.com/office/drawing/2014/main" id="{B4E4CB3D-96D1-600D-4886-36930C2A4205}"/>
                </a:ext>
              </a:extLst>
            </p:cNvPr>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952989880"/>
      </p:ext>
    </p:extLst>
  </p:cSld>
  <p:clrMapOvr>
    <a:masterClrMapping/>
  </p:clrMapOvr>
  <p:transition spd="slow">
    <p:pu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OSPF</a:t>
            </a:r>
            <a:r>
              <a:rPr lang="zh-CN" altLang="en-US" b="1" dirty="0">
                <a:latin typeface="+mj-ea"/>
                <a:ea typeface="+mj-ea"/>
              </a:rPr>
              <a:t>协议</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8" name="图片 7">
            <a:extLst>
              <a:ext uri="{FF2B5EF4-FFF2-40B4-BE49-F238E27FC236}">
                <a16:creationId xmlns:a16="http://schemas.microsoft.com/office/drawing/2014/main" id="{27D6EF3D-BCB9-C1EF-8745-5BF3D5EC15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0315" y="984137"/>
            <a:ext cx="4312920" cy="5621754"/>
          </a:xfrm>
          <a:prstGeom prst="rect">
            <a:avLst/>
          </a:prstGeom>
          <a:noFill/>
          <a:ln>
            <a:noFill/>
          </a:ln>
        </p:spPr>
      </p:pic>
      <p:sp>
        <p:nvSpPr>
          <p:cNvPr id="9" name="文本框 8">
            <a:extLst>
              <a:ext uri="{FF2B5EF4-FFF2-40B4-BE49-F238E27FC236}">
                <a16:creationId xmlns:a16="http://schemas.microsoft.com/office/drawing/2014/main" id="{A8057F51-EBD3-D946-613B-F90BA58A0535}"/>
              </a:ext>
            </a:extLst>
          </p:cNvPr>
          <p:cNvSpPr txBox="1"/>
          <p:nvPr/>
        </p:nvSpPr>
        <p:spPr>
          <a:xfrm>
            <a:off x="7775575" y="6457902"/>
            <a:ext cx="2895600" cy="707886"/>
          </a:xfrm>
          <a:prstGeom prst="rect">
            <a:avLst/>
          </a:prstGeom>
          <a:noFill/>
        </p:spPr>
        <p:txBody>
          <a:bodyPr wrap="square" rtlCol="0">
            <a:spAutoFit/>
          </a:bodyPr>
          <a:lstStyle/>
          <a:p>
            <a:r>
              <a:rPr lang="zh-CN" altLang="zh-CN" sz="1600" kern="100" dirty="0">
                <a:effectLst/>
                <a:latin typeface="+mn-ea"/>
              </a:rPr>
              <a:t>图</a:t>
            </a:r>
            <a:r>
              <a:rPr lang="en-US" altLang="zh-CN" sz="1600" kern="100" dirty="0">
                <a:effectLst/>
                <a:latin typeface="+mn-ea"/>
              </a:rPr>
              <a:t>6-14 </a:t>
            </a:r>
            <a:r>
              <a:rPr lang="zh-CN" altLang="zh-CN" sz="1600" kern="100" dirty="0">
                <a:effectLst/>
                <a:latin typeface="+mn-ea"/>
              </a:rPr>
              <a:t>链路状态信息传递</a:t>
            </a:r>
          </a:p>
          <a:p>
            <a:endParaRPr lang="zh-CN" altLang="en-US" dirty="0"/>
          </a:p>
        </p:txBody>
      </p:sp>
    </p:spTree>
    <p:extLst>
      <p:ext uri="{BB962C8B-B14F-4D97-AF65-F5344CB8AC3E}">
        <p14:creationId xmlns:p14="http://schemas.microsoft.com/office/powerpoint/2010/main" val="2799824506"/>
      </p:ext>
    </p:extLst>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OSPF</a:t>
            </a:r>
            <a:r>
              <a:rPr lang="zh-CN" altLang="en-US" b="1" dirty="0">
                <a:latin typeface="+mj-ea"/>
                <a:ea typeface="+mj-ea"/>
              </a:rPr>
              <a:t>协议</a:t>
            </a:r>
          </a:p>
        </p:txBody>
      </p:sp>
      <p:sp>
        <p:nvSpPr>
          <p:cNvPr id="2" name="文本框 1"/>
          <p:cNvSpPr txBox="1"/>
          <p:nvPr/>
        </p:nvSpPr>
        <p:spPr>
          <a:xfrm>
            <a:off x="1374775" y="1684587"/>
            <a:ext cx="9507772" cy="4192943"/>
          </a:xfrm>
          <a:prstGeom prst="rect">
            <a:avLst/>
          </a:prstGeom>
          <a:noFill/>
        </p:spPr>
        <p:txBody>
          <a:bodyPr wrap="square" rtlCol="0" anchor="t">
            <a:spAutoFit/>
          </a:bodyPr>
          <a:lstStyle/>
          <a:p>
            <a:pPr indent="266700" algn="just">
              <a:lnSpc>
                <a:spcPct val="150000"/>
              </a:lnSpc>
            </a:pPr>
            <a:r>
              <a:rPr lang="en-US" altLang="zh-CN" sz="2000" kern="100" dirty="0">
                <a:effectLst/>
                <a:latin typeface="+mn-ea"/>
              </a:rPr>
              <a:t>   </a:t>
            </a:r>
            <a:r>
              <a:rPr lang="zh-CN" altLang="zh-CN" sz="2000" kern="100" dirty="0">
                <a:effectLst/>
                <a:latin typeface="+mn-ea"/>
              </a:rPr>
              <a:t>当双方的链路状态信息交互成功后，邻居状态将变迁为</a:t>
            </a:r>
            <a:r>
              <a:rPr lang="en-US" altLang="zh-CN" sz="2000" kern="100" dirty="0">
                <a:effectLst/>
                <a:latin typeface="+mn-ea"/>
              </a:rPr>
              <a:t>Full</a:t>
            </a:r>
            <a:r>
              <a:rPr lang="zh-CN" altLang="zh-CN" sz="2000" kern="100" dirty="0">
                <a:effectLst/>
                <a:latin typeface="+mn-ea"/>
              </a:rPr>
              <a:t>状态，这表明邻居路由器之间的链路状态信息已经同步。</a:t>
            </a:r>
          </a:p>
          <a:p>
            <a:pPr indent="266700" algn="just">
              <a:lnSpc>
                <a:spcPct val="150000"/>
              </a:lnSpc>
            </a:pPr>
            <a:r>
              <a:rPr lang="en-US" altLang="zh-CN" sz="2000" kern="100" dirty="0">
                <a:effectLst/>
                <a:latin typeface="+mn-ea"/>
              </a:rPr>
              <a:t>   </a:t>
            </a:r>
            <a:r>
              <a:rPr lang="zh-CN" altLang="zh-CN" sz="2000" kern="100" dirty="0">
                <a:effectLst/>
                <a:latin typeface="+mn-ea"/>
              </a:rPr>
              <a:t>当链路状态发生变化时，</a:t>
            </a:r>
            <a:r>
              <a:rPr lang="en-US" altLang="zh-CN" sz="2000" kern="100" dirty="0">
                <a:effectLst/>
                <a:latin typeface="+mn-ea"/>
              </a:rPr>
              <a:t>OSPF</a:t>
            </a:r>
            <a:r>
              <a:rPr lang="zh-CN" altLang="zh-CN" sz="2000" kern="100" dirty="0">
                <a:effectLst/>
                <a:latin typeface="+mn-ea"/>
              </a:rPr>
              <a:t>通过</a:t>
            </a:r>
            <a:r>
              <a:rPr lang="en-US" altLang="zh-CN" sz="2000" kern="100" dirty="0">
                <a:effectLst/>
                <a:latin typeface="+mn-ea"/>
              </a:rPr>
              <a:t>Flooding</a:t>
            </a:r>
            <a:r>
              <a:rPr lang="zh-CN" altLang="zh-CN" sz="2000" kern="100" dirty="0">
                <a:effectLst/>
                <a:latin typeface="+mn-ea"/>
              </a:rPr>
              <a:t>过程通告网络上其他路由器。</a:t>
            </a:r>
            <a:r>
              <a:rPr lang="en-US" altLang="zh-CN" sz="2000" kern="100" dirty="0">
                <a:effectLst/>
                <a:latin typeface="+mn-ea"/>
              </a:rPr>
              <a:t>OSPF</a:t>
            </a:r>
            <a:r>
              <a:rPr lang="zh-CN" altLang="zh-CN" sz="2000" kern="100" dirty="0">
                <a:effectLst/>
                <a:latin typeface="+mn-ea"/>
              </a:rPr>
              <a:t>路由器接收到包含有新信息的链路状态更新报文，将更新自己的链路状态数据库，然后用</a:t>
            </a:r>
            <a:r>
              <a:rPr lang="en-US" altLang="zh-CN" sz="2000" kern="100" dirty="0">
                <a:effectLst/>
                <a:latin typeface="+mn-ea"/>
              </a:rPr>
              <a:t>SPF</a:t>
            </a:r>
            <a:r>
              <a:rPr lang="zh-CN" altLang="zh-CN" sz="2000" kern="100" dirty="0">
                <a:effectLst/>
                <a:latin typeface="+mn-ea"/>
              </a:rPr>
              <a:t>算法重新计算路由表。在重新计算过程中，路由器继续使用旧路由表，直到</a:t>
            </a:r>
            <a:r>
              <a:rPr lang="en-US" altLang="zh-CN" sz="2000" kern="100" dirty="0">
                <a:effectLst/>
                <a:latin typeface="+mn-ea"/>
              </a:rPr>
              <a:t>SPF</a:t>
            </a:r>
            <a:r>
              <a:rPr lang="zh-CN" altLang="zh-CN" sz="2000" kern="100" dirty="0">
                <a:effectLst/>
                <a:latin typeface="+mn-ea"/>
              </a:rPr>
              <a:t>完成新的路由表计算。新的链路状态信息将发送给其他路由器。值得注意的是，即使链路状态没有发生改变，</a:t>
            </a:r>
            <a:r>
              <a:rPr lang="en-US" altLang="zh-CN" sz="2000" kern="100" dirty="0">
                <a:effectLst/>
                <a:latin typeface="+mn-ea"/>
              </a:rPr>
              <a:t>OSPF</a:t>
            </a:r>
            <a:r>
              <a:rPr lang="zh-CN" altLang="zh-CN" sz="2000" kern="100" dirty="0">
                <a:effectLst/>
                <a:latin typeface="+mn-ea"/>
              </a:rPr>
              <a:t>路由信息也会自动更新，默认时间为</a:t>
            </a:r>
            <a:r>
              <a:rPr lang="en-US" altLang="zh-CN" sz="2000" kern="100" dirty="0">
                <a:effectLst/>
                <a:latin typeface="+mn-ea"/>
              </a:rPr>
              <a:t>30</a:t>
            </a:r>
            <a:r>
              <a:rPr lang="zh-CN" altLang="zh-CN" sz="2000" kern="100" dirty="0">
                <a:effectLst/>
                <a:latin typeface="+mn-ea"/>
              </a:rPr>
              <a:t>分钟</a:t>
            </a:r>
            <a:r>
              <a:rPr lang="zh-CN" altLang="en-US" sz="2000" kern="100" dirty="0">
                <a:effectLst/>
                <a:latin typeface="+mn-ea"/>
              </a:rPr>
              <a:t>。</a:t>
            </a:r>
            <a:endParaRPr lang="zh-CN" altLang="zh-CN" sz="2000" kern="100" dirty="0">
              <a:effectLst/>
              <a:latin typeface="+mn-ea"/>
            </a:endParaRPr>
          </a:p>
          <a:p>
            <a:pPr eaLnBrk="1" hangingPunct="1">
              <a:lnSpc>
                <a:spcPct val="150000"/>
              </a:lnSpc>
            </a:pP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3" name="组合 2">
            <a:extLst>
              <a:ext uri="{FF2B5EF4-FFF2-40B4-BE49-F238E27FC236}">
                <a16:creationId xmlns:a16="http://schemas.microsoft.com/office/drawing/2014/main" id="{9070E9A7-3EAA-E470-1C4F-F92552D89210}"/>
              </a:ext>
            </a:extLst>
          </p:cNvPr>
          <p:cNvGrpSpPr/>
          <p:nvPr/>
        </p:nvGrpSpPr>
        <p:grpSpPr>
          <a:xfrm>
            <a:off x="809068" y="5487194"/>
            <a:ext cx="10226040" cy="1123950"/>
            <a:chOff x="1325" y="8641"/>
            <a:chExt cx="16104" cy="1770"/>
          </a:xfrm>
        </p:grpSpPr>
        <p:sp>
          <p:nvSpPr>
            <p:cNvPr id="5" name="矩形 4">
              <a:extLst>
                <a:ext uri="{FF2B5EF4-FFF2-40B4-BE49-F238E27FC236}">
                  <a16:creationId xmlns:a16="http://schemas.microsoft.com/office/drawing/2014/main" id="{C2266D4A-5813-9479-1FD1-0A71366AC9FF}"/>
                </a:ext>
              </a:extLst>
            </p:cNvPr>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互联网">
              <a:extLst>
                <a:ext uri="{FF2B5EF4-FFF2-40B4-BE49-F238E27FC236}">
                  <a16:creationId xmlns:a16="http://schemas.microsoft.com/office/drawing/2014/main" id="{B4E4CB3D-96D1-600D-4886-36930C2A4205}"/>
                </a:ext>
              </a:extLst>
            </p:cNvPr>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2350317590"/>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latin typeface="Microsoft YaHei UI" pitchFamily="18" charset="0"/>
                <a:sym typeface="+mn-ea"/>
              </a:rPr>
              <a:t>6.1 </a:t>
            </a:r>
            <a:r>
              <a:rPr lang="zh-CN" altLang="en-US" dirty="0">
                <a:latin typeface="Microsoft YaHei UI" pitchFamily="18" charset="0"/>
                <a:sym typeface="+mn-ea"/>
              </a:rPr>
              <a:t>项目导入</a:t>
            </a:r>
            <a:endParaRPr lang="zh-CN" altLang="en-US" dirty="0"/>
          </a:p>
        </p:txBody>
      </p:sp>
      <p:sp>
        <p:nvSpPr>
          <p:cNvPr id="6" name="内容占位符 5"/>
          <p:cNvSpPr>
            <a:spLocks noGrp="1"/>
          </p:cNvSpPr>
          <p:nvPr>
            <p:ph idx="13"/>
          </p:nvPr>
        </p:nvSpPr>
        <p:spPr/>
        <p:txBody>
          <a:bodyPr>
            <a:noAutofit/>
          </a:bodyPr>
          <a:lstStyle/>
          <a:p>
            <a:endParaRPr lang="zh-CN" altLang="en-US" dirty="0"/>
          </a:p>
        </p:txBody>
      </p:sp>
      <p:sp>
        <p:nvSpPr>
          <p:cNvPr id="2" name="文本框 1"/>
          <p:cNvSpPr txBox="1"/>
          <p:nvPr/>
        </p:nvSpPr>
        <p:spPr>
          <a:xfrm>
            <a:off x="1222375" y="1777106"/>
            <a:ext cx="9812733" cy="3269613"/>
          </a:xfrm>
          <a:prstGeom prst="rect">
            <a:avLst/>
          </a:prstGeom>
          <a:noFill/>
        </p:spPr>
        <p:txBody>
          <a:bodyPr wrap="square" rtlCol="0" anchor="t">
            <a:spAutoFit/>
          </a:bodyPr>
          <a:lstStyle/>
          <a:p>
            <a:pPr indent="266700" algn="just">
              <a:lnSpc>
                <a:spcPct val="150000"/>
              </a:lnSpc>
            </a:pPr>
            <a:r>
              <a:rPr lang="en-US" altLang="zh-CN" sz="2000" kern="100" dirty="0">
                <a:effectLst/>
                <a:latin typeface="+mn-ea"/>
              </a:rPr>
              <a:t>   </a:t>
            </a:r>
            <a:r>
              <a:rPr lang="zh-CN" altLang="zh-CN" sz="2000" kern="100" dirty="0">
                <a:effectLst/>
                <a:latin typeface="+mn-ea"/>
              </a:rPr>
              <a:t>由于</a:t>
            </a:r>
            <a:r>
              <a:rPr lang="en-US" altLang="zh-CN" sz="2000" kern="100" dirty="0">
                <a:effectLst/>
                <a:latin typeface="+mn-ea"/>
              </a:rPr>
              <a:t>AAA</a:t>
            </a:r>
            <a:r>
              <a:rPr lang="zh-CN" altLang="zh-CN" sz="2000" kern="100" dirty="0">
                <a:effectLst/>
                <a:latin typeface="+mn-ea"/>
              </a:rPr>
              <a:t>公司总部的</a:t>
            </a:r>
            <a:r>
              <a:rPr lang="en-US" altLang="zh-CN" sz="2000" kern="100" dirty="0">
                <a:effectLst/>
                <a:latin typeface="+mn-ea"/>
              </a:rPr>
              <a:t>VLAN</a:t>
            </a:r>
            <a:r>
              <a:rPr lang="zh-CN" altLang="zh-CN" sz="2000" kern="100" dirty="0">
                <a:effectLst/>
                <a:latin typeface="+mn-ea"/>
              </a:rPr>
              <a:t>太多，若全部采用静态路由则不太合适，因为这需要对每一条路由条目进行配置，过程烦琐，且静态路由不能适应拓扑结构经常变化的网络环境。</a:t>
            </a:r>
          </a:p>
          <a:p>
            <a:pPr indent="266700" algn="just">
              <a:lnSpc>
                <a:spcPct val="150000"/>
              </a:lnSpc>
            </a:pPr>
            <a:r>
              <a:rPr lang="en-US" altLang="zh-CN" sz="2000" kern="100" dirty="0">
                <a:effectLst/>
                <a:latin typeface="+mn-ea"/>
              </a:rPr>
              <a:t>   </a:t>
            </a:r>
            <a:r>
              <a:rPr lang="zh-CN" altLang="zh-CN" sz="2000" kern="100" dirty="0">
                <a:effectLst/>
                <a:latin typeface="+mn-ea"/>
              </a:rPr>
              <a:t>动态路由正好弥补了静态路由的缺陷，适应规模大、拓扑有变化的复杂网络环境。动态路由的维护量小，自适应性非常强。若不同网段采用不同的路由技术，亦可通过路由重引入技术实现网络的互联。在这里，我们为公司总部配置动态</a:t>
            </a:r>
            <a:r>
              <a:rPr lang="en-US" altLang="zh-CN" sz="2000" kern="100" dirty="0">
                <a:effectLst/>
                <a:latin typeface="+mn-ea"/>
              </a:rPr>
              <a:t>OSPF</a:t>
            </a:r>
            <a:r>
              <a:rPr lang="zh-CN" altLang="zh-CN" sz="2000" kern="100" dirty="0">
                <a:effectLst/>
                <a:latin typeface="+mn-ea"/>
              </a:rPr>
              <a:t>路由使网络结构达到最优化。</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993775" y="5746248"/>
            <a:ext cx="9551753" cy="926432"/>
            <a:chOff x="1325" y="8641"/>
            <a:chExt cx="16104" cy="1770"/>
          </a:xfrm>
        </p:grpSpPr>
        <p:sp>
          <p:nvSpPr>
            <p:cNvPr id="42" name="矩形 41"/>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OSPF</a:t>
            </a:r>
            <a:r>
              <a:rPr lang="zh-CN" altLang="en-US" b="1" dirty="0">
                <a:latin typeface="+mj-ea"/>
                <a:ea typeface="+mj-ea"/>
              </a:rPr>
              <a:t>协议</a:t>
            </a:r>
          </a:p>
        </p:txBody>
      </p:sp>
      <p:sp>
        <p:nvSpPr>
          <p:cNvPr id="2" name="文本框 1"/>
          <p:cNvSpPr txBox="1"/>
          <p:nvPr/>
        </p:nvSpPr>
        <p:spPr>
          <a:xfrm>
            <a:off x="1374775" y="1684587"/>
            <a:ext cx="9507772" cy="2346283"/>
          </a:xfrm>
          <a:prstGeom prst="rect">
            <a:avLst/>
          </a:prstGeom>
          <a:noFill/>
        </p:spPr>
        <p:txBody>
          <a:bodyPr wrap="square" rtlCol="0" anchor="t">
            <a:spAutoFit/>
          </a:bodyPr>
          <a:lstStyle/>
          <a:p>
            <a:pPr indent="266700" algn="just">
              <a:lnSpc>
                <a:spcPct val="150000"/>
              </a:lnSpc>
            </a:pPr>
            <a:r>
              <a:rPr lang="zh-CN" altLang="zh-CN" sz="2000" kern="100" dirty="0">
                <a:effectLst/>
                <a:latin typeface="+mn-ea"/>
              </a:rPr>
              <a:t>（</a:t>
            </a:r>
            <a:r>
              <a:rPr lang="en-US" altLang="zh-CN" sz="2000" kern="100" dirty="0">
                <a:effectLst/>
                <a:latin typeface="+mn-ea"/>
              </a:rPr>
              <a:t>4</a:t>
            </a:r>
            <a:r>
              <a:rPr lang="zh-CN" altLang="zh-CN" sz="2000" kern="100" dirty="0">
                <a:effectLst/>
                <a:latin typeface="+mn-ea"/>
              </a:rPr>
              <a:t>）路由计算</a:t>
            </a:r>
          </a:p>
          <a:p>
            <a:pPr indent="266700" algn="just">
              <a:lnSpc>
                <a:spcPct val="150000"/>
              </a:lnSpc>
            </a:pPr>
            <a:r>
              <a:rPr lang="en-US" altLang="zh-CN" sz="2000" kern="100" dirty="0">
                <a:effectLst/>
                <a:latin typeface="+mn-ea"/>
              </a:rPr>
              <a:t>OSPF</a:t>
            </a:r>
            <a:r>
              <a:rPr lang="zh-CN" altLang="zh-CN" sz="2000" kern="100" dirty="0">
                <a:effectLst/>
                <a:latin typeface="+mn-ea"/>
              </a:rPr>
              <a:t>路由计算通过以下步骤完成。</a:t>
            </a:r>
          </a:p>
          <a:p>
            <a:pPr indent="266700" algn="just">
              <a:lnSpc>
                <a:spcPct val="150000"/>
              </a:lnSpc>
            </a:pPr>
            <a:r>
              <a:rPr lang="zh-CN" altLang="zh-CN" sz="2000" kern="100" dirty="0">
                <a:effectLst/>
                <a:latin typeface="+mn-ea"/>
              </a:rPr>
              <a:t>①评估一台路由器到另一台路由器所需要的开销（</a:t>
            </a:r>
            <a:r>
              <a:rPr lang="en-US" altLang="zh-CN" sz="2000" kern="100" dirty="0">
                <a:effectLst/>
                <a:latin typeface="+mn-ea"/>
              </a:rPr>
              <a:t>Cost</a:t>
            </a:r>
            <a:r>
              <a:rPr lang="zh-CN" altLang="zh-CN" sz="2000" kern="100" dirty="0">
                <a:effectLst/>
                <a:latin typeface="+mn-ea"/>
              </a:rPr>
              <a:t>），如图</a:t>
            </a:r>
            <a:r>
              <a:rPr lang="en-US" altLang="zh-CN" sz="2000" kern="100" dirty="0">
                <a:effectLst/>
                <a:latin typeface="+mn-ea"/>
              </a:rPr>
              <a:t>6-15</a:t>
            </a:r>
            <a:r>
              <a:rPr lang="zh-CN" altLang="zh-CN" sz="2000" kern="100" dirty="0">
                <a:effectLst/>
                <a:latin typeface="+mn-ea"/>
              </a:rPr>
              <a:t>所示。</a:t>
            </a:r>
          </a:p>
          <a:p>
            <a:pPr indent="133350" algn="just">
              <a:lnSpc>
                <a:spcPct val="150000"/>
              </a:lnSpc>
            </a:pPr>
            <a:r>
              <a:rPr lang="zh-CN" altLang="zh-CN" sz="2000" kern="100" dirty="0">
                <a:effectLst/>
                <a:latin typeface="+mn-ea"/>
              </a:rPr>
              <a:t>一条路由的开销是指沿着到达目的网络的路径上所有路由器出接口的开销总和。开销越低，该接口越可能被用于转发数据流量。开销计算公式：</a:t>
            </a:r>
            <a:r>
              <a:rPr lang="en-US" altLang="zh-CN" sz="2000" kern="100" dirty="0">
                <a:effectLst/>
                <a:latin typeface="+mn-ea"/>
              </a:rPr>
              <a:t>10</a:t>
            </a:r>
            <a:r>
              <a:rPr lang="en-US" altLang="zh-CN" sz="2000" kern="100" baseline="30000" dirty="0">
                <a:effectLst/>
                <a:latin typeface="+mn-ea"/>
              </a:rPr>
              <a:t>8</a:t>
            </a:r>
            <a:r>
              <a:rPr lang="en-US" altLang="zh-CN" sz="2000" kern="100" dirty="0">
                <a:effectLst/>
                <a:latin typeface="+mn-ea"/>
              </a:rPr>
              <a:t>/ </a:t>
            </a:r>
            <a:r>
              <a:rPr lang="zh-CN" altLang="zh-CN" sz="2000" kern="100" dirty="0">
                <a:effectLst/>
                <a:latin typeface="+mn-ea"/>
              </a:rPr>
              <a:t>接口带宽。</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8" name="图片 7">
            <a:extLst>
              <a:ext uri="{FF2B5EF4-FFF2-40B4-BE49-F238E27FC236}">
                <a16:creationId xmlns:a16="http://schemas.microsoft.com/office/drawing/2014/main" id="{8D26CDA4-3F04-0D9A-A3BA-1C7894D532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53027" y="4251736"/>
            <a:ext cx="6523754" cy="2166115"/>
          </a:xfrm>
          <a:prstGeom prst="rect">
            <a:avLst/>
          </a:prstGeom>
          <a:noFill/>
          <a:ln>
            <a:noFill/>
          </a:ln>
        </p:spPr>
      </p:pic>
      <p:sp>
        <p:nvSpPr>
          <p:cNvPr id="9" name="文本框 8">
            <a:extLst>
              <a:ext uri="{FF2B5EF4-FFF2-40B4-BE49-F238E27FC236}">
                <a16:creationId xmlns:a16="http://schemas.microsoft.com/office/drawing/2014/main" id="{D0682042-A309-75D4-0620-131D2C42FC98}"/>
              </a:ext>
            </a:extLst>
          </p:cNvPr>
          <p:cNvSpPr txBox="1"/>
          <p:nvPr/>
        </p:nvSpPr>
        <p:spPr>
          <a:xfrm>
            <a:off x="5337175" y="6448663"/>
            <a:ext cx="1905000" cy="707886"/>
          </a:xfrm>
          <a:prstGeom prst="rect">
            <a:avLst/>
          </a:prstGeom>
          <a:noFill/>
        </p:spPr>
        <p:txBody>
          <a:bodyPr wrap="square" rtlCol="0">
            <a:spAutoFit/>
          </a:bodyPr>
          <a:lstStyle/>
          <a:p>
            <a:r>
              <a:rPr lang="zh-CN" altLang="zh-CN" sz="1600" kern="100" dirty="0">
                <a:effectLst/>
                <a:latin typeface="+mn-ea"/>
              </a:rPr>
              <a:t>图</a:t>
            </a:r>
            <a:r>
              <a:rPr lang="en-US" altLang="zh-CN" sz="1600" kern="100" dirty="0">
                <a:effectLst/>
                <a:latin typeface="+mn-ea"/>
              </a:rPr>
              <a:t>6-15 </a:t>
            </a:r>
            <a:r>
              <a:rPr lang="zh-CN" altLang="zh-CN" sz="1600" kern="100" dirty="0">
                <a:effectLst/>
                <a:latin typeface="+mn-ea"/>
              </a:rPr>
              <a:t>开销表</a:t>
            </a:r>
          </a:p>
          <a:p>
            <a:endParaRPr lang="zh-CN" altLang="en-US" dirty="0"/>
          </a:p>
        </p:txBody>
      </p:sp>
    </p:spTree>
    <p:extLst>
      <p:ext uri="{BB962C8B-B14F-4D97-AF65-F5344CB8AC3E}">
        <p14:creationId xmlns:p14="http://schemas.microsoft.com/office/powerpoint/2010/main" val="865636134"/>
      </p:ext>
    </p:extLst>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OSPF</a:t>
            </a:r>
            <a:r>
              <a:rPr lang="zh-CN" altLang="en-US" b="1" dirty="0">
                <a:latin typeface="+mj-ea"/>
                <a:ea typeface="+mj-ea"/>
              </a:rPr>
              <a:t>协议</a:t>
            </a:r>
          </a:p>
        </p:txBody>
      </p:sp>
      <p:sp>
        <p:nvSpPr>
          <p:cNvPr id="2" name="文本框 1"/>
          <p:cNvSpPr txBox="1"/>
          <p:nvPr/>
        </p:nvSpPr>
        <p:spPr>
          <a:xfrm>
            <a:off x="1374775" y="1684587"/>
            <a:ext cx="9507772" cy="961289"/>
          </a:xfrm>
          <a:prstGeom prst="rect">
            <a:avLst/>
          </a:prstGeom>
          <a:noFill/>
        </p:spPr>
        <p:txBody>
          <a:bodyPr wrap="square" rtlCol="0" anchor="t">
            <a:spAutoFit/>
          </a:bodyPr>
          <a:lstStyle/>
          <a:p>
            <a:pPr algn="just">
              <a:lnSpc>
                <a:spcPct val="150000"/>
              </a:lnSpc>
            </a:pPr>
            <a:r>
              <a:rPr lang="zh-CN" altLang="zh-CN" sz="2000" kern="100" dirty="0">
                <a:effectLst/>
                <a:latin typeface="+mn-ea"/>
              </a:rPr>
              <a:t> ②同步</a:t>
            </a:r>
            <a:r>
              <a:rPr lang="en-US" altLang="zh-CN" sz="2000" kern="100" dirty="0">
                <a:effectLst/>
                <a:latin typeface="+mn-ea"/>
              </a:rPr>
              <a:t>OSPF</a:t>
            </a:r>
            <a:r>
              <a:rPr lang="zh-CN" altLang="zh-CN" sz="2000" kern="100" dirty="0">
                <a:effectLst/>
                <a:latin typeface="+mn-ea"/>
              </a:rPr>
              <a:t>区域内每台路由器的</a:t>
            </a:r>
            <a:r>
              <a:rPr lang="en-US" altLang="zh-CN" sz="2000" kern="100" dirty="0">
                <a:effectLst/>
                <a:latin typeface="+mn-ea"/>
              </a:rPr>
              <a:t>LSDB</a:t>
            </a:r>
            <a:r>
              <a:rPr lang="zh-CN" altLang="zh-CN" sz="2000" kern="100" dirty="0">
                <a:effectLst/>
                <a:latin typeface="+mn-ea"/>
              </a:rPr>
              <a:t>。</a:t>
            </a:r>
          </a:p>
          <a:p>
            <a:pPr algn="just">
              <a:lnSpc>
                <a:spcPct val="150000"/>
              </a:lnSpc>
            </a:pPr>
            <a:r>
              <a:rPr lang="en-US" altLang="zh-CN" sz="2000" kern="100" dirty="0">
                <a:effectLst/>
                <a:latin typeface="+mn-ea"/>
              </a:rPr>
              <a:t> </a:t>
            </a:r>
            <a:r>
              <a:rPr lang="zh-CN" altLang="zh-CN" sz="2000" kern="100" dirty="0">
                <a:effectLst/>
                <a:latin typeface="+mn-ea"/>
              </a:rPr>
              <a:t>③使用</a:t>
            </a:r>
            <a:r>
              <a:rPr lang="en-US" altLang="zh-CN" sz="2000" kern="100" dirty="0">
                <a:effectLst/>
                <a:latin typeface="+mn-ea"/>
              </a:rPr>
              <a:t>SPF</a:t>
            </a:r>
            <a:r>
              <a:rPr lang="zh-CN" altLang="zh-CN" sz="2000" kern="100" dirty="0">
                <a:effectLst/>
                <a:latin typeface="+mn-ea"/>
              </a:rPr>
              <a:t>计算出路由，如图</a:t>
            </a:r>
            <a:r>
              <a:rPr lang="en-US" altLang="zh-CN" sz="2000" kern="100" dirty="0">
                <a:effectLst/>
                <a:latin typeface="+mn-ea"/>
              </a:rPr>
              <a:t>6-16</a:t>
            </a:r>
            <a:r>
              <a:rPr lang="zh-CN" altLang="zh-CN" sz="2000" kern="100" dirty="0">
                <a:effectLst/>
                <a:latin typeface="+mn-ea"/>
              </a:rPr>
              <a:t>所示。</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5" name="Picture 4">
            <a:extLst>
              <a:ext uri="{FF2B5EF4-FFF2-40B4-BE49-F238E27FC236}">
                <a16:creationId xmlns:a16="http://schemas.microsoft.com/office/drawing/2014/main" id="{2E336D0D-37BC-95CB-F99D-A0DB78D31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587" y="2706706"/>
            <a:ext cx="6048375"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a:extLst>
              <a:ext uri="{FF2B5EF4-FFF2-40B4-BE49-F238E27FC236}">
                <a16:creationId xmlns:a16="http://schemas.microsoft.com/office/drawing/2014/main" id="{A9674CFE-D303-3669-C115-4763A11C122E}"/>
              </a:ext>
            </a:extLst>
          </p:cNvPr>
          <p:cNvSpPr txBox="1"/>
          <p:nvPr/>
        </p:nvSpPr>
        <p:spPr>
          <a:xfrm>
            <a:off x="4613275" y="6460917"/>
            <a:ext cx="2667000" cy="338554"/>
          </a:xfrm>
          <a:prstGeom prst="rect">
            <a:avLst/>
          </a:prstGeom>
          <a:noFill/>
        </p:spPr>
        <p:txBody>
          <a:bodyPr wrap="square" rtlCol="0">
            <a:spAutoFit/>
          </a:bodyPr>
          <a:lstStyle/>
          <a:p>
            <a:pPr algn="ctr"/>
            <a:r>
              <a:rPr lang="zh-CN" altLang="zh-CN" sz="1600" kern="100" dirty="0">
                <a:effectLst/>
                <a:latin typeface="+mn-ea"/>
              </a:rPr>
              <a:t>图</a:t>
            </a:r>
            <a:r>
              <a:rPr lang="en-US" altLang="zh-CN" sz="1600" kern="100" dirty="0">
                <a:effectLst/>
                <a:latin typeface="+mn-ea"/>
              </a:rPr>
              <a:t>6-16 </a:t>
            </a:r>
            <a:r>
              <a:rPr lang="zh-CN" altLang="zh-CN" sz="1600" kern="100" dirty="0">
                <a:effectLst/>
                <a:latin typeface="+mn-ea"/>
              </a:rPr>
              <a:t>计算路由</a:t>
            </a:r>
          </a:p>
        </p:txBody>
      </p:sp>
    </p:spTree>
    <p:extLst>
      <p:ext uri="{BB962C8B-B14F-4D97-AF65-F5344CB8AC3E}">
        <p14:creationId xmlns:p14="http://schemas.microsoft.com/office/powerpoint/2010/main" val="2233013176"/>
      </p:ext>
    </p:extLst>
  </p:cSld>
  <p:clrMapOvr>
    <a:masterClrMapping/>
  </p:clrMapOvr>
  <p:transition spd="slow">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OSPF</a:t>
            </a:r>
            <a:r>
              <a:rPr lang="zh-CN" altLang="en-US" b="1" dirty="0">
                <a:latin typeface="+mj-ea"/>
                <a:ea typeface="+mj-ea"/>
              </a:rPr>
              <a:t>协议</a:t>
            </a:r>
          </a:p>
        </p:txBody>
      </p:sp>
      <p:sp>
        <p:nvSpPr>
          <p:cNvPr id="2" name="文本框 1"/>
          <p:cNvSpPr txBox="1"/>
          <p:nvPr/>
        </p:nvSpPr>
        <p:spPr>
          <a:xfrm>
            <a:off x="1154129" y="1601336"/>
            <a:ext cx="10213658" cy="5577937"/>
          </a:xfrm>
          <a:prstGeom prst="rect">
            <a:avLst/>
          </a:prstGeom>
          <a:noFill/>
        </p:spPr>
        <p:txBody>
          <a:bodyPr wrap="square" rtlCol="0" anchor="t">
            <a:spAutoFit/>
          </a:bodyPr>
          <a:lstStyle/>
          <a:p>
            <a:pPr indent="262255" algn="just">
              <a:lnSpc>
                <a:spcPct val="150000"/>
              </a:lnSpc>
            </a:pPr>
            <a:r>
              <a:rPr lang="en-US" altLang="zh-CN" sz="2000" b="1" kern="100" dirty="0">
                <a:effectLst/>
                <a:latin typeface="+mn-ea"/>
              </a:rPr>
              <a:t>4</a:t>
            </a:r>
            <a:r>
              <a:rPr lang="zh-CN" altLang="zh-CN" sz="2000" b="1" kern="100" dirty="0">
                <a:effectLst/>
                <a:latin typeface="+mn-ea"/>
              </a:rPr>
              <a:t>．</a:t>
            </a:r>
            <a:r>
              <a:rPr lang="en-US" altLang="zh-CN" sz="2000" b="1" kern="100" dirty="0">
                <a:effectLst/>
                <a:latin typeface="+mn-ea"/>
              </a:rPr>
              <a:t>OSPF</a:t>
            </a:r>
            <a:r>
              <a:rPr lang="zh-CN" altLang="zh-CN" sz="2000" b="1" kern="100" dirty="0">
                <a:effectLst/>
                <a:latin typeface="+mn-ea"/>
              </a:rPr>
              <a:t>分区域管理</a:t>
            </a:r>
            <a:endParaRPr lang="zh-CN" altLang="zh-CN" sz="2000" kern="100" dirty="0">
              <a:effectLst/>
              <a:latin typeface="+mn-ea"/>
            </a:endParaRPr>
          </a:p>
          <a:p>
            <a:pPr indent="261620" algn="just">
              <a:lnSpc>
                <a:spcPct val="150000"/>
              </a:lnSpc>
            </a:pPr>
            <a:r>
              <a:rPr lang="zh-CN" altLang="zh-CN" sz="2000" kern="100" dirty="0">
                <a:effectLst/>
                <a:latin typeface="+mn-ea"/>
              </a:rPr>
              <a:t>多区域</a:t>
            </a:r>
            <a:r>
              <a:rPr lang="en-US" altLang="zh-CN" sz="2000" kern="100" dirty="0">
                <a:effectLst/>
                <a:latin typeface="+mn-ea"/>
              </a:rPr>
              <a:t>OSPF</a:t>
            </a:r>
            <a:r>
              <a:rPr lang="zh-CN" altLang="zh-CN" sz="2000" kern="100" dirty="0">
                <a:effectLst/>
                <a:latin typeface="+mn-ea"/>
              </a:rPr>
              <a:t>如图</a:t>
            </a:r>
            <a:r>
              <a:rPr lang="en-US" altLang="zh-CN" sz="2000" kern="100" dirty="0">
                <a:effectLst/>
                <a:latin typeface="+mn-ea"/>
              </a:rPr>
              <a:t>6-17</a:t>
            </a:r>
            <a:r>
              <a:rPr lang="zh-CN" altLang="zh-CN" sz="2000" kern="100" dirty="0">
                <a:effectLst/>
                <a:latin typeface="+mn-ea"/>
              </a:rPr>
              <a:t>所示。</a:t>
            </a:r>
          </a:p>
          <a:p>
            <a:pPr indent="261620" algn="just">
              <a:lnSpc>
                <a:spcPct val="150000"/>
              </a:lnSpc>
            </a:pPr>
            <a:r>
              <a:rPr lang="zh-CN" altLang="zh-CN" sz="2000" kern="100" dirty="0">
                <a:effectLst/>
                <a:latin typeface="+mn-ea"/>
              </a:rPr>
              <a:t>当网络规模变大时，</a:t>
            </a:r>
            <a:r>
              <a:rPr lang="en-US" altLang="zh-CN" sz="2000" kern="100" dirty="0">
                <a:effectLst/>
                <a:latin typeface="+mn-ea"/>
              </a:rPr>
              <a:t>LSDB</a:t>
            </a:r>
            <a:r>
              <a:rPr lang="zh-CN" altLang="zh-CN" sz="2000" kern="100" dirty="0">
                <a:effectLst/>
                <a:latin typeface="+mn-ea"/>
              </a:rPr>
              <a:t>非常庞大，占用大量存储空间；计算最小生成树耗时增加，</a:t>
            </a:r>
            <a:r>
              <a:rPr lang="en-US" altLang="zh-CN" sz="2000" kern="100" dirty="0">
                <a:effectLst/>
                <a:latin typeface="+mn-ea"/>
              </a:rPr>
              <a:t>CPU</a:t>
            </a:r>
            <a:r>
              <a:rPr lang="zh-CN" altLang="zh-CN" sz="2000" kern="100" dirty="0">
                <a:effectLst/>
                <a:latin typeface="+mn-ea"/>
              </a:rPr>
              <a:t>负担很重；网络拓扑结构经常发生变化，网络经常处于</a:t>
            </a:r>
            <a:r>
              <a:rPr lang="en-US" altLang="zh-CN" sz="2000" kern="100" dirty="0">
                <a:effectLst/>
                <a:latin typeface="+mn-ea"/>
              </a:rPr>
              <a:t>“</a:t>
            </a:r>
            <a:r>
              <a:rPr lang="zh-CN" altLang="zh-CN" sz="2000" kern="100" dirty="0">
                <a:effectLst/>
                <a:latin typeface="+mn-ea"/>
              </a:rPr>
              <a:t>动荡</a:t>
            </a:r>
            <a:r>
              <a:rPr lang="en-US" altLang="zh-CN" sz="2000" kern="100" dirty="0">
                <a:effectLst/>
                <a:latin typeface="+mn-ea"/>
              </a:rPr>
              <a:t>”</a:t>
            </a:r>
            <a:r>
              <a:rPr lang="zh-CN" altLang="zh-CN" sz="2000" kern="100" dirty="0">
                <a:effectLst/>
                <a:latin typeface="+mn-ea"/>
              </a:rPr>
              <a:t>之中，以上原因导致</a:t>
            </a:r>
            <a:r>
              <a:rPr lang="en-US" altLang="zh-CN" sz="2000" kern="100" dirty="0">
                <a:effectLst/>
                <a:latin typeface="+mn-ea"/>
              </a:rPr>
              <a:t>OSPF</a:t>
            </a:r>
            <a:r>
              <a:rPr lang="zh-CN" altLang="zh-CN" sz="2000" kern="100" dirty="0">
                <a:effectLst/>
                <a:latin typeface="+mn-ea"/>
              </a:rPr>
              <a:t>实际上已不能正常工作。</a:t>
            </a:r>
          </a:p>
          <a:p>
            <a:pPr indent="266700" algn="just">
              <a:lnSpc>
                <a:spcPct val="150000"/>
              </a:lnSpc>
            </a:pPr>
            <a:r>
              <a:rPr lang="zh-CN" altLang="zh-CN" sz="2000" kern="100" dirty="0">
                <a:effectLst/>
                <a:latin typeface="+mn-ea"/>
              </a:rPr>
              <a:t>为了减少路由协议通信流量，提高收敛速度，在一个自治系统内可划分出若干个区域，区域内的路由器维护一个相同的链路状态数据库，保存该区域的拓扑结构。每个区域都有一个区域号，当网络中存在多个区域时，必须存在</a:t>
            </a:r>
            <a:r>
              <a:rPr lang="en-US" altLang="zh-CN" sz="2000" kern="100" dirty="0">
                <a:effectLst/>
                <a:latin typeface="+mn-ea"/>
              </a:rPr>
              <a:t>0</a:t>
            </a:r>
            <a:r>
              <a:rPr lang="zh-CN" altLang="zh-CN" sz="2000" kern="100" dirty="0">
                <a:effectLst/>
                <a:latin typeface="+mn-ea"/>
              </a:rPr>
              <a:t>区域，它是骨干区域，所有其他区域都通过直接或虚链路连接到骨干区域上，不同网络区域的路由器通过主干域学习路由。每个区域根据自己的拓扑结构计算最短路径，这减少了</a:t>
            </a:r>
            <a:r>
              <a:rPr lang="en-US" altLang="zh-CN" sz="2000" kern="100" dirty="0">
                <a:effectLst/>
                <a:latin typeface="+mn-ea"/>
              </a:rPr>
              <a:t>OSPF</a:t>
            </a:r>
            <a:r>
              <a:rPr lang="zh-CN" altLang="zh-CN" sz="2000" kern="100" dirty="0">
                <a:effectLst/>
                <a:latin typeface="+mn-ea"/>
              </a:rPr>
              <a:t>路由实现的工作量。为了优化操作，各区域所包含路由器不应超过</a:t>
            </a:r>
            <a:r>
              <a:rPr lang="en-US" altLang="zh-CN" sz="2000" kern="100" dirty="0">
                <a:effectLst/>
                <a:latin typeface="+mn-ea"/>
              </a:rPr>
              <a:t>50</a:t>
            </a:r>
            <a:r>
              <a:rPr lang="zh-CN" altLang="zh-CN" sz="2000" kern="100" dirty="0">
                <a:effectLst/>
                <a:latin typeface="+mn-ea"/>
              </a:rPr>
              <a:t>～</a:t>
            </a:r>
            <a:r>
              <a:rPr lang="en-US" altLang="zh-CN" sz="2000" kern="100" dirty="0">
                <a:effectLst/>
                <a:latin typeface="+mn-ea"/>
              </a:rPr>
              <a:t>70</a:t>
            </a:r>
            <a:r>
              <a:rPr lang="zh-CN" altLang="zh-CN" sz="2000" kern="100" dirty="0">
                <a:effectLst/>
                <a:latin typeface="+mn-ea"/>
              </a:rPr>
              <a:t>个。</a:t>
            </a:r>
          </a:p>
          <a:p>
            <a:pPr eaLnBrk="1" hangingPunct="1">
              <a:lnSpc>
                <a:spcPct val="150000"/>
              </a:lnSpc>
            </a:pP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1120030614"/>
      </p:ext>
    </p:extLst>
  </p:cSld>
  <p:clrMapOvr>
    <a:masterClrMapping/>
  </p:clrMapOvr>
  <p:transition spd="slow">
    <p:push/>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OSPF</a:t>
            </a:r>
            <a:r>
              <a:rPr lang="zh-CN" altLang="en-US" b="1" dirty="0">
                <a:latin typeface="+mj-ea"/>
                <a:ea typeface="+mj-ea"/>
              </a:rPr>
              <a:t>协议</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3" name="组合 2">
            <a:extLst>
              <a:ext uri="{FF2B5EF4-FFF2-40B4-BE49-F238E27FC236}">
                <a16:creationId xmlns:a16="http://schemas.microsoft.com/office/drawing/2014/main" id="{9070E9A7-3EAA-E470-1C4F-F92552D89210}"/>
              </a:ext>
            </a:extLst>
          </p:cNvPr>
          <p:cNvGrpSpPr/>
          <p:nvPr/>
        </p:nvGrpSpPr>
        <p:grpSpPr>
          <a:xfrm>
            <a:off x="809068" y="5487194"/>
            <a:ext cx="10226040" cy="1123950"/>
            <a:chOff x="1325" y="8641"/>
            <a:chExt cx="16104" cy="1770"/>
          </a:xfrm>
        </p:grpSpPr>
        <p:sp>
          <p:nvSpPr>
            <p:cNvPr id="5" name="矩形 4">
              <a:extLst>
                <a:ext uri="{FF2B5EF4-FFF2-40B4-BE49-F238E27FC236}">
                  <a16:creationId xmlns:a16="http://schemas.microsoft.com/office/drawing/2014/main" id="{C2266D4A-5813-9479-1FD1-0A71366AC9FF}"/>
                </a:ext>
              </a:extLst>
            </p:cNvPr>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互联网">
              <a:extLst>
                <a:ext uri="{FF2B5EF4-FFF2-40B4-BE49-F238E27FC236}">
                  <a16:creationId xmlns:a16="http://schemas.microsoft.com/office/drawing/2014/main" id="{B4E4CB3D-96D1-600D-4886-36930C2A4205}"/>
                </a:ext>
              </a:extLst>
            </p:cNvPr>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pic>
        <p:nvPicPr>
          <p:cNvPr id="8" name="图片 7">
            <a:extLst>
              <a:ext uri="{FF2B5EF4-FFF2-40B4-BE49-F238E27FC236}">
                <a16:creationId xmlns:a16="http://schemas.microsoft.com/office/drawing/2014/main" id="{28195B7C-2775-C0F1-F785-3FD4A55803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29507" y="1930557"/>
            <a:ext cx="4061460" cy="2659380"/>
          </a:xfrm>
          <a:prstGeom prst="rect">
            <a:avLst/>
          </a:prstGeom>
          <a:noFill/>
          <a:ln>
            <a:noFill/>
          </a:ln>
        </p:spPr>
      </p:pic>
      <p:sp>
        <p:nvSpPr>
          <p:cNvPr id="9" name="文本框 8">
            <a:extLst>
              <a:ext uri="{FF2B5EF4-FFF2-40B4-BE49-F238E27FC236}">
                <a16:creationId xmlns:a16="http://schemas.microsoft.com/office/drawing/2014/main" id="{3CA3E15D-D95A-250A-5600-9FECEDFC23A3}"/>
              </a:ext>
            </a:extLst>
          </p:cNvPr>
          <p:cNvSpPr txBox="1"/>
          <p:nvPr/>
        </p:nvSpPr>
        <p:spPr>
          <a:xfrm>
            <a:off x="4918075" y="4780700"/>
            <a:ext cx="2057400" cy="338554"/>
          </a:xfrm>
          <a:prstGeom prst="rect">
            <a:avLst/>
          </a:prstGeom>
          <a:noFill/>
        </p:spPr>
        <p:txBody>
          <a:bodyPr wrap="square" rtlCol="0">
            <a:spAutoFit/>
          </a:bodyPr>
          <a:lstStyle/>
          <a:p>
            <a:r>
              <a:rPr lang="zh-CN" altLang="zh-CN" sz="1600" kern="100" dirty="0">
                <a:effectLst/>
                <a:latin typeface="+mn-ea"/>
              </a:rPr>
              <a:t>图</a:t>
            </a:r>
            <a:r>
              <a:rPr lang="en-US" altLang="zh-CN" sz="1600" kern="100" dirty="0">
                <a:effectLst/>
                <a:latin typeface="+mn-ea"/>
              </a:rPr>
              <a:t>6-17 </a:t>
            </a:r>
            <a:r>
              <a:rPr lang="zh-CN" altLang="zh-CN" sz="1600" kern="100" dirty="0">
                <a:effectLst/>
                <a:latin typeface="+mn-ea"/>
              </a:rPr>
              <a:t>多区域</a:t>
            </a:r>
            <a:r>
              <a:rPr lang="en-US" altLang="zh-CN" sz="1600" kern="100" dirty="0">
                <a:effectLst/>
                <a:latin typeface="+mn-ea"/>
              </a:rPr>
              <a:t>OSPF</a:t>
            </a:r>
            <a:endParaRPr lang="zh-CN" altLang="zh-CN" sz="1600" kern="100" dirty="0">
              <a:effectLst/>
              <a:latin typeface="+mn-ea"/>
            </a:endParaRPr>
          </a:p>
        </p:txBody>
      </p:sp>
    </p:spTree>
    <p:extLst>
      <p:ext uri="{BB962C8B-B14F-4D97-AF65-F5344CB8AC3E}">
        <p14:creationId xmlns:p14="http://schemas.microsoft.com/office/powerpoint/2010/main" val="2065380000"/>
      </p:ext>
    </p:extLst>
  </p:cSld>
  <p:clrMapOvr>
    <a:masterClrMapping/>
  </p:clrMapOvr>
  <p:transition spd="slow">
    <p:push/>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OSPF</a:t>
            </a:r>
            <a:r>
              <a:rPr lang="zh-CN" altLang="en-US" b="1" dirty="0">
                <a:latin typeface="+mj-ea"/>
                <a:ea typeface="+mj-ea"/>
              </a:rPr>
              <a:t>协议</a:t>
            </a:r>
          </a:p>
        </p:txBody>
      </p:sp>
      <p:sp>
        <p:nvSpPr>
          <p:cNvPr id="2" name="文本框 1"/>
          <p:cNvSpPr txBox="1"/>
          <p:nvPr/>
        </p:nvSpPr>
        <p:spPr>
          <a:xfrm>
            <a:off x="1374775" y="1684587"/>
            <a:ext cx="9507772" cy="4654608"/>
          </a:xfrm>
          <a:prstGeom prst="rect">
            <a:avLst/>
          </a:prstGeom>
          <a:noFill/>
        </p:spPr>
        <p:txBody>
          <a:bodyPr wrap="square" rtlCol="0" anchor="t">
            <a:spAutoFit/>
          </a:bodyPr>
          <a:lstStyle/>
          <a:p>
            <a:pPr indent="267970" algn="just">
              <a:lnSpc>
                <a:spcPct val="150000"/>
              </a:lnSpc>
            </a:pPr>
            <a:r>
              <a:rPr lang="en-US" altLang="zh-CN" sz="2000" b="1" kern="100" dirty="0">
                <a:effectLst/>
                <a:latin typeface="+mn-ea"/>
              </a:rPr>
              <a:t>5</a:t>
            </a:r>
            <a:r>
              <a:rPr lang="zh-CN" altLang="zh-CN" sz="2000" b="1" kern="100" dirty="0">
                <a:effectLst/>
                <a:latin typeface="+mn-ea"/>
              </a:rPr>
              <a:t>．</a:t>
            </a:r>
            <a:r>
              <a:rPr lang="en-US" altLang="zh-CN" sz="2000" b="1" kern="100" dirty="0">
                <a:effectLst/>
                <a:latin typeface="+mn-ea"/>
              </a:rPr>
              <a:t>OSPF</a:t>
            </a:r>
            <a:r>
              <a:rPr lang="zh-CN" altLang="zh-CN" sz="2000" b="1" kern="100" dirty="0">
                <a:effectLst/>
                <a:latin typeface="+mn-ea"/>
              </a:rPr>
              <a:t>的基本配置</a:t>
            </a:r>
            <a:endParaRPr lang="zh-CN" altLang="zh-CN" sz="2000" kern="100" dirty="0">
              <a:effectLst/>
              <a:latin typeface="+mn-ea"/>
            </a:endParaRPr>
          </a:p>
          <a:p>
            <a:pPr marR="129540" indent="266700" algn="l">
              <a:lnSpc>
                <a:spcPct val="150000"/>
              </a:lnSpc>
            </a:pPr>
            <a:r>
              <a:rPr lang="zh-CN" altLang="zh-CN" sz="2000" kern="0" dirty="0">
                <a:effectLst/>
                <a:latin typeface="+mn-ea"/>
                <a:cs typeface="宋体" panose="02010600030101010101" pitchFamily="2" charset="-122"/>
              </a:rPr>
              <a:t>（</a:t>
            </a:r>
            <a:r>
              <a:rPr lang="en-US" altLang="zh-CN" sz="2000" kern="0" dirty="0">
                <a:effectLst/>
                <a:latin typeface="+mn-ea"/>
                <a:cs typeface="宋体" panose="02010600030101010101" pitchFamily="2" charset="-122"/>
              </a:rPr>
              <a:t>1</a:t>
            </a:r>
            <a:r>
              <a:rPr lang="zh-CN" altLang="zh-CN" sz="2000" kern="0" dirty="0">
                <a:effectLst/>
                <a:latin typeface="+mn-ea"/>
                <a:cs typeface="宋体" panose="02010600030101010101" pitchFamily="2" charset="-122"/>
              </a:rPr>
              <a:t>）</a:t>
            </a:r>
            <a:r>
              <a:rPr lang="zh-CN" altLang="zh-CN" sz="2000" kern="100" dirty="0">
                <a:effectLst/>
                <a:latin typeface="+mn-ea"/>
              </a:rPr>
              <a:t>指定使用</a:t>
            </a:r>
            <a:r>
              <a:rPr lang="en-US" altLang="zh-CN" sz="2000" kern="100" dirty="0">
                <a:effectLst/>
                <a:latin typeface="+mn-ea"/>
              </a:rPr>
              <a:t>OSPF</a:t>
            </a:r>
            <a:r>
              <a:rPr lang="zh-CN" altLang="zh-CN" sz="2000" kern="100" dirty="0">
                <a:effectLst/>
                <a:latin typeface="+mn-ea"/>
              </a:rPr>
              <a:t>协议（</a:t>
            </a:r>
            <a:r>
              <a:rPr lang="zh-CN" altLang="zh-CN" sz="2000" kern="0" dirty="0">
                <a:effectLst/>
                <a:latin typeface="+mn-ea"/>
                <a:cs typeface="宋体" panose="02010600030101010101" pitchFamily="2" charset="-122"/>
              </a:rPr>
              <a:t>进入</a:t>
            </a:r>
            <a:r>
              <a:rPr lang="en-US" altLang="zh-CN" sz="2000" kern="0" dirty="0" err="1">
                <a:effectLst/>
                <a:latin typeface="+mn-ea"/>
                <a:cs typeface="宋体" panose="02010600030101010101" pitchFamily="2" charset="-122"/>
              </a:rPr>
              <a:t>ospf</a:t>
            </a:r>
            <a:r>
              <a:rPr lang="zh-CN" altLang="zh-CN" sz="2000" kern="0" dirty="0">
                <a:effectLst/>
                <a:latin typeface="+mn-ea"/>
                <a:cs typeface="宋体" panose="02010600030101010101" pitchFamily="2" charset="-122"/>
              </a:rPr>
              <a:t>路由协议模式）。</a:t>
            </a:r>
            <a:endParaRPr lang="zh-CN" altLang="zh-CN" sz="2000" kern="100" dirty="0">
              <a:effectLst/>
              <a:latin typeface="+mn-ea"/>
            </a:endParaRPr>
          </a:p>
          <a:p>
            <a:pPr marR="129540" indent="266700" algn="l">
              <a:lnSpc>
                <a:spcPct val="150000"/>
              </a:lnSpc>
            </a:pPr>
            <a:r>
              <a:rPr lang="zh-CN" altLang="zh-CN" sz="2000" kern="0" dirty="0">
                <a:effectLst/>
                <a:latin typeface="+mn-ea"/>
                <a:cs typeface="宋体" panose="02010600030101010101" pitchFamily="2" charset="-122"/>
              </a:rPr>
              <a:t>命令格式：</a:t>
            </a:r>
            <a:endParaRPr lang="zh-CN" altLang="zh-CN" sz="2000" kern="100" dirty="0">
              <a:effectLst/>
              <a:latin typeface="+mn-ea"/>
            </a:endParaRPr>
          </a:p>
          <a:p>
            <a:pPr marR="129540" indent="266700" algn="l">
              <a:lnSpc>
                <a:spcPct val="150000"/>
              </a:lnSpc>
            </a:pPr>
            <a:r>
              <a:rPr lang="en-US" altLang="zh-CN" sz="2000" kern="100" dirty="0">
                <a:effectLst/>
                <a:latin typeface="+mn-ea"/>
              </a:rPr>
              <a:t>[Huawei]</a:t>
            </a:r>
            <a:r>
              <a:rPr lang="en-US" altLang="zh-CN" sz="2000" kern="100" dirty="0" err="1">
                <a:effectLst/>
                <a:latin typeface="+mn-ea"/>
              </a:rPr>
              <a:t>ospf</a:t>
            </a:r>
            <a:r>
              <a:rPr lang="en-US" altLang="zh-CN" sz="2000" kern="100" dirty="0">
                <a:effectLst/>
                <a:latin typeface="+mn-ea"/>
              </a:rPr>
              <a:t>  process-id</a:t>
            </a:r>
            <a:endParaRPr lang="zh-CN" altLang="zh-CN" sz="2000" kern="100" dirty="0">
              <a:effectLst/>
              <a:latin typeface="+mn-ea"/>
            </a:endParaRPr>
          </a:p>
          <a:p>
            <a:pPr marR="129540" indent="266700" algn="l">
              <a:lnSpc>
                <a:spcPct val="150000"/>
              </a:lnSpc>
            </a:pPr>
            <a:r>
              <a:rPr lang="zh-CN" altLang="zh-CN" sz="2000" kern="100" dirty="0">
                <a:effectLst/>
                <a:latin typeface="+mn-ea"/>
              </a:rPr>
              <a:t>其中，</a:t>
            </a:r>
            <a:r>
              <a:rPr lang="en-US" altLang="zh-CN" sz="2000" kern="100" dirty="0">
                <a:effectLst/>
                <a:latin typeface="+mn-ea"/>
              </a:rPr>
              <a:t>process-id</a:t>
            </a:r>
            <a:r>
              <a:rPr lang="zh-CN" altLang="zh-CN" sz="2000" kern="100" dirty="0">
                <a:effectLst/>
                <a:latin typeface="+mn-ea"/>
              </a:rPr>
              <a:t>为路由进程号，以十进制方式指定，</a:t>
            </a:r>
            <a:r>
              <a:rPr lang="zh-CN" altLang="zh-CN" sz="2000" kern="0" dirty="0">
                <a:effectLst/>
                <a:latin typeface="+mn-ea"/>
                <a:cs typeface="宋体" panose="02010600030101010101" pitchFamily="2" charset="-122"/>
              </a:rPr>
              <a:t>取值范围</a:t>
            </a:r>
            <a:r>
              <a:rPr lang="en-US" altLang="zh-CN" sz="2000" kern="0" dirty="0">
                <a:effectLst/>
                <a:latin typeface="+mn-ea"/>
                <a:cs typeface="宋体" panose="02010600030101010101" pitchFamily="2" charset="-122"/>
              </a:rPr>
              <a:t>1-65535</a:t>
            </a:r>
            <a:r>
              <a:rPr lang="zh-CN" altLang="zh-CN" sz="2000" kern="100" dirty="0">
                <a:effectLst/>
                <a:latin typeface="+mn-ea"/>
              </a:rPr>
              <a:t>。多个</a:t>
            </a:r>
            <a:r>
              <a:rPr lang="en-US" altLang="zh-CN" sz="2000" kern="100" dirty="0">
                <a:effectLst/>
                <a:latin typeface="+mn-ea"/>
              </a:rPr>
              <a:t>OSPF</a:t>
            </a:r>
            <a:r>
              <a:rPr lang="zh-CN" altLang="zh-CN" sz="2000" kern="100" dirty="0">
                <a:effectLst/>
                <a:latin typeface="+mn-ea"/>
              </a:rPr>
              <a:t>进程可以在同一个路由器上配置，但通常不要这样做，</a:t>
            </a:r>
            <a:r>
              <a:rPr lang="zh-CN" altLang="zh-CN" sz="2000" kern="0" dirty="0">
                <a:effectLst/>
                <a:latin typeface="+mn-ea"/>
                <a:cs typeface="宋体" panose="02010600030101010101" pitchFamily="2" charset="-122"/>
              </a:rPr>
              <a:t>该进程号只在路由器内部起作用，不同路由器可以不同</a:t>
            </a:r>
            <a:r>
              <a:rPr lang="zh-CN" altLang="zh-CN" sz="2000" kern="100" dirty="0">
                <a:effectLst/>
                <a:latin typeface="+mn-ea"/>
              </a:rPr>
              <a:t>。</a:t>
            </a:r>
          </a:p>
          <a:p>
            <a:pPr marR="129540" indent="266700" algn="l">
              <a:lnSpc>
                <a:spcPct val="150000"/>
              </a:lnSpc>
            </a:pPr>
            <a:r>
              <a:rPr lang="en-US" altLang="zh-CN" sz="2000" kern="100" dirty="0">
                <a:effectLst/>
                <a:latin typeface="+mn-ea"/>
              </a:rPr>
              <a:t>[Huawei]</a:t>
            </a:r>
            <a:r>
              <a:rPr lang="en-US" altLang="zh-CN" sz="2000" kern="100" dirty="0" err="1">
                <a:effectLst/>
                <a:latin typeface="+mn-ea"/>
              </a:rPr>
              <a:t>ospf</a:t>
            </a:r>
            <a:r>
              <a:rPr lang="en-US" altLang="zh-CN" sz="2000" kern="100" dirty="0">
                <a:effectLst/>
                <a:latin typeface="+mn-ea"/>
              </a:rPr>
              <a:t>  1</a:t>
            </a:r>
            <a:endParaRPr lang="zh-CN" altLang="zh-CN" sz="2000" kern="100" dirty="0">
              <a:effectLst/>
              <a:latin typeface="+mn-ea"/>
            </a:endParaRPr>
          </a:p>
          <a:p>
            <a:pPr marR="129540" indent="266700" algn="l">
              <a:lnSpc>
                <a:spcPct val="150000"/>
              </a:lnSpc>
            </a:pPr>
            <a:r>
              <a:rPr lang="zh-CN" altLang="zh-CN" sz="2000" b="1" kern="100" dirty="0">
                <a:effectLst/>
                <a:latin typeface="+mn-ea"/>
              </a:rPr>
              <a:t>说明</a:t>
            </a:r>
            <a:r>
              <a:rPr lang="zh-CN" altLang="zh-CN" sz="2000" kern="100" dirty="0">
                <a:effectLst/>
                <a:latin typeface="+mn-ea"/>
              </a:rPr>
              <a:t>：</a:t>
            </a:r>
            <a:r>
              <a:rPr lang="zh-CN" altLang="zh-CN" sz="2000" kern="0" dirty="0">
                <a:effectLst/>
                <a:latin typeface="+mn-ea"/>
                <a:cs typeface="宋体" panose="02010600030101010101" pitchFamily="2" charset="-122"/>
              </a:rPr>
              <a:t>其中，</a:t>
            </a:r>
            <a:r>
              <a:rPr lang="en-US" altLang="zh-CN" sz="2000" kern="0" dirty="0">
                <a:effectLst/>
                <a:latin typeface="+mn-ea"/>
                <a:cs typeface="宋体" panose="02010600030101010101" pitchFamily="2" charset="-122"/>
              </a:rPr>
              <a:t>1</a:t>
            </a:r>
            <a:r>
              <a:rPr lang="zh-CN" altLang="zh-CN" sz="2000" kern="0" dirty="0">
                <a:effectLst/>
                <a:latin typeface="+mn-ea"/>
                <a:cs typeface="宋体" panose="02010600030101010101" pitchFamily="2" charset="-122"/>
              </a:rPr>
              <a:t>代表的是进程号，如果没有写明进程号，则默认是</a:t>
            </a:r>
            <a:r>
              <a:rPr lang="en-US" altLang="zh-CN" sz="2000" kern="0" dirty="0">
                <a:effectLst/>
                <a:latin typeface="+mn-ea"/>
                <a:cs typeface="宋体" panose="02010600030101010101" pitchFamily="2" charset="-122"/>
              </a:rPr>
              <a:t>1</a:t>
            </a:r>
            <a:r>
              <a:rPr lang="zh-CN" altLang="zh-CN" sz="2000" kern="0" dirty="0">
                <a:effectLst/>
                <a:latin typeface="+mn-ea"/>
                <a:cs typeface="宋体" panose="02010600030101010101" pitchFamily="2" charset="-122"/>
              </a:rPr>
              <a:t>。</a:t>
            </a:r>
            <a:endParaRPr lang="zh-CN" altLang="zh-CN" sz="2000" kern="100" dirty="0">
              <a:effectLst/>
              <a:latin typeface="+mn-ea"/>
            </a:endParaRPr>
          </a:p>
          <a:p>
            <a:pPr eaLnBrk="1" hangingPunct="1">
              <a:lnSpc>
                <a:spcPct val="150000"/>
              </a:lnSpc>
            </a:pP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3" name="组合 2">
            <a:extLst>
              <a:ext uri="{FF2B5EF4-FFF2-40B4-BE49-F238E27FC236}">
                <a16:creationId xmlns:a16="http://schemas.microsoft.com/office/drawing/2014/main" id="{9070E9A7-3EAA-E470-1C4F-F92552D89210}"/>
              </a:ext>
            </a:extLst>
          </p:cNvPr>
          <p:cNvGrpSpPr/>
          <p:nvPr/>
        </p:nvGrpSpPr>
        <p:grpSpPr>
          <a:xfrm>
            <a:off x="809068" y="5487194"/>
            <a:ext cx="10226040" cy="1123950"/>
            <a:chOff x="1325" y="8641"/>
            <a:chExt cx="16104" cy="1770"/>
          </a:xfrm>
        </p:grpSpPr>
        <p:sp>
          <p:nvSpPr>
            <p:cNvPr id="5" name="矩形 4">
              <a:extLst>
                <a:ext uri="{FF2B5EF4-FFF2-40B4-BE49-F238E27FC236}">
                  <a16:creationId xmlns:a16="http://schemas.microsoft.com/office/drawing/2014/main" id="{C2266D4A-5813-9479-1FD1-0A71366AC9FF}"/>
                </a:ext>
              </a:extLst>
            </p:cNvPr>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互联网">
              <a:extLst>
                <a:ext uri="{FF2B5EF4-FFF2-40B4-BE49-F238E27FC236}">
                  <a16:creationId xmlns:a16="http://schemas.microsoft.com/office/drawing/2014/main" id="{B4E4CB3D-96D1-600D-4886-36930C2A4205}"/>
                </a:ext>
              </a:extLst>
            </p:cNvPr>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4016376942"/>
      </p:ext>
    </p:extLst>
  </p:cSld>
  <p:clrMapOvr>
    <a:masterClrMapping/>
  </p:clrMapOvr>
  <p:transition spd="slow">
    <p:push/>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OSPF</a:t>
            </a:r>
            <a:r>
              <a:rPr lang="zh-CN" altLang="en-US" b="1" dirty="0">
                <a:latin typeface="+mj-ea"/>
                <a:ea typeface="+mj-ea"/>
              </a:rPr>
              <a:t>协议</a:t>
            </a:r>
          </a:p>
        </p:txBody>
      </p:sp>
      <p:sp>
        <p:nvSpPr>
          <p:cNvPr id="2" name="文本框 1"/>
          <p:cNvSpPr txBox="1"/>
          <p:nvPr/>
        </p:nvSpPr>
        <p:spPr>
          <a:xfrm>
            <a:off x="1374775" y="1684587"/>
            <a:ext cx="9507772" cy="4398127"/>
          </a:xfrm>
          <a:prstGeom prst="rect">
            <a:avLst/>
          </a:prstGeom>
          <a:noFill/>
        </p:spPr>
        <p:txBody>
          <a:bodyPr wrap="square" rtlCol="0" anchor="t">
            <a:spAutoFit/>
          </a:bodyPr>
          <a:lstStyle/>
          <a:p>
            <a:pPr marR="129540" indent="266700" algn="l">
              <a:lnSpc>
                <a:spcPct val="150000"/>
              </a:lnSpc>
            </a:pPr>
            <a:r>
              <a:rPr lang="zh-CN" altLang="zh-CN" sz="2000" kern="0" dirty="0">
                <a:effectLst/>
                <a:latin typeface="+mn-ea"/>
                <a:cs typeface="宋体" panose="02010600030101010101" pitchFamily="2" charset="-122"/>
              </a:rPr>
              <a:t>（</a:t>
            </a:r>
            <a:r>
              <a:rPr lang="en-US" altLang="zh-CN" sz="2000" kern="0" dirty="0">
                <a:effectLst/>
                <a:latin typeface="+mn-ea"/>
                <a:cs typeface="宋体" panose="02010600030101010101" pitchFamily="2" charset="-122"/>
              </a:rPr>
              <a:t>2</a:t>
            </a:r>
            <a:r>
              <a:rPr lang="zh-CN" altLang="zh-CN" sz="2000" kern="0" dirty="0">
                <a:effectLst/>
                <a:latin typeface="+mn-ea"/>
                <a:cs typeface="宋体" panose="02010600030101010101" pitchFamily="2" charset="-122"/>
              </a:rPr>
              <a:t>）创建区域</a:t>
            </a:r>
            <a:endParaRPr lang="zh-CN" altLang="zh-CN" sz="2000" kern="100" dirty="0">
              <a:effectLst/>
              <a:latin typeface="+mn-ea"/>
            </a:endParaRPr>
          </a:p>
          <a:p>
            <a:pPr marR="129540" indent="266700" algn="l">
              <a:lnSpc>
                <a:spcPct val="150000"/>
              </a:lnSpc>
            </a:pPr>
            <a:r>
              <a:rPr lang="zh-CN" altLang="zh-CN" sz="2000" kern="0" dirty="0">
                <a:effectLst/>
                <a:latin typeface="+mn-ea"/>
                <a:cs typeface="宋体" panose="02010600030101010101" pitchFamily="2" charset="-122"/>
              </a:rPr>
              <a:t>使用</a:t>
            </a:r>
            <a:r>
              <a:rPr lang="en-US" altLang="zh-CN" sz="2000" kern="0" dirty="0">
                <a:effectLst/>
                <a:latin typeface="+mn-ea"/>
                <a:cs typeface="宋体" panose="02010600030101010101" pitchFamily="2" charset="-122"/>
              </a:rPr>
              <a:t>area</a:t>
            </a:r>
            <a:r>
              <a:rPr lang="zh-CN" altLang="zh-CN" sz="2000" kern="0" dirty="0">
                <a:effectLst/>
                <a:latin typeface="+mn-ea"/>
                <a:cs typeface="宋体" panose="02010600030101010101" pitchFamily="2" charset="-122"/>
              </a:rPr>
              <a:t>命令创建区域并进入</a:t>
            </a:r>
            <a:r>
              <a:rPr lang="en-US" altLang="zh-CN" sz="2000" kern="0" dirty="0">
                <a:effectLst/>
                <a:latin typeface="+mn-ea"/>
                <a:cs typeface="宋体" panose="02010600030101010101" pitchFamily="2" charset="-122"/>
              </a:rPr>
              <a:t>OSPF</a:t>
            </a:r>
            <a:r>
              <a:rPr lang="zh-CN" altLang="zh-CN" sz="2000" kern="0" dirty="0">
                <a:effectLst/>
                <a:latin typeface="+mn-ea"/>
                <a:cs typeface="宋体" panose="02010600030101010101" pitchFamily="2" charset="-122"/>
              </a:rPr>
              <a:t>区域视图，输入要创建的区域</a:t>
            </a:r>
            <a:r>
              <a:rPr lang="en-US" altLang="zh-CN" sz="2000" kern="0" dirty="0">
                <a:effectLst/>
                <a:latin typeface="+mn-ea"/>
                <a:cs typeface="宋体" panose="02010600030101010101" pitchFamily="2" charset="-122"/>
              </a:rPr>
              <a:t>ID</a:t>
            </a:r>
            <a:r>
              <a:rPr lang="zh-CN" altLang="zh-CN" sz="2000" kern="0" dirty="0">
                <a:effectLst/>
                <a:latin typeface="+mn-ea"/>
                <a:cs typeface="宋体" panose="02010600030101010101" pitchFamily="2" charset="-122"/>
              </a:rPr>
              <a:t>。使用骨干区域，即为区域</a:t>
            </a:r>
            <a:r>
              <a:rPr lang="en-US" altLang="zh-CN" sz="2000" kern="0" dirty="0">
                <a:effectLst/>
                <a:latin typeface="+mn-ea"/>
                <a:cs typeface="宋体" panose="02010600030101010101" pitchFamily="2" charset="-122"/>
              </a:rPr>
              <a:t>0</a:t>
            </a:r>
            <a:r>
              <a:rPr lang="zh-CN" altLang="zh-CN" sz="2000" kern="0" dirty="0">
                <a:effectLst/>
                <a:latin typeface="+mn-ea"/>
                <a:cs typeface="宋体" panose="02010600030101010101" pitchFamily="2" charset="-122"/>
              </a:rPr>
              <a:t>。</a:t>
            </a:r>
            <a:endParaRPr lang="zh-CN" altLang="zh-CN" sz="2000" kern="100" dirty="0">
              <a:effectLst/>
              <a:latin typeface="+mn-ea"/>
            </a:endParaRPr>
          </a:p>
          <a:p>
            <a:pPr marR="129540" indent="266700" algn="l">
              <a:lnSpc>
                <a:spcPct val="150000"/>
              </a:lnSpc>
            </a:pPr>
            <a:r>
              <a:rPr lang="zh-CN" altLang="zh-CN" sz="2000" kern="0" dirty="0">
                <a:effectLst/>
                <a:latin typeface="+mn-ea"/>
                <a:cs typeface="宋体" panose="02010600030101010101" pitchFamily="2" charset="-122"/>
              </a:rPr>
              <a:t>命令格式：</a:t>
            </a:r>
            <a:endParaRPr lang="zh-CN" altLang="zh-CN" sz="2000" kern="100" dirty="0">
              <a:effectLst/>
              <a:latin typeface="+mn-ea"/>
            </a:endParaRPr>
          </a:p>
          <a:p>
            <a:pPr marR="129540" indent="266700" algn="l">
              <a:lnSpc>
                <a:spcPct val="150000"/>
              </a:lnSpc>
            </a:pPr>
            <a:r>
              <a:rPr lang="en-US" altLang="zh-CN" sz="2000" kern="100" dirty="0">
                <a:effectLst/>
                <a:latin typeface="+mn-ea"/>
              </a:rPr>
              <a:t>[Huawei-ospf-1]area 0</a:t>
            </a:r>
            <a:endParaRPr lang="zh-CN" altLang="zh-CN" sz="2000" kern="100" dirty="0">
              <a:effectLst/>
              <a:latin typeface="+mn-ea"/>
            </a:endParaRPr>
          </a:p>
          <a:p>
            <a:pPr marR="129540" indent="266700" algn="l">
              <a:lnSpc>
                <a:spcPct val="150000"/>
              </a:lnSpc>
            </a:pPr>
            <a:r>
              <a:rPr lang="zh-CN" altLang="zh-CN" sz="2000" kern="100" dirty="0">
                <a:effectLst/>
                <a:latin typeface="+mn-ea"/>
              </a:rPr>
              <a:t>（</a:t>
            </a:r>
            <a:r>
              <a:rPr lang="en-US" altLang="zh-CN" sz="2000" kern="100" dirty="0">
                <a:effectLst/>
                <a:latin typeface="+mn-ea"/>
              </a:rPr>
              <a:t>3</a:t>
            </a:r>
            <a:r>
              <a:rPr lang="zh-CN" altLang="zh-CN" sz="2000" kern="100" dirty="0">
                <a:effectLst/>
                <a:latin typeface="+mn-ea"/>
              </a:rPr>
              <a:t>）声明与路由器直接相连的网络。</a:t>
            </a:r>
          </a:p>
          <a:p>
            <a:pPr indent="266700" algn="l">
              <a:lnSpc>
                <a:spcPct val="150000"/>
              </a:lnSpc>
              <a:spcBef>
                <a:spcPts val="750"/>
              </a:spcBef>
              <a:spcAft>
                <a:spcPts val="750"/>
              </a:spcAft>
            </a:pPr>
            <a:r>
              <a:rPr lang="zh-CN" altLang="zh-CN" sz="2000" kern="0" dirty="0">
                <a:effectLst/>
                <a:latin typeface="+mn-ea"/>
                <a:cs typeface="宋体" panose="02010600030101010101" pitchFamily="2" charset="-122"/>
              </a:rPr>
              <a:t>功能</a:t>
            </a:r>
            <a:r>
              <a:rPr lang="en-US" altLang="zh-CN" sz="2000" kern="0" dirty="0">
                <a:effectLst/>
                <a:latin typeface="+mn-ea"/>
                <a:cs typeface="宋体" panose="02010600030101010101" pitchFamily="2" charset="-122"/>
              </a:rPr>
              <a:t>:</a:t>
            </a:r>
            <a:r>
              <a:rPr lang="zh-CN" altLang="zh-CN" sz="2000" kern="0" dirty="0">
                <a:effectLst/>
                <a:latin typeface="+mn-ea"/>
                <a:cs typeface="宋体" panose="02010600030101010101" pitchFamily="2" charset="-122"/>
              </a:rPr>
              <a:t>路由器上任何符合</a:t>
            </a:r>
            <a:r>
              <a:rPr lang="en-US" altLang="zh-CN" sz="2000" kern="0" dirty="0">
                <a:effectLst/>
                <a:latin typeface="+mn-ea"/>
                <a:cs typeface="宋体" panose="02010600030101010101" pitchFamily="2" charset="-122"/>
              </a:rPr>
              <a:t> network </a:t>
            </a:r>
            <a:r>
              <a:rPr lang="zh-CN" altLang="zh-CN" sz="2000" kern="0" dirty="0">
                <a:effectLst/>
                <a:latin typeface="+mn-ea"/>
                <a:cs typeface="宋体" panose="02010600030101010101" pitchFamily="2" charset="-122"/>
              </a:rPr>
              <a:t>命令中的网络地址的接口都将启用，可发送和接收</a:t>
            </a:r>
            <a:r>
              <a:rPr lang="en-US" altLang="zh-CN" sz="2000" kern="0" dirty="0">
                <a:effectLst/>
                <a:latin typeface="+mn-ea"/>
                <a:cs typeface="宋体" panose="02010600030101010101" pitchFamily="2" charset="-122"/>
              </a:rPr>
              <a:t> OSPF </a:t>
            </a:r>
            <a:r>
              <a:rPr lang="zh-CN" altLang="zh-CN" sz="2000" kern="0" dirty="0">
                <a:effectLst/>
                <a:latin typeface="+mn-ea"/>
                <a:cs typeface="宋体" panose="02010600030101010101" pitchFamily="2" charset="-122"/>
              </a:rPr>
              <a:t>数据包。此网络（或子网）将被包括在</a:t>
            </a:r>
            <a:r>
              <a:rPr lang="en-US" altLang="zh-CN" sz="2000" kern="0" dirty="0">
                <a:effectLst/>
                <a:latin typeface="+mn-ea"/>
                <a:cs typeface="宋体" panose="02010600030101010101" pitchFamily="2" charset="-122"/>
              </a:rPr>
              <a:t> OSPF </a:t>
            </a:r>
            <a:r>
              <a:rPr lang="zh-CN" altLang="zh-CN" sz="2000" kern="0" dirty="0">
                <a:effectLst/>
                <a:latin typeface="+mn-ea"/>
                <a:cs typeface="宋体" panose="02010600030101010101" pitchFamily="2" charset="-122"/>
              </a:rPr>
              <a:t>路由更新中。</a:t>
            </a:r>
            <a:endParaRPr lang="zh-CN" altLang="zh-CN" sz="2000" kern="100" dirty="0">
              <a:effectLst/>
              <a:latin typeface="+mn-ea"/>
            </a:endParaRPr>
          </a:p>
          <a:p>
            <a:pPr eaLnBrk="1" hangingPunct="1">
              <a:lnSpc>
                <a:spcPct val="150000"/>
              </a:lnSpc>
            </a:pP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8" name="组合 7">
            <a:extLst>
              <a:ext uri="{FF2B5EF4-FFF2-40B4-BE49-F238E27FC236}">
                <a16:creationId xmlns:a16="http://schemas.microsoft.com/office/drawing/2014/main" id="{51BF0146-583C-2674-A82B-62E1BA1EE2FF}"/>
              </a:ext>
            </a:extLst>
          </p:cNvPr>
          <p:cNvGrpSpPr/>
          <p:nvPr/>
        </p:nvGrpSpPr>
        <p:grpSpPr>
          <a:xfrm>
            <a:off x="809068" y="5487194"/>
            <a:ext cx="10226040" cy="1123950"/>
            <a:chOff x="1325" y="8641"/>
            <a:chExt cx="16104" cy="1770"/>
          </a:xfrm>
        </p:grpSpPr>
        <p:sp>
          <p:nvSpPr>
            <p:cNvPr id="9" name="矩形 8">
              <a:extLst>
                <a:ext uri="{FF2B5EF4-FFF2-40B4-BE49-F238E27FC236}">
                  <a16:creationId xmlns:a16="http://schemas.microsoft.com/office/drawing/2014/main" id="{512A0E54-73B2-76D9-F9DE-B423BCD5E4A8}"/>
                </a:ext>
              </a:extLst>
            </p:cNvPr>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互联网">
              <a:extLst>
                <a:ext uri="{FF2B5EF4-FFF2-40B4-BE49-F238E27FC236}">
                  <a16:creationId xmlns:a16="http://schemas.microsoft.com/office/drawing/2014/main" id="{58AFC54D-6ACB-4B9D-FB2E-E9F3DB425BA3}"/>
                </a:ext>
              </a:extLst>
            </p:cNvPr>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3685014773"/>
      </p:ext>
    </p:extLst>
  </p:cSld>
  <p:clrMapOvr>
    <a:masterClrMapping/>
  </p:clrMapOvr>
  <p:transition spd="slow">
    <p:push/>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OSPF</a:t>
            </a:r>
            <a:r>
              <a:rPr lang="zh-CN" altLang="en-US" b="1" dirty="0">
                <a:latin typeface="+mj-ea"/>
                <a:ea typeface="+mj-ea"/>
              </a:rPr>
              <a:t>协议</a:t>
            </a:r>
          </a:p>
        </p:txBody>
      </p:sp>
      <p:sp>
        <p:nvSpPr>
          <p:cNvPr id="2" name="文本框 1"/>
          <p:cNvSpPr txBox="1"/>
          <p:nvPr/>
        </p:nvSpPr>
        <p:spPr>
          <a:xfrm>
            <a:off x="1374775" y="1684587"/>
            <a:ext cx="9507772" cy="4192943"/>
          </a:xfrm>
          <a:prstGeom prst="rect">
            <a:avLst/>
          </a:prstGeom>
          <a:noFill/>
        </p:spPr>
        <p:txBody>
          <a:bodyPr wrap="square" rtlCol="0" anchor="t">
            <a:spAutoFit/>
          </a:bodyPr>
          <a:lstStyle/>
          <a:p>
            <a:pPr marR="129540" indent="266700" algn="l">
              <a:lnSpc>
                <a:spcPct val="150000"/>
              </a:lnSpc>
            </a:pPr>
            <a:r>
              <a:rPr lang="zh-CN" altLang="zh-CN" sz="2000" kern="0" dirty="0">
                <a:effectLst/>
                <a:latin typeface="+mn-ea"/>
                <a:cs typeface="宋体" panose="02010600030101010101" pitchFamily="2" charset="-122"/>
              </a:rPr>
              <a:t>命令格式：</a:t>
            </a:r>
            <a:endParaRPr lang="zh-CN" altLang="zh-CN" sz="2000" kern="100" dirty="0">
              <a:effectLst/>
              <a:latin typeface="+mn-ea"/>
            </a:endParaRPr>
          </a:p>
          <a:p>
            <a:pPr marR="129540" indent="266700" algn="l">
              <a:lnSpc>
                <a:spcPct val="150000"/>
              </a:lnSpc>
            </a:pPr>
            <a:r>
              <a:rPr lang="en-US" altLang="zh-CN" sz="2000" kern="100" dirty="0">
                <a:effectLst/>
                <a:latin typeface="+mn-ea"/>
              </a:rPr>
              <a:t>[Huawei-ospf-1-area-0.0.0.0] network </a:t>
            </a:r>
            <a:r>
              <a:rPr lang="en-US" altLang="zh-CN" sz="2000" kern="100" dirty="0" err="1">
                <a:effectLst/>
                <a:latin typeface="+mn-ea"/>
              </a:rPr>
              <a:t>n</a:t>
            </a:r>
            <a:r>
              <a:rPr lang="en-US" altLang="zh-CN" sz="2000" i="1" kern="100" dirty="0" err="1">
                <a:effectLst/>
                <a:latin typeface="+mn-ea"/>
              </a:rPr>
              <a:t>etwork</a:t>
            </a:r>
            <a:r>
              <a:rPr lang="en-US" altLang="zh-CN" sz="2000" i="1" kern="100" dirty="0">
                <a:effectLst/>
                <a:latin typeface="+mn-ea"/>
              </a:rPr>
              <a:t>- address </a:t>
            </a:r>
            <a:r>
              <a:rPr lang="en-US" altLang="zh-CN" sz="2000" kern="100" dirty="0">
                <a:effectLst/>
                <a:latin typeface="+mn-ea"/>
              </a:rPr>
              <a:t>wildcard </a:t>
            </a:r>
            <a:endParaRPr lang="zh-CN" altLang="zh-CN" sz="2000" kern="100" dirty="0">
              <a:effectLst/>
              <a:latin typeface="+mn-ea"/>
            </a:endParaRPr>
          </a:p>
          <a:p>
            <a:pPr marR="129540" indent="266700" algn="l">
              <a:lnSpc>
                <a:spcPct val="150000"/>
              </a:lnSpc>
            </a:pPr>
            <a:r>
              <a:rPr lang="zh-CN" altLang="zh-CN" sz="2000" kern="100" dirty="0">
                <a:effectLst/>
                <a:latin typeface="+mn-ea"/>
              </a:rPr>
              <a:t>参数说明如下：</a:t>
            </a:r>
          </a:p>
          <a:p>
            <a:pPr marL="342900" marR="129540" lvl="0" indent="-342900" algn="l">
              <a:lnSpc>
                <a:spcPct val="150000"/>
              </a:lnSpc>
              <a:spcAft>
                <a:spcPts val="0"/>
              </a:spcAft>
              <a:buFont typeface="Wingdings" panose="05000000000000000000" pitchFamily="2" charset="2"/>
              <a:buChar char=""/>
            </a:pPr>
            <a:r>
              <a:rPr lang="en-US" altLang="zh-CN" sz="2000" kern="100" dirty="0">
                <a:effectLst/>
                <a:latin typeface="+mn-ea"/>
              </a:rPr>
              <a:t>network- address</a:t>
            </a:r>
            <a:r>
              <a:rPr lang="zh-CN" altLang="zh-CN" sz="2000" kern="100" dirty="0">
                <a:effectLst/>
                <a:latin typeface="+mn-ea"/>
              </a:rPr>
              <a:t>：指路由器直连网段的网络号。</a:t>
            </a:r>
          </a:p>
          <a:p>
            <a:pPr marL="342900" marR="129540" lvl="0" indent="-342900" algn="l">
              <a:lnSpc>
                <a:spcPct val="150000"/>
              </a:lnSpc>
              <a:spcAft>
                <a:spcPts val="0"/>
              </a:spcAft>
              <a:buFont typeface="Wingdings" panose="05000000000000000000" pitchFamily="2" charset="2"/>
              <a:buChar char=""/>
            </a:pPr>
            <a:r>
              <a:rPr lang="en-US" altLang="zh-CN" sz="2000" kern="100" dirty="0">
                <a:effectLst/>
                <a:latin typeface="+mn-ea"/>
              </a:rPr>
              <a:t>wildcard</a:t>
            </a:r>
            <a:r>
              <a:rPr lang="zh-CN" altLang="zh-CN" sz="2000" kern="100" dirty="0">
                <a:effectLst/>
                <a:latin typeface="+mn-ea"/>
              </a:rPr>
              <a:t>：即掩码反码（</a:t>
            </a:r>
            <a:r>
              <a:rPr lang="zh-CN" altLang="zh-CN" sz="2000" kern="100" dirty="0">
                <a:solidFill>
                  <a:srgbClr val="000000"/>
                </a:solidFill>
                <a:effectLst/>
                <a:latin typeface="+mn-ea"/>
              </a:rPr>
              <a:t>通配符），其值为</a:t>
            </a:r>
            <a:r>
              <a:rPr lang="en-US" altLang="zh-CN" sz="2000" kern="100" dirty="0">
                <a:solidFill>
                  <a:srgbClr val="000000"/>
                </a:solidFill>
                <a:effectLst/>
                <a:latin typeface="+mn-ea"/>
              </a:rPr>
              <a:t>255.255.255.255</a:t>
            </a:r>
            <a:r>
              <a:rPr lang="zh-CN" altLang="zh-CN" sz="2000" kern="100" dirty="0">
                <a:solidFill>
                  <a:srgbClr val="000000"/>
                </a:solidFill>
                <a:effectLst/>
                <a:latin typeface="+mn-ea"/>
              </a:rPr>
              <a:t>减去掩码。</a:t>
            </a:r>
            <a:r>
              <a:rPr lang="zh-CN" altLang="zh-CN" sz="2000" kern="100" dirty="0">
                <a:effectLst/>
                <a:latin typeface="+mn-ea"/>
              </a:rPr>
              <a:t>例如，网段</a:t>
            </a:r>
            <a:r>
              <a:rPr lang="en-US" altLang="zh-CN" sz="2000" kern="100" dirty="0">
                <a:effectLst/>
                <a:latin typeface="+mn-ea"/>
              </a:rPr>
              <a:t>172.16.1.0/30</a:t>
            </a:r>
            <a:r>
              <a:rPr lang="zh-CN" altLang="zh-CN" sz="2000" kern="100" dirty="0">
                <a:effectLst/>
                <a:latin typeface="+mn-ea"/>
              </a:rPr>
              <a:t>的掩码为：</a:t>
            </a:r>
            <a:r>
              <a:rPr lang="en-US" altLang="zh-CN" sz="2000" kern="100" dirty="0">
                <a:effectLst/>
                <a:latin typeface="+mn-ea"/>
              </a:rPr>
              <a:t>11111111.11111111.11111111.11111100=255.255.255.252</a:t>
            </a:r>
            <a:r>
              <a:rPr lang="zh-CN" altLang="zh-CN" sz="2000" kern="100" dirty="0">
                <a:effectLst/>
                <a:latin typeface="+mn-ea"/>
              </a:rPr>
              <a:t>，</a:t>
            </a:r>
          </a:p>
          <a:p>
            <a:pPr marR="129540" indent="266700" algn="l">
              <a:lnSpc>
                <a:spcPct val="150000"/>
              </a:lnSpc>
            </a:pPr>
            <a:r>
              <a:rPr lang="en-US" altLang="zh-CN" sz="2000" kern="100" dirty="0">
                <a:effectLst/>
                <a:latin typeface="+mn-ea"/>
              </a:rPr>
              <a:t>wildcard</a:t>
            </a:r>
            <a:r>
              <a:rPr lang="zh-CN" altLang="zh-CN" sz="2000" kern="100" dirty="0">
                <a:effectLst/>
                <a:latin typeface="+mn-ea"/>
              </a:rPr>
              <a:t>的值为</a:t>
            </a:r>
            <a:r>
              <a:rPr lang="en-US" altLang="zh-CN" sz="2000" kern="100" dirty="0">
                <a:effectLst/>
                <a:latin typeface="+mn-ea"/>
              </a:rPr>
              <a:t>255-255.255-255.255-255.255-252=0.0.0.3</a:t>
            </a:r>
            <a:r>
              <a:rPr lang="zh-CN" altLang="zh-CN" sz="2000" kern="100" dirty="0">
                <a:effectLst/>
                <a:latin typeface="+mn-ea"/>
              </a:rPr>
              <a:t>。</a:t>
            </a:r>
          </a:p>
          <a:p>
            <a:pPr eaLnBrk="1" hangingPunct="1">
              <a:lnSpc>
                <a:spcPct val="150000"/>
              </a:lnSpc>
            </a:pP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3" name="组合 2">
            <a:extLst>
              <a:ext uri="{FF2B5EF4-FFF2-40B4-BE49-F238E27FC236}">
                <a16:creationId xmlns:a16="http://schemas.microsoft.com/office/drawing/2014/main" id="{318C9736-B782-6682-76AC-4A4728B138AC}"/>
              </a:ext>
            </a:extLst>
          </p:cNvPr>
          <p:cNvGrpSpPr/>
          <p:nvPr/>
        </p:nvGrpSpPr>
        <p:grpSpPr>
          <a:xfrm>
            <a:off x="809068" y="5487194"/>
            <a:ext cx="10226040" cy="1123950"/>
            <a:chOff x="1325" y="8641"/>
            <a:chExt cx="16104" cy="1770"/>
          </a:xfrm>
        </p:grpSpPr>
        <p:sp>
          <p:nvSpPr>
            <p:cNvPr id="5" name="矩形 4">
              <a:extLst>
                <a:ext uri="{FF2B5EF4-FFF2-40B4-BE49-F238E27FC236}">
                  <a16:creationId xmlns:a16="http://schemas.microsoft.com/office/drawing/2014/main" id="{EF830BFD-BEF4-4F37-EE70-D83BC4EBE309}"/>
                </a:ext>
              </a:extLst>
            </p:cNvPr>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互联网">
              <a:extLst>
                <a:ext uri="{FF2B5EF4-FFF2-40B4-BE49-F238E27FC236}">
                  <a16:creationId xmlns:a16="http://schemas.microsoft.com/office/drawing/2014/main" id="{6E0EE846-06B2-C5A8-3383-2392957F5F66}"/>
                </a:ext>
              </a:extLst>
            </p:cNvPr>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3679399790"/>
      </p:ext>
    </p:extLst>
  </p:cSld>
  <p:clrMapOvr>
    <a:masterClrMapping/>
  </p:clrMapOvr>
  <p:transition spd="slow">
    <p:push/>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OSPF</a:t>
            </a:r>
            <a:r>
              <a:rPr lang="zh-CN" altLang="en-US" b="1" dirty="0">
                <a:latin typeface="+mj-ea"/>
                <a:ea typeface="+mj-ea"/>
              </a:rPr>
              <a:t>协议</a:t>
            </a:r>
          </a:p>
        </p:txBody>
      </p:sp>
      <p:sp>
        <p:nvSpPr>
          <p:cNvPr id="2" name="文本框 1"/>
          <p:cNvSpPr txBox="1"/>
          <p:nvPr/>
        </p:nvSpPr>
        <p:spPr>
          <a:xfrm>
            <a:off x="1374775" y="1684587"/>
            <a:ext cx="9507772" cy="1884618"/>
          </a:xfrm>
          <a:prstGeom prst="rect">
            <a:avLst/>
          </a:prstGeom>
          <a:noFill/>
        </p:spPr>
        <p:txBody>
          <a:bodyPr wrap="square" rtlCol="0" anchor="t">
            <a:spAutoFit/>
          </a:bodyPr>
          <a:lstStyle/>
          <a:p>
            <a:pPr indent="262255" algn="just">
              <a:lnSpc>
                <a:spcPct val="150000"/>
              </a:lnSpc>
            </a:pPr>
            <a:r>
              <a:rPr lang="en-US" altLang="zh-CN" sz="2000" b="1" kern="100" dirty="0">
                <a:effectLst/>
                <a:latin typeface="+mn-ea"/>
              </a:rPr>
              <a:t>6</a:t>
            </a:r>
            <a:r>
              <a:rPr lang="zh-CN" altLang="zh-CN" sz="2000" b="1" kern="100" dirty="0">
                <a:effectLst/>
                <a:latin typeface="+mn-ea"/>
              </a:rPr>
              <a:t>．单区域</a:t>
            </a:r>
            <a:r>
              <a:rPr lang="en-US" altLang="zh-CN" sz="2000" b="1" kern="100" dirty="0">
                <a:effectLst/>
                <a:latin typeface="+mn-ea"/>
              </a:rPr>
              <a:t>OSPF</a:t>
            </a:r>
            <a:r>
              <a:rPr lang="zh-CN" altLang="zh-CN" sz="2000" b="1" kern="100" dirty="0">
                <a:effectLst/>
                <a:latin typeface="+mn-ea"/>
              </a:rPr>
              <a:t>配置实例</a:t>
            </a:r>
            <a:endParaRPr lang="zh-CN" altLang="zh-CN" sz="2000" kern="100" dirty="0">
              <a:effectLst/>
              <a:latin typeface="+mn-ea"/>
            </a:endParaRPr>
          </a:p>
          <a:p>
            <a:pPr indent="262255" algn="just">
              <a:lnSpc>
                <a:spcPct val="150000"/>
              </a:lnSpc>
            </a:pPr>
            <a:r>
              <a:rPr lang="zh-CN" altLang="zh-CN" sz="2000" b="1" kern="100" dirty="0">
                <a:effectLst/>
                <a:latin typeface="+mn-ea"/>
              </a:rPr>
              <a:t>例</a:t>
            </a:r>
            <a:r>
              <a:rPr lang="en-US" altLang="zh-CN" sz="2000" b="1" kern="100" dirty="0">
                <a:effectLst/>
                <a:latin typeface="+mn-ea"/>
              </a:rPr>
              <a:t>3</a:t>
            </a:r>
            <a:r>
              <a:rPr lang="zh-CN" altLang="zh-CN" sz="2000" kern="100" dirty="0">
                <a:effectLst/>
                <a:latin typeface="+mn-ea"/>
              </a:rPr>
              <a:t>按图</a:t>
            </a:r>
            <a:r>
              <a:rPr lang="en-US" altLang="zh-CN" sz="2000" kern="100" dirty="0">
                <a:effectLst/>
                <a:latin typeface="+mn-ea"/>
              </a:rPr>
              <a:t>6-18</a:t>
            </a:r>
            <a:r>
              <a:rPr lang="zh-CN" altLang="zh-CN" sz="2000" kern="100" dirty="0">
                <a:effectLst/>
                <a:latin typeface="+mn-ea"/>
              </a:rPr>
              <a:t>所示拓扑图搭建网络（</a:t>
            </a:r>
            <a:r>
              <a:rPr lang="en-US" altLang="zh-CN" sz="2000" kern="100" dirty="0">
                <a:effectLst/>
                <a:latin typeface="+mn-ea"/>
              </a:rPr>
              <a:t>R2</a:t>
            </a:r>
            <a:r>
              <a:rPr lang="zh-CN" altLang="zh-CN" sz="2000" kern="100" dirty="0">
                <a:effectLst/>
                <a:latin typeface="+mn-ea"/>
              </a:rPr>
              <a:t>的</a:t>
            </a:r>
            <a:r>
              <a:rPr lang="en-US" altLang="zh-CN" sz="2000" kern="100" dirty="0">
                <a:effectLst/>
                <a:latin typeface="+mn-ea"/>
              </a:rPr>
              <a:t>S1/0</a:t>
            </a:r>
            <a:r>
              <a:rPr lang="zh-CN" altLang="zh-CN" sz="2000" kern="100" dirty="0">
                <a:effectLst/>
                <a:latin typeface="+mn-ea"/>
              </a:rPr>
              <a:t>口是</a:t>
            </a:r>
            <a:r>
              <a:rPr lang="en-US" altLang="zh-CN" sz="2000" kern="100" dirty="0">
                <a:effectLst/>
                <a:latin typeface="+mn-ea"/>
              </a:rPr>
              <a:t>DCE</a:t>
            </a:r>
            <a:r>
              <a:rPr lang="zh-CN" altLang="zh-CN" sz="2000" kern="100" dirty="0">
                <a:effectLst/>
                <a:latin typeface="+mn-ea"/>
              </a:rPr>
              <a:t>端），用</a:t>
            </a:r>
            <a:r>
              <a:rPr lang="en-US" altLang="zh-CN" sz="2000" kern="100" dirty="0">
                <a:effectLst/>
                <a:latin typeface="+mn-ea"/>
              </a:rPr>
              <a:t>OSPF</a:t>
            </a:r>
            <a:r>
              <a:rPr lang="zh-CN" altLang="zh-CN" sz="2000" kern="100" dirty="0">
                <a:effectLst/>
                <a:latin typeface="+mn-ea"/>
              </a:rPr>
              <a:t>动态路由协议完成网络的配置，</a:t>
            </a:r>
            <a:r>
              <a:rPr lang="zh-CN" altLang="zh-CN" sz="2000" kern="0" dirty="0">
                <a:effectLst/>
                <a:latin typeface="+mn-ea"/>
                <a:cs typeface="宋体" panose="02010600030101010101" pitchFamily="2" charset="-122"/>
              </a:rPr>
              <a:t>实现</a:t>
            </a:r>
            <a:r>
              <a:rPr lang="en-US" altLang="zh-CN" sz="2000" kern="0" dirty="0">
                <a:effectLst/>
                <a:latin typeface="+mn-ea"/>
                <a:cs typeface="宋体" panose="02010600030101010101" pitchFamily="2" charset="-122"/>
              </a:rPr>
              <a:t>PC0</a:t>
            </a:r>
            <a:r>
              <a:rPr lang="zh-CN" altLang="zh-CN" sz="2000" kern="0" dirty="0">
                <a:effectLst/>
                <a:latin typeface="+mn-ea"/>
                <a:cs typeface="宋体" panose="02010600030101010101" pitchFamily="2" charset="-122"/>
              </a:rPr>
              <a:t>、</a:t>
            </a:r>
            <a:r>
              <a:rPr lang="en-US" altLang="zh-CN" sz="2000" kern="0" dirty="0">
                <a:effectLst/>
                <a:latin typeface="+mn-ea"/>
                <a:cs typeface="宋体" panose="02010600030101010101" pitchFamily="2" charset="-122"/>
              </a:rPr>
              <a:t>PC1</a:t>
            </a:r>
            <a:r>
              <a:rPr lang="zh-CN" altLang="zh-CN" sz="2000" kern="0" dirty="0">
                <a:effectLst/>
                <a:latin typeface="+mn-ea"/>
                <a:cs typeface="宋体" panose="02010600030101010101" pitchFamily="2" charset="-122"/>
              </a:rPr>
              <a:t>以及</a:t>
            </a:r>
            <a:r>
              <a:rPr lang="en-US" altLang="zh-CN" sz="2000" kern="0" dirty="0">
                <a:effectLst/>
                <a:latin typeface="+mn-ea"/>
                <a:cs typeface="宋体" panose="02010600030101010101" pitchFamily="2" charset="-122"/>
              </a:rPr>
              <a:t>PC2</a:t>
            </a:r>
            <a:r>
              <a:rPr lang="zh-CN" altLang="zh-CN" sz="2000" kern="0" dirty="0">
                <a:effectLst/>
                <a:latin typeface="+mn-ea"/>
                <a:cs typeface="宋体" panose="02010600030101010101" pitchFamily="2" charset="-122"/>
              </a:rPr>
              <a:t>相互通信。</a:t>
            </a:r>
            <a:endParaRPr lang="zh-CN" altLang="zh-CN" sz="2000" kern="100" dirty="0">
              <a:effectLst/>
              <a:latin typeface="+mn-ea"/>
            </a:endParaRPr>
          </a:p>
          <a:p>
            <a:pPr eaLnBrk="1" hangingPunct="1">
              <a:lnSpc>
                <a:spcPct val="150000"/>
              </a:lnSpc>
            </a:pP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8" name="图片 7">
            <a:extLst>
              <a:ext uri="{FF2B5EF4-FFF2-40B4-BE49-F238E27FC236}">
                <a16:creationId xmlns:a16="http://schemas.microsoft.com/office/drawing/2014/main" id="{1453A066-36FB-DC1F-BB64-91DF4A1AD04A}"/>
              </a:ext>
            </a:extLst>
          </p:cNvPr>
          <p:cNvPicPr>
            <a:picLocks noChangeAspect="1"/>
          </p:cNvPicPr>
          <p:nvPr/>
        </p:nvPicPr>
        <p:blipFill>
          <a:blip r:embed="rId2"/>
          <a:stretch>
            <a:fillRect/>
          </a:stretch>
        </p:blipFill>
        <p:spPr>
          <a:xfrm>
            <a:off x="3309620" y="3198495"/>
            <a:ext cx="5274310" cy="2902585"/>
          </a:xfrm>
          <a:prstGeom prst="rect">
            <a:avLst/>
          </a:prstGeom>
        </p:spPr>
      </p:pic>
      <p:sp>
        <p:nvSpPr>
          <p:cNvPr id="9" name="文本框 8">
            <a:extLst>
              <a:ext uri="{FF2B5EF4-FFF2-40B4-BE49-F238E27FC236}">
                <a16:creationId xmlns:a16="http://schemas.microsoft.com/office/drawing/2014/main" id="{A1FB7BFD-CED2-6E79-DD00-1D70BD4C7829}"/>
              </a:ext>
            </a:extLst>
          </p:cNvPr>
          <p:cNvSpPr txBox="1"/>
          <p:nvPr/>
        </p:nvSpPr>
        <p:spPr>
          <a:xfrm>
            <a:off x="4232275" y="6312178"/>
            <a:ext cx="3429000" cy="338554"/>
          </a:xfrm>
          <a:prstGeom prst="rect">
            <a:avLst/>
          </a:prstGeom>
          <a:noFill/>
        </p:spPr>
        <p:txBody>
          <a:bodyPr wrap="square" rtlCol="0">
            <a:spAutoFit/>
          </a:bodyPr>
          <a:lstStyle/>
          <a:p>
            <a:r>
              <a:rPr lang="zh-CN" altLang="zh-CN" sz="1600" kern="100" dirty="0">
                <a:effectLst/>
                <a:latin typeface="+mn-ea"/>
              </a:rPr>
              <a:t>图</a:t>
            </a:r>
            <a:r>
              <a:rPr lang="en-US" altLang="zh-CN" sz="1600" kern="100" dirty="0">
                <a:effectLst/>
                <a:latin typeface="+mn-ea"/>
              </a:rPr>
              <a:t>6-18 </a:t>
            </a:r>
            <a:r>
              <a:rPr lang="zh-CN" altLang="zh-CN" sz="1600" kern="100" dirty="0">
                <a:effectLst/>
                <a:latin typeface="+mn-ea"/>
              </a:rPr>
              <a:t>单区域</a:t>
            </a:r>
            <a:r>
              <a:rPr lang="en-US" altLang="zh-CN" sz="1600" kern="100" dirty="0">
                <a:effectLst/>
                <a:latin typeface="+mn-ea"/>
              </a:rPr>
              <a:t>OSPF</a:t>
            </a:r>
            <a:r>
              <a:rPr lang="zh-CN" altLang="zh-CN" sz="1600" kern="100" dirty="0">
                <a:effectLst/>
                <a:latin typeface="+mn-ea"/>
              </a:rPr>
              <a:t>实验拓扑图</a:t>
            </a:r>
          </a:p>
        </p:txBody>
      </p:sp>
    </p:spTree>
    <p:extLst>
      <p:ext uri="{BB962C8B-B14F-4D97-AF65-F5344CB8AC3E}">
        <p14:creationId xmlns:p14="http://schemas.microsoft.com/office/powerpoint/2010/main" val="3958847429"/>
      </p:ext>
    </p:extLst>
  </p:cSld>
  <p:clrMapOvr>
    <a:masterClrMapping/>
  </p:clrMapOvr>
  <p:transition spd="slow">
    <p:push/>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en-US" altLang="zh-CN" b="1" dirty="0">
                <a:latin typeface="+mj-ea"/>
                <a:ea typeface="+mj-ea"/>
              </a:rPr>
              <a:t>OSPF</a:t>
            </a:r>
            <a:r>
              <a:rPr lang="zh-CN" altLang="en-US" b="1" dirty="0">
                <a:latin typeface="+mj-ea"/>
                <a:ea typeface="+mj-ea"/>
              </a:rPr>
              <a:t>协议</a:t>
            </a:r>
          </a:p>
        </p:txBody>
      </p:sp>
      <p:sp>
        <p:nvSpPr>
          <p:cNvPr id="2" name="文本框 1"/>
          <p:cNvSpPr txBox="1"/>
          <p:nvPr/>
        </p:nvSpPr>
        <p:spPr>
          <a:xfrm>
            <a:off x="1374775" y="1684587"/>
            <a:ext cx="9507772" cy="2346283"/>
          </a:xfrm>
          <a:prstGeom prst="rect">
            <a:avLst/>
          </a:prstGeom>
          <a:noFill/>
        </p:spPr>
        <p:txBody>
          <a:bodyPr wrap="square" rtlCol="0" anchor="t">
            <a:spAutoFit/>
          </a:bodyPr>
          <a:lstStyle/>
          <a:p>
            <a:pPr indent="262255" algn="just">
              <a:lnSpc>
                <a:spcPct val="150000"/>
              </a:lnSpc>
            </a:pPr>
            <a:r>
              <a:rPr lang="en-US" altLang="zh-CN" sz="2000" b="1" kern="100" dirty="0">
                <a:effectLst/>
                <a:latin typeface="+mn-ea"/>
              </a:rPr>
              <a:t>7</a:t>
            </a:r>
            <a:r>
              <a:rPr lang="zh-CN" altLang="zh-CN" sz="2000" b="1" kern="100" dirty="0">
                <a:effectLst/>
                <a:latin typeface="+mn-ea"/>
              </a:rPr>
              <a:t>．多区域</a:t>
            </a:r>
            <a:r>
              <a:rPr lang="en-US" altLang="zh-CN" sz="2000" b="1" kern="100" dirty="0">
                <a:effectLst/>
                <a:latin typeface="+mn-ea"/>
              </a:rPr>
              <a:t>OSPF</a:t>
            </a:r>
            <a:r>
              <a:rPr lang="zh-CN" altLang="zh-CN" sz="2000" b="1" kern="100" dirty="0">
                <a:effectLst/>
                <a:latin typeface="+mn-ea"/>
              </a:rPr>
              <a:t>配置实例</a:t>
            </a:r>
            <a:endParaRPr lang="zh-CN" altLang="zh-CN" sz="2000" kern="100" dirty="0">
              <a:effectLst/>
              <a:latin typeface="+mn-ea"/>
            </a:endParaRPr>
          </a:p>
          <a:p>
            <a:pPr indent="262255" algn="just">
              <a:lnSpc>
                <a:spcPct val="150000"/>
              </a:lnSpc>
            </a:pPr>
            <a:r>
              <a:rPr lang="zh-CN" altLang="zh-CN" sz="2000" b="1" kern="100" dirty="0">
                <a:effectLst/>
                <a:latin typeface="+mn-ea"/>
              </a:rPr>
              <a:t>例</a:t>
            </a:r>
            <a:r>
              <a:rPr lang="en-US" altLang="zh-CN" sz="2000" b="1" kern="100" dirty="0">
                <a:effectLst/>
                <a:latin typeface="+mn-ea"/>
              </a:rPr>
              <a:t>4</a:t>
            </a:r>
            <a:r>
              <a:rPr lang="zh-CN" altLang="zh-CN" sz="2000" b="1" kern="100" dirty="0">
                <a:effectLst/>
                <a:latin typeface="+mn-ea"/>
              </a:rPr>
              <a:t>：</a:t>
            </a:r>
            <a:r>
              <a:rPr lang="zh-CN" altLang="zh-CN" sz="2000" kern="100" dirty="0">
                <a:effectLst/>
                <a:latin typeface="+mn-ea"/>
              </a:rPr>
              <a:t>在例</a:t>
            </a:r>
            <a:r>
              <a:rPr lang="en-US" altLang="zh-CN" sz="2000" kern="100" dirty="0">
                <a:effectLst/>
                <a:latin typeface="+mn-ea"/>
              </a:rPr>
              <a:t>2</a:t>
            </a:r>
            <a:r>
              <a:rPr lang="zh-CN" altLang="zh-CN" sz="2000" kern="100" dirty="0">
                <a:effectLst/>
                <a:latin typeface="+mn-ea"/>
              </a:rPr>
              <a:t>基础上，现要求使用多区域</a:t>
            </a:r>
            <a:r>
              <a:rPr lang="en-US" altLang="zh-CN" sz="2000" kern="100" dirty="0">
                <a:effectLst/>
                <a:latin typeface="+mn-ea"/>
              </a:rPr>
              <a:t>OSPF</a:t>
            </a:r>
            <a:r>
              <a:rPr lang="zh-CN" altLang="zh-CN" sz="2000" kern="100" dirty="0">
                <a:effectLst/>
                <a:latin typeface="+mn-ea"/>
              </a:rPr>
              <a:t>实现全网互通。其中</a:t>
            </a:r>
            <a:r>
              <a:rPr lang="en-US" altLang="zh-CN" sz="2000" kern="100" dirty="0">
                <a:effectLst/>
                <a:latin typeface="+mn-ea"/>
              </a:rPr>
              <a:t>R1</a:t>
            </a:r>
            <a:r>
              <a:rPr lang="zh-CN" altLang="zh-CN" sz="2000" kern="100" dirty="0">
                <a:effectLst/>
                <a:latin typeface="+mn-ea"/>
              </a:rPr>
              <a:t>与</a:t>
            </a:r>
            <a:r>
              <a:rPr lang="en-US" altLang="zh-CN" sz="2000" kern="100" dirty="0">
                <a:effectLst/>
                <a:latin typeface="+mn-ea"/>
              </a:rPr>
              <a:t>R2</a:t>
            </a:r>
            <a:r>
              <a:rPr lang="zh-CN" altLang="zh-CN" sz="2000" kern="100" dirty="0">
                <a:effectLst/>
                <a:latin typeface="+mn-ea"/>
              </a:rPr>
              <a:t>的</a:t>
            </a:r>
            <a:r>
              <a:rPr lang="en-US" altLang="zh-CN" sz="2000" kern="100" dirty="0">
                <a:effectLst/>
                <a:latin typeface="+mn-ea"/>
              </a:rPr>
              <a:t>G0/0/0</a:t>
            </a:r>
            <a:r>
              <a:rPr lang="zh-CN" altLang="zh-CN" sz="2000" kern="100" dirty="0">
                <a:effectLst/>
                <a:latin typeface="+mn-ea"/>
              </a:rPr>
              <a:t>端口以及</a:t>
            </a:r>
            <a:r>
              <a:rPr lang="en-US" altLang="zh-CN" sz="2000" kern="100" dirty="0">
                <a:effectLst/>
                <a:latin typeface="+mn-ea"/>
              </a:rPr>
              <a:t>G0/0/1</a:t>
            </a:r>
            <a:r>
              <a:rPr lang="zh-CN" altLang="zh-CN" sz="2000" kern="100" dirty="0">
                <a:effectLst/>
                <a:latin typeface="+mn-ea"/>
              </a:rPr>
              <a:t>端口配置为</a:t>
            </a:r>
            <a:r>
              <a:rPr lang="en-US" altLang="zh-CN" sz="2000" kern="100" dirty="0">
                <a:effectLst/>
                <a:latin typeface="+mn-ea"/>
              </a:rPr>
              <a:t>area 0</a:t>
            </a:r>
            <a:r>
              <a:rPr lang="zh-CN" altLang="zh-CN" sz="2000" kern="100" dirty="0">
                <a:effectLst/>
                <a:latin typeface="+mn-ea"/>
              </a:rPr>
              <a:t>区域；</a:t>
            </a:r>
            <a:r>
              <a:rPr lang="en-US" altLang="zh-CN" sz="2000" kern="100" dirty="0">
                <a:effectLst/>
                <a:latin typeface="+mn-ea"/>
              </a:rPr>
              <a:t>R2</a:t>
            </a:r>
            <a:r>
              <a:rPr lang="zh-CN" altLang="zh-CN" sz="2000" kern="100" dirty="0">
                <a:effectLst/>
                <a:latin typeface="+mn-ea"/>
              </a:rPr>
              <a:t>的</a:t>
            </a:r>
            <a:r>
              <a:rPr lang="en-US" altLang="zh-CN" sz="2000" kern="100" dirty="0">
                <a:effectLst/>
                <a:latin typeface="+mn-ea"/>
              </a:rPr>
              <a:t>S0/0/0</a:t>
            </a:r>
            <a:r>
              <a:rPr lang="zh-CN" altLang="zh-CN" sz="2000" kern="100" dirty="0">
                <a:effectLst/>
                <a:latin typeface="+mn-ea"/>
              </a:rPr>
              <a:t>端口与</a:t>
            </a:r>
            <a:r>
              <a:rPr lang="en-US" altLang="zh-CN" sz="2000" kern="100" dirty="0">
                <a:effectLst/>
                <a:latin typeface="+mn-ea"/>
              </a:rPr>
              <a:t>R3</a:t>
            </a:r>
            <a:r>
              <a:rPr lang="zh-CN" altLang="zh-CN" sz="2000" kern="100" dirty="0">
                <a:effectLst/>
                <a:latin typeface="+mn-ea"/>
              </a:rPr>
              <a:t>配置为</a:t>
            </a:r>
            <a:r>
              <a:rPr lang="en-US" altLang="zh-CN" sz="2000" kern="100" dirty="0">
                <a:effectLst/>
                <a:latin typeface="+mn-ea"/>
              </a:rPr>
              <a:t>area 1</a:t>
            </a:r>
            <a:r>
              <a:rPr lang="zh-CN" altLang="zh-CN" sz="2000" kern="100" dirty="0">
                <a:effectLst/>
                <a:latin typeface="+mn-ea"/>
              </a:rPr>
              <a:t>区域。</a:t>
            </a:r>
            <a:r>
              <a:rPr lang="zh-CN" altLang="zh-CN" sz="2000" kern="0" dirty="0">
                <a:effectLst/>
                <a:latin typeface="+mn-ea"/>
                <a:cs typeface="宋体" panose="02010600030101010101" pitchFamily="2" charset="-122"/>
              </a:rPr>
              <a:t>修改后的拓扑结构图如图</a:t>
            </a:r>
            <a:r>
              <a:rPr lang="en-US" altLang="zh-CN" sz="2000" kern="0" dirty="0">
                <a:effectLst/>
                <a:latin typeface="+mn-ea"/>
                <a:cs typeface="宋体" panose="02010600030101010101" pitchFamily="2" charset="-122"/>
              </a:rPr>
              <a:t>6-19</a:t>
            </a:r>
            <a:r>
              <a:rPr lang="zh-CN" altLang="zh-CN" sz="2000" kern="0" dirty="0">
                <a:effectLst/>
                <a:latin typeface="+mn-ea"/>
                <a:cs typeface="宋体" panose="02010600030101010101" pitchFamily="2" charset="-122"/>
              </a:rPr>
              <a:t>所示。</a:t>
            </a:r>
            <a:endParaRPr lang="zh-CN" altLang="zh-CN" sz="2000" kern="100" dirty="0">
              <a:effectLst/>
              <a:latin typeface="+mn-ea"/>
            </a:endParaRPr>
          </a:p>
          <a:p>
            <a:pPr eaLnBrk="1" hangingPunct="1">
              <a:lnSpc>
                <a:spcPct val="150000"/>
              </a:lnSpc>
            </a:pP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9" name="文本框 8">
            <a:extLst>
              <a:ext uri="{FF2B5EF4-FFF2-40B4-BE49-F238E27FC236}">
                <a16:creationId xmlns:a16="http://schemas.microsoft.com/office/drawing/2014/main" id="{A1FB7BFD-CED2-6E79-DD00-1D70BD4C7829}"/>
              </a:ext>
            </a:extLst>
          </p:cNvPr>
          <p:cNvSpPr txBox="1"/>
          <p:nvPr/>
        </p:nvSpPr>
        <p:spPr>
          <a:xfrm>
            <a:off x="4232275" y="6312178"/>
            <a:ext cx="3429000" cy="338554"/>
          </a:xfrm>
          <a:prstGeom prst="rect">
            <a:avLst/>
          </a:prstGeom>
          <a:noFill/>
        </p:spPr>
        <p:txBody>
          <a:bodyPr wrap="square" rtlCol="0">
            <a:spAutoFit/>
          </a:bodyPr>
          <a:lstStyle/>
          <a:p>
            <a:r>
              <a:rPr lang="zh-CN" altLang="zh-CN" sz="1600" kern="100" dirty="0">
                <a:effectLst/>
                <a:latin typeface="+mn-ea"/>
              </a:rPr>
              <a:t>图</a:t>
            </a:r>
            <a:r>
              <a:rPr lang="en-US" altLang="zh-CN" sz="1600" kern="100" dirty="0">
                <a:effectLst/>
                <a:latin typeface="+mn-ea"/>
              </a:rPr>
              <a:t>6-19 </a:t>
            </a:r>
            <a:r>
              <a:rPr lang="zh-CN" altLang="en-US" sz="1600" kern="100" dirty="0">
                <a:effectLst/>
                <a:latin typeface="+mn-ea"/>
              </a:rPr>
              <a:t>多</a:t>
            </a:r>
            <a:r>
              <a:rPr lang="zh-CN" altLang="zh-CN" sz="1600" kern="100" dirty="0">
                <a:effectLst/>
                <a:latin typeface="+mn-ea"/>
              </a:rPr>
              <a:t>区域</a:t>
            </a:r>
            <a:r>
              <a:rPr lang="en-US" altLang="zh-CN" sz="1600" kern="100" dirty="0">
                <a:effectLst/>
                <a:latin typeface="+mn-ea"/>
              </a:rPr>
              <a:t>OSPF</a:t>
            </a:r>
            <a:r>
              <a:rPr lang="zh-CN" altLang="zh-CN" sz="1600" kern="100" dirty="0">
                <a:effectLst/>
                <a:latin typeface="+mn-ea"/>
              </a:rPr>
              <a:t>实验拓扑图</a:t>
            </a:r>
          </a:p>
        </p:txBody>
      </p:sp>
      <p:pic>
        <p:nvPicPr>
          <p:cNvPr id="12" name="图片 11">
            <a:extLst>
              <a:ext uri="{FF2B5EF4-FFF2-40B4-BE49-F238E27FC236}">
                <a16:creationId xmlns:a16="http://schemas.microsoft.com/office/drawing/2014/main" id="{17A32C7D-D7CF-3E48-776E-8CF6D5C4CB0A}"/>
              </a:ext>
            </a:extLst>
          </p:cNvPr>
          <p:cNvPicPr>
            <a:picLocks noChangeAspect="1"/>
          </p:cNvPicPr>
          <p:nvPr/>
        </p:nvPicPr>
        <p:blipFill>
          <a:blip r:embed="rId2"/>
          <a:stretch>
            <a:fillRect/>
          </a:stretch>
        </p:blipFill>
        <p:spPr>
          <a:xfrm>
            <a:off x="3491506" y="3582194"/>
            <a:ext cx="5274310" cy="2527935"/>
          </a:xfrm>
          <a:prstGeom prst="rect">
            <a:avLst/>
          </a:prstGeom>
        </p:spPr>
      </p:pic>
    </p:spTree>
    <p:extLst>
      <p:ext uri="{BB962C8B-B14F-4D97-AF65-F5344CB8AC3E}">
        <p14:creationId xmlns:p14="http://schemas.microsoft.com/office/powerpoint/2010/main" val="4249849766"/>
      </p:ext>
    </p:extLst>
  </p:cSld>
  <p:clrMapOvr>
    <a:masterClrMapping/>
  </p:clrMapOvr>
  <p:transition spd="slow">
    <p:push/>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Autofit/>
          </a:bodyPr>
          <a:lstStyle/>
          <a:p>
            <a:pPr algn="l">
              <a:lnSpc>
                <a:spcPct val="172000"/>
              </a:lnSpc>
              <a:spcBef>
                <a:spcPts val="600"/>
              </a:spcBef>
              <a:spcAft>
                <a:spcPts val="600"/>
              </a:spcAft>
            </a:pPr>
            <a:r>
              <a:rPr lang="zh-CN" altLang="zh-CN" b="1" kern="100" dirty="0">
                <a:effectLst/>
                <a:latin typeface="+mn-ea"/>
              </a:rPr>
              <a:t>路由引入</a:t>
            </a:r>
          </a:p>
        </p:txBody>
      </p:sp>
      <p:sp>
        <p:nvSpPr>
          <p:cNvPr id="2" name="文本框 1"/>
          <p:cNvSpPr txBox="1"/>
          <p:nvPr/>
        </p:nvSpPr>
        <p:spPr>
          <a:xfrm>
            <a:off x="1374775" y="1684587"/>
            <a:ext cx="9507772" cy="2807948"/>
          </a:xfrm>
          <a:prstGeom prst="rect">
            <a:avLst/>
          </a:prstGeom>
          <a:noFill/>
        </p:spPr>
        <p:txBody>
          <a:bodyPr wrap="square" rtlCol="0" anchor="t">
            <a:spAutoFit/>
          </a:bodyPr>
          <a:lstStyle/>
          <a:p>
            <a:pPr eaLnBrk="1" hangingPunct="1">
              <a:lnSpc>
                <a:spcPct val="150000"/>
              </a:lnSpc>
            </a:pPr>
            <a:r>
              <a:rPr kumimoji="0" lang="en-US" altLang="zh-CN" sz="2000" b="1" dirty="0">
                <a:latin typeface="+mn-ea"/>
              </a:rPr>
              <a:t>1.</a:t>
            </a:r>
            <a:r>
              <a:rPr kumimoji="0" lang="zh-CN" altLang="en-US" sz="2000" b="1" dirty="0">
                <a:latin typeface="+mn-ea"/>
              </a:rPr>
              <a:t>路由引入的概念</a:t>
            </a:r>
          </a:p>
          <a:p>
            <a:pPr eaLnBrk="1" hangingPunct="1">
              <a:lnSpc>
                <a:spcPct val="150000"/>
              </a:lnSpc>
            </a:pPr>
            <a:r>
              <a:rPr kumimoji="0" lang="zh-CN" altLang="en-US" sz="2000" dirty="0">
                <a:latin typeface="+mn-ea"/>
              </a:rPr>
              <a:t>    在实际工作中，我们会遇到使用多个</a:t>
            </a:r>
            <a:r>
              <a:rPr kumimoji="0" lang="en-US" altLang="zh-CN" sz="2000" dirty="0">
                <a:latin typeface="+mn-ea"/>
              </a:rPr>
              <a:t>IP</a:t>
            </a:r>
            <a:r>
              <a:rPr kumimoji="0" lang="zh-CN" altLang="en-US" sz="2000" dirty="0">
                <a:latin typeface="+mn-ea"/>
              </a:rPr>
              <a:t>路由协议的网络。为了使整个网络正常地工作，必须在多个路由协议之间进行成功的路由再分配，这样不同的路由协议间就可以相互通告路由信息了。这种从一种协议导入到另一种协议或在同一种协议的不同进程之间引入路由的过程称为路由引入，</a:t>
            </a:r>
            <a:r>
              <a:rPr kumimoji="0" lang="zh-CN" altLang="en-US" sz="2000" b="1" dirty="0">
                <a:latin typeface="+mn-ea"/>
              </a:rPr>
              <a:t>又称重新分配路由或再分布路由。</a:t>
            </a:r>
          </a:p>
          <a:p>
            <a:pPr eaLnBrk="1" hangingPunct="1">
              <a:lnSpc>
                <a:spcPct val="150000"/>
              </a:lnSpc>
            </a:pP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3759183188"/>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6.2  </a:t>
            </a:r>
            <a:r>
              <a:rPr lang="zh-CN" altLang="en-US" sz="2400" dirty="0"/>
              <a:t>职业能力目标和要求</a:t>
            </a:r>
          </a:p>
        </p:txBody>
      </p:sp>
      <p:sp>
        <p:nvSpPr>
          <p:cNvPr id="6" name="内容占位符 5"/>
          <p:cNvSpPr>
            <a:spLocks noGrp="1"/>
          </p:cNvSpPr>
          <p:nvPr>
            <p:ph idx="13"/>
          </p:nvPr>
        </p:nvSpPr>
        <p:spPr>
          <a:xfrm>
            <a:off x="1069975" y="984137"/>
            <a:ext cx="10747058" cy="464458"/>
          </a:xfrm>
        </p:spPr>
        <p:txBody>
          <a:bodyPr>
            <a:noAutofit/>
          </a:bodyPr>
          <a:lstStyle/>
          <a:p>
            <a:r>
              <a:rPr lang="zh-CN" altLang="en-US" sz="2400" b="1" dirty="0"/>
              <a:t>一、</a:t>
            </a:r>
            <a:r>
              <a:rPr lang="zh-CN" altLang="en-US" sz="2400" b="1" dirty="0">
                <a:sym typeface="+mn-ea"/>
              </a:rPr>
              <a:t>职业能力目标</a:t>
            </a:r>
            <a:endParaRPr lang="zh-CN" altLang="en-US" sz="2400" dirty="0"/>
          </a:p>
        </p:txBody>
      </p:sp>
      <p:sp>
        <p:nvSpPr>
          <p:cNvPr id="2" name="文本框 1"/>
          <p:cNvSpPr txBox="1"/>
          <p:nvPr/>
        </p:nvSpPr>
        <p:spPr>
          <a:xfrm>
            <a:off x="1374775" y="1600994"/>
            <a:ext cx="9473490" cy="3782895"/>
          </a:xfrm>
          <a:prstGeom prst="rect">
            <a:avLst/>
          </a:prstGeom>
          <a:noFill/>
        </p:spPr>
        <p:txBody>
          <a:bodyPr wrap="square" rtlCol="0" anchor="t">
            <a:spAutoFit/>
          </a:bodyPr>
          <a:lstStyle/>
          <a:p>
            <a:pPr marL="285750" lvl="0" indent="-285750">
              <a:lnSpc>
                <a:spcPct val="150000"/>
              </a:lnSpc>
              <a:buFont typeface="Arial" panose="020B0604020202020204" pitchFamily="34" charset="0"/>
              <a:buChar char="•"/>
              <a:tabLst>
                <a:tab pos="266700" algn="l"/>
              </a:tabLst>
            </a:pPr>
            <a:r>
              <a:rPr lang="zh-CN" altLang="zh-CN" sz="1800" dirty="0">
                <a:effectLst/>
                <a:latin typeface="+mn-ea"/>
                <a:cs typeface="Times New Roman" panose="02020603050405020304" pitchFamily="18" charset="0"/>
              </a:rPr>
              <a:t>了解路由协议与可路由协议的含义。</a:t>
            </a:r>
            <a:endParaRPr lang="zh-CN" altLang="zh-CN" sz="1800" dirty="0">
              <a:effectLst/>
              <a:latin typeface="+mn-ea"/>
              <a:cs typeface="宋体" panose="02010600030101010101" pitchFamily="2" charset="-122"/>
            </a:endParaRPr>
          </a:p>
          <a:p>
            <a:pPr marL="285750" lvl="0" indent="-285750">
              <a:lnSpc>
                <a:spcPct val="150000"/>
              </a:lnSpc>
              <a:buFont typeface="Arial" panose="020B0604020202020204" pitchFamily="34" charset="0"/>
              <a:buChar char="•"/>
              <a:tabLst>
                <a:tab pos="266700" algn="l"/>
              </a:tabLst>
            </a:pPr>
            <a:r>
              <a:rPr lang="zh-CN" altLang="zh-CN" sz="1800" dirty="0">
                <a:effectLst/>
                <a:latin typeface="+mn-ea"/>
                <a:cs typeface="Times New Roman" panose="02020603050405020304" pitchFamily="18" charset="0"/>
              </a:rPr>
              <a:t>了解路由协议的特点。</a:t>
            </a:r>
            <a:endParaRPr lang="zh-CN" altLang="zh-CN" sz="1800" dirty="0">
              <a:effectLst/>
              <a:latin typeface="+mn-ea"/>
              <a:cs typeface="宋体" panose="02010600030101010101" pitchFamily="2" charset="-122"/>
            </a:endParaRPr>
          </a:p>
          <a:p>
            <a:pPr marL="285750" lvl="0" indent="-285750">
              <a:lnSpc>
                <a:spcPct val="150000"/>
              </a:lnSpc>
              <a:buFont typeface="Arial" panose="020B0604020202020204" pitchFamily="34" charset="0"/>
              <a:buChar char="•"/>
              <a:tabLst>
                <a:tab pos="266700" algn="l"/>
              </a:tabLst>
            </a:pPr>
            <a:r>
              <a:rPr lang="zh-CN" altLang="zh-CN" sz="1800" dirty="0">
                <a:effectLst/>
                <a:latin typeface="+mn-ea"/>
                <a:cs typeface="Times New Roman" panose="02020603050405020304" pitchFamily="18" charset="0"/>
              </a:rPr>
              <a:t>掌握动态路由协议的分类。</a:t>
            </a:r>
            <a:endParaRPr lang="zh-CN" altLang="zh-CN" sz="1800" dirty="0">
              <a:effectLst/>
              <a:latin typeface="+mn-ea"/>
              <a:cs typeface="宋体" panose="02010600030101010101" pitchFamily="2" charset="-122"/>
            </a:endParaRPr>
          </a:p>
          <a:p>
            <a:pPr marL="285750" lvl="0" indent="-285750">
              <a:lnSpc>
                <a:spcPct val="150000"/>
              </a:lnSpc>
              <a:buFont typeface="Arial" panose="020B0604020202020204" pitchFamily="34" charset="0"/>
              <a:buChar char="•"/>
              <a:tabLst>
                <a:tab pos="266700" algn="l"/>
              </a:tabLst>
            </a:pPr>
            <a:r>
              <a:rPr lang="zh-CN" altLang="zh-CN" sz="1800" dirty="0">
                <a:effectLst/>
                <a:latin typeface="+mn-ea"/>
                <a:cs typeface="Times New Roman" panose="02020603050405020304" pitchFamily="18" charset="0"/>
              </a:rPr>
              <a:t>掌握管理距离、度量值和收敛时间的含义。</a:t>
            </a:r>
            <a:endParaRPr lang="zh-CN" altLang="zh-CN" sz="1800" dirty="0">
              <a:effectLst/>
              <a:latin typeface="+mn-ea"/>
              <a:cs typeface="宋体" panose="02010600030101010101" pitchFamily="2" charset="-122"/>
            </a:endParaRPr>
          </a:p>
          <a:p>
            <a:pPr marL="285750" lvl="0" indent="-285750">
              <a:lnSpc>
                <a:spcPct val="150000"/>
              </a:lnSpc>
              <a:buFont typeface="Arial" panose="020B0604020202020204" pitchFamily="34" charset="0"/>
              <a:buChar char="•"/>
              <a:tabLst>
                <a:tab pos="266700" algn="l"/>
              </a:tabLst>
            </a:pPr>
            <a:r>
              <a:rPr lang="zh-CN" altLang="zh-CN" sz="1800" dirty="0">
                <a:effectLst/>
                <a:latin typeface="+mn-ea"/>
                <a:cs typeface="Times New Roman" panose="02020603050405020304" pitchFamily="18" charset="0"/>
              </a:rPr>
              <a:t>了解</a:t>
            </a:r>
            <a:r>
              <a:rPr lang="en-US" altLang="zh-CN" sz="1800" dirty="0">
                <a:effectLst/>
                <a:latin typeface="+mn-ea"/>
                <a:cs typeface="Times New Roman" panose="02020603050405020304" pitchFamily="18" charset="0"/>
              </a:rPr>
              <a:t>RIP</a:t>
            </a:r>
            <a:r>
              <a:rPr lang="zh-CN" altLang="zh-CN" sz="1800" dirty="0">
                <a:effectLst/>
                <a:latin typeface="+mn-ea"/>
                <a:cs typeface="Times New Roman" panose="02020603050405020304" pitchFamily="18" charset="0"/>
              </a:rPr>
              <a:t>协议与</a:t>
            </a:r>
            <a:r>
              <a:rPr lang="en-US" altLang="zh-CN" sz="1800" dirty="0">
                <a:effectLst/>
                <a:latin typeface="+mn-ea"/>
                <a:cs typeface="Times New Roman" panose="02020603050405020304" pitchFamily="18" charset="0"/>
              </a:rPr>
              <a:t>OSPF</a:t>
            </a:r>
            <a:r>
              <a:rPr lang="zh-CN" altLang="zh-CN" sz="1800" dirty="0">
                <a:effectLst/>
                <a:latin typeface="+mn-ea"/>
                <a:cs typeface="Times New Roman" panose="02020603050405020304" pitchFamily="18" charset="0"/>
              </a:rPr>
              <a:t>协议的原理。</a:t>
            </a:r>
            <a:endParaRPr lang="zh-CN" altLang="zh-CN" sz="1800" dirty="0">
              <a:effectLst/>
              <a:latin typeface="+mn-ea"/>
              <a:cs typeface="宋体" panose="02010600030101010101" pitchFamily="2" charset="-122"/>
            </a:endParaRPr>
          </a:p>
          <a:p>
            <a:pPr marL="285750" lvl="0" indent="-285750">
              <a:lnSpc>
                <a:spcPct val="150000"/>
              </a:lnSpc>
              <a:buFont typeface="Arial" panose="020B0604020202020204" pitchFamily="34" charset="0"/>
              <a:buChar char="•"/>
              <a:tabLst>
                <a:tab pos="266700" algn="l"/>
              </a:tabLst>
            </a:pPr>
            <a:r>
              <a:rPr lang="zh-CN" altLang="zh-CN" sz="1800" dirty="0">
                <a:effectLst/>
                <a:latin typeface="+mn-ea"/>
                <a:cs typeface="Times New Roman" panose="02020603050405020304" pitchFamily="18" charset="0"/>
              </a:rPr>
              <a:t>掌握</a:t>
            </a:r>
            <a:r>
              <a:rPr lang="en-US" altLang="zh-CN" sz="1800" dirty="0">
                <a:effectLst/>
                <a:latin typeface="+mn-ea"/>
                <a:cs typeface="Times New Roman" panose="02020603050405020304" pitchFamily="18" charset="0"/>
              </a:rPr>
              <a:t>RIP</a:t>
            </a:r>
            <a:r>
              <a:rPr lang="zh-CN" altLang="zh-CN" sz="1800" dirty="0">
                <a:effectLst/>
                <a:latin typeface="+mn-ea"/>
                <a:cs typeface="Times New Roman" panose="02020603050405020304" pitchFamily="18" charset="0"/>
              </a:rPr>
              <a:t>路由的配置、删除的方法。</a:t>
            </a:r>
            <a:endParaRPr lang="zh-CN" altLang="zh-CN" sz="1800" dirty="0">
              <a:effectLst/>
              <a:latin typeface="+mn-ea"/>
              <a:cs typeface="宋体" panose="02010600030101010101" pitchFamily="2" charset="-122"/>
            </a:endParaRPr>
          </a:p>
          <a:p>
            <a:pPr marL="285750" lvl="0" indent="-285750">
              <a:lnSpc>
                <a:spcPct val="150000"/>
              </a:lnSpc>
              <a:buFont typeface="Arial" panose="020B0604020202020204" pitchFamily="34" charset="0"/>
              <a:buChar char="•"/>
              <a:tabLst>
                <a:tab pos="266700" algn="l"/>
              </a:tabLst>
            </a:pPr>
            <a:r>
              <a:rPr lang="zh-CN" altLang="zh-CN" sz="1800" dirty="0">
                <a:effectLst/>
                <a:latin typeface="+mn-ea"/>
                <a:cs typeface="Times New Roman" panose="02020603050405020304" pitchFamily="18" charset="0"/>
              </a:rPr>
              <a:t>掌握</a:t>
            </a:r>
            <a:r>
              <a:rPr lang="en-US" altLang="zh-CN" sz="1800" dirty="0">
                <a:effectLst/>
                <a:latin typeface="+mn-ea"/>
                <a:cs typeface="Times New Roman" panose="02020603050405020304" pitchFamily="18" charset="0"/>
              </a:rPr>
              <a:t>OSPF</a:t>
            </a:r>
            <a:r>
              <a:rPr lang="zh-CN" altLang="zh-CN" sz="1800" dirty="0">
                <a:effectLst/>
                <a:latin typeface="+mn-ea"/>
                <a:cs typeface="Times New Roman" panose="02020603050405020304" pitchFamily="18" charset="0"/>
              </a:rPr>
              <a:t>路由的配置、删除的方法。</a:t>
            </a:r>
            <a:endParaRPr lang="zh-CN" altLang="zh-CN" sz="1800" dirty="0">
              <a:effectLst/>
              <a:latin typeface="+mn-ea"/>
              <a:cs typeface="宋体" panose="02010600030101010101" pitchFamily="2" charset="-122"/>
            </a:endParaRPr>
          </a:p>
          <a:p>
            <a:pPr marL="285750" lvl="0" indent="-285750">
              <a:lnSpc>
                <a:spcPct val="150000"/>
              </a:lnSpc>
              <a:buFont typeface="Arial" panose="020B0604020202020204" pitchFamily="34" charset="0"/>
              <a:buChar char="•"/>
              <a:tabLst>
                <a:tab pos="266700" algn="l"/>
              </a:tabLst>
            </a:pPr>
            <a:r>
              <a:rPr lang="zh-CN" altLang="zh-CN" sz="1800" dirty="0">
                <a:effectLst/>
                <a:latin typeface="+mn-ea"/>
                <a:cs typeface="Times New Roman" panose="02020603050405020304" pitchFamily="18" charset="0"/>
              </a:rPr>
              <a:t>掌握多路由协议配置的方法。</a:t>
            </a:r>
            <a:endParaRPr lang="zh-CN" altLang="zh-CN" sz="1800" dirty="0">
              <a:effectLst/>
              <a:latin typeface="+mn-ea"/>
              <a:cs typeface="宋体" panose="02010600030101010101" pitchFamily="2" charset="-122"/>
            </a:endParaRPr>
          </a:p>
          <a:p>
            <a:pPr marL="285750" lvl="0" indent="-285750">
              <a:lnSpc>
                <a:spcPct val="150000"/>
              </a:lnSpc>
              <a:buFont typeface="Arial" panose="020B0604020202020204" pitchFamily="34" charset="0"/>
              <a:buChar char="•"/>
              <a:tabLst>
                <a:tab pos="266700" algn="l"/>
              </a:tabLst>
            </a:pPr>
            <a:r>
              <a:rPr lang="zh-CN" altLang="zh-CN" sz="1800" dirty="0">
                <a:effectLst/>
                <a:latin typeface="+mn-ea"/>
                <a:cs typeface="Times New Roman" panose="02020603050405020304" pitchFamily="18" charset="0"/>
              </a:rPr>
              <a:t>了解</a:t>
            </a:r>
            <a:r>
              <a:rPr lang="en-US" altLang="zh-CN" sz="1800" dirty="0">
                <a:effectLst/>
                <a:latin typeface="+mn-ea"/>
                <a:cs typeface="Times New Roman" panose="02020603050405020304" pitchFamily="18" charset="0"/>
              </a:rPr>
              <a:t>VRRP</a:t>
            </a:r>
            <a:r>
              <a:rPr lang="zh-CN" altLang="zh-CN" sz="1800" dirty="0">
                <a:effectLst/>
                <a:latin typeface="+mn-ea"/>
                <a:cs typeface="Times New Roman" panose="02020603050405020304" pitchFamily="18" charset="0"/>
              </a:rPr>
              <a:t>技术的应用。</a:t>
            </a:r>
            <a:endParaRPr lang="zh-CN" altLang="zh-CN" sz="1800" dirty="0">
              <a:effectLst/>
              <a:latin typeface="+mn-ea"/>
              <a:cs typeface="宋体" panose="02010600030101010101" pitchFamily="2"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Autofit/>
          </a:bodyPr>
          <a:lstStyle/>
          <a:p>
            <a:pPr algn="l">
              <a:lnSpc>
                <a:spcPct val="172000"/>
              </a:lnSpc>
              <a:spcBef>
                <a:spcPts val="600"/>
              </a:spcBef>
              <a:spcAft>
                <a:spcPts val="600"/>
              </a:spcAft>
            </a:pPr>
            <a:r>
              <a:rPr lang="zh-CN" altLang="zh-CN" b="1" kern="100" dirty="0">
                <a:effectLst/>
                <a:latin typeface="+mn-ea"/>
              </a:rPr>
              <a:t>路由引入</a:t>
            </a:r>
          </a:p>
        </p:txBody>
      </p:sp>
      <p:sp>
        <p:nvSpPr>
          <p:cNvPr id="2" name="文本框 1"/>
          <p:cNvSpPr txBox="1"/>
          <p:nvPr/>
        </p:nvSpPr>
        <p:spPr>
          <a:xfrm>
            <a:off x="1374775" y="1684587"/>
            <a:ext cx="9507772" cy="4192943"/>
          </a:xfrm>
          <a:prstGeom prst="rect">
            <a:avLst/>
          </a:prstGeom>
          <a:noFill/>
        </p:spPr>
        <p:txBody>
          <a:bodyPr wrap="square" rtlCol="0" anchor="t">
            <a:spAutoFit/>
          </a:bodyPr>
          <a:lstStyle/>
          <a:p>
            <a:pPr indent="262255" algn="just">
              <a:lnSpc>
                <a:spcPct val="150000"/>
              </a:lnSpc>
              <a:tabLst>
                <a:tab pos="302260" algn="l"/>
                <a:tab pos="492760" algn="l"/>
                <a:tab pos="532765" algn="l"/>
              </a:tabLst>
            </a:pPr>
            <a:r>
              <a:rPr lang="en-US" altLang="zh-CN" sz="2000" b="1" kern="100" dirty="0">
                <a:effectLst/>
                <a:latin typeface="+mn-ea"/>
              </a:rPr>
              <a:t>2.</a:t>
            </a:r>
            <a:r>
              <a:rPr lang="zh-CN" altLang="zh-CN" sz="2000" b="1" kern="100" dirty="0">
                <a:effectLst/>
                <a:latin typeface="+mn-ea"/>
              </a:rPr>
              <a:t>静态路由、默认路由重分布到动态路由中</a:t>
            </a:r>
            <a:endParaRPr lang="zh-CN" altLang="zh-CN" sz="2000" kern="100" dirty="0">
              <a:effectLst/>
              <a:latin typeface="+mn-ea"/>
            </a:endParaRPr>
          </a:p>
          <a:p>
            <a:pPr indent="266700" algn="just">
              <a:lnSpc>
                <a:spcPct val="150000"/>
              </a:lnSpc>
              <a:tabLst>
                <a:tab pos="302260" algn="l"/>
                <a:tab pos="492760" algn="l"/>
                <a:tab pos="532765" algn="l"/>
              </a:tabLst>
            </a:pPr>
            <a:r>
              <a:rPr lang="zh-CN" altLang="zh-CN" sz="2000" kern="100" dirty="0">
                <a:effectLst/>
                <a:latin typeface="+mn-ea"/>
              </a:rPr>
              <a:t>（</a:t>
            </a:r>
            <a:r>
              <a:rPr lang="en-US" altLang="zh-CN" sz="2000" kern="100" dirty="0">
                <a:effectLst/>
                <a:latin typeface="+mn-ea"/>
              </a:rPr>
              <a:t>1</a:t>
            </a:r>
            <a:r>
              <a:rPr lang="zh-CN" altLang="zh-CN" sz="2000" kern="100" dirty="0">
                <a:effectLst/>
                <a:latin typeface="+mn-ea"/>
              </a:rPr>
              <a:t>）配置</a:t>
            </a:r>
            <a:r>
              <a:rPr lang="en-US" altLang="zh-CN" sz="2000" kern="100" dirty="0">
                <a:effectLst/>
                <a:latin typeface="+mn-ea"/>
              </a:rPr>
              <a:t>RIP</a:t>
            </a:r>
            <a:r>
              <a:rPr lang="zh-CN" altLang="zh-CN" sz="2000" kern="100" dirty="0">
                <a:effectLst/>
                <a:latin typeface="+mn-ea"/>
              </a:rPr>
              <a:t>发布静态路由、默认路由</a:t>
            </a:r>
          </a:p>
          <a:p>
            <a:pPr indent="266700" algn="just">
              <a:lnSpc>
                <a:spcPct val="150000"/>
              </a:lnSpc>
              <a:tabLst>
                <a:tab pos="302260" algn="l"/>
                <a:tab pos="492760" algn="l"/>
                <a:tab pos="532765" algn="l"/>
              </a:tabLst>
            </a:pPr>
            <a:r>
              <a:rPr lang="zh-CN" altLang="zh-CN" sz="2000" kern="100" dirty="0">
                <a:effectLst/>
                <a:latin typeface="+mn-ea"/>
              </a:rPr>
              <a:t>命令格式：</a:t>
            </a:r>
          </a:p>
          <a:p>
            <a:pPr marL="133350" indent="133350" algn="just">
              <a:lnSpc>
                <a:spcPct val="150000"/>
              </a:lnSpc>
              <a:tabLst>
                <a:tab pos="302260" algn="l"/>
                <a:tab pos="492760" algn="l"/>
                <a:tab pos="532765" algn="l"/>
              </a:tabLst>
            </a:pPr>
            <a:r>
              <a:rPr lang="en-US" altLang="zh-CN" sz="2000" kern="100" dirty="0">
                <a:effectLst/>
                <a:latin typeface="+mn-ea"/>
              </a:rPr>
              <a:t>[Huawei-rip-1]default-route originate </a:t>
            </a:r>
            <a:endParaRPr lang="zh-CN" altLang="zh-CN" sz="2000" kern="100" dirty="0">
              <a:effectLst/>
              <a:latin typeface="+mn-ea"/>
            </a:endParaRPr>
          </a:p>
          <a:p>
            <a:pPr indent="266700" algn="just">
              <a:lnSpc>
                <a:spcPct val="150000"/>
              </a:lnSpc>
              <a:tabLst>
                <a:tab pos="302260" algn="l"/>
                <a:tab pos="492760" algn="l"/>
                <a:tab pos="532765" algn="l"/>
              </a:tabLst>
            </a:pPr>
            <a:r>
              <a:rPr lang="zh-CN" altLang="zh-CN" sz="2000" kern="100" dirty="0">
                <a:effectLst/>
                <a:latin typeface="+mn-ea"/>
              </a:rPr>
              <a:t>（</a:t>
            </a:r>
            <a:r>
              <a:rPr lang="en-US" altLang="zh-CN" sz="2000" kern="100" dirty="0">
                <a:effectLst/>
                <a:latin typeface="+mn-ea"/>
              </a:rPr>
              <a:t>2</a:t>
            </a:r>
            <a:r>
              <a:rPr lang="zh-CN" altLang="zh-CN" sz="2000" kern="100" dirty="0">
                <a:effectLst/>
                <a:latin typeface="+mn-ea"/>
              </a:rPr>
              <a:t>）配置</a:t>
            </a:r>
            <a:r>
              <a:rPr lang="en-US" altLang="zh-CN" sz="2000" kern="100" dirty="0">
                <a:effectLst/>
                <a:latin typeface="+mn-ea"/>
              </a:rPr>
              <a:t>OSPF</a:t>
            </a:r>
            <a:r>
              <a:rPr lang="zh-CN" altLang="zh-CN" sz="2000" kern="100" dirty="0">
                <a:effectLst/>
                <a:latin typeface="+mn-ea"/>
              </a:rPr>
              <a:t>发布静态路由、默认路由</a:t>
            </a:r>
          </a:p>
          <a:p>
            <a:pPr indent="261620" algn="just">
              <a:lnSpc>
                <a:spcPct val="150000"/>
              </a:lnSpc>
              <a:tabLst>
                <a:tab pos="302260" algn="l"/>
                <a:tab pos="492760" algn="l"/>
                <a:tab pos="532765" algn="l"/>
              </a:tabLst>
            </a:pPr>
            <a:r>
              <a:rPr lang="zh-CN" altLang="zh-CN" sz="2000" kern="100" dirty="0">
                <a:effectLst/>
                <a:latin typeface="+mn-ea"/>
              </a:rPr>
              <a:t>①</a:t>
            </a:r>
            <a:r>
              <a:rPr lang="en-US" altLang="zh-CN" sz="2000" kern="100" dirty="0">
                <a:effectLst/>
                <a:latin typeface="+mn-ea"/>
              </a:rPr>
              <a:t>RIP</a:t>
            </a:r>
            <a:r>
              <a:rPr lang="zh-CN" altLang="zh-CN" sz="2000" kern="100" dirty="0">
                <a:effectLst/>
                <a:latin typeface="+mn-ea"/>
              </a:rPr>
              <a:t>协议重分发直连路由</a:t>
            </a:r>
          </a:p>
          <a:p>
            <a:pPr indent="333375" algn="just">
              <a:lnSpc>
                <a:spcPct val="150000"/>
              </a:lnSpc>
              <a:tabLst>
                <a:tab pos="302260" algn="l"/>
                <a:tab pos="492760" algn="l"/>
                <a:tab pos="532765" algn="l"/>
              </a:tabLst>
            </a:pPr>
            <a:r>
              <a:rPr lang="zh-CN" altLang="zh-CN" sz="2000" kern="100" dirty="0">
                <a:effectLst/>
                <a:latin typeface="+mn-ea"/>
              </a:rPr>
              <a:t>命令格式：</a:t>
            </a:r>
          </a:p>
          <a:p>
            <a:pPr indent="266700" algn="just">
              <a:lnSpc>
                <a:spcPct val="150000"/>
              </a:lnSpc>
              <a:tabLst>
                <a:tab pos="302260" algn="l"/>
                <a:tab pos="492760" algn="l"/>
                <a:tab pos="532765" algn="l"/>
              </a:tabLst>
            </a:pPr>
            <a:r>
              <a:rPr lang="en-US" altLang="zh-CN" sz="2000" kern="100" dirty="0">
                <a:effectLst/>
                <a:latin typeface="+mn-ea"/>
              </a:rPr>
              <a:t>[Huawei-ospf-1]default-route-advertise always</a:t>
            </a:r>
            <a:endParaRPr lang="zh-CN" altLang="zh-CN" sz="2000" kern="100" dirty="0">
              <a:effectLst/>
              <a:latin typeface="+mn-ea"/>
            </a:endParaRPr>
          </a:p>
          <a:p>
            <a:pPr eaLnBrk="1" hangingPunct="1">
              <a:lnSpc>
                <a:spcPct val="150000"/>
              </a:lnSpc>
            </a:pP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3" name="组合 2">
            <a:extLst>
              <a:ext uri="{FF2B5EF4-FFF2-40B4-BE49-F238E27FC236}">
                <a16:creationId xmlns:a16="http://schemas.microsoft.com/office/drawing/2014/main" id="{D789D6DB-63F4-23F8-7CFD-A0E34ABA67C3}"/>
              </a:ext>
            </a:extLst>
          </p:cNvPr>
          <p:cNvGrpSpPr/>
          <p:nvPr/>
        </p:nvGrpSpPr>
        <p:grpSpPr>
          <a:xfrm>
            <a:off x="809068" y="5487194"/>
            <a:ext cx="10226040" cy="1123950"/>
            <a:chOff x="1325" y="8641"/>
            <a:chExt cx="16104" cy="1770"/>
          </a:xfrm>
        </p:grpSpPr>
        <p:sp>
          <p:nvSpPr>
            <p:cNvPr id="5" name="矩形 4">
              <a:extLst>
                <a:ext uri="{FF2B5EF4-FFF2-40B4-BE49-F238E27FC236}">
                  <a16:creationId xmlns:a16="http://schemas.microsoft.com/office/drawing/2014/main" id="{D600C0DD-D20B-122D-29E6-42305B8B8906}"/>
                </a:ext>
              </a:extLst>
            </p:cNvPr>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互联网">
              <a:extLst>
                <a:ext uri="{FF2B5EF4-FFF2-40B4-BE49-F238E27FC236}">
                  <a16:creationId xmlns:a16="http://schemas.microsoft.com/office/drawing/2014/main" id="{9DD6B79E-ACA9-A84D-444F-16D26F715B25}"/>
                </a:ext>
              </a:extLst>
            </p:cNvPr>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1641587180"/>
      </p:ext>
    </p:extLst>
  </p:cSld>
  <p:clrMapOvr>
    <a:masterClrMapping/>
  </p:clrMapOvr>
  <p:transition spd="slow">
    <p:push/>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Autofit/>
          </a:bodyPr>
          <a:lstStyle/>
          <a:p>
            <a:pPr algn="l">
              <a:lnSpc>
                <a:spcPct val="172000"/>
              </a:lnSpc>
              <a:spcBef>
                <a:spcPts val="600"/>
              </a:spcBef>
              <a:spcAft>
                <a:spcPts val="600"/>
              </a:spcAft>
            </a:pPr>
            <a:r>
              <a:rPr lang="zh-CN" altLang="zh-CN" b="1" kern="100" dirty="0">
                <a:effectLst/>
                <a:latin typeface="+mn-ea"/>
              </a:rPr>
              <a:t>路由引入</a:t>
            </a:r>
          </a:p>
        </p:txBody>
      </p:sp>
      <p:sp>
        <p:nvSpPr>
          <p:cNvPr id="2" name="文本框 1"/>
          <p:cNvSpPr txBox="1"/>
          <p:nvPr/>
        </p:nvSpPr>
        <p:spPr>
          <a:xfrm>
            <a:off x="1374775" y="1684587"/>
            <a:ext cx="9507772" cy="1884618"/>
          </a:xfrm>
          <a:prstGeom prst="rect">
            <a:avLst/>
          </a:prstGeom>
          <a:noFill/>
        </p:spPr>
        <p:txBody>
          <a:bodyPr wrap="square" rtlCol="0" anchor="t">
            <a:spAutoFit/>
          </a:bodyPr>
          <a:lstStyle/>
          <a:p>
            <a:pPr indent="262255" algn="just">
              <a:lnSpc>
                <a:spcPct val="150000"/>
              </a:lnSpc>
              <a:tabLst>
                <a:tab pos="302260" algn="l"/>
                <a:tab pos="492760" algn="l"/>
                <a:tab pos="532765" algn="l"/>
              </a:tabLst>
            </a:pPr>
            <a:r>
              <a:rPr lang="zh-CN" altLang="zh-CN" sz="2000" b="1" kern="100" dirty="0">
                <a:effectLst/>
                <a:latin typeface="+mn-ea"/>
              </a:rPr>
              <a:t>例</a:t>
            </a:r>
            <a:r>
              <a:rPr lang="en-US" altLang="zh-CN" sz="2000" b="1" kern="100" dirty="0">
                <a:effectLst/>
                <a:latin typeface="+mn-ea"/>
              </a:rPr>
              <a:t>5</a:t>
            </a:r>
            <a:r>
              <a:rPr lang="zh-CN" altLang="zh-CN" sz="2000" b="1" kern="100" dirty="0">
                <a:effectLst/>
                <a:latin typeface="+mn-ea"/>
              </a:rPr>
              <a:t>：</a:t>
            </a:r>
            <a:r>
              <a:rPr lang="zh-CN" altLang="zh-CN" sz="2000" kern="100" dirty="0">
                <a:effectLst/>
                <a:latin typeface="+mn-ea"/>
              </a:rPr>
              <a:t>在例</a:t>
            </a:r>
            <a:r>
              <a:rPr lang="en-US" altLang="zh-CN" sz="2000" kern="100" dirty="0">
                <a:effectLst/>
                <a:latin typeface="+mn-ea"/>
              </a:rPr>
              <a:t>3</a:t>
            </a:r>
            <a:r>
              <a:rPr lang="zh-CN" altLang="zh-CN" sz="2000" kern="100" dirty="0">
                <a:effectLst/>
                <a:latin typeface="+mn-ea"/>
              </a:rPr>
              <a:t>中，现要求</a:t>
            </a:r>
            <a:r>
              <a:rPr lang="en-US" altLang="zh-CN" sz="2000" kern="100" dirty="0">
                <a:effectLst/>
                <a:latin typeface="+mn-ea"/>
              </a:rPr>
              <a:t>R1</a:t>
            </a:r>
            <a:r>
              <a:rPr lang="zh-CN" altLang="zh-CN" sz="2000" kern="100" dirty="0">
                <a:effectLst/>
                <a:latin typeface="+mn-ea"/>
              </a:rPr>
              <a:t>与</a:t>
            </a:r>
            <a:r>
              <a:rPr lang="en-US" altLang="zh-CN" sz="2000" kern="100" dirty="0">
                <a:effectLst/>
                <a:latin typeface="+mn-ea"/>
              </a:rPr>
              <a:t>R2</a:t>
            </a:r>
            <a:r>
              <a:rPr lang="zh-CN" altLang="zh-CN" sz="2000" kern="100" dirty="0">
                <a:effectLst/>
                <a:latin typeface="+mn-ea"/>
              </a:rPr>
              <a:t>的</a:t>
            </a:r>
            <a:r>
              <a:rPr lang="en-US" altLang="zh-CN" sz="2000" kern="100" dirty="0">
                <a:effectLst/>
                <a:latin typeface="+mn-ea"/>
              </a:rPr>
              <a:t>G0/0/0</a:t>
            </a:r>
            <a:r>
              <a:rPr lang="zh-CN" altLang="zh-CN" sz="2000" kern="100" dirty="0">
                <a:effectLst/>
                <a:latin typeface="+mn-ea"/>
              </a:rPr>
              <a:t>及</a:t>
            </a:r>
            <a:r>
              <a:rPr lang="en-US" altLang="zh-CN" sz="2000" kern="100" dirty="0">
                <a:effectLst/>
                <a:latin typeface="+mn-ea"/>
              </a:rPr>
              <a:t>G0/0/0</a:t>
            </a:r>
            <a:r>
              <a:rPr lang="zh-CN" altLang="zh-CN" sz="2000" kern="100" dirty="0">
                <a:effectLst/>
                <a:latin typeface="+mn-ea"/>
              </a:rPr>
              <a:t>端口运行</a:t>
            </a:r>
            <a:r>
              <a:rPr lang="en-US" altLang="zh-CN" sz="2000" kern="100" dirty="0">
                <a:effectLst/>
                <a:latin typeface="+mn-ea"/>
              </a:rPr>
              <a:t>OSPF</a:t>
            </a:r>
            <a:r>
              <a:rPr lang="zh-CN" altLang="zh-CN" sz="2000" kern="100" dirty="0">
                <a:effectLst/>
                <a:latin typeface="+mn-ea"/>
              </a:rPr>
              <a:t>协议，在</a:t>
            </a:r>
            <a:r>
              <a:rPr lang="en-US" altLang="zh-CN" sz="2000" kern="100" dirty="0">
                <a:effectLst/>
                <a:latin typeface="+mn-ea"/>
              </a:rPr>
              <a:t>R2</a:t>
            </a:r>
            <a:r>
              <a:rPr lang="zh-CN" altLang="zh-CN" sz="2000" kern="100" dirty="0">
                <a:effectLst/>
                <a:latin typeface="+mn-ea"/>
              </a:rPr>
              <a:t>上配置到网段</a:t>
            </a:r>
            <a:r>
              <a:rPr lang="en-US" altLang="zh-CN" sz="2000" kern="100" dirty="0">
                <a:effectLst/>
                <a:latin typeface="+mn-ea"/>
              </a:rPr>
              <a:t>172.16.5.0/24</a:t>
            </a:r>
            <a:r>
              <a:rPr lang="zh-CN" altLang="zh-CN" sz="2000" kern="100" dirty="0">
                <a:effectLst/>
                <a:latin typeface="+mn-ea"/>
              </a:rPr>
              <a:t>的静态路由，</a:t>
            </a:r>
            <a:r>
              <a:rPr lang="en-US" altLang="zh-CN" sz="2000" kern="100" dirty="0">
                <a:effectLst/>
                <a:latin typeface="+mn-ea"/>
              </a:rPr>
              <a:t>R3</a:t>
            </a:r>
            <a:r>
              <a:rPr lang="zh-CN" altLang="zh-CN" sz="2000" kern="100" dirty="0">
                <a:effectLst/>
                <a:latin typeface="+mn-ea"/>
              </a:rPr>
              <a:t>上配置到</a:t>
            </a:r>
            <a:r>
              <a:rPr lang="en-US" altLang="zh-CN" sz="2000" kern="100" dirty="0">
                <a:effectLst/>
                <a:latin typeface="+mn-ea"/>
              </a:rPr>
              <a:t>R2</a:t>
            </a:r>
            <a:r>
              <a:rPr lang="zh-CN" altLang="zh-CN" sz="2000" kern="100" dirty="0">
                <a:effectLst/>
                <a:latin typeface="+mn-ea"/>
              </a:rPr>
              <a:t>方向的默认静态路由，通过路由重分配实现</a:t>
            </a:r>
            <a:r>
              <a:rPr lang="en-US" altLang="zh-CN" sz="2000" kern="100" dirty="0">
                <a:effectLst/>
                <a:latin typeface="+mn-ea"/>
              </a:rPr>
              <a:t>PC0</a:t>
            </a:r>
            <a:r>
              <a:rPr lang="zh-CN" altLang="zh-CN" sz="2000" kern="100" dirty="0">
                <a:effectLst/>
                <a:latin typeface="+mn-ea"/>
              </a:rPr>
              <a:t>、</a:t>
            </a:r>
            <a:r>
              <a:rPr lang="en-US" altLang="zh-CN" sz="2000" kern="100" dirty="0">
                <a:effectLst/>
                <a:latin typeface="+mn-ea"/>
              </a:rPr>
              <a:t>PC1</a:t>
            </a:r>
            <a:r>
              <a:rPr lang="zh-CN" altLang="zh-CN" sz="2000" kern="100" dirty="0">
                <a:effectLst/>
                <a:latin typeface="+mn-ea"/>
              </a:rPr>
              <a:t>、</a:t>
            </a:r>
            <a:r>
              <a:rPr lang="en-US" altLang="zh-CN" sz="2000" kern="100" dirty="0">
                <a:effectLst/>
                <a:latin typeface="+mn-ea"/>
              </a:rPr>
              <a:t>PC2</a:t>
            </a:r>
            <a:r>
              <a:rPr lang="zh-CN" altLang="zh-CN" sz="2000" kern="100" dirty="0">
                <a:effectLst/>
                <a:latin typeface="+mn-ea"/>
              </a:rPr>
              <a:t>互通。</a:t>
            </a:r>
            <a:r>
              <a:rPr lang="zh-CN" altLang="zh-CN" sz="2000" kern="0" dirty="0">
                <a:effectLst/>
                <a:latin typeface="+mn-ea"/>
                <a:cs typeface="宋体" panose="02010600030101010101" pitchFamily="2" charset="-122"/>
              </a:rPr>
              <a:t>修改后的拓扑结构图如图</a:t>
            </a:r>
            <a:r>
              <a:rPr lang="en-US" altLang="zh-CN" sz="2000" kern="0" dirty="0">
                <a:effectLst/>
                <a:latin typeface="+mn-ea"/>
                <a:cs typeface="宋体" panose="02010600030101010101" pitchFamily="2" charset="-122"/>
              </a:rPr>
              <a:t>6-20</a:t>
            </a:r>
            <a:r>
              <a:rPr lang="zh-CN" altLang="zh-CN" sz="2000" kern="0" dirty="0">
                <a:effectLst/>
                <a:latin typeface="+mn-ea"/>
                <a:cs typeface="宋体" panose="02010600030101010101" pitchFamily="2" charset="-122"/>
              </a:rPr>
              <a:t>所示。</a:t>
            </a:r>
            <a:endParaRPr lang="zh-CN" altLang="zh-CN" sz="2000" kern="100" dirty="0">
              <a:effectLst/>
              <a:latin typeface="+mn-ea"/>
            </a:endParaRPr>
          </a:p>
          <a:p>
            <a:pPr eaLnBrk="1" hangingPunct="1">
              <a:lnSpc>
                <a:spcPct val="150000"/>
              </a:lnSpc>
            </a:pP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3" name="图片 2">
            <a:extLst>
              <a:ext uri="{FF2B5EF4-FFF2-40B4-BE49-F238E27FC236}">
                <a16:creationId xmlns:a16="http://schemas.microsoft.com/office/drawing/2014/main" id="{5B2FBCEB-4084-2D00-97D2-766A80ECC265}"/>
              </a:ext>
            </a:extLst>
          </p:cNvPr>
          <p:cNvPicPr>
            <a:picLocks noChangeAspect="1"/>
          </p:cNvPicPr>
          <p:nvPr/>
        </p:nvPicPr>
        <p:blipFill>
          <a:blip r:embed="rId2"/>
          <a:stretch>
            <a:fillRect/>
          </a:stretch>
        </p:blipFill>
        <p:spPr>
          <a:xfrm>
            <a:off x="3575326" y="3170238"/>
            <a:ext cx="5106670" cy="2959100"/>
          </a:xfrm>
          <a:prstGeom prst="rect">
            <a:avLst/>
          </a:prstGeom>
        </p:spPr>
      </p:pic>
      <p:sp>
        <p:nvSpPr>
          <p:cNvPr id="5" name="文本框 4">
            <a:extLst>
              <a:ext uri="{FF2B5EF4-FFF2-40B4-BE49-F238E27FC236}">
                <a16:creationId xmlns:a16="http://schemas.microsoft.com/office/drawing/2014/main" id="{7A30AD46-04AA-E9DE-A82A-A50AF48D5B6B}"/>
              </a:ext>
            </a:extLst>
          </p:cNvPr>
          <p:cNvSpPr txBox="1"/>
          <p:nvPr/>
        </p:nvSpPr>
        <p:spPr>
          <a:xfrm>
            <a:off x="3961012" y="6327567"/>
            <a:ext cx="4259419" cy="338554"/>
          </a:xfrm>
          <a:prstGeom prst="rect">
            <a:avLst/>
          </a:prstGeom>
          <a:noFill/>
        </p:spPr>
        <p:txBody>
          <a:bodyPr wrap="square" rtlCol="0">
            <a:spAutoFit/>
          </a:bodyPr>
          <a:lstStyle/>
          <a:p>
            <a:r>
              <a:rPr lang="zh-CN" altLang="zh-CN" sz="1600" dirty="0">
                <a:effectLst/>
                <a:latin typeface="+mn-ea"/>
                <a:cs typeface="Times New Roman" panose="02020603050405020304" pitchFamily="18" charset="0"/>
              </a:rPr>
              <a:t>图</a:t>
            </a:r>
            <a:r>
              <a:rPr lang="en-US" altLang="zh-CN" sz="1600" dirty="0">
                <a:effectLst/>
                <a:latin typeface="+mn-ea"/>
                <a:cs typeface="Times New Roman" panose="02020603050405020304" pitchFamily="18" charset="0"/>
              </a:rPr>
              <a:t>6-20 </a:t>
            </a:r>
            <a:r>
              <a:rPr lang="zh-CN" altLang="zh-CN" sz="1600" dirty="0">
                <a:effectLst/>
                <a:latin typeface="+mn-ea"/>
                <a:cs typeface="Times New Roman" panose="02020603050405020304" pitchFamily="18" charset="0"/>
              </a:rPr>
              <a:t>静态路由重发布到</a:t>
            </a:r>
            <a:r>
              <a:rPr lang="en-US" altLang="zh-CN" sz="1600" dirty="0">
                <a:effectLst/>
                <a:latin typeface="+mn-ea"/>
                <a:cs typeface="Times New Roman" panose="02020603050405020304" pitchFamily="18" charset="0"/>
              </a:rPr>
              <a:t>OSPF</a:t>
            </a:r>
            <a:r>
              <a:rPr lang="zh-CN" altLang="zh-CN" sz="1600" dirty="0">
                <a:effectLst/>
                <a:latin typeface="+mn-ea"/>
                <a:cs typeface="Times New Roman" panose="02020603050405020304" pitchFamily="18" charset="0"/>
              </a:rPr>
              <a:t>实验拓扑图</a:t>
            </a:r>
            <a:endParaRPr lang="zh-CN" altLang="en-US" sz="1600" dirty="0">
              <a:latin typeface="+mn-ea"/>
            </a:endParaRPr>
          </a:p>
        </p:txBody>
      </p:sp>
    </p:spTree>
    <p:extLst>
      <p:ext uri="{BB962C8B-B14F-4D97-AF65-F5344CB8AC3E}">
        <p14:creationId xmlns:p14="http://schemas.microsoft.com/office/powerpoint/2010/main" val="1038329008"/>
      </p:ext>
    </p:extLst>
  </p:cSld>
  <p:clrMapOvr>
    <a:masterClrMapping/>
  </p:clrMapOvr>
  <p:transition spd="slow">
    <p:push/>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Autofit/>
          </a:bodyPr>
          <a:lstStyle/>
          <a:p>
            <a:pPr algn="l">
              <a:lnSpc>
                <a:spcPct val="172000"/>
              </a:lnSpc>
              <a:spcBef>
                <a:spcPts val="600"/>
              </a:spcBef>
              <a:spcAft>
                <a:spcPts val="600"/>
              </a:spcAft>
            </a:pPr>
            <a:r>
              <a:rPr lang="zh-CN" altLang="zh-CN" b="1" kern="100" dirty="0">
                <a:effectLst/>
                <a:latin typeface="+mn-ea"/>
              </a:rPr>
              <a:t>路由引入</a:t>
            </a:r>
          </a:p>
        </p:txBody>
      </p:sp>
      <p:sp>
        <p:nvSpPr>
          <p:cNvPr id="2" name="文本框 1"/>
          <p:cNvSpPr txBox="1"/>
          <p:nvPr/>
        </p:nvSpPr>
        <p:spPr>
          <a:xfrm>
            <a:off x="1374775" y="1684587"/>
            <a:ext cx="9507772" cy="1422954"/>
          </a:xfrm>
          <a:prstGeom prst="rect">
            <a:avLst/>
          </a:prstGeom>
          <a:noFill/>
        </p:spPr>
        <p:txBody>
          <a:bodyPr wrap="square" rtlCol="0" anchor="t">
            <a:spAutoFit/>
          </a:bodyPr>
          <a:lstStyle/>
          <a:p>
            <a:pPr marL="266700" algn="just">
              <a:lnSpc>
                <a:spcPct val="150000"/>
              </a:lnSpc>
            </a:pPr>
            <a:r>
              <a:rPr lang="en-US" altLang="zh-CN" sz="2000" b="1" kern="100" dirty="0">
                <a:effectLst/>
                <a:latin typeface="+mn-ea"/>
              </a:rPr>
              <a:t>3.OSPF</a:t>
            </a:r>
            <a:r>
              <a:rPr lang="zh-CN" altLang="zh-CN" sz="2000" b="1" kern="100" dirty="0">
                <a:effectLst/>
                <a:latin typeface="+mn-ea"/>
              </a:rPr>
              <a:t>与</a:t>
            </a:r>
            <a:r>
              <a:rPr lang="en-US" altLang="zh-CN" sz="2000" b="1" kern="100" dirty="0">
                <a:effectLst/>
                <a:latin typeface="+mn-ea"/>
              </a:rPr>
              <a:t>rip</a:t>
            </a:r>
            <a:r>
              <a:rPr lang="zh-CN" altLang="zh-CN" sz="2000" b="1" kern="100" dirty="0">
                <a:effectLst/>
                <a:latin typeface="+mn-ea"/>
              </a:rPr>
              <a:t>的相互引入</a:t>
            </a:r>
            <a:endParaRPr lang="zh-CN" altLang="zh-CN" sz="2000" kern="100" dirty="0">
              <a:effectLst/>
              <a:latin typeface="+mn-ea"/>
            </a:endParaRPr>
          </a:p>
          <a:p>
            <a:pPr marL="266700" algn="just">
              <a:lnSpc>
                <a:spcPct val="150000"/>
              </a:lnSpc>
            </a:pPr>
            <a:r>
              <a:rPr lang="zh-CN" altLang="zh-CN" sz="2000" kern="100" dirty="0">
                <a:effectLst/>
                <a:latin typeface="+mn-ea"/>
              </a:rPr>
              <a:t>多路由协议配置的相关命令见表</a:t>
            </a:r>
            <a:r>
              <a:rPr lang="en-US" altLang="zh-CN" sz="2000" kern="100" dirty="0">
                <a:effectLst/>
                <a:latin typeface="+mn-ea"/>
              </a:rPr>
              <a:t>6-4</a:t>
            </a:r>
            <a:r>
              <a:rPr lang="zh-CN" altLang="zh-CN" sz="1800" kern="100" dirty="0">
                <a:effectLst/>
                <a:latin typeface="Times New Roman" panose="02020603050405020304" pitchFamily="18" charset="0"/>
                <a:ea typeface="宋体" panose="02010600030101010101" pitchFamily="2" charset="-122"/>
              </a:rPr>
              <a:t>。</a:t>
            </a:r>
          </a:p>
          <a:p>
            <a:pPr eaLnBrk="1" hangingPunct="1">
              <a:lnSpc>
                <a:spcPct val="150000"/>
              </a:lnSpc>
            </a:pP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3" name="组合 2">
            <a:extLst>
              <a:ext uri="{FF2B5EF4-FFF2-40B4-BE49-F238E27FC236}">
                <a16:creationId xmlns:a16="http://schemas.microsoft.com/office/drawing/2014/main" id="{318C9736-B782-6682-76AC-4A4728B138AC}"/>
              </a:ext>
            </a:extLst>
          </p:cNvPr>
          <p:cNvGrpSpPr/>
          <p:nvPr/>
        </p:nvGrpSpPr>
        <p:grpSpPr>
          <a:xfrm>
            <a:off x="809068" y="5487194"/>
            <a:ext cx="10226040" cy="1123950"/>
            <a:chOff x="1325" y="8641"/>
            <a:chExt cx="16104" cy="1770"/>
          </a:xfrm>
        </p:grpSpPr>
        <p:sp>
          <p:nvSpPr>
            <p:cNvPr id="5" name="矩形 4">
              <a:extLst>
                <a:ext uri="{FF2B5EF4-FFF2-40B4-BE49-F238E27FC236}">
                  <a16:creationId xmlns:a16="http://schemas.microsoft.com/office/drawing/2014/main" id="{EF830BFD-BEF4-4F37-EE70-D83BC4EBE309}"/>
                </a:ext>
              </a:extLst>
            </p:cNvPr>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互联网">
              <a:extLst>
                <a:ext uri="{FF2B5EF4-FFF2-40B4-BE49-F238E27FC236}">
                  <a16:creationId xmlns:a16="http://schemas.microsoft.com/office/drawing/2014/main" id="{6E0EE846-06B2-C5A8-3383-2392957F5F66}"/>
                </a:ext>
              </a:extLst>
            </p:cNvPr>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graphicFrame>
        <p:nvGraphicFramePr>
          <p:cNvPr id="10" name="表格 10">
            <a:extLst>
              <a:ext uri="{FF2B5EF4-FFF2-40B4-BE49-F238E27FC236}">
                <a16:creationId xmlns:a16="http://schemas.microsoft.com/office/drawing/2014/main" id="{A6465644-AC8E-678A-D1DE-D742F3233DE3}"/>
              </a:ext>
            </a:extLst>
          </p:cNvPr>
          <p:cNvGraphicFramePr>
            <a:graphicFrameLocks noGrp="1"/>
          </p:cNvGraphicFramePr>
          <p:nvPr>
            <p:extLst>
              <p:ext uri="{D42A27DB-BD31-4B8C-83A1-F6EECF244321}">
                <p14:modId xmlns:p14="http://schemas.microsoft.com/office/powerpoint/2010/main" val="4020364511"/>
              </p:ext>
            </p:extLst>
          </p:nvPr>
        </p:nvGraphicFramePr>
        <p:xfrm>
          <a:off x="2007948" y="3399528"/>
          <a:ext cx="8442960" cy="1559560"/>
        </p:xfrm>
        <a:graphic>
          <a:graphicData uri="http://schemas.openxmlformats.org/drawingml/2006/table">
            <a:tbl>
              <a:tblPr firstRow="1" bandRow="1">
                <a:tableStyleId>{5C22544A-7EE6-4342-B048-85BDC9FD1C3A}</a:tableStyleId>
              </a:tblPr>
              <a:tblGrid>
                <a:gridCol w="4221480">
                  <a:extLst>
                    <a:ext uri="{9D8B030D-6E8A-4147-A177-3AD203B41FA5}">
                      <a16:colId xmlns:a16="http://schemas.microsoft.com/office/drawing/2014/main" val="2612195924"/>
                    </a:ext>
                  </a:extLst>
                </a:gridCol>
                <a:gridCol w="4221480">
                  <a:extLst>
                    <a:ext uri="{9D8B030D-6E8A-4147-A177-3AD203B41FA5}">
                      <a16:colId xmlns:a16="http://schemas.microsoft.com/office/drawing/2014/main" val="1510586407"/>
                    </a:ext>
                  </a:extLst>
                </a:gridCol>
              </a:tblGrid>
              <a:tr h="370840">
                <a:tc>
                  <a:txBody>
                    <a:bodyPr/>
                    <a:lstStyle/>
                    <a:p>
                      <a:r>
                        <a:rPr lang="zh-CN" altLang="en-US" sz="1600" dirty="0"/>
                        <a:t>任务</a:t>
                      </a:r>
                    </a:p>
                  </a:txBody>
                  <a:tcPr/>
                </a:tc>
                <a:tc>
                  <a:txBody>
                    <a:bodyPr/>
                    <a:lstStyle/>
                    <a:p>
                      <a:r>
                        <a:rPr lang="zh-CN" altLang="en-US" sz="1600" dirty="0"/>
                        <a:t>命令</a:t>
                      </a:r>
                    </a:p>
                  </a:txBody>
                  <a:tcPr/>
                </a:tc>
                <a:extLst>
                  <a:ext uri="{0D108BD9-81ED-4DB2-BD59-A6C34878D82A}">
                    <a16:rowId xmlns:a16="http://schemas.microsoft.com/office/drawing/2014/main" val="813361631"/>
                  </a:ext>
                </a:extLst>
              </a:tr>
              <a:tr h="447040">
                <a:tc>
                  <a:txBody>
                    <a:bodyPr/>
                    <a:lstStyle/>
                    <a:p>
                      <a:r>
                        <a:rPr lang="zh-CN" altLang="en-US" sz="1600" dirty="0"/>
                        <a:t>重新分配</a:t>
                      </a:r>
                      <a:r>
                        <a:rPr lang="en-US" altLang="zh-CN" sz="1600" dirty="0"/>
                        <a:t>OSPF</a:t>
                      </a:r>
                      <a:r>
                        <a:rPr lang="zh-CN" altLang="en-US" sz="1600" dirty="0"/>
                        <a:t>路由道</a:t>
                      </a:r>
                      <a:r>
                        <a:rPr lang="en-US" altLang="zh-CN" sz="1600" dirty="0"/>
                        <a:t>RIP</a:t>
                      </a:r>
                      <a:r>
                        <a:rPr lang="zh-CN" altLang="en-US" sz="1600" dirty="0"/>
                        <a:t>中</a:t>
                      </a:r>
                    </a:p>
                  </a:txBody>
                  <a:tcPr/>
                </a:tc>
                <a:tc>
                  <a:txBody>
                    <a:bodyPr/>
                    <a:lstStyle/>
                    <a:p>
                      <a:r>
                        <a:rPr lang="en-US" altLang="zh-CN" sz="1600" i="1" kern="1200" dirty="0">
                          <a:solidFill>
                            <a:schemeClr val="dk1"/>
                          </a:solidFill>
                          <a:effectLst/>
                          <a:latin typeface="+mn-lt"/>
                          <a:ea typeface="+mn-ea"/>
                          <a:cs typeface="+mn-cs"/>
                        </a:rPr>
                        <a:t>Import-route rip</a:t>
                      </a:r>
                      <a:r>
                        <a:rPr lang="en-US" altLang="zh-CN" sz="1600" kern="1200" dirty="0">
                          <a:solidFill>
                            <a:schemeClr val="dk1"/>
                          </a:solidFill>
                          <a:effectLst/>
                          <a:latin typeface="+mn-lt"/>
                          <a:ea typeface="+mn-ea"/>
                          <a:cs typeface="+mn-cs"/>
                        </a:rPr>
                        <a:t> </a:t>
                      </a:r>
                      <a:r>
                        <a:rPr lang="en-US" altLang="zh-CN" sz="1600" i="1" kern="1200" dirty="0">
                          <a:solidFill>
                            <a:schemeClr val="dk1"/>
                          </a:solidFill>
                          <a:effectLst/>
                          <a:latin typeface="+mn-lt"/>
                          <a:ea typeface="+mn-ea"/>
                          <a:cs typeface="+mn-cs"/>
                        </a:rPr>
                        <a:t>process-id</a:t>
                      </a:r>
                      <a:r>
                        <a:rPr lang="en-US" altLang="zh-CN" sz="1600" kern="1200" dirty="0">
                          <a:solidFill>
                            <a:schemeClr val="dk1"/>
                          </a:solidFill>
                          <a:effectLst/>
                          <a:latin typeface="+mn-lt"/>
                          <a:ea typeface="+mn-ea"/>
                          <a:cs typeface="+mn-cs"/>
                        </a:rPr>
                        <a:t> </a:t>
                      </a:r>
                      <a:endParaRPr lang="zh-CN" altLang="en-US" sz="1600" dirty="0"/>
                    </a:p>
                  </a:txBody>
                  <a:tcPr/>
                </a:tc>
                <a:extLst>
                  <a:ext uri="{0D108BD9-81ED-4DB2-BD59-A6C34878D82A}">
                    <a16:rowId xmlns:a16="http://schemas.microsoft.com/office/drawing/2014/main" val="905346785"/>
                  </a:ext>
                </a:extLst>
              </a:tr>
              <a:tr h="370840">
                <a:tc>
                  <a:txBody>
                    <a:bodyPr/>
                    <a:lstStyle/>
                    <a:p>
                      <a:r>
                        <a:rPr lang="zh-CN" altLang="zh-CN" sz="1600" kern="1200" dirty="0">
                          <a:solidFill>
                            <a:schemeClr val="dk1"/>
                          </a:solidFill>
                          <a:effectLst/>
                          <a:latin typeface="+mn-lt"/>
                          <a:ea typeface="+mn-ea"/>
                          <a:cs typeface="+mn-cs"/>
                        </a:rPr>
                        <a:t>重新分配</a:t>
                      </a:r>
                      <a:r>
                        <a:rPr lang="en-US" altLang="zh-CN" sz="1600" kern="1200" dirty="0">
                          <a:solidFill>
                            <a:schemeClr val="dk1"/>
                          </a:solidFill>
                          <a:effectLst/>
                          <a:latin typeface="+mn-lt"/>
                          <a:ea typeface="+mn-ea"/>
                          <a:cs typeface="+mn-cs"/>
                        </a:rPr>
                        <a:t>RIP</a:t>
                      </a:r>
                      <a:r>
                        <a:rPr lang="zh-CN" altLang="zh-CN" sz="1600" kern="1200" dirty="0">
                          <a:solidFill>
                            <a:schemeClr val="dk1"/>
                          </a:solidFill>
                          <a:effectLst/>
                          <a:latin typeface="+mn-lt"/>
                          <a:ea typeface="+mn-ea"/>
                          <a:cs typeface="+mn-cs"/>
                        </a:rPr>
                        <a:t>路由到</a:t>
                      </a:r>
                      <a:r>
                        <a:rPr lang="en-US" altLang="zh-CN" sz="1600" kern="1200" dirty="0">
                          <a:solidFill>
                            <a:schemeClr val="dk1"/>
                          </a:solidFill>
                          <a:effectLst/>
                          <a:latin typeface="+mn-lt"/>
                          <a:ea typeface="+mn-ea"/>
                          <a:cs typeface="+mn-cs"/>
                        </a:rPr>
                        <a:t>OSPF</a:t>
                      </a:r>
                      <a:r>
                        <a:rPr lang="zh-CN" altLang="zh-CN" sz="1600" kern="1200" dirty="0">
                          <a:solidFill>
                            <a:schemeClr val="dk1"/>
                          </a:solidFill>
                          <a:effectLst/>
                          <a:latin typeface="+mn-lt"/>
                          <a:ea typeface="+mn-ea"/>
                          <a:cs typeface="+mn-cs"/>
                        </a:rPr>
                        <a:t>中</a:t>
                      </a:r>
                      <a:endParaRPr lang="zh-CN" altLang="en-US" sz="1600" dirty="0"/>
                    </a:p>
                  </a:txBody>
                  <a:tcPr/>
                </a:tc>
                <a:tc>
                  <a:txBody>
                    <a:bodyPr/>
                    <a:lstStyle/>
                    <a:p>
                      <a:r>
                        <a:rPr lang="en-US" altLang="zh-CN" sz="1600" i="1" kern="1200" dirty="0">
                          <a:solidFill>
                            <a:schemeClr val="dk1"/>
                          </a:solidFill>
                          <a:effectLst/>
                          <a:latin typeface="+mn-lt"/>
                          <a:ea typeface="+mn-ea"/>
                          <a:cs typeface="+mn-cs"/>
                        </a:rPr>
                        <a:t>Import-route </a:t>
                      </a:r>
                      <a:r>
                        <a:rPr lang="en-US" altLang="zh-CN" sz="1600" i="1" kern="1200" dirty="0" err="1">
                          <a:solidFill>
                            <a:schemeClr val="dk1"/>
                          </a:solidFill>
                          <a:effectLst/>
                          <a:latin typeface="+mn-lt"/>
                          <a:ea typeface="+mn-ea"/>
                          <a:cs typeface="+mn-cs"/>
                        </a:rPr>
                        <a:t>ospf</a:t>
                      </a:r>
                      <a:r>
                        <a:rPr lang="en-US" altLang="zh-CN" sz="1600" i="1" kern="1200" dirty="0">
                          <a:solidFill>
                            <a:schemeClr val="dk1"/>
                          </a:solidFill>
                          <a:effectLst/>
                          <a:latin typeface="+mn-lt"/>
                          <a:ea typeface="+mn-ea"/>
                          <a:cs typeface="+mn-cs"/>
                        </a:rPr>
                        <a:t> process-id</a:t>
                      </a:r>
                      <a:endParaRPr lang="zh-CN" altLang="en-US" sz="1600" dirty="0"/>
                    </a:p>
                  </a:txBody>
                  <a:tcPr/>
                </a:tc>
                <a:extLst>
                  <a:ext uri="{0D108BD9-81ED-4DB2-BD59-A6C34878D82A}">
                    <a16:rowId xmlns:a16="http://schemas.microsoft.com/office/drawing/2014/main" val="1553492086"/>
                  </a:ext>
                </a:extLst>
              </a:tr>
              <a:tr h="370840">
                <a:tc>
                  <a:txBody>
                    <a:bodyPr/>
                    <a:lstStyle/>
                    <a:p>
                      <a:r>
                        <a:rPr lang="zh-CN" altLang="zh-CN" sz="1600" kern="1200" dirty="0">
                          <a:solidFill>
                            <a:schemeClr val="dk1"/>
                          </a:solidFill>
                          <a:effectLst/>
                          <a:latin typeface="+mn-lt"/>
                          <a:ea typeface="+mn-ea"/>
                          <a:cs typeface="+mn-cs"/>
                        </a:rPr>
                        <a:t>手工配置引入时的开销值</a:t>
                      </a:r>
                      <a:endParaRPr lang="zh-CN" altLang="en-US" sz="1600" dirty="0"/>
                    </a:p>
                  </a:txBody>
                  <a:tcPr/>
                </a:tc>
                <a:tc>
                  <a:txBody>
                    <a:bodyPr/>
                    <a:lstStyle/>
                    <a:p>
                      <a:r>
                        <a:rPr lang="en-US" altLang="zh-CN" sz="1600" i="1" kern="1200" dirty="0">
                          <a:solidFill>
                            <a:schemeClr val="dk1"/>
                          </a:solidFill>
                          <a:effectLst/>
                          <a:latin typeface="+mn-lt"/>
                          <a:ea typeface="+mn-ea"/>
                          <a:cs typeface="+mn-cs"/>
                        </a:rPr>
                        <a:t>Import-route </a:t>
                      </a:r>
                      <a:r>
                        <a:rPr lang="en-US" altLang="zh-CN" sz="1600" i="1" kern="1200" dirty="0" err="1">
                          <a:solidFill>
                            <a:schemeClr val="dk1"/>
                          </a:solidFill>
                          <a:effectLst/>
                          <a:latin typeface="+mn-lt"/>
                          <a:ea typeface="+mn-ea"/>
                          <a:cs typeface="+mn-cs"/>
                        </a:rPr>
                        <a:t>ospf</a:t>
                      </a:r>
                      <a:r>
                        <a:rPr lang="en-US" altLang="zh-CN" sz="1600" i="1" kern="1200" dirty="0">
                          <a:solidFill>
                            <a:schemeClr val="dk1"/>
                          </a:solidFill>
                          <a:effectLst/>
                          <a:latin typeface="+mn-lt"/>
                          <a:ea typeface="+mn-ea"/>
                          <a:cs typeface="+mn-cs"/>
                        </a:rPr>
                        <a:t>/rip process-id cost value</a:t>
                      </a:r>
                      <a:endParaRPr lang="zh-CN" altLang="en-US" sz="1600" dirty="0"/>
                    </a:p>
                  </a:txBody>
                  <a:tcPr/>
                </a:tc>
                <a:extLst>
                  <a:ext uri="{0D108BD9-81ED-4DB2-BD59-A6C34878D82A}">
                    <a16:rowId xmlns:a16="http://schemas.microsoft.com/office/drawing/2014/main" val="1514945073"/>
                  </a:ext>
                </a:extLst>
              </a:tr>
            </a:tbl>
          </a:graphicData>
        </a:graphic>
      </p:graphicFrame>
      <p:sp>
        <p:nvSpPr>
          <p:cNvPr id="11" name="文本框 10">
            <a:extLst>
              <a:ext uri="{FF2B5EF4-FFF2-40B4-BE49-F238E27FC236}">
                <a16:creationId xmlns:a16="http://schemas.microsoft.com/office/drawing/2014/main" id="{958A336C-E8E9-DCFE-E84F-86D1FCDE00FC}"/>
              </a:ext>
            </a:extLst>
          </p:cNvPr>
          <p:cNvSpPr txBox="1"/>
          <p:nvPr/>
        </p:nvSpPr>
        <p:spPr>
          <a:xfrm>
            <a:off x="4346575" y="2913896"/>
            <a:ext cx="4038600" cy="338554"/>
          </a:xfrm>
          <a:prstGeom prst="rect">
            <a:avLst/>
          </a:prstGeom>
          <a:noFill/>
        </p:spPr>
        <p:txBody>
          <a:bodyPr wrap="square" rtlCol="0">
            <a:spAutoFit/>
          </a:bodyPr>
          <a:lstStyle/>
          <a:p>
            <a:r>
              <a:rPr lang="zh-CN" altLang="zh-CN" sz="1600" dirty="0">
                <a:effectLst/>
                <a:latin typeface="+mn-ea"/>
                <a:cs typeface="Times New Roman" panose="02020603050405020304" pitchFamily="18" charset="0"/>
              </a:rPr>
              <a:t>表</a:t>
            </a:r>
            <a:r>
              <a:rPr lang="en-US" altLang="zh-CN" sz="1600" dirty="0">
                <a:effectLst/>
                <a:latin typeface="+mn-ea"/>
                <a:cs typeface="Times New Roman" panose="02020603050405020304" pitchFamily="18" charset="0"/>
              </a:rPr>
              <a:t>6-4 </a:t>
            </a:r>
            <a:r>
              <a:rPr lang="zh-CN" altLang="zh-CN" sz="1600" dirty="0">
                <a:effectLst/>
                <a:latin typeface="+mn-ea"/>
                <a:cs typeface="Times New Roman" panose="02020603050405020304" pitchFamily="18" charset="0"/>
              </a:rPr>
              <a:t>多路由协议配置的相关命令</a:t>
            </a:r>
            <a:endParaRPr lang="zh-CN" altLang="en-US" sz="1600" dirty="0">
              <a:latin typeface="+mn-ea"/>
            </a:endParaRPr>
          </a:p>
        </p:txBody>
      </p:sp>
    </p:spTree>
    <p:extLst>
      <p:ext uri="{BB962C8B-B14F-4D97-AF65-F5344CB8AC3E}">
        <p14:creationId xmlns:p14="http://schemas.microsoft.com/office/powerpoint/2010/main" val="4021243460"/>
      </p:ext>
    </p:extLst>
  </p:cSld>
  <p:clrMapOvr>
    <a:masterClrMapping/>
  </p:clrMapOvr>
  <p:transition spd="slow">
    <p:push/>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Autofit/>
          </a:bodyPr>
          <a:lstStyle/>
          <a:p>
            <a:pPr algn="l">
              <a:lnSpc>
                <a:spcPct val="172000"/>
              </a:lnSpc>
              <a:spcBef>
                <a:spcPts val="600"/>
              </a:spcBef>
              <a:spcAft>
                <a:spcPts val="600"/>
              </a:spcAft>
            </a:pPr>
            <a:r>
              <a:rPr lang="zh-CN" altLang="zh-CN" b="1" kern="100" dirty="0">
                <a:effectLst/>
                <a:latin typeface="+mn-ea"/>
              </a:rPr>
              <a:t>路由引入</a:t>
            </a:r>
          </a:p>
        </p:txBody>
      </p:sp>
      <p:sp>
        <p:nvSpPr>
          <p:cNvPr id="2" name="文本框 1"/>
          <p:cNvSpPr txBox="1"/>
          <p:nvPr/>
        </p:nvSpPr>
        <p:spPr>
          <a:xfrm>
            <a:off x="1374775" y="1684587"/>
            <a:ext cx="9507772" cy="1422954"/>
          </a:xfrm>
          <a:prstGeom prst="rect">
            <a:avLst/>
          </a:prstGeom>
          <a:noFill/>
        </p:spPr>
        <p:txBody>
          <a:bodyPr wrap="square" rtlCol="0" anchor="t">
            <a:spAutoFit/>
          </a:bodyPr>
          <a:lstStyle/>
          <a:p>
            <a:pPr marL="266700" algn="just">
              <a:lnSpc>
                <a:spcPct val="150000"/>
              </a:lnSpc>
            </a:pPr>
            <a:r>
              <a:rPr lang="zh-CN" altLang="zh-CN" sz="2000" b="1" dirty="0">
                <a:effectLst/>
                <a:latin typeface="+mn-ea"/>
                <a:cs typeface="Times New Roman" panose="02020603050405020304" pitchFamily="18" charset="0"/>
              </a:rPr>
              <a:t>例</a:t>
            </a:r>
            <a:r>
              <a:rPr lang="en-US" altLang="zh-CN" sz="2000" b="1" dirty="0">
                <a:effectLst/>
                <a:latin typeface="+mn-ea"/>
                <a:cs typeface="Times New Roman" panose="02020603050405020304" pitchFamily="18" charset="0"/>
              </a:rPr>
              <a:t>6</a:t>
            </a:r>
            <a:r>
              <a:rPr lang="zh-CN" altLang="zh-CN" sz="2000" b="1" dirty="0">
                <a:effectLst/>
                <a:latin typeface="+mn-ea"/>
                <a:cs typeface="Times New Roman" panose="02020603050405020304" pitchFamily="18" charset="0"/>
              </a:rPr>
              <a:t>：</a:t>
            </a:r>
            <a:r>
              <a:rPr lang="zh-CN" altLang="zh-CN" sz="2000" dirty="0">
                <a:effectLst/>
                <a:latin typeface="+mn-ea"/>
                <a:cs typeface="Times New Roman" panose="02020603050405020304" pitchFamily="18" charset="0"/>
              </a:rPr>
              <a:t>在例</a:t>
            </a:r>
            <a:r>
              <a:rPr lang="en-US" altLang="zh-CN" sz="2000" dirty="0">
                <a:effectLst/>
                <a:latin typeface="+mn-ea"/>
                <a:cs typeface="Times New Roman" panose="02020603050405020304" pitchFamily="18" charset="0"/>
              </a:rPr>
              <a:t>3</a:t>
            </a:r>
            <a:r>
              <a:rPr lang="zh-CN" altLang="zh-CN" sz="2000" dirty="0">
                <a:effectLst/>
                <a:latin typeface="+mn-ea"/>
                <a:cs typeface="Times New Roman" panose="02020603050405020304" pitchFamily="18" charset="0"/>
              </a:rPr>
              <a:t>中，现要求</a:t>
            </a:r>
            <a:r>
              <a:rPr lang="en-US" altLang="zh-CN" sz="2000" dirty="0">
                <a:effectLst/>
                <a:latin typeface="+mn-ea"/>
                <a:cs typeface="Times New Roman" panose="02020603050405020304" pitchFamily="18" charset="0"/>
              </a:rPr>
              <a:t>R1</a:t>
            </a:r>
            <a:r>
              <a:rPr lang="zh-CN" altLang="zh-CN" sz="2000" dirty="0">
                <a:effectLst/>
                <a:latin typeface="+mn-ea"/>
                <a:cs typeface="Times New Roman" panose="02020603050405020304" pitchFamily="18" charset="0"/>
              </a:rPr>
              <a:t>及</a:t>
            </a:r>
            <a:r>
              <a:rPr lang="en-US" altLang="zh-CN" sz="2000" dirty="0">
                <a:effectLst/>
                <a:latin typeface="+mn-ea"/>
                <a:cs typeface="Times New Roman" panose="02020603050405020304" pitchFamily="18" charset="0"/>
              </a:rPr>
              <a:t>R2</a:t>
            </a:r>
            <a:r>
              <a:rPr lang="zh-CN" altLang="zh-CN" sz="2000" dirty="0">
                <a:effectLst/>
                <a:latin typeface="+mn-ea"/>
                <a:cs typeface="Times New Roman" panose="02020603050405020304" pitchFamily="18" charset="0"/>
              </a:rPr>
              <a:t>的</a:t>
            </a:r>
            <a:r>
              <a:rPr lang="en-US" altLang="zh-CN" sz="2000" dirty="0">
                <a:effectLst/>
                <a:latin typeface="+mn-ea"/>
                <a:cs typeface="Times New Roman" panose="02020603050405020304" pitchFamily="18" charset="0"/>
              </a:rPr>
              <a:t>F0/0</a:t>
            </a:r>
            <a:r>
              <a:rPr lang="zh-CN" altLang="zh-CN" sz="2000" dirty="0">
                <a:effectLst/>
                <a:latin typeface="+mn-ea"/>
                <a:cs typeface="Times New Roman" panose="02020603050405020304" pitchFamily="18" charset="0"/>
              </a:rPr>
              <a:t>端口和</a:t>
            </a:r>
            <a:r>
              <a:rPr lang="en-US" altLang="zh-CN" sz="2000" dirty="0">
                <a:effectLst/>
                <a:latin typeface="+mn-ea"/>
                <a:cs typeface="Times New Roman" panose="02020603050405020304" pitchFamily="18" charset="0"/>
              </a:rPr>
              <a:t>F0/1</a:t>
            </a:r>
            <a:r>
              <a:rPr lang="zh-CN" altLang="zh-CN" sz="2000" dirty="0">
                <a:effectLst/>
                <a:latin typeface="+mn-ea"/>
                <a:cs typeface="Times New Roman" panose="02020603050405020304" pitchFamily="18" charset="0"/>
              </a:rPr>
              <a:t>端口运行</a:t>
            </a:r>
            <a:r>
              <a:rPr lang="en-US" altLang="zh-CN" sz="2000" dirty="0">
                <a:effectLst/>
                <a:latin typeface="+mn-ea"/>
                <a:cs typeface="Times New Roman" panose="02020603050405020304" pitchFamily="18" charset="0"/>
              </a:rPr>
              <a:t>OSPF</a:t>
            </a:r>
            <a:r>
              <a:rPr lang="zh-CN" altLang="zh-CN" sz="2000" dirty="0">
                <a:effectLst/>
                <a:latin typeface="+mn-ea"/>
                <a:cs typeface="Times New Roman" panose="02020603050405020304" pitchFamily="18" charset="0"/>
              </a:rPr>
              <a:t>协议，</a:t>
            </a:r>
            <a:r>
              <a:rPr lang="en-US" altLang="zh-CN" sz="2000" dirty="0">
                <a:effectLst/>
                <a:latin typeface="+mn-ea"/>
                <a:cs typeface="Times New Roman" panose="02020603050405020304" pitchFamily="18" charset="0"/>
              </a:rPr>
              <a:t>R2</a:t>
            </a:r>
            <a:r>
              <a:rPr lang="zh-CN" altLang="zh-CN" sz="2000" dirty="0">
                <a:effectLst/>
                <a:latin typeface="+mn-ea"/>
                <a:cs typeface="Times New Roman" panose="02020603050405020304" pitchFamily="18" charset="0"/>
              </a:rPr>
              <a:t>的</a:t>
            </a:r>
            <a:r>
              <a:rPr lang="en-US" altLang="zh-CN" sz="2000" dirty="0">
                <a:effectLst/>
                <a:latin typeface="+mn-ea"/>
                <a:cs typeface="Times New Roman" panose="02020603050405020304" pitchFamily="18" charset="0"/>
              </a:rPr>
              <a:t>S1/0</a:t>
            </a:r>
            <a:r>
              <a:rPr lang="zh-CN" altLang="zh-CN" sz="2000" dirty="0">
                <a:effectLst/>
                <a:latin typeface="+mn-ea"/>
                <a:cs typeface="Times New Roman" panose="02020603050405020304" pitchFamily="18" charset="0"/>
              </a:rPr>
              <a:t>端口以及</a:t>
            </a:r>
            <a:r>
              <a:rPr lang="en-US" altLang="zh-CN" sz="2000" dirty="0">
                <a:effectLst/>
                <a:latin typeface="+mn-ea"/>
                <a:cs typeface="Times New Roman" panose="02020603050405020304" pitchFamily="18" charset="0"/>
              </a:rPr>
              <a:t>R3</a:t>
            </a:r>
            <a:r>
              <a:rPr lang="zh-CN" altLang="zh-CN" sz="2000" dirty="0">
                <a:effectLst/>
                <a:latin typeface="+mn-ea"/>
                <a:cs typeface="Times New Roman" panose="02020603050405020304" pitchFamily="18" charset="0"/>
              </a:rPr>
              <a:t>运行</a:t>
            </a:r>
            <a:r>
              <a:rPr lang="en-US" altLang="zh-CN" sz="2000" dirty="0">
                <a:effectLst/>
                <a:latin typeface="+mn-ea"/>
                <a:cs typeface="Times New Roman" panose="02020603050405020304" pitchFamily="18" charset="0"/>
              </a:rPr>
              <a:t>RIPv2</a:t>
            </a:r>
            <a:r>
              <a:rPr lang="zh-CN" altLang="zh-CN" sz="2000" dirty="0">
                <a:effectLst/>
                <a:latin typeface="+mn-ea"/>
                <a:cs typeface="Times New Roman" panose="02020603050405020304" pitchFamily="18" charset="0"/>
              </a:rPr>
              <a:t>协议配置网络，</a:t>
            </a:r>
            <a:r>
              <a:rPr lang="zh-CN" altLang="zh-CN" sz="2000" kern="0" dirty="0">
                <a:effectLst/>
                <a:latin typeface="+mn-ea"/>
                <a:cs typeface="宋体" panose="02010600030101010101" pitchFamily="2" charset="-122"/>
              </a:rPr>
              <a:t>实现</a:t>
            </a:r>
            <a:r>
              <a:rPr lang="en-US" altLang="zh-CN" sz="2000" kern="0" dirty="0">
                <a:effectLst/>
                <a:latin typeface="+mn-ea"/>
                <a:cs typeface="宋体" panose="02010600030101010101" pitchFamily="2" charset="-122"/>
              </a:rPr>
              <a:t>PC0</a:t>
            </a:r>
            <a:r>
              <a:rPr lang="zh-CN" altLang="zh-CN" sz="2000" kern="0" dirty="0">
                <a:effectLst/>
                <a:latin typeface="+mn-ea"/>
                <a:cs typeface="宋体" panose="02010600030101010101" pitchFamily="2" charset="-122"/>
              </a:rPr>
              <a:t>、</a:t>
            </a:r>
            <a:r>
              <a:rPr lang="en-US" altLang="zh-CN" sz="2000" kern="0" dirty="0">
                <a:effectLst/>
                <a:latin typeface="+mn-ea"/>
                <a:cs typeface="宋体" panose="02010600030101010101" pitchFamily="2" charset="-122"/>
              </a:rPr>
              <a:t>PC1</a:t>
            </a:r>
            <a:r>
              <a:rPr lang="zh-CN" altLang="zh-CN" sz="2000" kern="0" dirty="0">
                <a:effectLst/>
                <a:latin typeface="+mn-ea"/>
                <a:cs typeface="宋体" panose="02010600030101010101" pitchFamily="2" charset="-122"/>
              </a:rPr>
              <a:t>以及</a:t>
            </a:r>
            <a:r>
              <a:rPr lang="en-US" altLang="zh-CN" sz="2000" kern="0" dirty="0">
                <a:effectLst/>
                <a:latin typeface="+mn-ea"/>
                <a:cs typeface="宋体" panose="02010600030101010101" pitchFamily="2" charset="-122"/>
              </a:rPr>
              <a:t>PC2</a:t>
            </a:r>
            <a:r>
              <a:rPr lang="zh-CN" altLang="zh-CN" sz="2000" kern="0" dirty="0">
                <a:effectLst/>
                <a:latin typeface="+mn-ea"/>
                <a:cs typeface="宋体" panose="02010600030101010101" pitchFamily="2" charset="-122"/>
              </a:rPr>
              <a:t>相互通信。修改后的拓扑结构图如图</a:t>
            </a:r>
            <a:r>
              <a:rPr lang="en-US" altLang="zh-CN" sz="2000" kern="0" dirty="0">
                <a:effectLst/>
                <a:latin typeface="+mn-ea"/>
                <a:cs typeface="宋体" panose="02010600030101010101" pitchFamily="2" charset="-122"/>
              </a:rPr>
              <a:t>6-21</a:t>
            </a:r>
            <a:r>
              <a:rPr lang="zh-CN" altLang="zh-CN" sz="2000" kern="0" dirty="0">
                <a:effectLst/>
                <a:latin typeface="+mn-ea"/>
                <a:cs typeface="宋体" panose="02010600030101010101" pitchFamily="2" charset="-122"/>
              </a:rPr>
              <a:t>所示</a:t>
            </a:r>
            <a:r>
              <a:rPr lang="zh-CN" altLang="en-US" sz="2000" kern="0" dirty="0">
                <a:effectLst/>
                <a:latin typeface="+mn-ea"/>
                <a:cs typeface="宋体" panose="02010600030101010101" pitchFamily="2" charset="-122"/>
              </a:rPr>
              <a:t>。</a:t>
            </a: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
        <p:nvSpPr>
          <p:cNvPr id="11" name="文本框 10">
            <a:extLst>
              <a:ext uri="{FF2B5EF4-FFF2-40B4-BE49-F238E27FC236}">
                <a16:creationId xmlns:a16="http://schemas.microsoft.com/office/drawing/2014/main" id="{958A336C-E8E9-DCFE-E84F-86D1FCDE00FC}"/>
              </a:ext>
            </a:extLst>
          </p:cNvPr>
          <p:cNvSpPr txBox="1"/>
          <p:nvPr/>
        </p:nvSpPr>
        <p:spPr>
          <a:xfrm>
            <a:off x="3824585" y="6312178"/>
            <a:ext cx="4532273" cy="369332"/>
          </a:xfrm>
          <a:prstGeom prst="rect">
            <a:avLst/>
          </a:prstGeom>
          <a:noFill/>
        </p:spPr>
        <p:txBody>
          <a:bodyPr wrap="square" rtlCol="0">
            <a:spAutoFit/>
          </a:bodyPr>
          <a:lstStyle/>
          <a:p>
            <a:pPr algn="ctr"/>
            <a:r>
              <a:rPr lang="zh-CN" altLang="zh-CN" sz="1800" kern="100" dirty="0">
                <a:effectLst/>
                <a:latin typeface="Times New Roman" panose="02020603050405020304" pitchFamily="18" charset="0"/>
                <a:ea typeface="黑体" panose="02010609060101010101" pitchFamily="49" charset="-122"/>
              </a:rPr>
              <a:t>图</a:t>
            </a:r>
            <a:r>
              <a:rPr lang="en-US" altLang="zh-CN" sz="1800" kern="100" dirty="0">
                <a:effectLst/>
                <a:latin typeface="Times New Roman" panose="02020603050405020304" pitchFamily="18" charset="0"/>
                <a:ea typeface="黑体" panose="02010609060101010101" pitchFamily="49" charset="-122"/>
              </a:rPr>
              <a:t>6-21  OSPF</a:t>
            </a:r>
            <a:r>
              <a:rPr lang="zh-CN" altLang="zh-CN" sz="1800" kern="100" dirty="0">
                <a:effectLst/>
                <a:latin typeface="Times New Roman" panose="02020603050405020304" pitchFamily="18" charset="0"/>
                <a:ea typeface="黑体" panose="02010609060101010101" pitchFamily="49" charset="-122"/>
              </a:rPr>
              <a:t>与</a:t>
            </a:r>
            <a:r>
              <a:rPr lang="en-US" altLang="zh-CN" sz="1800" kern="100" dirty="0">
                <a:effectLst/>
                <a:latin typeface="Times New Roman" panose="02020603050405020304" pitchFamily="18" charset="0"/>
                <a:ea typeface="黑体" panose="02010609060101010101" pitchFamily="49" charset="-122"/>
              </a:rPr>
              <a:t>RIP</a:t>
            </a:r>
            <a:r>
              <a:rPr lang="zh-CN" altLang="zh-CN" sz="1800" kern="100" dirty="0">
                <a:effectLst/>
                <a:latin typeface="Times New Roman" panose="02020603050405020304" pitchFamily="18" charset="0"/>
                <a:ea typeface="黑体" panose="02010609060101010101" pitchFamily="49" charset="-122"/>
              </a:rPr>
              <a:t>相互引入实验拓扑图</a:t>
            </a:r>
            <a:endParaRPr lang="zh-CN" altLang="zh-CN" sz="1800" kern="100" dirty="0">
              <a:effectLst/>
              <a:latin typeface="Times New Roman" panose="02020603050405020304" pitchFamily="18" charset="0"/>
              <a:ea typeface="宋体" panose="02010600030101010101" pitchFamily="2" charset="-122"/>
            </a:endParaRPr>
          </a:p>
        </p:txBody>
      </p:sp>
      <p:pic>
        <p:nvPicPr>
          <p:cNvPr id="8" name="图片 7">
            <a:extLst>
              <a:ext uri="{FF2B5EF4-FFF2-40B4-BE49-F238E27FC236}">
                <a16:creationId xmlns:a16="http://schemas.microsoft.com/office/drawing/2014/main" id="{CBE6389A-E593-BD62-9D00-A279E8372A16}"/>
              </a:ext>
            </a:extLst>
          </p:cNvPr>
          <p:cNvPicPr>
            <a:picLocks noChangeAspect="1"/>
          </p:cNvPicPr>
          <p:nvPr/>
        </p:nvPicPr>
        <p:blipFill>
          <a:blip r:embed="rId2"/>
          <a:stretch>
            <a:fillRect/>
          </a:stretch>
        </p:blipFill>
        <p:spPr>
          <a:xfrm>
            <a:off x="3309620" y="3306968"/>
            <a:ext cx="5274310" cy="2669540"/>
          </a:xfrm>
          <a:prstGeom prst="rect">
            <a:avLst/>
          </a:prstGeom>
        </p:spPr>
      </p:pic>
    </p:spTree>
    <p:extLst>
      <p:ext uri="{BB962C8B-B14F-4D97-AF65-F5344CB8AC3E}">
        <p14:creationId xmlns:p14="http://schemas.microsoft.com/office/powerpoint/2010/main" val="4164565541"/>
      </p:ext>
    </p:extLst>
  </p:cSld>
  <p:clrMapOvr>
    <a:masterClrMapping/>
  </p:clrMapOvr>
  <p:transition spd="slow">
    <p:push/>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sz="2400" dirty="0"/>
              <a:t>6</a:t>
            </a:r>
            <a:r>
              <a:rPr sz="2400" dirty="0"/>
              <a:t>.4  项目设计与准备</a:t>
            </a:r>
          </a:p>
        </p:txBody>
      </p:sp>
      <p:sp>
        <p:nvSpPr>
          <p:cNvPr id="6" name="内容占位符 5"/>
          <p:cNvSpPr>
            <a:spLocks noGrp="1"/>
          </p:cNvSpPr>
          <p:nvPr>
            <p:ph idx="13"/>
          </p:nvPr>
        </p:nvSpPr>
        <p:spPr/>
        <p:txBody>
          <a:bodyPr>
            <a:noAutofit/>
          </a:bodyPr>
          <a:lstStyle/>
          <a:p>
            <a:endParaRPr lang="zh-CN" sz="2400" b="1" dirty="0"/>
          </a:p>
        </p:txBody>
      </p:sp>
      <p:sp>
        <p:nvSpPr>
          <p:cNvPr id="2" name="文本框 1"/>
          <p:cNvSpPr txBox="1"/>
          <p:nvPr/>
        </p:nvSpPr>
        <p:spPr>
          <a:xfrm>
            <a:off x="1104265" y="1524634"/>
            <a:ext cx="10045065" cy="4648359"/>
          </a:xfrm>
          <a:prstGeom prst="rect">
            <a:avLst/>
          </a:prstGeom>
          <a:noFill/>
        </p:spPr>
        <p:txBody>
          <a:bodyPr wrap="square" rtlCol="0" anchor="t">
            <a:noAutofit/>
          </a:bodyPr>
          <a:lstStyle/>
          <a:p>
            <a:pPr indent="267970" algn="just">
              <a:lnSpc>
                <a:spcPct val="150000"/>
              </a:lnSpc>
              <a:spcBef>
                <a:spcPts val="600"/>
              </a:spcBef>
              <a:spcAft>
                <a:spcPts val="600"/>
              </a:spcAft>
            </a:pPr>
            <a:r>
              <a:rPr lang="en-US" altLang="zh-CN" sz="2000" b="1" kern="100" dirty="0">
                <a:effectLst/>
                <a:latin typeface="+mn-ea"/>
                <a:cs typeface="Times New Roman" panose="02020603050405020304" pitchFamily="18" charset="0"/>
              </a:rPr>
              <a:t>1. </a:t>
            </a:r>
            <a:r>
              <a:rPr lang="zh-CN" altLang="zh-CN" sz="2000" b="1" kern="100" dirty="0">
                <a:effectLst/>
                <a:latin typeface="+mn-ea"/>
                <a:cs typeface="Times New Roman" panose="02020603050405020304" pitchFamily="18" charset="0"/>
              </a:rPr>
              <a:t>项目设计</a:t>
            </a:r>
          </a:p>
          <a:p>
            <a:pPr indent="261620" algn="just">
              <a:lnSpc>
                <a:spcPct val="150000"/>
              </a:lnSpc>
              <a:tabLst>
                <a:tab pos="302260" algn="l"/>
                <a:tab pos="492760" algn="l"/>
                <a:tab pos="532765" algn="l"/>
              </a:tabLst>
            </a:pPr>
            <a:r>
              <a:rPr lang="zh-CN" altLang="zh-CN" sz="2000" kern="100" dirty="0">
                <a:effectLst/>
                <a:latin typeface="+mn-ea"/>
              </a:rPr>
              <a:t>分别在</a:t>
            </a:r>
            <a:r>
              <a:rPr lang="en-US" altLang="zh-CN" sz="2000" kern="100" dirty="0">
                <a:effectLst/>
                <a:latin typeface="+mn-ea"/>
              </a:rPr>
              <a:t>S3</a:t>
            </a:r>
            <a:r>
              <a:rPr lang="zh-CN" altLang="zh-CN" sz="2000" kern="100" dirty="0">
                <a:effectLst/>
                <a:latin typeface="+mn-ea"/>
              </a:rPr>
              <a:t>、</a:t>
            </a:r>
            <a:r>
              <a:rPr lang="fr-FR" altLang="zh-CN" sz="2000" kern="100" dirty="0">
                <a:effectLst/>
                <a:latin typeface="+mn-ea"/>
              </a:rPr>
              <a:t>R1</a:t>
            </a:r>
            <a:r>
              <a:rPr lang="zh-CN" altLang="zh-CN" sz="2000" kern="100" dirty="0">
                <a:effectLst/>
                <a:latin typeface="+mn-ea"/>
              </a:rPr>
              <a:t>、</a:t>
            </a:r>
            <a:r>
              <a:rPr lang="fr-FR" altLang="zh-CN" sz="2000" kern="100" dirty="0">
                <a:effectLst/>
                <a:latin typeface="+mn-ea"/>
              </a:rPr>
              <a:t>R2</a:t>
            </a:r>
            <a:r>
              <a:rPr lang="zh-CN" altLang="zh-CN" sz="2000" kern="100" dirty="0">
                <a:effectLst/>
                <a:latin typeface="+mn-ea"/>
              </a:rPr>
              <a:t>上配置</a:t>
            </a:r>
            <a:r>
              <a:rPr lang="fr-FR" altLang="zh-CN" sz="2000" kern="100" dirty="0">
                <a:effectLst/>
                <a:latin typeface="+mn-ea"/>
              </a:rPr>
              <a:t>OSPF</a:t>
            </a:r>
            <a:r>
              <a:rPr lang="zh-CN" altLang="zh-CN" sz="2000" kern="100" dirty="0">
                <a:effectLst/>
                <a:latin typeface="+mn-ea"/>
              </a:rPr>
              <a:t>动态路由；在</a:t>
            </a:r>
            <a:r>
              <a:rPr lang="fr-FR" altLang="zh-CN" sz="2000" kern="100" dirty="0">
                <a:effectLst/>
                <a:latin typeface="+mn-ea"/>
              </a:rPr>
              <a:t>R2</a:t>
            </a:r>
            <a:r>
              <a:rPr lang="zh-CN" altLang="zh-CN" sz="2000" kern="100" dirty="0">
                <a:effectLst/>
                <a:latin typeface="+mn-ea"/>
              </a:rPr>
              <a:t>上进行路由重分配：把静态路由、默认路由引入到动态路由中。</a:t>
            </a:r>
          </a:p>
          <a:p>
            <a:pPr indent="267970" algn="just">
              <a:lnSpc>
                <a:spcPct val="150000"/>
              </a:lnSpc>
              <a:spcBef>
                <a:spcPts val="600"/>
              </a:spcBef>
              <a:spcAft>
                <a:spcPts val="600"/>
              </a:spcAft>
            </a:pPr>
            <a:r>
              <a:rPr lang="en-US" altLang="zh-CN" sz="2000" b="1" kern="100" dirty="0">
                <a:effectLst/>
                <a:latin typeface="+mn-ea"/>
                <a:cs typeface="Times New Roman" panose="02020603050405020304" pitchFamily="18" charset="0"/>
              </a:rPr>
              <a:t>2. </a:t>
            </a:r>
            <a:r>
              <a:rPr lang="zh-CN" altLang="zh-CN" sz="2000" b="1" kern="100" dirty="0">
                <a:effectLst/>
                <a:latin typeface="+mn-ea"/>
                <a:cs typeface="Times New Roman" panose="02020603050405020304" pitchFamily="18" charset="0"/>
              </a:rPr>
              <a:t>项目准备</a:t>
            </a:r>
          </a:p>
          <a:p>
            <a:pPr marL="342900" lvl="0" indent="-342900" algn="just">
              <a:lnSpc>
                <a:spcPct val="150000"/>
              </a:lnSpc>
              <a:buFont typeface="Wingdings" panose="05000000000000000000" pitchFamily="2" charset="2"/>
              <a:buChar char=""/>
              <a:tabLst>
                <a:tab pos="444500" algn="l"/>
              </a:tabLst>
            </a:pPr>
            <a:r>
              <a:rPr lang="zh-CN" altLang="zh-CN" sz="2000" kern="0" dirty="0">
                <a:solidFill>
                  <a:srgbClr val="000000"/>
                </a:solidFill>
                <a:effectLst/>
                <a:latin typeface="+mn-ea"/>
              </a:rPr>
              <a:t>方案一：真实设备操作（以组为单位，小组成员协作，共同完成实训）。</a:t>
            </a:r>
            <a:endParaRPr lang="zh-CN" altLang="zh-CN" sz="2000" kern="1000" dirty="0">
              <a:effectLst/>
              <a:latin typeface="+mn-ea"/>
            </a:endParaRPr>
          </a:p>
          <a:p>
            <a:pPr marL="342900" lvl="0" indent="-342900" algn="just">
              <a:lnSpc>
                <a:spcPct val="150000"/>
              </a:lnSpc>
              <a:buFont typeface="Wingdings" panose="05000000000000000000" pitchFamily="2" charset="2"/>
              <a:buChar char=""/>
              <a:tabLst>
                <a:tab pos="444500" algn="l"/>
                <a:tab pos="444500" algn="l"/>
                <a:tab pos="733425" algn="l"/>
              </a:tabLst>
            </a:pPr>
            <a:r>
              <a:rPr lang="zh-CN" altLang="zh-CN" sz="2000" kern="0" dirty="0">
                <a:solidFill>
                  <a:srgbClr val="000000"/>
                </a:solidFill>
                <a:effectLst/>
                <a:latin typeface="+mn-ea"/>
              </a:rPr>
              <a:t>华为交换机、配置线、台式机或笔记本电脑。</a:t>
            </a:r>
            <a:endParaRPr lang="zh-CN" altLang="zh-CN" sz="2000" kern="1000" dirty="0">
              <a:effectLst/>
              <a:latin typeface="+mn-ea"/>
            </a:endParaRPr>
          </a:p>
          <a:p>
            <a:pPr marL="342900" lvl="0" indent="-342900" algn="just">
              <a:lnSpc>
                <a:spcPct val="150000"/>
              </a:lnSpc>
              <a:buFont typeface="Wingdings" panose="05000000000000000000" pitchFamily="2" charset="2"/>
              <a:buChar char=""/>
              <a:tabLst>
                <a:tab pos="444500" algn="l"/>
                <a:tab pos="444500" algn="l"/>
                <a:tab pos="733425" algn="l"/>
              </a:tabLst>
            </a:pPr>
            <a:r>
              <a:rPr lang="zh-CN" altLang="zh-CN" sz="2000" kern="0" dirty="0">
                <a:solidFill>
                  <a:srgbClr val="000000"/>
                </a:solidFill>
                <a:effectLst/>
                <a:latin typeface="+mn-ea"/>
              </a:rPr>
              <a:t>子项目五的配置结果。</a:t>
            </a:r>
            <a:endParaRPr lang="zh-CN" altLang="zh-CN" sz="2000" kern="1000" dirty="0">
              <a:effectLst/>
              <a:latin typeface="+mn-ea"/>
            </a:endParaRPr>
          </a:p>
          <a:p>
            <a:pPr marL="342900" lvl="0" indent="-342900" algn="just">
              <a:lnSpc>
                <a:spcPct val="150000"/>
              </a:lnSpc>
              <a:buFont typeface="Wingdings" panose="05000000000000000000" pitchFamily="2" charset="2"/>
              <a:buChar char=""/>
              <a:tabLst>
                <a:tab pos="444500" algn="l"/>
              </a:tabLst>
            </a:pPr>
            <a:r>
              <a:rPr lang="zh-CN" altLang="zh-CN" sz="2000" kern="0" dirty="0">
                <a:solidFill>
                  <a:srgbClr val="000000"/>
                </a:solidFill>
                <a:effectLst/>
                <a:latin typeface="+mn-ea"/>
              </a:rPr>
              <a:t>方案二：在模拟软件中操作（以组为单位，成员相互帮助，各自独立完成实训）。</a:t>
            </a:r>
            <a:endParaRPr lang="zh-CN" altLang="zh-CN" sz="2000" kern="1000" dirty="0">
              <a:effectLst/>
              <a:latin typeface="+mn-ea"/>
            </a:endParaRPr>
          </a:p>
          <a:p>
            <a:pPr marL="342900" lvl="0" indent="-342900" algn="just">
              <a:lnSpc>
                <a:spcPct val="150000"/>
              </a:lnSpc>
              <a:buFont typeface="Wingdings" panose="05000000000000000000" pitchFamily="2" charset="2"/>
              <a:buChar char=""/>
              <a:tabLst>
                <a:tab pos="444500" algn="l"/>
                <a:tab pos="444500" algn="l"/>
              </a:tabLst>
            </a:pPr>
            <a:r>
              <a:rPr lang="zh-CN" altLang="zh-CN" sz="2000" kern="0" dirty="0">
                <a:solidFill>
                  <a:srgbClr val="000000"/>
                </a:solidFill>
                <a:effectLst/>
                <a:latin typeface="+mn-ea"/>
              </a:rPr>
              <a:t>装华为</a:t>
            </a:r>
            <a:r>
              <a:rPr lang="en-US" altLang="zh-CN" sz="2000" kern="0" dirty="0" err="1">
                <a:solidFill>
                  <a:srgbClr val="000000"/>
                </a:solidFill>
                <a:effectLst/>
                <a:latin typeface="+mn-ea"/>
              </a:rPr>
              <a:t>ensp</a:t>
            </a:r>
            <a:r>
              <a:rPr lang="zh-CN" altLang="zh-CN" sz="2000" kern="0" dirty="0">
                <a:solidFill>
                  <a:srgbClr val="000000"/>
                </a:solidFill>
                <a:effectLst/>
                <a:latin typeface="+mn-ea"/>
              </a:rPr>
              <a:t>的电脑每人一台。</a:t>
            </a:r>
            <a:endParaRPr lang="zh-CN" altLang="zh-CN" sz="2000" kern="10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sz="2400" dirty="0"/>
              <a:t>6</a:t>
            </a:r>
            <a:r>
              <a:rPr sz="2400" dirty="0"/>
              <a:t>.5  项目实施</a:t>
            </a:r>
          </a:p>
        </p:txBody>
      </p:sp>
      <p:sp>
        <p:nvSpPr>
          <p:cNvPr id="6" name="内容占位符 5"/>
          <p:cNvSpPr>
            <a:spLocks noGrp="1"/>
          </p:cNvSpPr>
          <p:nvPr>
            <p:ph idx="13"/>
          </p:nvPr>
        </p:nvSpPr>
        <p:spPr>
          <a:xfrm>
            <a:off x="841375" y="819519"/>
            <a:ext cx="10747058" cy="464458"/>
          </a:xfrm>
        </p:spPr>
        <p:txBody>
          <a:bodyPr>
            <a:noAutofit/>
          </a:bodyPr>
          <a:lstStyle/>
          <a:p>
            <a:pPr algn="l">
              <a:lnSpc>
                <a:spcPct val="172000"/>
              </a:lnSpc>
              <a:spcBef>
                <a:spcPts val="600"/>
              </a:spcBef>
              <a:spcAft>
                <a:spcPts val="600"/>
              </a:spcAft>
            </a:pPr>
            <a:r>
              <a:rPr lang="zh-CN" altLang="zh-CN" sz="2400" b="1" kern="100" dirty="0">
                <a:effectLst/>
                <a:latin typeface="+mj-ea"/>
                <a:ea typeface="+mj-ea"/>
              </a:rPr>
              <a:t>任务</a:t>
            </a:r>
            <a:r>
              <a:rPr lang="en-US" altLang="zh-CN" sz="2400" b="1" kern="100" dirty="0">
                <a:effectLst/>
                <a:latin typeface="+mj-ea"/>
                <a:ea typeface="+mj-ea"/>
              </a:rPr>
              <a:t>6-1 </a:t>
            </a:r>
            <a:r>
              <a:rPr lang="zh-CN" altLang="zh-CN" sz="2400" b="1" kern="100" dirty="0">
                <a:effectLst/>
                <a:latin typeface="+mj-ea"/>
                <a:ea typeface="+mj-ea"/>
              </a:rPr>
              <a:t>配置动态路由</a:t>
            </a:r>
          </a:p>
        </p:txBody>
      </p:sp>
      <p:sp>
        <p:nvSpPr>
          <p:cNvPr id="2" name="文本框 1"/>
          <p:cNvSpPr txBox="1"/>
          <p:nvPr/>
        </p:nvSpPr>
        <p:spPr>
          <a:xfrm>
            <a:off x="1104265" y="1524635"/>
            <a:ext cx="10045065" cy="4574540"/>
          </a:xfrm>
          <a:prstGeom prst="rect">
            <a:avLst/>
          </a:prstGeom>
          <a:noFill/>
        </p:spPr>
        <p:txBody>
          <a:bodyPr wrap="square" rtlCol="0" anchor="t">
            <a:noAutofit/>
          </a:bodyPr>
          <a:lstStyle/>
          <a:p>
            <a:pPr indent="267970" algn="just">
              <a:tabLst>
                <a:tab pos="302260" algn="l"/>
                <a:tab pos="492760" algn="l"/>
                <a:tab pos="532765" algn="l"/>
              </a:tabLst>
            </a:pPr>
            <a:r>
              <a:rPr lang="en-US" altLang="zh-CN" sz="1800" b="1" kern="100" dirty="0">
                <a:effectLst/>
                <a:latin typeface="+mn-ea"/>
              </a:rPr>
              <a:t>1. S3</a:t>
            </a:r>
            <a:r>
              <a:rPr lang="zh-CN" altLang="zh-CN" sz="1800" b="1" kern="100" dirty="0">
                <a:effectLst/>
                <a:latin typeface="+mn-ea"/>
              </a:rPr>
              <a:t>的配置</a:t>
            </a:r>
            <a:endParaRPr lang="zh-CN" altLang="zh-CN" sz="1800" kern="100" dirty="0">
              <a:effectLst/>
              <a:latin typeface="+mn-ea"/>
            </a:endParaRPr>
          </a:p>
          <a:p>
            <a:pPr algn="l"/>
            <a:r>
              <a:rPr lang="en-US" altLang="zh-CN" sz="1800" kern="100" dirty="0">
                <a:solidFill>
                  <a:srgbClr val="000000"/>
                </a:solidFill>
                <a:effectLst/>
                <a:latin typeface="+mn-ea"/>
              </a:rPr>
              <a:t>[S3]</a:t>
            </a:r>
            <a:r>
              <a:rPr lang="en-US" altLang="zh-CN" sz="1800" kern="100" dirty="0" err="1">
                <a:solidFill>
                  <a:srgbClr val="000000"/>
                </a:solidFill>
                <a:effectLst/>
                <a:latin typeface="+mn-ea"/>
              </a:rPr>
              <a:t>ospf</a:t>
            </a:r>
            <a:endParaRPr lang="zh-CN" altLang="zh-CN" sz="1800" kern="100" dirty="0">
              <a:effectLst/>
              <a:latin typeface="+mn-ea"/>
            </a:endParaRPr>
          </a:p>
          <a:p>
            <a:pPr algn="l"/>
            <a:r>
              <a:rPr lang="en-US" altLang="zh-CN" sz="1800" kern="100" dirty="0">
                <a:solidFill>
                  <a:srgbClr val="000000"/>
                </a:solidFill>
                <a:effectLst/>
                <a:latin typeface="+mn-ea"/>
              </a:rPr>
              <a:t>[S3-ospf-1]area 0</a:t>
            </a:r>
            <a:endParaRPr lang="zh-CN" altLang="zh-CN" sz="1800" kern="100" dirty="0">
              <a:effectLst/>
              <a:latin typeface="+mn-ea"/>
            </a:endParaRPr>
          </a:p>
          <a:p>
            <a:pPr algn="l"/>
            <a:r>
              <a:rPr lang="en-US" altLang="zh-CN" sz="1800" kern="100" dirty="0">
                <a:solidFill>
                  <a:srgbClr val="000000"/>
                </a:solidFill>
                <a:effectLst/>
                <a:latin typeface="+mn-ea"/>
              </a:rPr>
              <a:t>[S3-ospf-1-area-0.0.0.0]net 172.16.0.0 0.0.0.3</a:t>
            </a:r>
            <a:endParaRPr lang="zh-CN" altLang="zh-CN" sz="1800" kern="100" dirty="0">
              <a:effectLst/>
              <a:latin typeface="+mn-ea"/>
            </a:endParaRPr>
          </a:p>
          <a:p>
            <a:pPr algn="l"/>
            <a:r>
              <a:rPr lang="en-US" altLang="zh-CN" sz="1800" kern="100" dirty="0">
                <a:solidFill>
                  <a:srgbClr val="000000"/>
                </a:solidFill>
                <a:effectLst/>
                <a:latin typeface="+mn-ea"/>
              </a:rPr>
              <a:t>[S3-ospf-1-area-0.0.0.0]net 10.0.0.0 0.0.0.127</a:t>
            </a:r>
            <a:endParaRPr lang="zh-CN" altLang="zh-CN" sz="1800" kern="100" dirty="0">
              <a:effectLst/>
              <a:latin typeface="+mn-ea"/>
            </a:endParaRPr>
          </a:p>
          <a:p>
            <a:pPr algn="l"/>
            <a:r>
              <a:rPr lang="en-US" altLang="zh-CN" sz="1800" kern="100" dirty="0">
                <a:solidFill>
                  <a:srgbClr val="000000"/>
                </a:solidFill>
                <a:effectLst/>
                <a:latin typeface="+mn-ea"/>
              </a:rPr>
              <a:t>[S3-ospf-1-area-0.0.0.0]net 10.0.0.128 0.0.0.63</a:t>
            </a:r>
            <a:endParaRPr lang="zh-CN" altLang="zh-CN" sz="1800" kern="100" dirty="0">
              <a:effectLst/>
              <a:latin typeface="+mn-ea"/>
            </a:endParaRPr>
          </a:p>
          <a:p>
            <a:pPr algn="l"/>
            <a:r>
              <a:rPr lang="en-US" altLang="zh-CN" sz="1800" kern="100" dirty="0">
                <a:solidFill>
                  <a:srgbClr val="000000"/>
                </a:solidFill>
                <a:effectLst/>
                <a:latin typeface="+mn-ea"/>
              </a:rPr>
              <a:t>[S3-ospf-1-area-0.0.0.0]net 10.0.0.192 0.0.0.31</a:t>
            </a:r>
            <a:endParaRPr lang="zh-CN" altLang="zh-CN" sz="1800" kern="100" dirty="0">
              <a:effectLst/>
              <a:latin typeface="+mn-ea"/>
            </a:endParaRPr>
          </a:p>
          <a:p>
            <a:pPr algn="l"/>
            <a:r>
              <a:rPr lang="en-US" altLang="zh-CN" sz="1800" kern="100" dirty="0">
                <a:solidFill>
                  <a:srgbClr val="000000"/>
                </a:solidFill>
                <a:effectLst/>
                <a:latin typeface="+mn-ea"/>
              </a:rPr>
              <a:t>[S3-ospf-1-area-0.0.0.0]net 10.0.0.224 0.0.0.15</a:t>
            </a:r>
            <a:endParaRPr lang="zh-CN" altLang="zh-CN" sz="1800" kern="100" dirty="0">
              <a:effectLst/>
              <a:latin typeface="+mn-ea"/>
            </a:endParaRPr>
          </a:p>
          <a:p>
            <a:pPr algn="l"/>
            <a:r>
              <a:rPr lang="en-US" altLang="zh-CN" sz="1800" kern="100" dirty="0">
                <a:solidFill>
                  <a:srgbClr val="000000"/>
                </a:solidFill>
                <a:effectLst/>
                <a:latin typeface="+mn-ea"/>
              </a:rPr>
              <a:t>[S3-ospf-1-area-0.0.0.0]net 10.0.0.240 0.0.0.15</a:t>
            </a:r>
            <a:endParaRPr lang="zh-CN" altLang="zh-CN" sz="1800" kern="100" dirty="0">
              <a:effectLst/>
              <a:latin typeface="+mn-ea"/>
            </a:endParaRPr>
          </a:p>
          <a:p>
            <a:pPr algn="l"/>
            <a:r>
              <a:rPr lang="en-US" altLang="zh-CN" sz="1800" kern="100" dirty="0">
                <a:solidFill>
                  <a:srgbClr val="000000"/>
                </a:solidFill>
                <a:effectLst/>
                <a:latin typeface="+mn-ea"/>
              </a:rPr>
              <a:t>[S3-ospf-1-area-0.0.0.0]net 192.168.100.0 0.0.0.7</a:t>
            </a:r>
            <a:endParaRPr lang="zh-CN" altLang="zh-CN" sz="1800" kern="100" dirty="0">
              <a:effectLst/>
              <a:latin typeface="+mn-ea"/>
            </a:endParaRPr>
          </a:p>
          <a:p>
            <a:pPr indent="267970" algn="just">
              <a:tabLst>
                <a:tab pos="302260" algn="l"/>
                <a:tab pos="492760" algn="l"/>
                <a:tab pos="532765" algn="l"/>
              </a:tabLst>
            </a:pPr>
            <a:r>
              <a:rPr lang="en-US" altLang="zh-CN" sz="1800" b="1" kern="100" dirty="0">
                <a:effectLst/>
                <a:latin typeface="+mn-ea"/>
              </a:rPr>
              <a:t>2.R1</a:t>
            </a:r>
            <a:r>
              <a:rPr lang="zh-CN" altLang="zh-CN" sz="1800" b="1" kern="100" dirty="0">
                <a:effectLst/>
                <a:latin typeface="+mn-ea"/>
              </a:rPr>
              <a:t>的配置</a:t>
            </a:r>
            <a:endParaRPr lang="zh-CN" altLang="zh-CN" sz="1800" kern="100" dirty="0">
              <a:effectLst/>
              <a:latin typeface="+mn-ea"/>
            </a:endParaRPr>
          </a:p>
          <a:p>
            <a:pPr algn="l"/>
            <a:r>
              <a:rPr lang="en-US" altLang="zh-CN" sz="1800" kern="100" dirty="0">
                <a:solidFill>
                  <a:srgbClr val="000000"/>
                </a:solidFill>
                <a:effectLst/>
                <a:latin typeface="+mn-ea"/>
              </a:rPr>
              <a:t>[R1]</a:t>
            </a:r>
            <a:r>
              <a:rPr lang="en-US" altLang="zh-CN" sz="1800" kern="100" dirty="0" err="1">
                <a:solidFill>
                  <a:srgbClr val="000000"/>
                </a:solidFill>
                <a:effectLst/>
                <a:latin typeface="+mn-ea"/>
              </a:rPr>
              <a:t>ospf</a:t>
            </a:r>
            <a:endParaRPr lang="zh-CN" altLang="zh-CN" sz="1800" kern="100" dirty="0">
              <a:effectLst/>
              <a:latin typeface="+mn-ea"/>
            </a:endParaRPr>
          </a:p>
          <a:p>
            <a:pPr algn="l"/>
            <a:r>
              <a:rPr lang="en-US" altLang="zh-CN" sz="1800" kern="100" dirty="0">
                <a:solidFill>
                  <a:srgbClr val="000000"/>
                </a:solidFill>
                <a:effectLst/>
                <a:latin typeface="+mn-ea"/>
              </a:rPr>
              <a:t>[R1-ospf-1]area 0</a:t>
            </a:r>
            <a:endParaRPr lang="zh-CN" altLang="zh-CN" sz="1800" kern="100" dirty="0">
              <a:effectLst/>
              <a:latin typeface="+mn-ea"/>
            </a:endParaRPr>
          </a:p>
          <a:p>
            <a:pPr algn="l"/>
            <a:r>
              <a:rPr lang="en-US" altLang="zh-CN" sz="1800" kern="100" dirty="0">
                <a:solidFill>
                  <a:srgbClr val="000000"/>
                </a:solidFill>
                <a:effectLst/>
                <a:latin typeface="+mn-ea"/>
              </a:rPr>
              <a:t>[R1-ospf-1-area-0.0.0.0]net 172.16.0.0 0.0.0.3</a:t>
            </a:r>
            <a:endParaRPr lang="zh-CN" altLang="zh-CN" sz="1800" kern="100" dirty="0">
              <a:effectLst/>
              <a:latin typeface="+mn-ea"/>
            </a:endParaRPr>
          </a:p>
          <a:p>
            <a:pPr algn="l"/>
            <a:r>
              <a:rPr lang="en-US" altLang="zh-CN" sz="1800" kern="100" dirty="0">
                <a:solidFill>
                  <a:srgbClr val="000000"/>
                </a:solidFill>
                <a:effectLst/>
                <a:latin typeface="+mn-ea"/>
              </a:rPr>
              <a:t>[R1-ospf-1-area-0.0.0.0]net 172.16.10.0 0.0.0.3</a:t>
            </a:r>
            <a:endParaRPr lang="zh-CN" altLang="zh-CN" sz="1800" kern="100" dirty="0">
              <a:effectLst/>
              <a:latin typeface="+mn-ea"/>
            </a:endParaRPr>
          </a:p>
          <a:p>
            <a:pPr algn="l"/>
            <a:r>
              <a:rPr lang="en-US" altLang="zh-CN" sz="1800" kern="100" dirty="0">
                <a:solidFill>
                  <a:srgbClr val="000000"/>
                </a:solidFill>
                <a:effectLst/>
                <a:latin typeface="+mn-ea"/>
              </a:rPr>
              <a:t>[R1-ospf-1-area-0.0.0.0]net 172.16.1.0 0.0.0.3</a:t>
            </a:r>
            <a:endParaRPr lang="zh-CN" altLang="zh-CN" sz="18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cSld>
  <p:clrMapOvr>
    <a:masterClrMapping/>
  </p:clrMapOvr>
  <p:transition spd="slow">
    <p:push/>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sz="2400" dirty="0"/>
              <a:t>6</a:t>
            </a:r>
            <a:r>
              <a:rPr sz="2400" dirty="0"/>
              <a:t>.5  项目实施</a:t>
            </a:r>
          </a:p>
        </p:txBody>
      </p:sp>
      <p:sp>
        <p:nvSpPr>
          <p:cNvPr id="6" name="内容占位符 5"/>
          <p:cNvSpPr>
            <a:spLocks noGrp="1"/>
          </p:cNvSpPr>
          <p:nvPr>
            <p:ph idx="13"/>
          </p:nvPr>
        </p:nvSpPr>
        <p:spPr>
          <a:xfrm>
            <a:off x="841375" y="819519"/>
            <a:ext cx="10747058" cy="464458"/>
          </a:xfrm>
        </p:spPr>
        <p:txBody>
          <a:bodyPr>
            <a:noAutofit/>
          </a:bodyPr>
          <a:lstStyle/>
          <a:p>
            <a:pPr algn="l">
              <a:lnSpc>
                <a:spcPct val="172000"/>
              </a:lnSpc>
              <a:spcBef>
                <a:spcPts val="600"/>
              </a:spcBef>
              <a:spcAft>
                <a:spcPts val="600"/>
              </a:spcAft>
            </a:pPr>
            <a:r>
              <a:rPr lang="zh-CN" altLang="zh-CN" sz="2400" b="1" kern="100" dirty="0">
                <a:effectLst/>
                <a:latin typeface="+mj-ea"/>
                <a:ea typeface="+mj-ea"/>
              </a:rPr>
              <a:t>任务</a:t>
            </a:r>
            <a:r>
              <a:rPr lang="en-US" altLang="zh-CN" sz="2400" b="1" kern="100" dirty="0">
                <a:effectLst/>
                <a:latin typeface="+mj-ea"/>
                <a:ea typeface="+mj-ea"/>
              </a:rPr>
              <a:t>6-1 </a:t>
            </a:r>
            <a:r>
              <a:rPr lang="zh-CN" altLang="zh-CN" sz="2400" b="1" kern="100" dirty="0">
                <a:effectLst/>
                <a:latin typeface="+mj-ea"/>
                <a:ea typeface="+mj-ea"/>
              </a:rPr>
              <a:t>配置动态路由</a:t>
            </a:r>
          </a:p>
        </p:txBody>
      </p:sp>
      <p:sp>
        <p:nvSpPr>
          <p:cNvPr id="2" name="文本框 1"/>
          <p:cNvSpPr txBox="1"/>
          <p:nvPr/>
        </p:nvSpPr>
        <p:spPr>
          <a:xfrm>
            <a:off x="1104265" y="1524635"/>
            <a:ext cx="10045065" cy="4574540"/>
          </a:xfrm>
          <a:prstGeom prst="rect">
            <a:avLst/>
          </a:prstGeom>
          <a:noFill/>
        </p:spPr>
        <p:txBody>
          <a:bodyPr wrap="square" rtlCol="0" anchor="t">
            <a:noAutofit/>
          </a:bodyPr>
          <a:lstStyle/>
          <a:p>
            <a:pPr indent="267970" algn="just">
              <a:lnSpc>
                <a:spcPct val="150000"/>
              </a:lnSpc>
              <a:tabLst>
                <a:tab pos="302260" algn="l"/>
                <a:tab pos="492760" algn="l"/>
                <a:tab pos="532765" algn="l"/>
              </a:tabLst>
            </a:pPr>
            <a:r>
              <a:rPr lang="en-US" altLang="zh-CN" sz="1800" b="1" kern="100" dirty="0">
                <a:effectLst/>
                <a:latin typeface="+mn-ea"/>
              </a:rPr>
              <a:t>3.RT2</a:t>
            </a:r>
            <a:r>
              <a:rPr lang="zh-CN" altLang="zh-CN" sz="1800" b="1" kern="100" dirty="0">
                <a:effectLst/>
                <a:latin typeface="+mn-ea"/>
              </a:rPr>
              <a:t>的配置</a:t>
            </a:r>
            <a:endParaRPr lang="zh-CN" altLang="zh-CN" sz="1800" kern="100" dirty="0">
              <a:effectLst/>
              <a:latin typeface="+mn-ea"/>
            </a:endParaRPr>
          </a:p>
          <a:p>
            <a:pPr algn="l">
              <a:lnSpc>
                <a:spcPct val="150000"/>
              </a:lnSpc>
            </a:pPr>
            <a:r>
              <a:rPr lang="en-US" altLang="zh-CN" sz="1800" kern="100" dirty="0">
                <a:solidFill>
                  <a:srgbClr val="000000"/>
                </a:solidFill>
                <a:effectLst/>
                <a:latin typeface="+mn-ea"/>
              </a:rPr>
              <a:t>[R2]</a:t>
            </a:r>
            <a:r>
              <a:rPr lang="en-US" altLang="zh-CN" sz="1800" kern="100" dirty="0" err="1">
                <a:solidFill>
                  <a:srgbClr val="000000"/>
                </a:solidFill>
                <a:effectLst/>
                <a:latin typeface="+mn-ea"/>
              </a:rPr>
              <a:t>ospf</a:t>
            </a:r>
            <a:endParaRPr lang="zh-CN" altLang="zh-CN" sz="1800" kern="100" dirty="0">
              <a:effectLst/>
              <a:latin typeface="+mn-ea"/>
            </a:endParaRPr>
          </a:p>
          <a:p>
            <a:pPr algn="l">
              <a:lnSpc>
                <a:spcPct val="150000"/>
              </a:lnSpc>
            </a:pPr>
            <a:r>
              <a:rPr lang="en-US" altLang="zh-CN" sz="1800" kern="100" dirty="0">
                <a:solidFill>
                  <a:srgbClr val="000000"/>
                </a:solidFill>
                <a:effectLst/>
                <a:latin typeface="+mn-ea"/>
              </a:rPr>
              <a:t>[R2-ospf-1]area 0</a:t>
            </a:r>
            <a:endParaRPr lang="zh-CN" altLang="zh-CN" sz="1800" kern="100" dirty="0">
              <a:effectLst/>
              <a:latin typeface="+mn-ea"/>
            </a:endParaRPr>
          </a:p>
          <a:p>
            <a:pPr algn="l">
              <a:lnSpc>
                <a:spcPct val="150000"/>
              </a:lnSpc>
            </a:pPr>
            <a:r>
              <a:rPr lang="en-US" altLang="zh-CN" sz="1800" kern="100" dirty="0">
                <a:solidFill>
                  <a:srgbClr val="000000"/>
                </a:solidFill>
                <a:effectLst/>
                <a:latin typeface="+mn-ea"/>
              </a:rPr>
              <a:t>[R2-ospf-1-area-0.0.0.0]net 172.16.1.0 0.0.0.3</a:t>
            </a:r>
            <a:endParaRPr lang="zh-CN" altLang="zh-CN" sz="1800" kern="100" dirty="0">
              <a:effectLst/>
              <a:latin typeface="+mn-ea"/>
            </a:endParaRPr>
          </a:p>
          <a:p>
            <a:pPr indent="262255" algn="just">
              <a:lnSpc>
                <a:spcPct val="150000"/>
              </a:lnSpc>
              <a:tabLst>
                <a:tab pos="302260" algn="l"/>
                <a:tab pos="492760" algn="l"/>
                <a:tab pos="532765" algn="l"/>
              </a:tabLst>
            </a:pPr>
            <a:r>
              <a:rPr lang="en-US" altLang="zh-CN" sz="1800" b="1" kern="100" dirty="0">
                <a:effectLst/>
                <a:latin typeface="+mn-ea"/>
              </a:rPr>
              <a:t>4</a:t>
            </a:r>
            <a:r>
              <a:rPr lang="zh-CN" altLang="zh-CN" sz="1800" b="1" kern="100" dirty="0">
                <a:effectLst/>
                <a:latin typeface="+mn-ea"/>
              </a:rPr>
              <a:t>．查看路由表</a:t>
            </a:r>
            <a:endParaRPr lang="zh-CN" altLang="zh-CN" sz="1800" kern="100" dirty="0">
              <a:effectLst/>
              <a:latin typeface="+mn-ea"/>
            </a:endParaRPr>
          </a:p>
          <a:p>
            <a:pPr indent="261620" algn="just">
              <a:lnSpc>
                <a:spcPct val="150000"/>
              </a:lnSpc>
              <a:tabLst>
                <a:tab pos="302260" algn="l"/>
                <a:tab pos="492760" algn="l"/>
                <a:tab pos="532765" algn="l"/>
              </a:tabLst>
            </a:pPr>
            <a:r>
              <a:rPr lang="zh-CN" altLang="zh-CN" sz="1800" kern="100" dirty="0">
                <a:effectLst/>
                <a:latin typeface="+mn-ea"/>
              </a:rPr>
              <a:t>操作：</a:t>
            </a:r>
          </a:p>
          <a:p>
            <a:pPr algn="l">
              <a:lnSpc>
                <a:spcPct val="150000"/>
              </a:lnSpc>
            </a:pPr>
            <a:r>
              <a:rPr lang="en-US" altLang="zh-CN" sz="1800" kern="100" dirty="0">
                <a:solidFill>
                  <a:srgbClr val="000000"/>
                </a:solidFill>
                <a:effectLst/>
                <a:latin typeface="+mn-ea"/>
              </a:rPr>
              <a:t>[S3]display </a:t>
            </a:r>
            <a:r>
              <a:rPr lang="en-US" altLang="zh-CN" sz="1800" kern="100" dirty="0" err="1">
                <a:solidFill>
                  <a:srgbClr val="000000"/>
                </a:solidFill>
                <a:effectLst/>
                <a:latin typeface="+mn-ea"/>
              </a:rPr>
              <a:t>ip</a:t>
            </a:r>
            <a:r>
              <a:rPr lang="en-US" altLang="zh-CN" sz="1800" kern="100" dirty="0">
                <a:solidFill>
                  <a:srgbClr val="000000"/>
                </a:solidFill>
                <a:effectLst/>
                <a:latin typeface="+mn-ea"/>
              </a:rPr>
              <a:t> routing-table</a:t>
            </a:r>
            <a:endParaRPr lang="zh-CN" altLang="zh-CN" sz="1800" kern="100" dirty="0">
              <a:effectLst/>
              <a:latin typeface="+mn-ea"/>
            </a:endParaRPr>
          </a:p>
          <a:p>
            <a:pPr algn="l">
              <a:lnSpc>
                <a:spcPct val="150000"/>
              </a:lnSpc>
            </a:pPr>
            <a:r>
              <a:rPr lang="en-US" altLang="zh-CN" sz="1800" kern="100" dirty="0">
                <a:solidFill>
                  <a:srgbClr val="000000"/>
                </a:solidFill>
                <a:effectLst/>
                <a:latin typeface="+mn-ea"/>
              </a:rPr>
              <a:t>[R1]display </a:t>
            </a:r>
            <a:r>
              <a:rPr lang="en-US" altLang="zh-CN" sz="1800" kern="100" dirty="0" err="1">
                <a:solidFill>
                  <a:srgbClr val="000000"/>
                </a:solidFill>
                <a:effectLst/>
                <a:latin typeface="+mn-ea"/>
              </a:rPr>
              <a:t>ip</a:t>
            </a:r>
            <a:r>
              <a:rPr lang="en-US" altLang="zh-CN" sz="1800" kern="100" dirty="0">
                <a:solidFill>
                  <a:srgbClr val="000000"/>
                </a:solidFill>
                <a:effectLst/>
                <a:latin typeface="+mn-ea"/>
              </a:rPr>
              <a:t> routing-table</a:t>
            </a:r>
            <a:endParaRPr lang="zh-CN" altLang="zh-CN" sz="1800" kern="100" dirty="0">
              <a:effectLst/>
              <a:latin typeface="+mn-ea"/>
            </a:endParaRPr>
          </a:p>
          <a:p>
            <a:pPr algn="l">
              <a:lnSpc>
                <a:spcPct val="150000"/>
              </a:lnSpc>
            </a:pPr>
            <a:r>
              <a:rPr lang="en-US" altLang="zh-CN" sz="1800" kern="100" dirty="0">
                <a:solidFill>
                  <a:srgbClr val="000000"/>
                </a:solidFill>
                <a:effectLst/>
                <a:latin typeface="+mn-ea"/>
              </a:rPr>
              <a:t>[R2]display </a:t>
            </a:r>
            <a:r>
              <a:rPr lang="en-US" altLang="zh-CN" sz="1800" kern="100" dirty="0" err="1">
                <a:solidFill>
                  <a:srgbClr val="000000"/>
                </a:solidFill>
                <a:effectLst/>
                <a:latin typeface="+mn-ea"/>
              </a:rPr>
              <a:t>ip</a:t>
            </a:r>
            <a:r>
              <a:rPr lang="en-US" altLang="zh-CN" sz="1800" kern="100" dirty="0">
                <a:solidFill>
                  <a:srgbClr val="000000"/>
                </a:solidFill>
                <a:effectLst/>
                <a:latin typeface="+mn-ea"/>
              </a:rPr>
              <a:t> routing-table</a:t>
            </a:r>
            <a:endParaRPr lang="zh-CN" altLang="zh-CN" sz="1800" kern="100" dirty="0">
              <a:effectLst/>
              <a:latin typeface="+mn-ea"/>
            </a:endParaRPr>
          </a:p>
          <a:p>
            <a:pPr indent="261620" algn="just">
              <a:lnSpc>
                <a:spcPct val="150000"/>
              </a:lnSpc>
              <a:tabLst>
                <a:tab pos="302260" algn="l"/>
                <a:tab pos="492760" algn="l"/>
                <a:tab pos="532765" algn="l"/>
              </a:tabLst>
            </a:pPr>
            <a:r>
              <a:rPr lang="zh-CN" altLang="zh-CN" sz="1800" kern="100" dirty="0">
                <a:effectLst/>
                <a:latin typeface="+mn-ea"/>
              </a:rPr>
              <a:t>结果：</a:t>
            </a:r>
            <a:r>
              <a:rPr lang="fr-FR" altLang="zh-CN" sz="1800" kern="100" dirty="0">
                <a:effectLst/>
                <a:latin typeface="+mn-ea"/>
              </a:rPr>
              <a:t>S3</a:t>
            </a:r>
            <a:r>
              <a:rPr lang="zh-CN" altLang="zh-CN" sz="1800" kern="100" dirty="0">
                <a:effectLst/>
                <a:latin typeface="+mn-ea"/>
              </a:rPr>
              <a:t>、</a:t>
            </a:r>
            <a:r>
              <a:rPr lang="fr-FR" altLang="zh-CN" sz="1800" kern="100" dirty="0">
                <a:effectLst/>
                <a:latin typeface="+mn-ea"/>
              </a:rPr>
              <a:t>R1</a:t>
            </a:r>
            <a:r>
              <a:rPr lang="zh-CN" altLang="zh-CN" sz="1800" kern="100" dirty="0">
                <a:effectLst/>
                <a:latin typeface="+mn-ea"/>
              </a:rPr>
              <a:t>的路由表中有到公司总部所有网段的路由信息，但是没有到公司分部网段</a:t>
            </a:r>
            <a:r>
              <a:rPr lang="fr-FR" altLang="zh-CN" sz="1800" kern="100" dirty="0">
                <a:effectLst/>
                <a:latin typeface="+mn-ea"/>
              </a:rPr>
              <a:t>10.0.1.0/27</a:t>
            </a:r>
            <a:r>
              <a:rPr lang="zh-CN" altLang="zh-CN" sz="1800" kern="100" dirty="0">
                <a:effectLst/>
                <a:latin typeface="+mn-ea"/>
              </a:rPr>
              <a:t>的路由信息，也没有到合作伙伴</a:t>
            </a:r>
            <a:r>
              <a:rPr lang="fr-FR" altLang="zh-CN" sz="1800" kern="100" dirty="0">
                <a:effectLst/>
                <a:latin typeface="+mn-ea"/>
              </a:rPr>
              <a:t>10.0.2.0/27</a:t>
            </a:r>
            <a:r>
              <a:rPr lang="zh-CN" altLang="zh-CN" sz="1800" kern="100" dirty="0">
                <a:effectLst/>
                <a:latin typeface="+mn-ea"/>
              </a:rPr>
              <a:t>的路由信息。</a:t>
            </a:r>
          </a:p>
          <a:p>
            <a:pPr indent="266700" algn="just">
              <a:lnSpc>
                <a:spcPct val="150000"/>
              </a:lnSpc>
            </a:pPr>
            <a:r>
              <a:rPr lang="zh-CN" altLang="zh-CN" sz="1800" kern="100" dirty="0">
                <a:effectLst/>
                <a:latin typeface="+mn-ea"/>
              </a:rPr>
              <a:t>原因：公司总部配置的是动态路由，分部和合作伙伴配置的是静态路由，两种路由没有引入到对方。</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130969472"/>
      </p:ext>
    </p:extLst>
  </p:cSld>
  <p:clrMapOvr>
    <a:masterClrMapping/>
  </p:clrMapOvr>
  <p:transition spd="slow">
    <p:push/>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sz="2400" dirty="0"/>
              <a:t>6</a:t>
            </a:r>
            <a:r>
              <a:rPr sz="2400" dirty="0"/>
              <a:t>.5  项目实施</a:t>
            </a:r>
          </a:p>
        </p:txBody>
      </p:sp>
      <p:sp>
        <p:nvSpPr>
          <p:cNvPr id="6" name="内容占位符 5"/>
          <p:cNvSpPr>
            <a:spLocks noGrp="1"/>
          </p:cNvSpPr>
          <p:nvPr>
            <p:ph idx="13"/>
          </p:nvPr>
        </p:nvSpPr>
        <p:spPr>
          <a:xfrm>
            <a:off x="841375" y="819519"/>
            <a:ext cx="10747058" cy="464458"/>
          </a:xfrm>
        </p:spPr>
        <p:txBody>
          <a:bodyPr>
            <a:noAutofit/>
          </a:bodyPr>
          <a:lstStyle/>
          <a:p>
            <a:pPr algn="l">
              <a:lnSpc>
                <a:spcPct val="172000"/>
              </a:lnSpc>
              <a:spcBef>
                <a:spcPts val="600"/>
              </a:spcBef>
              <a:spcAft>
                <a:spcPts val="600"/>
              </a:spcAft>
            </a:pPr>
            <a:r>
              <a:rPr lang="zh-CN" altLang="zh-CN" sz="2400" b="1" kern="100" dirty="0">
                <a:effectLst/>
                <a:latin typeface="+mj-ea"/>
                <a:ea typeface="+mj-ea"/>
              </a:rPr>
              <a:t>任务</a:t>
            </a:r>
            <a:r>
              <a:rPr lang="en-US" altLang="zh-CN" sz="2400" b="1" kern="100" dirty="0">
                <a:effectLst/>
                <a:latin typeface="+mj-ea"/>
                <a:ea typeface="+mj-ea"/>
              </a:rPr>
              <a:t>6-1 </a:t>
            </a:r>
            <a:r>
              <a:rPr lang="zh-CN" altLang="zh-CN" sz="2400" b="1" kern="100" dirty="0">
                <a:effectLst/>
                <a:latin typeface="+mj-ea"/>
                <a:ea typeface="+mj-ea"/>
              </a:rPr>
              <a:t>配置动态路由</a:t>
            </a:r>
          </a:p>
        </p:txBody>
      </p:sp>
      <p:sp>
        <p:nvSpPr>
          <p:cNvPr id="2" name="文本框 1"/>
          <p:cNvSpPr txBox="1"/>
          <p:nvPr/>
        </p:nvSpPr>
        <p:spPr>
          <a:xfrm>
            <a:off x="1104265" y="1524635"/>
            <a:ext cx="10045065" cy="4574540"/>
          </a:xfrm>
          <a:prstGeom prst="rect">
            <a:avLst/>
          </a:prstGeom>
          <a:noFill/>
        </p:spPr>
        <p:txBody>
          <a:bodyPr wrap="square" rtlCol="0" anchor="t">
            <a:noAutofit/>
          </a:bodyPr>
          <a:lstStyle/>
          <a:p>
            <a:pPr indent="262255" algn="just">
              <a:lnSpc>
                <a:spcPct val="150000"/>
              </a:lnSpc>
            </a:pPr>
            <a:r>
              <a:rPr lang="en-US" altLang="zh-CN" sz="1800" b="1" kern="100" dirty="0">
                <a:effectLst/>
                <a:latin typeface="+mn-ea"/>
              </a:rPr>
              <a:t>5.</a:t>
            </a:r>
            <a:r>
              <a:rPr lang="zh-CN" altLang="zh-CN" sz="1800" b="1" kern="100" dirty="0">
                <a:effectLst/>
                <a:latin typeface="+mn-ea"/>
              </a:rPr>
              <a:t>测试连通性</a:t>
            </a:r>
            <a:endParaRPr lang="zh-CN" altLang="zh-CN" sz="1800" kern="100" dirty="0">
              <a:effectLst/>
              <a:latin typeface="+mn-ea"/>
            </a:endParaRPr>
          </a:p>
          <a:p>
            <a:pPr indent="266700" algn="just">
              <a:lnSpc>
                <a:spcPct val="150000"/>
              </a:lnSpc>
            </a:pPr>
            <a:r>
              <a:rPr lang="zh-CN" altLang="zh-CN" sz="1800" kern="100" dirty="0">
                <a:effectLst/>
                <a:latin typeface="+mn-ea"/>
              </a:rPr>
              <a:t>（</a:t>
            </a:r>
            <a:r>
              <a:rPr lang="en-US" altLang="zh-CN" sz="1800" kern="100" dirty="0">
                <a:effectLst/>
                <a:latin typeface="+mn-ea"/>
              </a:rPr>
              <a:t>1</a:t>
            </a:r>
            <a:r>
              <a:rPr lang="zh-CN" altLang="zh-CN" sz="1800" kern="100" dirty="0">
                <a:effectLst/>
                <a:latin typeface="+mn-ea"/>
              </a:rPr>
              <a:t>）在</a:t>
            </a:r>
            <a:r>
              <a:rPr lang="en-US" altLang="zh-CN" sz="1800" kern="100" dirty="0">
                <a:effectLst/>
                <a:latin typeface="+mn-ea"/>
              </a:rPr>
              <a:t>PC1</a:t>
            </a:r>
            <a:r>
              <a:rPr lang="zh-CN" altLang="zh-CN" sz="1800" kern="100" dirty="0">
                <a:effectLst/>
                <a:latin typeface="+mn-ea"/>
              </a:rPr>
              <a:t>上测试与</a:t>
            </a:r>
            <a:r>
              <a:rPr lang="en-US" altLang="zh-CN" sz="1800" kern="100" dirty="0">
                <a:effectLst/>
                <a:latin typeface="+mn-ea"/>
              </a:rPr>
              <a:t>PC5</a:t>
            </a:r>
            <a:r>
              <a:rPr lang="zh-CN" altLang="zh-CN" sz="1800" kern="100" dirty="0">
                <a:effectLst/>
                <a:latin typeface="+mn-ea"/>
              </a:rPr>
              <a:t>的连通性。</a:t>
            </a:r>
          </a:p>
          <a:p>
            <a:pPr indent="266700" algn="just">
              <a:lnSpc>
                <a:spcPct val="150000"/>
              </a:lnSpc>
            </a:pPr>
            <a:r>
              <a:rPr lang="zh-CN" altLang="zh-CN" sz="1800" kern="100" dirty="0">
                <a:effectLst/>
                <a:latin typeface="+mn-ea"/>
              </a:rPr>
              <a:t>操作如下：</a:t>
            </a:r>
          </a:p>
          <a:p>
            <a:pPr indent="266700" algn="just">
              <a:lnSpc>
                <a:spcPct val="150000"/>
              </a:lnSpc>
            </a:pPr>
            <a:r>
              <a:rPr lang="en-US" altLang="zh-CN" sz="1800" kern="100" dirty="0">
                <a:effectLst/>
                <a:latin typeface="+mn-ea"/>
              </a:rPr>
              <a:t>ping 10.0.1.29</a:t>
            </a:r>
            <a:endParaRPr lang="zh-CN" altLang="zh-CN" sz="1800" kern="100" dirty="0">
              <a:effectLst/>
              <a:latin typeface="+mn-ea"/>
            </a:endParaRPr>
          </a:p>
          <a:p>
            <a:pPr indent="266700" algn="just">
              <a:lnSpc>
                <a:spcPct val="150000"/>
              </a:lnSpc>
            </a:pPr>
            <a:r>
              <a:rPr lang="zh-CN" altLang="zh-CN" sz="1800" kern="100" dirty="0">
                <a:effectLst/>
                <a:latin typeface="+mn-ea"/>
              </a:rPr>
              <a:t>结果：不通。</a:t>
            </a:r>
          </a:p>
          <a:p>
            <a:pPr indent="266700" algn="just">
              <a:lnSpc>
                <a:spcPct val="150000"/>
              </a:lnSpc>
            </a:pPr>
            <a:r>
              <a:rPr lang="zh-CN" altLang="zh-CN" sz="1800" kern="100" dirty="0">
                <a:effectLst/>
                <a:latin typeface="+mn-ea"/>
              </a:rPr>
              <a:t>原因：公司总部配置的是动态路由，分部配置的是静态路由，两种路由没有引入到对方。</a:t>
            </a:r>
          </a:p>
          <a:p>
            <a:pPr indent="266700" algn="just">
              <a:lnSpc>
                <a:spcPct val="150000"/>
              </a:lnSpc>
            </a:pPr>
            <a:r>
              <a:rPr lang="zh-CN" altLang="zh-CN" sz="1800" kern="100" dirty="0">
                <a:effectLst/>
                <a:latin typeface="+mn-ea"/>
              </a:rPr>
              <a:t>（</a:t>
            </a:r>
            <a:r>
              <a:rPr lang="en-US" altLang="zh-CN" sz="1800" kern="100" dirty="0">
                <a:effectLst/>
                <a:latin typeface="+mn-ea"/>
              </a:rPr>
              <a:t>2</a:t>
            </a:r>
            <a:r>
              <a:rPr lang="zh-CN" altLang="zh-CN" sz="1800" kern="100" dirty="0">
                <a:effectLst/>
                <a:latin typeface="+mn-ea"/>
              </a:rPr>
              <a:t>）在</a:t>
            </a:r>
            <a:r>
              <a:rPr lang="en-US" altLang="zh-CN" sz="1800" kern="100" dirty="0">
                <a:effectLst/>
                <a:latin typeface="+mn-ea"/>
              </a:rPr>
              <a:t>PC1</a:t>
            </a:r>
            <a:r>
              <a:rPr lang="zh-CN" altLang="zh-CN" sz="1800" kern="100" dirty="0">
                <a:effectLst/>
                <a:latin typeface="+mn-ea"/>
              </a:rPr>
              <a:t>上测试与</a:t>
            </a:r>
            <a:r>
              <a:rPr lang="en-US" altLang="zh-CN" sz="1800" kern="100" dirty="0">
                <a:effectLst/>
                <a:latin typeface="+mn-ea"/>
              </a:rPr>
              <a:t>PC6</a:t>
            </a:r>
            <a:r>
              <a:rPr lang="zh-CN" altLang="zh-CN" sz="1800" kern="100" dirty="0">
                <a:effectLst/>
                <a:latin typeface="+mn-ea"/>
              </a:rPr>
              <a:t>的连通性。</a:t>
            </a:r>
          </a:p>
          <a:p>
            <a:pPr indent="266700" algn="just">
              <a:lnSpc>
                <a:spcPct val="150000"/>
              </a:lnSpc>
            </a:pPr>
            <a:r>
              <a:rPr lang="zh-CN" altLang="zh-CN" sz="1800" kern="100" dirty="0">
                <a:effectLst/>
                <a:latin typeface="+mn-ea"/>
              </a:rPr>
              <a:t>操作如下：</a:t>
            </a:r>
          </a:p>
          <a:p>
            <a:pPr indent="266700" algn="just">
              <a:lnSpc>
                <a:spcPct val="150000"/>
              </a:lnSpc>
            </a:pPr>
            <a:r>
              <a:rPr lang="en-US" altLang="zh-CN" sz="1800" kern="100" dirty="0">
                <a:effectLst/>
                <a:latin typeface="+mn-ea"/>
              </a:rPr>
              <a:t>ping 10.0.2.29</a:t>
            </a:r>
            <a:endParaRPr lang="zh-CN" altLang="zh-CN" sz="1800" kern="100" dirty="0">
              <a:effectLst/>
              <a:latin typeface="+mn-ea"/>
            </a:endParaRPr>
          </a:p>
          <a:p>
            <a:pPr indent="266700" algn="just">
              <a:lnSpc>
                <a:spcPct val="150000"/>
              </a:lnSpc>
            </a:pPr>
            <a:r>
              <a:rPr lang="zh-CN" altLang="zh-CN" sz="1800" kern="100" dirty="0">
                <a:effectLst/>
                <a:latin typeface="+mn-ea"/>
              </a:rPr>
              <a:t>结果：不通。</a:t>
            </a:r>
          </a:p>
          <a:p>
            <a:pPr indent="266700" algn="just">
              <a:lnSpc>
                <a:spcPct val="150000"/>
              </a:lnSpc>
            </a:pPr>
            <a:r>
              <a:rPr lang="zh-CN" altLang="zh-CN" sz="1800" kern="100" dirty="0">
                <a:effectLst/>
                <a:latin typeface="+mn-ea"/>
              </a:rPr>
              <a:t>原因：公司总部配置的是动态路由，合作伙伴配置的是静态路由，两种路由没有引入到对方。</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3160850980"/>
      </p:ext>
    </p:extLst>
  </p:cSld>
  <p:clrMapOvr>
    <a:masterClrMapping/>
  </p:clrMapOvr>
  <p:transition spd="slow">
    <p:push/>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sz="2400" dirty="0"/>
              <a:t>6</a:t>
            </a:r>
            <a:r>
              <a:rPr sz="2400" dirty="0"/>
              <a:t>.5  项目实施</a:t>
            </a:r>
          </a:p>
        </p:txBody>
      </p:sp>
      <p:sp>
        <p:nvSpPr>
          <p:cNvPr id="6" name="内容占位符 5"/>
          <p:cNvSpPr>
            <a:spLocks noGrp="1"/>
          </p:cNvSpPr>
          <p:nvPr>
            <p:ph idx="13"/>
          </p:nvPr>
        </p:nvSpPr>
        <p:spPr>
          <a:xfrm>
            <a:off x="841375" y="819519"/>
            <a:ext cx="10747058" cy="464458"/>
          </a:xfrm>
        </p:spPr>
        <p:txBody>
          <a:bodyPr>
            <a:noAutofit/>
          </a:bodyPr>
          <a:lstStyle/>
          <a:p>
            <a:pPr algn="l">
              <a:lnSpc>
                <a:spcPct val="172000"/>
              </a:lnSpc>
              <a:spcBef>
                <a:spcPts val="600"/>
              </a:spcBef>
              <a:spcAft>
                <a:spcPts val="600"/>
              </a:spcAft>
            </a:pPr>
            <a:r>
              <a:rPr lang="zh-CN" altLang="zh-CN" sz="2400" b="1" kern="100" dirty="0">
                <a:effectLst/>
                <a:latin typeface="+mj-ea"/>
                <a:ea typeface="+mj-ea"/>
              </a:rPr>
              <a:t>任务</a:t>
            </a:r>
            <a:r>
              <a:rPr lang="en-US" altLang="zh-CN" sz="2400" b="1" kern="100" dirty="0">
                <a:effectLst/>
                <a:latin typeface="+mj-ea"/>
                <a:ea typeface="+mj-ea"/>
              </a:rPr>
              <a:t>6-1 </a:t>
            </a:r>
            <a:r>
              <a:rPr lang="zh-CN" altLang="zh-CN" sz="2400" b="1" kern="100" dirty="0">
                <a:effectLst/>
                <a:latin typeface="+mj-ea"/>
                <a:ea typeface="+mj-ea"/>
              </a:rPr>
              <a:t>配置动态路由</a:t>
            </a:r>
          </a:p>
        </p:txBody>
      </p:sp>
      <p:sp>
        <p:nvSpPr>
          <p:cNvPr id="2" name="文本框 1"/>
          <p:cNvSpPr txBox="1"/>
          <p:nvPr/>
        </p:nvSpPr>
        <p:spPr>
          <a:xfrm>
            <a:off x="1104265" y="1524635"/>
            <a:ext cx="10045065" cy="4574540"/>
          </a:xfrm>
          <a:prstGeom prst="rect">
            <a:avLst/>
          </a:prstGeom>
          <a:noFill/>
        </p:spPr>
        <p:txBody>
          <a:bodyPr wrap="square" rtlCol="0" anchor="t">
            <a:noAutofit/>
          </a:bodyPr>
          <a:lstStyle/>
          <a:p>
            <a:pPr indent="266700" algn="just">
              <a:lnSpc>
                <a:spcPct val="150000"/>
              </a:lnSpc>
            </a:pPr>
            <a:r>
              <a:rPr lang="zh-CN" altLang="zh-CN" sz="2000" kern="100" dirty="0">
                <a:effectLst/>
                <a:latin typeface="+mn-ea"/>
              </a:rPr>
              <a:t>（</a:t>
            </a:r>
            <a:r>
              <a:rPr lang="en-US" altLang="zh-CN" sz="2000" kern="100" dirty="0">
                <a:effectLst/>
                <a:latin typeface="+mn-ea"/>
              </a:rPr>
              <a:t>3</a:t>
            </a:r>
            <a:r>
              <a:rPr lang="zh-CN" altLang="zh-CN" sz="2000" kern="100" dirty="0">
                <a:effectLst/>
                <a:latin typeface="+mn-ea"/>
              </a:rPr>
              <a:t>）在</a:t>
            </a:r>
            <a:r>
              <a:rPr lang="en-US" altLang="zh-CN" sz="2000" kern="100" dirty="0">
                <a:effectLst/>
                <a:latin typeface="+mn-ea"/>
              </a:rPr>
              <a:t>PC1</a:t>
            </a:r>
            <a:r>
              <a:rPr lang="zh-CN" altLang="zh-CN" sz="2000" kern="100" dirty="0">
                <a:effectLst/>
                <a:latin typeface="+mn-ea"/>
              </a:rPr>
              <a:t>上测试与</a:t>
            </a:r>
            <a:r>
              <a:rPr lang="en-US" altLang="zh-CN" sz="2000" kern="100" dirty="0">
                <a:effectLst/>
                <a:latin typeface="+mn-ea"/>
              </a:rPr>
              <a:t>Server</a:t>
            </a:r>
            <a:r>
              <a:rPr lang="zh-CN" altLang="zh-CN" sz="2000" kern="100" dirty="0">
                <a:effectLst/>
                <a:latin typeface="+mn-ea"/>
              </a:rPr>
              <a:t>的连通性。</a:t>
            </a:r>
          </a:p>
          <a:p>
            <a:pPr indent="266700" algn="just">
              <a:lnSpc>
                <a:spcPct val="150000"/>
              </a:lnSpc>
            </a:pPr>
            <a:r>
              <a:rPr lang="zh-CN" altLang="zh-CN" sz="2000" kern="100" dirty="0">
                <a:effectLst/>
                <a:latin typeface="+mn-ea"/>
              </a:rPr>
              <a:t>操作如下：</a:t>
            </a:r>
          </a:p>
          <a:p>
            <a:pPr indent="266700" algn="just">
              <a:lnSpc>
                <a:spcPct val="150000"/>
              </a:lnSpc>
            </a:pPr>
            <a:r>
              <a:rPr lang="en-US" altLang="zh-CN" sz="2000" kern="100" dirty="0">
                <a:effectLst/>
                <a:latin typeface="+mn-ea"/>
              </a:rPr>
              <a:t>ping 172.16.10.2</a:t>
            </a:r>
            <a:endParaRPr lang="zh-CN" altLang="zh-CN" sz="2000" kern="100" dirty="0">
              <a:effectLst/>
              <a:latin typeface="+mn-ea"/>
            </a:endParaRPr>
          </a:p>
          <a:p>
            <a:pPr indent="266700" algn="just">
              <a:lnSpc>
                <a:spcPct val="150000"/>
              </a:lnSpc>
            </a:pPr>
            <a:r>
              <a:rPr lang="zh-CN" altLang="zh-CN" sz="2000" kern="100" dirty="0">
                <a:effectLst/>
                <a:latin typeface="+mn-ea"/>
              </a:rPr>
              <a:t>结果：互通。</a:t>
            </a:r>
          </a:p>
          <a:p>
            <a:pPr indent="266700" algn="just">
              <a:lnSpc>
                <a:spcPct val="150000"/>
              </a:lnSpc>
            </a:pPr>
            <a:r>
              <a:rPr lang="zh-CN" altLang="zh-CN" sz="2000" kern="100" dirty="0">
                <a:effectLst/>
                <a:latin typeface="+mn-ea"/>
              </a:rPr>
              <a:t>原因：公司总部配置的是动态</a:t>
            </a:r>
            <a:r>
              <a:rPr lang="en-US" altLang="zh-CN" sz="2000" kern="100" dirty="0" err="1">
                <a:effectLst/>
                <a:latin typeface="+mn-ea"/>
              </a:rPr>
              <a:t>ospf</a:t>
            </a:r>
            <a:r>
              <a:rPr lang="zh-CN" altLang="zh-CN" sz="2000" kern="100" dirty="0">
                <a:effectLst/>
                <a:latin typeface="+mn-ea"/>
              </a:rPr>
              <a:t>路由，</a:t>
            </a:r>
            <a:r>
              <a:rPr lang="en-US" altLang="zh-CN" sz="2000" kern="100" dirty="0">
                <a:effectLst/>
                <a:latin typeface="+mn-ea"/>
              </a:rPr>
              <a:t>PC1</a:t>
            </a:r>
            <a:r>
              <a:rPr lang="zh-CN" altLang="zh-CN" sz="2000" kern="100" dirty="0">
                <a:effectLst/>
                <a:latin typeface="+mn-ea"/>
              </a:rPr>
              <a:t>与</a:t>
            </a:r>
            <a:r>
              <a:rPr lang="en-US" altLang="zh-CN" sz="2000" kern="100" dirty="0">
                <a:effectLst/>
                <a:latin typeface="+mn-ea"/>
              </a:rPr>
              <a:t>Server</a:t>
            </a:r>
            <a:r>
              <a:rPr lang="zh-CN" altLang="zh-CN" sz="2000" kern="100" dirty="0">
                <a:effectLst/>
                <a:latin typeface="+mn-ea"/>
              </a:rPr>
              <a:t>都属于公司总部，有互达路由。</a:t>
            </a:r>
          </a:p>
          <a:p>
            <a:pPr indent="266700" algn="just">
              <a:lnSpc>
                <a:spcPct val="150000"/>
              </a:lnSpc>
            </a:pPr>
            <a:r>
              <a:rPr lang="zh-CN" altLang="zh-CN" sz="2000" kern="100" dirty="0">
                <a:effectLst/>
                <a:latin typeface="+mn-ea"/>
              </a:rPr>
              <a:t>（</a:t>
            </a:r>
            <a:r>
              <a:rPr lang="en-US" altLang="zh-CN" sz="2000" kern="100" dirty="0">
                <a:effectLst/>
                <a:latin typeface="+mn-ea"/>
              </a:rPr>
              <a:t>4</a:t>
            </a:r>
            <a:r>
              <a:rPr lang="zh-CN" altLang="zh-CN" sz="2000" kern="100" dirty="0">
                <a:effectLst/>
                <a:latin typeface="+mn-ea"/>
              </a:rPr>
              <a:t>）测试</a:t>
            </a:r>
            <a:r>
              <a:rPr lang="en-US" altLang="zh-CN" sz="2000" kern="100" dirty="0">
                <a:effectLst/>
                <a:latin typeface="+mn-ea"/>
              </a:rPr>
              <a:t>PC1</a:t>
            </a:r>
            <a:r>
              <a:rPr lang="zh-CN" altLang="zh-CN" sz="2000" kern="100" dirty="0">
                <a:effectLst/>
                <a:latin typeface="+mn-ea"/>
              </a:rPr>
              <a:t>与公司外网接入路由器</a:t>
            </a:r>
            <a:r>
              <a:rPr lang="en-US" altLang="zh-CN" sz="2000" kern="100" dirty="0">
                <a:effectLst/>
                <a:latin typeface="+mn-ea"/>
              </a:rPr>
              <a:t>R2</a:t>
            </a:r>
            <a:r>
              <a:rPr lang="zh-CN" altLang="zh-CN" sz="2000" kern="100" dirty="0">
                <a:effectLst/>
                <a:latin typeface="+mn-ea"/>
              </a:rPr>
              <a:t>的</a:t>
            </a:r>
            <a:r>
              <a:rPr lang="en-US" altLang="zh-CN" sz="2000" kern="100" dirty="0">
                <a:effectLst/>
                <a:latin typeface="+mn-ea"/>
              </a:rPr>
              <a:t>G0/0/0</a:t>
            </a:r>
            <a:r>
              <a:rPr lang="zh-CN" altLang="zh-CN" sz="2000" kern="100" dirty="0">
                <a:effectLst/>
                <a:latin typeface="+mn-ea"/>
              </a:rPr>
              <a:t>端口的可达性。</a:t>
            </a:r>
          </a:p>
          <a:p>
            <a:pPr indent="266700" algn="just">
              <a:lnSpc>
                <a:spcPct val="150000"/>
              </a:lnSpc>
            </a:pPr>
            <a:r>
              <a:rPr lang="zh-CN" altLang="zh-CN" sz="2000" kern="100" dirty="0">
                <a:effectLst/>
                <a:latin typeface="+mn-ea"/>
              </a:rPr>
              <a:t>操作如下：</a:t>
            </a:r>
          </a:p>
          <a:p>
            <a:pPr indent="266700" algn="just">
              <a:lnSpc>
                <a:spcPct val="150000"/>
              </a:lnSpc>
            </a:pPr>
            <a:r>
              <a:rPr lang="en-US" altLang="zh-CN" sz="2000" kern="100" dirty="0">
                <a:effectLst/>
                <a:latin typeface="+mn-ea"/>
              </a:rPr>
              <a:t>ping 172.16.1.2</a:t>
            </a:r>
            <a:r>
              <a:rPr lang="zh-CN" altLang="zh-CN" sz="2000" kern="100" dirty="0">
                <a:effectLst/>
                <a:latin typeface="+mn-ea"/>
              </a:rPr>
              <a:t>（在</a:t>
            </a:r>
            <a:r>
              <a:rPr lang="en-US" altLang="zh-CN" sz="2000" kern="100" dirty="0">
                <a:effectLst/>
                <a:latin typeface="+mn-ea"/>
              </a:rPr>
              <a:t>PC1</a:t>
            </a:r>
            <a:r>
              <a:rPr lang="zh-CN" altLang="zh-CN" sz="2000" kern="100" dirty="0">
                <a:effectLst/>
                <a:latin typeface="+mn-ea"/>
              </a:rPr>
              <a:t>上测试）</a:t>
            </a:r>
          </a:p>
          <a:p>
            <a:pPr indent="266700" algn="just">
              <a:lnSpc>
                <a:spcPct val="150000"/>
              </a:lnSpc>
            </a:pPr>
            <a:r>
              <a:rPr lang="zh-CN" altLang="zh-CN" sz="2000" kern="100" dirty="0">
                <a:effectLst/>
                <a:latin typeface="+mn-ea"/>
              </a:rPr>
              <a:t>结果：</a:t>
            </a:r>
            <a:r>
              <a:rPr lang="en-US" altLang="zh-CN" sz="2000" kern="100" dirty="0">
                <a:effectLst/>
                <a:latin typeface="+mn-ea"/>
              </a:rPr>
              <a:t>ping</a:t>
            </a:r>
            <a:r>
              <a:rPr lang="zh-CN" altLang="zh-CN" sz="2000" kern="100" dirty="0">
                <a:effectLst/>
                <a:latin typeface="+mn-ea"/>
              </a:rPr>
              <a:t>通</a:t>
            </a:r>
            <a:r>
              <a:rPr lang="zh-CN" altLang="zh-CN" sz="1800" kern="100" dirty="0">
                <a:effectLst/>
                <a:latin typeface="Times New Roman" panose="02020603050405020304" pitchFamily="18" charset="0"/>
                <a:ea typeface="宋体" panose="02010600030101010101" pitchFamily="2" charset="-122"/>
              </a:rPr>
              <a:t>。</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3882022410"/>
      </p:ext>
    </p:extLst>
  </p:cSld>
  <p:clrMapOvr>
    <a:masterClrMapping/>
  </p:clrMapOvr>
  <p:transition spd="slow">
    <p:push/>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sz="2400" dirty="0"/>
              <a:t>6</a:t>
            </a:r>
            <a:r>
              <a:rPr sz="2400" dirty="0"/>
              <a:t>.5  项目实施</a:t>
            </a:r>
          </a:p>
        </p:txBody>
      </p:sp>
      <p:sp>
        <p:nvSpPr>
          <p:cNvPr id="6" name="内容占位符 5"/>
          <p:cNvSpPr>
            <a:spLocks noGrp="1"/>
          </p:cNvSpPr>
          <p:nvPr>
            <p:ph idx="13"/>
          </p:nvPr>
        </p:nvSpPr>
        <p:spPr>
          <a:xfrm>
            <a:off x="841375" y="819519"/>
            <a:ext cx="10747058" cy="464458"/>
          </a:xfrm>
        </p:spPr>
        <p:txBody>
          <a:bodyPr>
            <a:noAutofit/>
          </a:bodyPr>
          <a:lstStyle/>
          <a:p>
            <a:pPr algn="l">
              <a:lnSpc>
                <a:spcPct val="172000"/>
              </a:lnSpc>
              <a:spcBef>
                <a:spcPts val="600"/>
              </a:spcBef>
              <a:spcAft>
                <a:spcPts val="600"/>
              </a:spcAft>
            </a:pPr>
            <a:r>
              <a:rPr lang="zh-CN" altLang="zh-CN" sz="2400" b="1" kern="100" dirty="0">
                <a:effectLst/>
                <a:latin typeface="+mj-ea"/>
                <a:ea typeface="+mj-ea"/>
              </a:rPr>
              <a:t>任务</a:t>
            </a:r>
            <a:r>
              <a:rPr lang="en-US" altLang="zh-CN" sz="2400" b="1" kern="100" dirty="0">
                <a:effectLst/>
                <a:latin typeface="+mj-ea"/>
                <a:ea typeface="+mj-ea"/>
              </a:rPr>
              <a:t>6-1 </a:t>
            </a:r>
            <a:r>
              <a:rPr lang="zh-CN" altLang="zh-CN" sz="2400" b="1" kern="100" dirty="0">
                <a:effectLst/>
                <a:latin typeface="+mj-ea"/>
                <a:ea typeface="+mj-ea"/>
              </a:rPr>
              <a:t>配置动态路由</a:t>
            </a:r>
          </a:p>
        </p:txBody>
      </p:sp>
      <p:sp>
        <p:nvSpPr>
          <p:cNvPr id="2" name="文本框 1"/>
          <p:cNvSpPr txBox="1"/>
          <p:nvPr/>
        </p:nvSpPr>
        <p:spPr>
          <a:xfrm>
            <a:off x="1104265" y="1524635"/>
            <a:ext cx="10045065" cy="4574540"/>
          </a:xfrm>
          <a:prstGeom prst="rect">
            <a:avLst/>
          </a:prstGeom>
          <a:noFill/>
        </p:spPr>
        <p:txBody>
          <a:bodyPr wrap="square" rtlCol="0" anchor="t">
            <a:noAutofit/>
          </a:bodyPr>
          <a:lstStyle/>
          <a:p>
            <a:pPr indent="266700" algn="just">
              <a:lnSpc>
                <a:spcPct val="150000"/>
              </a:lnSpc>
            </a:pPr>
            <a:r>
              <a:rPr lang="zh-CN" altLang="zh-CN" sz="2000" kern="100" dirty="0">
                <a:effectLst/>
                <a:latin typeface="+mn-ea"/>
              </a:rPr>
              <a:t>（</a:t>
            </a:r>
            <a:r>
              <a:rPr lang="en-US" altLang="zh-CN" sz="2000" kern="100" dirty="0">
                <a:effectLst/>
                <a:latin typeface="+mn-ea"/>
              </a:rPr>
              <a:t>5</a:t>
            </a:r>
            <a:r>
              <a:rPr lang="zh-CN" altLang="zh-CN" sz="2000" kern="100" dirty="0">
                <a:effectLst/>
                <a:latin typeface="+mn-ea"/>
              </a:rPr>
              <a:t>）测试</a:t>
            </a:r>
            <a:r>
              <a:rPr lang="en-US" altLang="zh-CN" sz="2000" kern="100" dirty="0">
                <a:effectLst/>
                <a:latin typeface="+mn-ea"/>
              </a:rPr>
              <a:t>PC1</a:t>
            </a:r>
            <a:r>
              <a:rPr lang="zh-CN" altLang="zh-CN" sz="2000" kern="100" dirty="0">
                <a:effectLst/>
                <a:latin typeface="+mn-ea"/>
              </a:rPr>
              <a:t>与公司外网接入路由器</a:t>
            </a:r>
            <a:r>
              <a:rPr lang="en-US" altLang="zh-CN" sz="2000" kern="100" dirty="0">
                <a:effectLst/>
                <a:latin typeface="+mn-ea"/>
              </a:rPr>
              <a:t>R2</a:t>
            </a:r>
            <a:r>
              <a:rPr lang="zh-CN" altLang="zh-CN" sz="2000" kern="100" dirty="0">
                <a:effectLst/>
                <a:latin typeface="+mn-ea"/>
              </a:rPr>
              <a:t>的</a:t>
            </a:r>
            <a:r>
              <a:rPr lang="en-US" altLang="zh-CN" sz="2000" kern="100" dirty="0">
                <a:effectLst/>
                <a:latin typeface="+mn-ea"/>
              </a:rPr>
              <a:t>S1/0/0</a:t>
            </a:r>
            <a:r>
              <a:rPr lang="zh-CN" altLang="zh-CN" sz="2000" kern="100" dirty="0">
                <a:effectLst/>
                <a:latin typeface="+mn-ea"/>
              </a:rPr>
              <a:t>端口的可达性。</a:t>
            </a:r>
          </a:p>
          <a:p>
            <a:pPr indent="266700" algn="just">
              <a:lnSpc>
                <a:spcPct val="150000"/>
              </a:lnSpc>
            </a:pPr>
            <a:r>
              <a:rPr lang="zh-CN" altLang="zh-CN" sz="2000" kern="100" dirty="0">
                <a:effectLst/>
                <a:latin typeface="+mn-ea"/>
              </a:rPr>
              <a:t>操作如下：</a:t>
            </a:r>
          </a:p>
          <a:p>
            <a:pPr indent="266700" algn="just">
              <a:lnSpc>
                <a:spcPct val="150000"/>
              </a:lnSpc>
            </a:pPr>
            <a:r>
              <a:rPr lang="en-US" altLang="zh-CN" sz="2000" kern="100" dirty="0">
                <a:effectLst/>
                <a:latin typeface="+mn-ea"/>
              </a:rPr>
              <a:t>ping 202.0.0.1</a:t>
            </a:r>
            <a:r>
              <a:rPr lang="zh-CN" altLang="zh-CN" sz="2000" kern="100" dirty="0">
                <a:effectLst/>
                <a:latin typeface="+mn-ea"/>
              </a:rPr>
              <a:t>（在</a:t>
            </a:r>
            <a:r>
              <a:rPr lang="en-US" altLang="zh-CN" sz="2000" kern="100" dirty="0">
                <a:effectLst/>
                <a:latin typeface="+mn-ea"/>
              </a:rPr>
              <a:t>PC1</a:t>
            </a:r>
            <a:r>
              <a:rPr lang="zh-CN" altLang="zh-CN" sz="2000" kern="100" dirty="0">
                <a:effectLst/>
                <a:latin typeface="+mn-ea"/>
              </a:rPr>
              <a:t>上测试）</a:t>
            </a:r>
          </a:p>
          <a:p>
            <a:pPr indent="266700" algn="just">
              <a:lnSpc>
                <a:spcPct val="150000"/>
              </a:lnSpc>
            </a:pPr>
            <a:r>
              <a:rPr lang="zh-CN" altLang="zh-CN" sz="2000" kern="100" dirty="0">
                <a:effectLst/>
                <a:latin typeface="+mn-ea"/>
              </a:rPr>
              <a:t>结果：</a:t>
            </a:r>
            <a:r>
              <a:rPr lang="en-US" altLang="zh-CN" sz="2000" kern="100" dirty="0">
                <a:effectLst/>
                <a:latin typeface="+mn-ea"/>
              </a:rPr>
              <a:t>ping</a:t>
            </a:r>
            <a:r>
              <a:rPr lang="zh-CN" altLang="zh-CN" sz="2000" kern="100" dirty="0">
                <a:effectLst/>
                <a:latin typeface="+mn-ea"/>
              </a:rPr>
              <a:t>不通。</a:t>
            </a:r>
          </a:p>
          <a:p>
            <a:pPr indent="266700" algn="just">
              <a:lnSpc>
                <a:spcPct val="150000"/>
              </a:lnSpc>
            </a:pPr>
            <a:r>
              <a:rPr lang="zh-CN" altLang="zh-CN" sz="2000" kern="100" dirty="0">
                <a:effectLst/>
                <a:latin typeface="+mn-ea"/>
              </a:rPr>
              <a:t>原因：</a:t>
            </a:r>
            <a:r>
              <a:rPr lang="en-US" altLang="zh-CN" sz="2000" kern="100" dirty="0">
                <a:effectLst/>
                <a:latin typeface="+mn-ea"/>
              </a:rPr>
              <a:t>R2</a:t>
            </a:r>
            <a:r>
              <a:rPr lang="zh-CN" altLang="zh-CN" sz="2000" kern="100" dirty="0">
                <a:effectLst/>
                <a:latin typeface="+mn-ea"/>
              </a:rPr>
              <a:t>和</a:t>
            </a:r>
            <a:r>
              <a:rPr lang="en-US" altLang="zh-CN" sz="2000" kern="100" dirty="0">
                <a:effectLst/>
                <a:latin typeface="+mn-ea"/>
              </a:rPr>
              <a:t>R1</a:t>
            </a:r>
            <a:r>
              <a:rPr lang="zh-CN" altLang="zh-CN" sz="2000" kern="100" dirty="0">
                <a:effectLst/>
                <a:latin typeface="+mn-ea"/>
              </a:rPr>
              <a:t>之间网段是</a:t>
            </a:r>
            <a:r>
              <a:rPr lang="en-US" altLang="zh-CN" sz="2000" kern="100" dirty="0">
                <a:effectLst/>
                <a:latin typeface="+mn-ea"/>
              </a:rPr>
              <a:t>OSPF</a:t>
            </a:r>
            <a:r>
              <a:rPr lang="zh-CN" altLang="zh-CN" sz="2000" kern="100" dirty="0">
                <a:effectLst/>
                <a:latin typeface="+mn-ea"/>
              </a:rPr>
              <a:t>动态路由，向</a:t>
            </a:r>
            <a:r>
              <a:rPr lang="en-US" altLang="zh-CN" sz="2000" kern="100" dirty="0">
                <a:effectLst/>
                <a:latin typeface="+mn-ea"/>
              </a:rPr>
              <a:t>R4</a:t>
            </a:r>
            <a:r>
              <a:rPr lang="zh-CN" altLang="zh-CN" sz="2000" kern="100" dirty="0">
                <a:effectLst/>
                <a:latin typeface="+mn-ea"/>
              </a:rPr>
              <a:t>方向是默认路由，无法通信。</a:t>
            </a:r>
          </a:p>
          <a:p>
            <a:pPr indent="266700" algn="just">
              <a:lnSpc>
                <a:spcPct val="150000"/>
              </a:lnSpc>
            </a:pPr>
            <a:r>
              <a:rPr lang="zh-CN" altLang="zh-CN" sz="2000" kern="100" dirty="0">
                <a:effectLst/>
                <a:latin typeface="+mn-ea"/>
              </a:rPr>
              <a:t>（</a:t>
            </a:r>
            <a:r>
              <a:rPr lang="en-US" altLang="zh-CN" sz="2000" kern="100" dirty="0">
                <a:effectLst/>
                <a:latin typeface="+mn-ea"/>
              </a:rPr>
              <a:t>6</a:t>
            </a:r>
            <a:r>
              <a:rPr lang="zh-CN" altLang="zh-CN" sz="2000" kern="100" dirty="0">
                <a:effectLst/>
                <a:latin typeface="+mn-ea"/>
              </a:rPr>
              <a:t>）测试</a:t>
            </a:r>
            <a:r>
              <a:rPr lang="en-US" altLang="zh-CN" sz="2000" kern="100" dirty="0">
                <a:effectLst/>
                <a:latin typeface="+mn-ea"/>
              </a:rPr>
              <a:t>PC1</a:t>
            </a:r>
            <a:r>
              <a:rPr lang="zh-CN" altLang="zh-CN" sz="2000" kern="100" dirty="0">
                <a:effectLst/>
                <a:latin typeface="+mn-ea"/>
              </a:rPr>
              <a:t>与公司外网接入路由器</a:t>
            </a:r>
            <a:r>
              <a:rPr lang="en-US" altLang="zh-CN" sz="2000" kern="100" dirty="0">
                <a:effectLst/>
                <a:latin typeface="+mn-ea"/>
              </a:rPr>
              <a:t>R2</a:t>
            </a:r>
            <a:r>
              <a:rPr lang="zh-CN" altLang="zh-CN" sz="2000" kern="100" dirty="0">
                <a:effectLst/>
                <a:latin typeface="+mn-ea"/>
              </a:rPr>
              <a:t>的</a:t>
            </a:r>
            <a:r>
              <a:rPr lang="en-US" altLang="zh-CN" sz="2000" kern="100" dirty="0">
                <a:effectLst/>
                <a:latin typeface="+mn-ea"/>
              </a:rPr>
              <a:t>G0/0/1</a:t>
            </a:r>
            <a:r>
              <a:rPr lang="zh-CN" altLang="zh-CN" sz="2000" kern="100" dirty="0">
                <a:effectLst/>
                <a:latin typeface="+mn-ea"/>
              </a:rPr>
              <a:t>端口的可达性</a:t>
            </a:r>
          </a:p>
          <a:p>
            <a:pPr indent="266700" algn="just">
              <a:lnSpc>
                <a:spcPct val="150000"/>
              </a:lnSpc>
            </a:pPr>
            <a:r>
              <a:rPr lang="zh-CN" altLang="zh-CN" sz="2000" kern="100" dirty="0">
                <a:effectLst/>
                <a:latin typeface="+mn-ea"/>
              </a:rPr>
              <a:t>操作如下：</a:t>
            </a:r>
          </a:p>
          <a:p>
            <a:pPr indent="266700" algn="just">
              <a:lnSpc>
                <a:spcPct val="150000"/>
              </a:lnSpc>
            </a:pPr>
            <a:r>
              <a:rPr lang="en-US" altLang="zh-CN" sz="2000" kern="100" dirty="0">
                <a:effectLst/>
                <a:latin typeface="+mn-ea"/>
              </a:rPr>
              <a:t>ping 172.16.2.1</a:t>
            </a:r>
            <a:r>
              <a:rPr lang="zh-CN" altLang="zh-CN" sz="2000" kern="100" dirty="0">
                <a:effectLst/>
                <a:latin typeface="+mn-ea"/>
              </a:rPr>
              <a:t>（在</a:t>
            </a:r>
            <a:r>
              <a:rPr lang="en-US" altLang="zh-CN" sz="2000" kern="100" dirty="0">
                <a:effectLst/>
                <a:latin typeface="+mn-ea"/>
              </a:rPr>
              <a:t>PC1</a:t>
            </a:r>
            <a:r>
              <a:rPr lang="zh-CN" altLang="zh-CN" sz="2000" kern="100" dirty="0">
                <a:effectLst/>
                <a:latin typeface="+mn-ea"/>
              </a:rPr>
              <a:t>上测试）</a:t>
            </a:r>
          </a:p>
          <a:p>
            <a:pPr indent="266700" algn="just">
              <a:lnSpc>
                <a:spcPct val="150000"/>
              </a:lnSpc>
            </a:pPr>
            <a:r>
              <a:rPr lang="zh-CN" altLang="zh-CN" sz="2000" kern="100" dirty="0">
                <a:effectLst/>
                <a:latin typeface="+mn-ea"/>
              </a:rPr>
              <a:t>结果：</a:t>
            </a:r>
            <a:r>
              <a:rPr lang="en-US" altLang="zh-CN" sz="2000" kern="100" dirty="0">
                <a:effectLst/>
                <a:latin typeface="+mn-ea"/>
              </a:rPr>
              <a:t>ping</a:t>
            </a:r>
            <a:r>
              <a:rPr lang="zh-CN" altLang="zh-CN" sz="2000" kern="100" dirty="0">
                <a:effectLst/>
                <a:latin typeface="+mn-ea"/>
              </a:rPr>
              <a:t>不通</a:t>
            </a:r>
            <a:r>
              <a:rPr lang="en-US" altLang="zh-CN" sz="2000" kern="100" dirty="0">
                <a:effectLst/>
                <a:latin typeface="+mn-ea"/>
              </a:rPr>
              <a:t>,</a:t>
            </a:r>
            <a:endParaRPr lang="zh-CN" altLang="zh-CN" sz="2000" kern="100" dirty="0">
              <a:effectLst/>
              <a:latin typeface="+mn-ea"/>
            </a:endParaRPr>
          </a:p>
          <a:p>
            <a:pPr indent="266700" algn="just">
              <a:lnSpc>
                <a:spcPct val="150000"/>
              </a:lnSpc>
            </a:pPr>
            <a:r>
              <a:rPr lang="zh-CN" altLang="zh-CN" sz="2000" kern="100" dirty="0">
                <a:effectLst/>
                <a:latin typeface="+mn-ea"/>
              </a:rPr>
              <a:t>原因：</a:t>
            </a:r>
            <a:r>
              <a:rPr lang="en-US" altLang="zh-CN" sz="2000" kern="100" dirty="0">
                <a:effectLst/>
                <a:latin typeface="+mn-ea"/>
              </a:rPr>
              <a:t>R2</a:t>
            </a:r>
            <a:r>
              <a:rPr lang="zh-CN" altLang="zh-CN" sz="2000" kern="100" dirty="0">
                <a:effectLst/>
                <a:latin typeface="+mn-ea"/>
              </a:rPr>
              <a:t>和</a:t>
            </a:r>
            <a:r>
              <a:rPr lang="en-US" altLang="zh-CN" sz="2000" kern="100" dirty="0">
                <a:effectLst/>
                <a:latin typeface="+mn-ea"/>
              </a:rPr>
              <a:t>R1</a:t>
            </a:r>
            <a:r>
              <a:rPr lang="zh-CN" altLang="zh-CN" sz="2000" kern="100" dirty="0">
                <a:effectLst/>
                <a:latin typeface="+mn-ea"/>
              </a:rPr>
              <a:t>之间网段是</a:t>
            </a:r>
            <a:r>
              <a:rPr lang="en-US" altLang="zh-CN" sz="2000" kern="100" dirty="0">
                <a:effectLst/>
                <a:latin typeface="+mn-ea"/>
              </a:rPr>
              <a:t>OSPF</a:t>
            </a:r>
            <a:r>
              <a:rPr lang="zh-CN" altLang="zh-CN" sz="2000" kern="100" dirty="0">
                <a:effectLst/>
                <a:latin typeface="+mn-ea"/>
              </a:rPr>
              <a:t>动态路由，向</a:t>
            </a:r>
            <a:r>
              <a:rPr lang="en-US" altLang="zh-CN" sz="2000" kern="100" dirty="0">
                <a:effectLst/>
                <a:latin typeface="+mn-ea"/>
              </a:rPr>
              <a:t>R3</a:t>
            </a:r>
            <a:r>
              <a:rPr lang="zh-CN" altLang="zh-CN" sz="2000" kern="100" dirty="0">
                <a:effectLst/>
                <a:latin typeface="+mn-ea"/>
              </a:rPr>
              <a:t>方向是静态路由，无法通信。</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2645367587"/>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400" dirty="0"/>
              <a:t>6.2  </a:t>
            </a:r>
            <a:r>
              <a:rPr lang="zh-CN" altLang="en-US" sz="2400" dirty="0"/>
              <a:t>职业能力目标和要求</a:t>
            </a:r>
          </a:p>
        </p:txBody>
      </p:sp>
      <p:sp>
        <p:nvSpPr>
          <p:cNvPr id="6" name="内容占位符 5"/>
          <p:cNvSpPr>
            <a:spLocks noGrp="1"/>
          </p:cNvSpPr>
          <p:nvPr>
            <p:ph idx="13"/>
          </p:nvPr>
        </p:nvSpPr>
        <p:spPr>
          <a:xfrm>
            <a:off x="1069975" y="984137"/>
            <a:ext cx="10747058" cy="464458"/>
          </a:xfrm>
        </p:spPr>
        <p:txBody>
          <a:bodyPr>
            <a:noAutofit/>
          </a:bodyPr>
          <a:lstStyle/>
          <a:p>
            <a:r>
              <a:rPr lang="zh-CN" altLang="en-US" sz="2400" b="1" dirty="0"/>
              <a:t>二、</a:t>
            </a:r>
            <a:r>
              <a:rPr lang="zh-CN" altLang="en-US" sz="2400" b="1" dirty="0">
                <a:sym typeface="+mn-ea"/>
              </a:rPr>
              <a:t>重点、难点</a:t>
            </a:r>
            <a:endParaRPr lang="zh-CN" altLang="en-US" sz="2400" dirty="0"/>
          </a:p>
        </p:txBody>
      </p:sp>
      <p:sp>
        <p:nvSpPr>
          <p:cNvPr id="2" name="文本框 1"/>
          <p:cNvSpPr txBox="1"/>
          <p:nvPr/>
        </p:nvSpPr>
        <p:spPr>
          <a:xfrm>
            <a:off x="1374775" y="1600994"/>
            <a:ext cx="9473490" cy="2948884"/>
          </a:xfrm>
          <a:prstGeom prst="rect">
            <a:avLst/>
          </a:prstGeom>
          <a:noFill/>
        </p:spPr>
        <p:txBody>
          <a:bodyPr wrap="square" rtlCol="0" anchor="t">
            <a:spAutoFit/>
          </a:bodyPr>
          <a:lstStyle/>
          <a:p>
            <a:pPr eaLnBrk="1" hangingPunct="1">
              <a:lnSpc>
                <a:spcPct val="150000"/>
              </a:lnSpc>
            </a:pPr>
            <a:r>
              <a:rPr kumimoji="0" lang="zh-CN" altLang="en-US" sz="1800" b="1" dirty="0">
                <a:latin typeface="Times New Roman" panose="02020603050405020304" pitchFamily="18" charset="0"/>
              </a:rPr>
              <a:t>教学重点</a:t>
            </a:r>
            <a:r>
              <a:rPr kumimoji="0" lang="zh-CN" altLang="en-US" sz="1800" dirty="0">
                <a:latin typeface="Times New Roman" panose="02020603050405020304" pitchFamily="18" charset="0"/>
              </a:rPr>
              <a:t> ：</a:t>
            </a:r>
          </a:p>
          <a:p>
            <a:pPr eaLnBrk="1" hangingPunct="1">
              <a:lnSpc>
                <a:spcPct val="150000"/>
              </a:lnSpc>
            </a:pPr>
            <a:r>
              <a:rPr kumimoji="0" lang="en-US" altLang="zh-CN" sz="1800" dirty="0">
                <a:latin typeface="宋体" panose="02010600030101010101" pitchFamily="2" charset="-122"/>
              </a:rPr>
              <a:t>1</a:t>
            </a:r>
            <a:r>
              <a:rPr kumimoji="0" lang="zh-CN" altLang="en-US" sz="1800" dirty="0">
                <a:latin typeface="宋体" panose="02010600030101010101" pitchFamily="2" charset="-122"/>
              </a:rPr>
              <a:t>、</a:t>
            </a:r>
            <a:r>
              <a:rPr kumimoji="0" lang="en-US" altLang="zh-CN" sz="1800" dirty="0">
                <a:latin typeface="宋体" panose="02010600030101010101" pitchFamily="2" charset="-122"/>
              </a:rPr>
              <a:t>OSPF</a:t>
            </a:r>
            <a:r>
              <a:rPr kumimoji="0" lang="zh-CN" altLang="en-US" sz="1800" dirty="0">
                <a:latin typeface="宋体" panose="02010600030101010101" pitchFamily="2" charset="-122"/>
              </a:rPr>
              <a:t>路由的配置、删除</a:t>
            </a:r>
          </a:p>
          <a:p>
            <a:pPr eaLnBrk="1" hangingPunct="1">
              <a:lnSpc>
                <a:spcPct val="150000"/>
              </a:lnSpc>
            </a:pPr>
            <a:r>
              <a:rPr kumimoji="0" lang="en-US" altLang="zh-CN" sz="1800" dirty="0">
                <a:latin typeface="宋体" panose="02010600030101010101" pitchFamily="2" charset="-122"/>
              </a:rPr>
              <a:t>2</a:t>
            </a:r>
            <a:r>
              <a:rPr kumimoji="0" lang="zh-CN" altLang="en-US" sz="1800" dirty="0">
                <a:latin typeface="宋体" panose="02010600030101010101" pitchFamily="2" charset="-122"/>
              </a:rPr>
              <a:t>、</a:t>
            </a:r>
            <a:r>
              <a:rPr kumimoji="0" lang="en-US" altLang="zh-CN" sz="1800" dirty="0">
                <a:latin typeface="宋体" panose="02010600030101010101" pitchFamily="2" charset="-122"/>
              </a:rPr>
              <a:t>RIP</a:t>
            </a:r>
            <a:r>
              <a:rPr kumimoji="0" lang="zh-CN" altLang="en-US" sz="1800" dirty="0">
                <a:latin typeface="宋体" panose="02010600030101010101" pitchFamily="2" charset="-122"/>
              </a:rPr>
              <a:t>路由的配置、删除</a:t>
            </a:r>
          </a:p>
          <a:p>
            <a:pPr eaLnBrk="1" hangingPunct="1">
              <a:lnSpc>
                <a:spcPct val="150000"/>
              </a:lnSpc>
            </a:pPr>
            <a:r>
              <a:rPr kumimoji="0" lang="en-US" altLang="zh-CN" sz="1800" dirty="0">
                <a:latin typeface="宋体" panose="02010600030101010101" pitchFamily="2" charset="-122"/>
              </a:rPr>
              <a:t>3</a:t>
            </a:r>
            <a:r>
              <a:rPr kumimoji="0" lang="zh-CN" altLang="en-US" sz="1800" dirty="0">
                <a:latin typeface="宋体" panose="02010600030101010101" pitchFamily="2" charset="-122"/>
              </a:rPr>
              <a:t>、多路由协议配置</a:t>
            </a:r>
            <a:r>
              <a:rPr kumimoji="0" lang="zh-CN" altLang="en-US" sz="1800" dirty="0">
                <a:ea typeface="华文新魏" panose="02010800040101010101" pitchFamily="2" charset="-122"/>
              </a:rPr>
              <a:t> </a:t>
            </a:r>
            <a:endParaRPr kumimoji="0" lang="zh-CN" altLang="en-US" sz="1800" dirty="0">
              <a:latin typeface="Times New Roman" panose="02020603050405020304" pitchFamily="18" charset="0"/>
            </a:endParaRPr>
          </a:p>
          <a:p>
            <a:pPr eaLnBrk="1" hangingPunct="1">
              <a:lnSpc>
                <a:spcPct val="150000"/>
              </a:lnSpc>
            </a:pPr>
            <a:r>
              <a:rPr kumimoji="0" lang="zh-CN" altLang="en-US" sz="1800" b="1" dirty="0">
                <a:latin typeface="Times New Roman" panose="02020603050405020304" pitchFamily="18" charset="0"/>
              </a:rPr>
              <a:t>教学难点</a:t>
            </a:r>
            <a:r>
              <a:rPr kumimoji="0" lang="zh-CN" altLang="en-US" sz="1800" dirty="0">
                <a:latin typeface="Times New Roman" panose="02020603050405020304" pitchFamily="18" charset="0"/>
              </a:rPr>
              <a:t> ：</a:t>
            </a:r>
          </a:p>
          <a:p>
            <a:pPr eaLnBrk="1" hangingPunct="1">
              <a:lnSpc>
                <a:spcPct val="150000"/>
              </a:lnSpc>
            </a:pPr>
            <a:r>
              <a:rPr kumimoji="0" lang="en-US" altLang="zh-CN" sz="1800" dirty="0">
                <a:latin typeface="宋体" panose="02010600030101010101" pitchFamily="2" charset="-122"/>
              </a:rPr>
              <a:t>1</a:t>
            </a:r>
            <a:r>
              <a:rPr kumimoji="0" lang="zh-CN" altLang="en-US" sz="1800" dirty="0">
                <a:latin typeface="宋体" panose="02010600030101010101" pitchFamily="2" charset="-122"/>
              </a:rPr>
              <a:t>、</a:t>
            </a:r>
            <a:r>
              <a:rPr kumimoji="0" lang="en-US" altLang="zh-CN" sz="1800" dirty="0">
                <a:latin typeface="宋体" panose="02010600030101010101" pitchFamily="2" charset="-122"/>
              </a:rPr>
              <a:t>OSPF</a:t>
            </a:r>
            <a:r>
              <a:rPr kumimoji="0" lang="zh-CN" altLang="en-US" sz="1800" dirty="0">
                <a:latin typeface="宋体" panose="02010600030101010101" pitchFamily="2" charset="-122"/>
              </a:rPr>
              <a:t>路由的配置、删除</a:t>
            </a:r>
          </a:p>
          <a:p>
            <a:pPr eaLnBrk="1" hangingPunct="1">
              <a:lnSpc>
                <a:spcPct val="150000"/>
              </a:lnSpc>
            </a:pPr>
            <a:r>
              <a:rPr kumimoji="0" lang="en-US" altLang="zh-CN" sz="1800" dirty="0">
                <a:latin typeface="宋体" panose="02010600030101010101" pitchFamily="2" charset="-122"/>
              </a:rPr>
              <a:t>2</a:t>
            </a:r>
            <a:r>
              <a:rPr kumimoji="0" lang="zh-CN" altLang="en-US" sz="1800" dirty="0">
                <a:latin typeface="宋体" panose="02010600030101010101" pitchFamily="2" charset="-122"/>
              </a:rPr>
              <a:t>、多路由协议配置 </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3125345945"/>
      </p:ext>
    </p:extLst>
  </p:cSld>
  <p:clrMapOvr>
    <a:masterClrMapping/>
  </p:clrMapOvr>
  <p:transition spd="slow">
    <p:push/>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sz="2400" dirty="0"/>
              <a:t>6</a:t>
            </a:r>
            <a:r>
              <a:rPr sz="2400" dirty="0"/>
              <a:t>.5  项目实施</a:t>
            </a:r>
          </a:p>
        </p:txBody>
      </p:sp>
      <p:sp>
        <p:nvSpPr>
          <p:cNvPr id="6" name="内容占位符 5"/>
          <p:cNvSpPr>
            <a:spLocks noGrp="1"/>
          </p:cNvSpPr>
          <p:nvPr>
            <p:ph idx="13"/>
          </p:nvPr>
        </p:nvSpPr>
        <p:spPr>
          <a:xfrm>
            <a:off x="841375" y="819519"/>
            <a:ext cx="10747058" cy="464458"/>
          </a:xfrm>
        </p:spPr>
        <p:txBody>
          <a:bodyPr>
            <a:noAutofit/>
          </a:bodyPr>
          <a:lstStyle/>
          <a:p>
            <a:pPr algn="l">
              <a:lnSpc>
                <a:spcPct val="172000"/>
              </a:lnSpc>
              <a:spcBef>
                <a:spcPts val="600"/>
              </a:spcBef>
              <a:spcAft>
                <a:spcPts val="600"/>
              </a:spcAft>
            </a:pPr>
            <a:r>
              <a:rPr lang="zh-CN" altLang="zh-CN" sz="2400" b="1" kern="100" dirty="0">
                <a:effectLst/>
                <a:latin typeface="+mj-ea"/>
                <a:ea typeface="+mj-ea"/>
              </a:rPr>
              <a:t>任务</a:t>
            </a:r>
            <a:r>
              <a:rPr lang="en-US" altLang="zh-CN" sz="2400" b="1" kern="100" dirty="0">
                <a:effectLst/>
                <a:latin typeface="+mj-ea"/>
                <a:ea typeface="+mj-ea"/>
              </a:rPr>
              <a:t>6-2 </a:t>
            </a:r>
            <a:r>
              <a:rPr lang="zh-CN" altLang="zh-CN" sz="2400" b="1" dirty="0">
                <a:effectLst/>
                <a:latin typeface="+mn-ea"/>
                <a:cs typeface="Times New Roman" panose="02020603050405020304" pitchFamily="18" charset="0"/>
              </a:rPr>
              <a:t>重新分配路由</a:t>
            </a:r>
            <a:endParaRPr lang="zh-CN" altLang="zh-CN" sz="2400" b="1" kern="100" dirty="0">
              <a:effectLst/>
              <a:latin typeface="+mn-ea"/>
            </a:endParaRPr>
          </a:p>
        </p:txBody>
      </p:sp>
      <p:sp>
        <p:nvSpPr>
          <p:cNvPr id="2" name="文本框 1"/>
          <p:cNvSpPr txBox="1"/>
          <p:nvPr/>
        </p:nvSpPr>
        <p:spPr>
          <a:xfrm>
            <a:off x="1104265" y="1524635"/>
            <a:ext cx="10045065" cy="4574540"/>
          </a:xfrm>
          <a:prstGeom prst="rect">
            <a:avLst/>
          </a:prstGeom>
          <a:noFill/>
        </p:spPr>
        <p:txBody>
          <a:bodyPr wrap="square" rtlCol="0" anchor="t">
            <a:noAutofit/>
          </a:bodyPr>
          <a:lstStyle/>
          <a:p>
            <a:pPr indent="262255" algn="just">
              <a:lnSpc>
                <a:spcPct val="150000"/>
              </a:lnSpc>
              <a:tabLst>
                <a:tab pos="302260" algn="l"/>
                <a:tab pos="492760" algn="l"/>
                <a:tab pos="532765" algn="l"/>
              </a:tabLst>
            </a:pPr>
            <a:r>
              <a:rPr lang="en-US" altLang="zh-CN" sz="2000" b="1" kern="100" dirty="0">
                <a:effectLst/>
                <a:latin typeface="+mn-ea"/>
              </a:rPr>
              <a:t>1.</a:t>
            </a:r>
            <a:r>
              <a:rPr lang="zh-CN" altLang="zh-CN" sz="2000" b="1" kern="100" dirty="0">
                <a:effectLst/>
                <a:latin typeface="+mn-ea"/>
              </a:rPr>
              <a:t>在路由器</a:t>
            </a:r>
            <a:r>
              <a:rPr lang="en-US" altLang="zh-CN" sz="2000" b="1" kern="100" dirty="0">
                <a:effectLst/>
                <a:latin typeface="+mn-ea"/>
              </a:rPr>
              <a:t>R2</a:t>
            </a:r>
            <a:r>
              <a:rPr lang="zh-CN" altLang="zh-CN" sz="2000" b="1" kern="100" dirty="0">
                <a:effectLst/>
                <a:latin typeface="+mn-ea"/>
              </a:rPr>
              <a:t>上把到公司分部的静态路由引入到</a:t>
            </a:r>
            <a:r>
              <a:rPr lang="en-US" altLang="zh-CN" sz="2000" b="1" kern="100" dirty="0" err="1">
                <a:effectLst/>
                <a:latin typeface="+mn-ea"/>
              </a:rPr>
              <a:t>ospf</a:t>
            </a:r>
            <a:endParaRPr lang="zh-CN" altLang="zh-CN" sz="2000" kern="100" dirty="0">
              <a:effectLst/>
              <a:latin typeface="+mn-ea"/>
            </a:endParaRPr>
          </a:p>
          <a:p>
            <a:pPr indent="266700" algn="just">
              <a:lnSpc>
                <a:spcPct val="150000"/>
              </a:lnSpc>
              <a:tabLst>
                <a:tab pos="302260" algn="l"/>
                <a:tab pos="492760" algn="l"/>
                <a:tab pos="532765" algn="l"/>
              </a:tabLst>
            </a:pPr>
            <a:r>
              <a:rPr lang="zh-CN" altLang="zh-CN" sz="2000" kern="100" dirty="0">
                <a:effectLst/>
                <a:latin typeface="+mn-ea"/>
              </a:rPr>
              <a:t>（</a:t>
            </a:r>
            <a:r>
              <a:rPr lang="en-US" altLang="zh-CN" sz="2000" kern="100" dirty="0">
                <a:effectLst/>
                <a:latin typeface="+mn-ea"/>
              </a:rPr>
              <a:t>1</a:t>
            </a:r>
            <a:r>
              <a:rPr lang="zh-CN" altLang="zh-CN" sz="2000" kern="100" dirty="0">
                <a:effectLst/>
                <a:latin typeface="+mn-ea"/>
              </a:rPr>
              <a:t>）命令代码</a:t>
            </a:r>
          </a:p>
          <a:p>
            <a:pPr algn="l">
              <a:lnSpc>
                <a:spcPct val="150000"/>
              </a:lnSpc>
            </a:pPr>
            <a:r>
              <a:rPr lang="en-US" altLang="zh-CN" sz="2000" kern="100" dirty="0">
                <a:solidFill>
                  <a:srgbClr val="000000"/>
                </a:solidFill>
                <a:effectLst/>
                <a:latin typeface="+mn-ea"/>
              </a:rPr>
              <a:t>[R2]</a:t>
            </a:r>
            <a:r>
              <a:rPr lang="en-US" altLang="zh-CN" sz="2000" kern="100" dirty="0" err="1">
                <a:solidFill>
                  <a:srgbClr val="000000"/>
                </a:solidFill>
                <a:effectLst/>
                <a:latin typeface="+mn-ea"/>
              </a:rPr>
              <a:t>ospf</a:t>
            </a:r>
            <a:r>
              <a:rPr lang="en-US" altLang="zh-CN" sz="2000" kern="100" dirty="0">
                <a:solidFill>
                  <a:srgbClr val="000000"/>
                </a:solidFill>
                <a:effectLst/>
                <a:latin typeface="+mn-ea"/>
              </a:rPr>
              <a:t>   //</a:t>
            </a:r>
            <a:r>
              <a:rPr lang="zh-CN" altLang="zh-CN" sz="2000" kern="100" dirty="0">
                <a:solidFill>
                  <a:srgbClr val="000000"/>
                </a:solidFill>
                <a:effectLst/>
                <a:latin typeface="+mn-ea"/>
              </a:rPr>
              <a:t>进入</a:t>
            </a:r>
            <a:r>
              <a:rPr lang="en-US" altLang="zh-CN" sz="2000" kern="100" dirty="0" err="1">
                <a:solidFill>
                  <a:srgbClr val="000000"/>
                </a:solidFill>
                <a:effectLst/>
                <a:latin typeface="+mn-ea"/>
              </a:rPr>
              <a:t>ospf</a:t>
            </a:r>
            <a:r>
              <a:rPr lang="zh-CN" altLang="zh-CN" sz="2000" kern="100" dirty="0">
                <a:solidFill>
                  <a:srgbClr val="000000"/>
                </a:solidFill>
                <a:effectLst/>
                <a:latin typeface="+mn-ea"/>
              </a:rPr>
              <a:t>路由协议模式</a:t>
            </a:r>
            <a:endParaRPr lang="zh-CN" altLang="zh-CN" sz="2000" kern="100" dirty="0">
              <a:effectLst/>
              <a:latin typeface="+mn-ea"/>
            </a:endParaRPr>
          </a:p>
          <a:p>
            <a:pPr algn="l">
              <a:lnSpc>
                <a:spcPct val="150000"/>
              </a:lnSpc>
            </a:pPr>
            <a:r>
              <a:rPr lang="en-US" altLang="zh-CN" sz="2000" kern="100" dirty="0">
                <a:solidFill>
                  <a:srgbClr val="000000"/>
                </a:solidFill>
                <a:effectLst/>
                <a:latin typeface="+mn-ea"/>
              </a:rPr>
              <a:t>[R2-ospf-1]default-route-advertise always //</a:t>
            </a:r>
            <a:r>
              <a:rPr lang="zh-CN" altLang="zh-CN" sz="2000" kern="100" dirty="0">
                <a:solidFill>
                  <a:srgbClr val="000000"/>
                </a:solidFill>
                <a:effectLst/>
                <a:latin typeface="+mn-ea"/>
              </a:rPr>
              <a:t>把静态路由引入</a:t>
            </a:r>
            <a:r>
              <a:rPr lang="en-US" altLang="zh-CN" sz="2000" kern="100" dirty="0">
                <a:solidFill>
                  <a:srgbClr val="000000"/>
                </a:solidFill>
                <a:effectLst/>
                <a:latin typeface="+mn-ea"/>
              </a:rPr>
              <a:t>OSPF</a:t>
            </a:r>
            <a:endParaRPr lang="zh-CN" altLang="zh-CN" sz="2000" kern="100" dirty="0">
              <a:effectLst/>
              <a:latin typeface="+mn-ea"/>
            </a:endParaRPr>
          </a:p>
          <a:p>
            <a:pPr indent="266700" algn="just">
              <a:lnSpc>
                <a:spcPct val="150000"/>
              </a:lnSpc>
              <a:tabLst>
                <a:tab pos="302260" algn="l"/>
                <a:tab pos="492760" algn="l"/>
                <a:tab pos="532765" algn="l"/>
              </a:tabLst>
            </a:pPr>
            <a:r>
              <a:rPr lang="zh-CN" altLang="zh-CN" sz="2000" kern="100" dirty="0">
                <a:effectLst/>
                <a:latin typeface="+mn-ea"/>
              </a:rPr>
              <a:t>（</a:t>
            </a:r>
            <a:r>
              <a:rPr lang="en-US" altLang="zh-CN" sz="2000" kern="100" dirty="0">
                <a:effectLst/>
                <a:latin typeface="+mn-ea"/>
              </a:rPr>
              <a:t>2</a:t>
            </a:r>
            <a:r>
              <a:rPr lang="zh-CN" altLang="zh-CN" sz="2000" kern="100" dirty="0">
                <a:effectLst/>
                <a:latin typeface="+mn-ea"/>
              </a:rPr>
              <a:t>）验证测试</a:t>
            </a:r>
          </a:p>
          <a:p>
            <a:pPr marL="266700" algn="just">
              <a:lnSpc>
                <a:spcPct val="150000"/>
              </a:lnSpc>
            </a:pPr>
            <a:r>
              <a:rPr lang="zh-CN" altLang="zh-CN" sz="2000" kern="100" dirty="0">
                <a:effectLst/>
                <a:latin typeface="+mn-ea"/>
              </a:rPr>
              <a:t>①测试</a:t>
            </a:r>
            <a:r>
              <a:rPr lang="en-US" altLang="zh-CN" sz="2000" kern="100" dirty="0">
                <a:effectLst/>
                <a:latin typeface="+mn-ea"/>
              </a:rPr>
              <a:t>PC1</a:t>
            </a:r>
            <a:r>
              <a:rPr lang="zh-CN" altLang="zh-CN" sz="2000" kern="100" dirty="0">
                <a:effectLst/>
                <a:latin typeface="+mn-ea"/>
              </a:rPr>
              <a:t>与</a:t>
            </a:r>
            <a:r>
              <a:rPr lang="en-US" altLang="zh-CN" sz="2000" kern="100" dirty="0">
                <a:effectLst/>
                <a:latin typeface="+mn-ea"/>
              </a:rPr>
              <a:t>PC5</a:t>
            </a:r>
            <a:r>
              <a:rPr lang="zh-CN" altLang="zh-CN" sz="2000" kern="100" dirty="0">
                <a:effectLst/>
                <a:latin typeface="+mn-ea"/>
              </a:rPr>
              <a:t>的连通性。</a:t>
            </a:r>
          </a:p>
          <a:p>
            <a:pPr indent="266700" algn="just">
              <a:lnSpc>
                <a:spcPct val="150000"/>
              </a:lnSpc>
            </a:pPr>
            <a:r>
              <a:rPr lang="zh-CN" altLang="zh-CN" sz="2000" kern="100" dirty="0">
                <a:effectLst/>
                <a:latin typeface="+mn-ea"/>
              </a:rPr>
              <a:t>操作如下：</a:t>
            </a:r>
          </a:p>
          <a:p>
            <a:pPr indent="266700" algn="just">
              <a:lnSpc>
                <a:spcPct val="150000"/>
              </a:lnSpc>
            </a:pPr>
            <a:r>
              <a:rPr lang="en-US" altLang="zh-CN" sz="2000" kern="100" dirty="0">
                <a:effectLst/>
                <a:latin typeface="+mn-ea"/>
              </a:rPr>
              <a:t>ping 10.0.1.1</a:t>
            </a:r>
            <a:r>
              <a:rPr lang="zh-CN" altLang="zh-CN" sz="2000" kern="100" dirty="0">
                <a:effectLst/>
                <a:latin typeface="+mn-ea"/>
              </a:rPr>
              <a:t>（在</a:t>
            </a:r>
            <a:r>
              <a:rPr lang="en-US" altLang="zh-CN" sz="2000" kern="100" dirty="0">
                <a:effectLst/>
                <a:latin typeface="+mn-ea"/>
              </a:rPr>
              <a:t>PC1</a:t>
            </a:r>
            <a:r>
              <a:rPr lang="zh-CN" altLang="zh-CN" sz="2000" kern="100" dirty="0">
                <a:effectLst/>
                <a:latin typeface="+mn-ea"/>
              </a:rPr>
              <a:t>上测试）</a:t>
            </a:r>
          </a:p>
          <a:p>
            <a:pPr indent="266700" algn="just">
              <a:lnSpc>
                <a:spcPct val="150000"/>
              </a:lnSpc>
            </a:pPr>
            <a:r>
              <a:rPr lang="zh-CN" altLang="zh-CN" sz="2000" kern="100" dirty="0">
                <a:effectLst/>
                <a:latin typeface="+mn-ea"/>
              </a:rPr>
              <a:t>结果：可以</a:t>
            </a:r>
            <a:r>
              <a:rPr lang="en-US" altLang="zh-CN" sz="2000" kern="100" dirty="0">
                <a:effectLst/>
                <a:latin typeface="+mn-ea"/>
              </a:rPr>
              <a:t>ping</a:t>
            </a:r>
            <a:r>
              <a:rPr lang="zh-CN" altLang="zh-CN" sz="2000" kern="100" dirty="0">
                <a:effectLst/>
                <a:latin typeface="+mn-ea"/>
              </a:rPr>
              <a:t>通。</a:t>
            </a:r>
          </a:p>
          <a:p>
            <a:pPr indent="266700" algn="just">
              <a:lnSpc>
                <a:spcPct val="150000"/>
              </a:lnSpc>
            </a:pPr>
            <a:r>
              <a:rPr lang="zh-CN" altLang="zh-CN" sz="2000" kern="100" dirty="0">
                <a:effectLst/>
                <a:latin typeface="+mn-ea"/>
              </a:rPr>
              <a:t>原因：把到分部</a:t>
            </a:r>
            <a:r>
              <a:rPr lang="en-US" altLang="zh-CN" sz="2000" kern="100" dirty="0">
                <a:effectLst/>
                <a:latin typeface="+mn-ea"/>
              </a:rPr>
              <a:t>10.0.1.0/27</a:t>
            </a:r>
            <a:r>
              <a:rPr lang="zh-CN" altLang="zh-CN" sz="2000" kern="100" dirty="0">
                <a:effectLst/>
                <a:latin typeface="+mn-ea"/>
              </a:rPr>
              <a:t>网段的静态路由引入到了动态路由</a:t>
            </a:r>
            <a:r>
              <a:rPr lang="en-US" altLang="zh-CN" sz="2000" kern="100" dirty="0">
                <a:effectLst/>
                <a:latin typeface="+mn-ea"/>
              </a:rPr>
              <a:t>OSPF</a:t>
            </a:r>
            <a:r>
              <a:rPr lang="zh-CN" altLang="zh-CN" sz="2000" kern="100" dirty="0">
                <a:effectLst/>
                <a:latin typeface="+mn-ea"/>
              </a:rPr>
              <a:t>。</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2733089506"/>
      </p:ext>
    </p:extLst>
  </p:cSld>
  <p:clrMapOvr>
    <a:masterClrMapping/>
  </p:clrMapOvr>
  <p:transition spd="slow">
    <p:push/>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sz="2400" dirty="0"/>
              <a:t>6</a:t>
            </a:r>
            <a:r>
              <a:rPr sz="2400" dirty="0"/>
              <a:t>.5  项目实施</a:t>
            </a:r>
          </a:p>
        </p:txBody>
      </p:sp>
      <p:sp>
        <p:nvSpPr>
          <p:cNvPr id="6" name="内容占位符 5"/>
          <p:cNvSpPr>
            <a:spLocks noGrp="1"/>
          </p:cNvSpPr>
          <p:nvPr>
            <p:ph idx="13"/>
          </p:nvPr>
        </p:nvSpPr>
        <p:spPr>
          <a:xfrm>
            <a:off x="841375" y="819519"/>
            <a:ext cx="10747058" cy="464458"/>
          </a:xfrm>
        </p:spPr>
        <p:txBody>
          <a:bodyPr>
            <a:noAutofit/>
          </a:bodyPr>
          <a:lstStyle/>
          <a:p>
            <a:pPr algn="l">
              <a:lnSpc>
                <a:spcPct val="172000"/>
              </a:lnSpc>
              <a:spcBef>
                <a:spcPts val="600"/>
              </a:spcBef>
              <a:spcAft>
                <a:spcPts val="600"/>
              </a:spcAft>
            </a:pPr>
            <a:r>
              <a:rPr lang="zh-CN" altLang="zh-CN" sz="2400" b="1" kern="100" dirty="0">
                <a:effectLst/>
                <a:latin typeface="+mj-ea"/>
                <a:ea typeface="+mj-ea"/>
              </a:rPr>
              <a:t>任务</a:t>
            </a:r>
            <a:r>
              <a:rPr lang="en-US" altLang="zh-CN" sz="2400" b="1" kern="100" dirty="0">
                <a:effectLst/>
                <a:latin typeface="+mj-ea"/>
                <a:ea typeface="+mj-ea"/>
              </a:rPr>
              <a:t>6-2 </a:t>
            </a:r>
            <a:r>
              <a:rPr lang="zh-CN" altLang="zh-CN" sz="2400" b="1" dirty="0">
                <a:effectLst/>
                <a:latin typeface="+mn-ea"/>
                <a:cs typeface="Times New Roman" panose="02020603050405020304" pitchFamily="18" charset="0"/>
              </a:rPr>
              <a:t>重新分配路由</a:t>
            </a:r>
            <a:endParaRPr lang="zh-CN" altLang="zh-CN" sz="2400" b="1" kern="100" dirty="0">
              <a:effectLst/>
              <a:latin typeface="+mn-ea"/>
            </a:endParaRPr>
          </a:p>
        </p:txBody>
      </p:sp>
      <p:sp>
        <p:nvSpPr>
          <p:cNvPr id="2" name="文本框 1"/>
          <p:cNvSpPr txBox="1"/>
          <p:nvPr/>
        </p:nvSpPr>
        <p:spPr>
          <a:xfrm>
            <a:off x="1104265" y="1524635"/>
            <a:ext cx="10045065" cy="4574540"/>
          </a:xfrm>
          <a:prstGeom prst="rect">
            <a:avLst/>
          </a:prstGeom>
          <a:noFill/>
        </p:spPr>
        <p:txBody>
          <a:bodyPr wrap="square" rtlCol="0" anchor="t">
            <a:noAutofit/>
          </a:bodyPr>
          <a:lstStyle/>
          <a:p>
            <a:pPr marL="266700" algn="just">
              <a:lnSpc>
                <a:spcPct val="150000"/>
              </a:lnSpc>
            </a:pPr>
            <a:r>
              <a:rPr lang="zh-CN" altLang="zh-CN" sz="2000" kern="100" dirty="0">
                <a:effectLst/>
                <a:latin typeface="+mn-ea"/>
              </a:rPr>
              <a:t>②测试</a:t>
            </a:r>
            <a:r>
              <a:rPr lang="en-US" altLang="zh-CN" sz="2000" kern="100" dirty="0">
                <a:effectLst/>
                <a:latin typeface="+mn-ea"/>
              </a:rPr>
              <a:t>PC1</a:t>
            </a:r>
            <a:r>
              <a:rPr lang="zh-CN" altLang="zh-CN" sz="2000" kern="100" dirty="0">
                <a:effectLst/>
                <a:latin typeface="+mn-ea"/>
              </a:rPr>
              <a:t>与公司外网接入路由器</a:t>
            </a:r>
            <a:r>
              <a:rPr lang="en-US" altLang="zh-CN" sz="2000" kern="100" dirty="0">
                <a:effectLst/>
                <a:latin typeface="+mn-ea"/>
              </a:rPr>
              <a:t>RT2</a:t>
            </a:r>
            <a:r>
              <a:rPr lang="zh-CN" altLang="zh-CN" sz="2000" kern="100" dirty="0">
                <a:effectLst/>
                <a:latin typeface="+mn-ea"/>
              </a:rPr>
              <a:t>的</a:t>
            </a:r>
            <a:r>
              <a:rPr lang="en-US" altLang="zh-CN" sz="2000" kern="100" dirty="0">
                <a:effectLst/>
                <a:latin typeface="+mn-ea"/>
              </a:rPr>
              <a:t>G0/0/1</a:t>
            </a:r>
            <a:r>
              <a:rPr lang="zh-CN" altLang="zh-CN" sz="2000" kern="100" dirty="0">
                <a:effectLst/>
                <a:latin typeface="+mn-ea"/>
              </a:rPr>
              <a:t>端口的可达性。</a:t>
            </a:r>
          </a:p>
          <a:p>
            <a:pPr marL="266700" algn="just">
              <a:lnSpc>
                <a:spcPct val="150000"/>
              </a:lnSpc>
            </a:pPr>
            <a:r>
              <a:rPr lang="zh-CN" altLang="zh-CN" sz="2000" kern="100" dirty="0">
                <a:effectLst/>
                <a:latin typeface="+mn-ea"/>
              </a:rPr>
              <a:t>操作如下：</a:t>
            </a:r>
          </a:p>
          <a:p>
            <a:pPr marL="266700" algn="just">
              <a:lnSpc>
                <a:spcPct val="150000"/>
              </a:lnSpc>
            </a:pPr>
            <a:r>
              <a:rPr lang="en-US" altLang="zh-CN" sz="2000" kern="100" dirty="0">
                <a:effectLst/>
                <a:latin typeface="+mn-ea"/>
              </a:rPr>
              <a:t>ping 172.16.2.1</a:t>
            </a:r>
            <a:r>
              <a:rPr lang="zh-CN" altLang="zh-CN" sz="2000" kern="100" dirty="0">
                <a:effectLst/>
                <a:latin typeface="+mn-ea"/>
              </a:rPr>
              <a:t>（在</a:t>
            </a:r>
            <a:r>
              <a:rPr lang="en-US" altLang="zh-CN" sz="2000" kern="100" dirty="0">
                <a:effectLst/>
                <a:latin typeface="+mn-ea"/>
              </a:rPr>
              <a:t>PC1</a:t>
            </a:r>
            <a:r>
              <a:rPr lang="zh-CN" altLang="zh-CN" sz="2000" kern="100" dirty="0">
                <a:effectLst/>
                <a:latin typeface="+mn-ea"/>
              </a:rPr>
              <a:t>上测试）</a:t>
            </a:r>
          </a:p>
          <a:p>
            <a:pPr indent="266700" algn="just">
              <a:lnSpc>
                <a:spcPct val="150000"/>
              </a:lnSpc>
            </a:pPr>
            <a:r>
              <a:rPr lang="zh-CN" altLang="zh-CN" sz="2000" kern="100" dirty="0">
                <a:effectLst/>
                <a:latin typeface="+mn-ea"/>
              </a:rPr>
              <a:t>结果：</a:t>
            </a:r>
            <a:r>
              <a:rPr lang="en-US" altLang="zh-CN" sz="2000" kern="100" dirty="0">
                <a:effectLst/>
                <a:latin typeface="+mn-ea"/>
              </a:rPr>
              <a:t>ping</a:t>
            </a:r>
            <a:r>
              <a:rPr lang="zh-CN" altLang="zh-CN" sz="2000" kern="100" dirty="0">
                <a:effectLst/>
                <a:latin typeface="+mn-ea"/>
              </a:rPr>
              <a:t>不通。</a:t>
            </a:r>
          </a:p>
          <a:p>
            <a:pPr indent="266700" algn="just">
              <a:lnSpc>
                <a:spcPct val="150000"/>
              </a:lnSpc>
            </a:pPr>
            <a:r>
              <a:rPr lang="zh-CN" altLang="zh-CN" sz="2000" kern="100" dirty="0">
                <a:effectLst/>
                <a:latin typeface="+mn-ea"/>
              </a:rPr>
              <a:t>原因：没有把到网段</a:t>
            </a:r>
            <a:r>
              <a:rPr lang="en-US" altLang="zh-CN" sz="2000" kern="100" dirty="0">
                <a:effectLst/>
                <a:latin typeface="+mn-ea"/>
              </a:rPr>
              <a:t>172.16.2.0/30</a:t>
            </a:r>
            <a:r>
              <a:rPr lang="zh-CN" altLang="zh-CN" sz="2000" kern="100" dirty="0">
                <a:effectLst/>
                <a:latin typeface="+mn-ea"/>
              </a:rPr>
              <a:t>网段的直连路由引入。</a:t>
            </a:r>
          </a:p>
          <a:p>
            <a:pPr marL="266700" algn="just">
              <a:lnSpc>
                <a:spcPct val="150000"/>
              </a:lnSpc>
            </a:pPr>
            <a:r>
              <a:rPr lang="zh-CN" altLang="zh-CN" sz="2000" kern="100" dirty="0">
                <a:effectLst/>
                <a:latin typeface="+mn-ea"/>
              </a:rPr>
              <a:t>③测试</a:t>
            </a:r>
            <a:r>
              <a:rPr lang="en-US" altLang="zh-CN" sz="2000" kern="100" dirty="0">
                <a:effectLst/>
                <a:latin typeface="+mn-ea"/>
              </a:rPr>
              <a:t>PC1</a:t>
            </a:r>
            <a:r>
              <a:rPr lang="zh-CN" altLang="zh-CN" sz="2000" kern="100" dirty="0">
                <a:effectLst/>
                <a:latin typeface="+mn-ea"/>
              </a:rPr>
              <a:t>与公司外网接入路由器</a:t>
            </a:r>
            <a:r>
              <a:rPr lang="en-US" altLang="zh-CN" sz="2000" kern="100" dirty="0">
                <a:effectLst/>
                <a:latin typeface="+mn-ea"/>
              </a:rPr>
              <a:t>R2</a:t>
            </a:r>
            <a:r>
              <a:rPr lang="zh-CN" altLang="zh-CN" sz="2000" kern="100" dirty="0">
                <a:effectLst/>
                <a:latin typeface="+mn-ea"/>
              </a:rPr>
              <a:t>的</a:t>
            </a:r>
            <a:r>
              <a:rPr lang="en-US" altLang="zh-CN" sz="2000" kern="100" dirty="0">
                <a:effectLst/>
                <a:latin typeface="+mn-ea"/>
              </a:rPr>
              <a:t>S1/0/0</a:t>
            </a:r>
            <a:r>
              <a:rPr lang="zh-CN" altLang="zh-CN" sz="2000" kern="100" dirty="0">
                <a:effectLst/>
                <a:latin typeface="+mn-ea"/>
              </a:rPr>
              <a:t>端口的可达性。</a:t>
            </a:r>
          </a:p>
          <a:p>
            <a:pPr indent="266700" algn="just">
              <a:lnSpc>
                <a:spcPct val="150000"/>
              </a:lnSpc>
            </a:pPr>
            <a:r>
              <a:rPr lang="zh-CN" altLang="zh-CN" sz="2000" kern="100" dirty="0">
                <a:effectLst/>
                <a:latin typeface="+mn-ea"/>
              </a:rPr>
              <a:t>操作如下：</a:t>
            </a:r>
          </a:p>
          <a:p>
            <a:pPr indent="266700" algn="just">
              <a:lnSpc>
                <a:spcPct val="150000"/>
              </a:lnSpc>
            </a:pPr>
            <a:r>
              <a:rPr lang="en-US" altLang="zh-CN" sz="2000" kern="100" dirty="0">
                <a:effectLst/>
                <a:latin typeface="+mn-ea"/>
              </a:rPr>
              <a:t>ping 202.0.0.1</a:t>
            </a:r>
            <a:r>
              <a:rPr lang="zh-CN" altLang="zh-CN" sz="2000" kern="100" dirty="0">
                <a:effectLst/>
                <a:latin typeface="+mn-ea"/>
              </a:rPr>
              <a:t>（在</a:t>
            </a:r>
            <a:r>
              <a:rPr lang="en-US" altLang="zh-CN" sz="2000" kern="100" dirty="0">
                <a:effectLst/>
                <a:latin typeface="+mn-ea"/>
              </a:rPr>
              <a:t>PC1</a:t>
            </a:r>
            <a:r>
              <a:rPr lang="zh-CN" altLang="zh-CN" sz="2000" kern="100" dirty="0">
                <a:effectLst/>
                <a:latin typeface="+mn-ea"/>
              </a:rPr>
              <a:t>上测试）</a:t>
            </a:r>
          </a:p>
          <a:p>
            <a:pPr indent="266700" algn="just">
              <a:lnSpc>
                <a:spcPct val="150000"/>
              </a:lnSpc>
            </a:pPr>
            <a:r>
              <a:rPr lang="zh-CN" altLang="zh-CN" sz="2000" kern="100" dirty="0">
                <a:effectLst/>
                <a:latin typeface="+mn-ea"/>
              </a:rPr>
              <a:t>结果：</a:t>
            </a:r>
            <a:r>
              <a:rPr lang="en-US" altLang="zh-CN" sz="2000" kern="100" dirty="0">
                <a:effectLst/>
                <a:latin typeface="+mn-ea"/>
              </a:rPr>
              <a:t>ping</a:t>
            </a:r>
            <a:r>
              <a:rPr lang="zh-CN" altLang="zh-CN" sz="2000" kern="100" dirty="0">
                <a:effectLst/>
                <a:latin typeface="+mn-ea"/>
              </a:rPr>
              <a:t>不通。</a:t>
            </a:r>
          </a:p>
          <a:p>
            <a:pPr>
              <a:lnSpc>
                <a:spcPct val="150000"/>
              </a:lnSpc>
            </a:pPr>
            <a:r>
              <a:rPr lang="zh-CN" altLang="zh-CN" sz="2000" dirty="0">
                <a:effectLst/>
                <a:latin typeface="+mn-ea"/>
                <a:cs typeface="Times New Roman" panose="02020603050405020304" pitchFamily="18" charset="0"/>
              </a:rPr>
              <a:t>原因：没有把朝</a:t>
            </a:r>
            <a:r>
              <a:rPr lang="en-US" altLang="zh-CN" sz="2000" dirty="0">
                <a:effectLst/>
                <a:latin typeface="+mn-ea"/>
                <a:cs typeface="Times New Roman" panose="02020603050405020304" pitchFamily="18" charset="0"/>
              </a:rPr>
              <a:t>R4</a:t>
            </a:r>
            <a:r>
              <a:rPr lang="zh-CN" altLang="zh-CN" sz="2000" dirty="0">
                <a:effectLst/>
                <a:latin typeface="+mn-ea"/>
                <a:cs typeface="Times New Roman" panose="02020603050405020304" pitchFamily="18" charset="0"/>
              </a:rPr>
              <a:t>方向的网段路由引入</a:t>
            </a:r>
            <a:r>
              <a:rPr lang="zh-CN" altLang="en-US" sz="2000" dirty="0">
                <a:effectLst/>
                <a:latin typeface="+mn-ea"/>
                <a:cs typeface="Times New Roman" panose="02020603050405020304" pitchFamily="18" charset="0"/>
              </a:rPr>
              <a:t>。</a:t>
            </a: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1008771939"/>
      </p:ext>
    </p:extLst>
  </p:cSld>
  <p:clrMapOvr>
    <a:masterClrMapping/>
  </p:clrMapOvr>
  <p:transition spd="slow">
    <p:push/>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sz="2400" dirty="0"/>
              <a:t>6</a:t>
            </a:r>
            <a:r>
              <a:rPr sz="2400" dirty="0"/>
              <a:t>.5  项目实施</a:t>
            </a:r>
          </a:p>
        </p:txBody>
      </p:sp>
      <p:sp>
        <p:nvSpPr>
          <p:cNvPr id="6" name="内容占位符 5"/>
          <p:cNvSpPr>
            <a:spLocks noGrp="1"/>
          </p:cNvSpPr>
          <p:nvPr>
            <p:ph idx="13"/>
          </p:nvPr>
        </p:nvSpPr>
        <p:spPr>
          <a:xfrm>
            <a:off x="841375" y="819519"/>
            <a:ext cx="10747058" cy="464458"/>
          </a:xfrm>
        </p:spPr>
        <p:txBody>
          <a:bodyPr>
            <a:noAutofit/>
          </a:bodyPr>
          <a:lstStyle/>
          <a:p>
            <a:pPr algn="l">
              <a:lnSpc>
                <a:spcPct val="172000"/>
              </a:lnSpc>
              <a:spcBef>
                <a:spcPts val="600"/>
              </a:spcBef>
              <a:spcAft>
                <a:spcPts val="600"/>
              </a:spcAft>
            </a:pPr>
            <a:r>
              <a:rPr lang="zh-CN" altLang="zh-CN" sz="2400" b="1" kern="100" dirty="0">
                <a:effectLst/>
                <a:latin typeface="+mj-ea"/>
                <a:ea typeface="+mj-ea"/>
              </a:rPr>
              <a:t>任务</a:t>
            </a:r>
            <a:r>
              <a:rPr lang="en-US" altLang="zh-CN" sz="2400" b="1" kern="100" dirty="0">
                <a:effectLst/>
                <a:latin typeface="+mj-ea"/>
                <a:ea typeface="+mj-ea"/>
              </a:rPr>
              <a:t>6-2 </a:t>
            </a:r>
            <a:r>
              <a:rPr lang="zh-CN" altLang="zh-CN" sz="2400" b="1" dirty="0">
                <a:effectLst/>
                <a:latin typeface="+mn-ea"/>
                <a:cs typeface="Times New Roman" panose="02020603050405020304" pitchFamily="18" charset="0"/>
              </a:rPr>
              <a:t>重新分配路由</a:t>
            </a:r>
            <a:endParaRPr lang="zh-CN" altLang="zh-CN" sz="2400" b="1" kern="100" dirty="0">
              <a:effectLst/>
              <a:latin typeface="+mn-ea"/>
            </a:endParaRPr>
          </a:p>
        </p:txBody>
      </p:sp>
      <p:sp>
        <p:nvSpPr>
          <p:cNvPr id="2" name="文本框 1"/>
          <p:cNvSpPr txBox="1"/>
          <p:nvPr/>
        </p:nvSpPr>
        <p:spPr>
          <a:xfrm>
            <a:off x="1104265" y="1524635"/>
            <a:ext cx="10045065" cy="4574540"/>
          </a:xfrm>
          <a:prstGeom prst="rect">
            <a:avLst/>
          </a:prstGeom>
          <a:noFill/>
        </p:spPr>
        <p:txBody>
          <a:bodyPr wrap="square" rtlCol="0" anchor="t">
            <a:noAutofit/>
          </a:bodyPr>
          <a:lstStyle/>
          <a:p>
            <a:pPr marL="266700" algn="just">
              <a:lnSpc>
                <a:spcPct val="150000"/>
              </a:lnSpc>
            </a:pPr>
            <a:r>
              <a:rPr lang="zh-CN" altLang="zh-CN" sz="2000" kern="100" dirty="0">
                <a:effectLst/>
                <a:latin typeface="+mn-ea"/>
              </a:rPr>
              <a:t>④测试</a:t>
            </a:r>
            <a:r>
              <a:rPr lang="en-US" altLang="zh-CN" sz="2000" kern="100" dirty="0">
                <a:effectLst/>
                <a:latin typeface="+mn-ea"/>
              </a:rPr>
              <a:t>PC1</a:t>
            </a:r>
            <a:r>
              <a:rPr lang="zh-CN" altLang="zh-CN" sz="2000" kern="100" dirty="0">
                <a:effectLst/>
                <a:latin typeface="+mn-ea"/>
              </a:rPr>
              <a:t>与公司外网接入路由器</a:t>
            </a:r>
            <a:r>
              <a:rPr lang="en-US" altLang="zh-CN" sz="2000" kern="100" dirty="0">
                <a:effectLst/>
                <a:latin typeface="+mn-ea"/>
              </a:rPr>
              <a:t>RT2</a:t>
            </a:r>
            <a:r>
              <a:rPr lang="zh-CN" altLang="zh-CN" sz="2000" kern="100" dirty="0">
                <a:effectLst/>
                <a:latin typeface="+mn-ea"/>
              </a:rPr>
              <a:t>的</a:t>
            </a:r>
            <a:r>
              <a:rPr lang="en-US" altLang="zh-CN" sz="2000" kern="100" dirty="0">
                <a:effectLst/>
                <a:latin typeface="+mn-ea"/>
              </a:rPr>
              <a:t>G0/0/1</a:t>
            </a:r>
            <a:r>
              <a:rPr lang="zh-CN" altLang="zh-CN" sz="2000" kern="100" dirty="0">
                <a:effectLst/>
                <a:latin typeface="+mn-ea"/>
              </a:rPr>
              <a:t>端口的可达性。</a:t>
            </a:r>
          </a:p>
          <a:p>
            <a:pPr indent="266700" algn="just">
              <a:lnSpc>
                <a:spcPct val="150000"/>
              </a:lnSpc>
            </a:pPr>
            <a:r>
              <a:rPr lang="zh-CN" altLang="zh-CN" sz="2000" kern="100" dirty="0">
                <a:effectLst/>
                <a:latin typeface="+mn-ea"/>
              </a:rPr>
              <a:t>操作如下：</a:t>
            </a:r>
          </a:p>
          <a:p>
            <a:pPr indent="266700" algn="just">
              <a:lnSpc>
                <a:spcPct val="150000"/>
              </a:lnSpc>
            </a:pPr>
            <a:r>
              <a:rPr lang="en-US" altLang="zh-CN" sz="2000" kern="100" dirty="0">
                <a:effectLst/>
                <a:latin typeface="+mn-ea"/>
              </a:rPr>
              <a:t>ping 172.16.2.1</a:t>
            </a:r>
            <a:r>
              <a:rPr lang="zh-CN" altLang="zh-CN" sz="2000" kern="100" dirty="0">
                <a:effectLst/>
                <a:latin typeface="+mn-ea"/>
              </a:rPr>
              <a:t>（在</a:t>
            </a:r>
            <a:r>
              <a:rPr lang="en-US" altLang="zh-CN" sz="2000" kern="100" dirty="0">
                <a:effectLst/>
                <a:latin typeface="+mn-ea"/>
              </a:rPr>
              <a:t>PC1</a:t>
            </a:r>
            <a:r>
              <a:rPr lang="zh-CN" altLang="zh-CN" sz="2000" kern="100" dirty="0">
                <a:effectLst/>
                <a:latin typeface="+mn-ea"/>
              </a:rPr>
              <a:t>上测试）</a:t>
            </a:r>
          </a:p>
          <a:p>
            <a:pPr indent="266700" algn="just">
              <a:lnSpc>
                <a:spcPct val="150000"/>
              </a:lnSpc>
            </a:pPr>
            <a:r>
              <a:rPr lang="zh-CN" altLang="zh-CN" sz="2000" kern="100" dirty="0">
                <a:effectLst/>
                <a:latin typeface="+mn-ea"/>
              </a:rPr>
              <a:t>结果：可以</a:t>
            </a:r>
            <a:r>
              <a:rPr lang="en-US" altLang="zh-CN" sz="2000" kern="100" dirty="0">
                <a:effectLst/>
                <a:latin typeface="+mn-ea"/>
              </a:rPr>
              <a:t>ping</a:t>
            </a:r>
            <a:r>
              <a:rPr lang="zh-CN" altLang="zh-CN" sz="2000" kern="100" dirty="0">
                <a:effectLst/>
                <a:latin typeface="+mn-ea"/>
              </a:rPr>
              <a:t>通。</a:t>
            </a:r>
          </a:p>
          <a:p>
            <a:pPr indent="266700" algn="just">
              <a:lnSpc>
                <a:spcPct val="150000"/>
              </a:lnSpc>
            </a:pPr>
            <a:r>
              <a:rPr lang="zh-CN" altLang="zh-CN" sz="2000" kern="100" dirty="0">
                <a:effectLst/>
                <a:latin typeface="+mn-ea"/>
              </a:rPr>
              <a:t>原因：路由器</a:t>
            </a:r>
            <a:r>
              <a:rPr lang="en-US" altLang="zh-CN" sz="2000" kern="100" dirty="0">
                <a:effectLst/>
                <a:latin typeface="+mn-ea"/>
              </a:rPr>
              <a:t>R2</a:t>
            </a:r>
            <a:r>
              <a:rPr lang="zh-CN" altLang="zh-CN" sz="2000" kern="100" dirty="0">
                <a:effectLst/>
                <a:latin typeface="+mn-ea"/>
              </a:rPr>
              <a:t>的直连网段</a:t>
            </a:r>
            <a:r>
              <a:rPr lang="en-US" altLang="zh-CN" sz="2000" kern="100" dirty="0">
                <a:effectLst/>
                <a:latin typeface="+mn-ea"/>
              </a:rPr>
              <a:t>172.16.2.0/30</a:t>
            </a:r>
            <a:r>
              <a:rPr lang="zh-CN" altLang="zh-CN" sz="2000" kern="100" dirty="0">
                <a:effectLst/>
                <a:latin typeface="+mn-ea"/>
              </a:rPr>
              <a:t>已经引入。</a:t>
            </a:r>
          </a:p>
          <a:p>
            <a:pPr marL="266700" algn="just">
              <a:lnSpc>
                <a:spcPct val="150000"/>
              </a:lnSpc>
            </a:pPr>
            <a:r>
              <a:rPr lang="zh-CN" altLang="zh-CN" sz="2000" kern="100" dirty="0">
                <a:effectLst/>
                <a:latin typeface="+mn-ea"/>
              </a:rPr>
              <a:t>⑤测试</a:t>
            </a:r>
            <a:r>
              <a:rPr lang="en-US" altLang="zh-CN" sz="2000" kern="100" dirty="0">
                <a:effectLst/>
                <a:latin typeface="+mn-ea"/>
              </a:rPr>
              <a:t>PC1</a:t>
            </a:r>
            <a:r>
              <a:rPr lang="zh-CN" altLang="zh-CN" sz="2000" kern="100" dirty="0">
                <a:effectLst/>
                <a:latin typeface="+mn-ea"/>
              </a:rPr>
              <a:t>与公司分部路由器</a:t>
            </a:r>
            <a:r>
              <a:rPr lang="en-US" altLang="zh-CN" sz="2000" kern="100" dirty="0">
                <a:effectLst/>
                <a:latin typeface="+mn-ea"/>
              </a:rPr>
              <a:t>R3</a:t>
            </a:r>
            <a:r>
              <a:rPr lang="zh-CN" altLang="zh-CN" sz="2000" kern="100" dirty="0">
                <a:effectLst/>
                <a:latin typeface="+mn-ea"/>
              </a:rPr>
              <a:t>的</a:t>
            </a:r>
            <a:r>
              <a:rPr lang="en-US" altLang="zh-CN" sz="2000" kern="100" dirty="0">
                <a:effectLst/>
                <a:latin typeface="+mn-ea"/>
              </a:rPr>
              <a:t>G0/0/1</a:t>
            </a:r>
            <a:r>
              <a:rPr lang="zh-CN" altLang="zh-CN" sz="2000" kern="100" dirty="0">
                <a:effectLst/>
                <a:latin typeface="+mn-ea"/>
              </a:rPr>
              <a:t>端口的可达性。</a:t>
            </a:r>
          </a:p>
          <a:p>
            <a:pPr indent="266700" algn="just">
              <a:lnSpc>
                <a:spcPct val="150000"/>
              </a:lnSpc>
            </a:pPr>
            <a:r>
              <a:rPr lang="zh-CN" altLang="zh-CN" sz="2000" kern="100" dirty="0">
                <a:effectLst/>
                <a:latin typeface="+mn-ea"/>
              </a:rPr>
              <a:t>操作如下：</a:t>
            </a:r>
          </a:p>
          <a:p>
            <a:pPr indent="266700" algn="just">
              <a:lnSpc>
                <a:spcPct val="150000"/>
              </a:lnSpc>
            </a:pPr>
            <a:r>
              <a:rPr lang="en-US" altLang="zh-CN" sz="2000" kern="100" dirty="0">
                <a:effectLst/>
                <a:latin typeface="+mn-ea"/>
              </a:rPr>
              <a:t>ping 172.16.2.2</a:t>
            </a:r>
            <a:r>
              <a:rPr lang="zh-CN" altLang="zh-CN" sz="2000" kern="100" dirty="0">
                <a:effectLst/>
                <a:latin typeface="+mn-ea"/>
              </a:rPr>
              <a:t>（在</a:t>
            </a:r>
            <a:r>
              <a:rPr lang="en-US" altLang="zh-CN" sz="2000" kern="100" dirty="0">
                <a:effectLst/>
                <a:latin typeface="+mn-ea"/>
              </a:rPr>
              <a:t>PC1</a:t>
            </a:r>
            <a:r>
              <a:rPr lang="zh-CN" altLang="zh-CN" sz="2000" kern="100" dirty="0">
                <a:effectLst/>
                <a:latin typeface="+mn-ea"/>
              </a:rPr>
              <a:t>上测试）</a:t>
            </a:r>
          </a:p>
          <a:p>
            <a:pPr indent="266700" algn="just">
              <a:lnSpc>
                <a:spcPct val="150000"/>
              </a:lnSpc>
            </a:pPr>
            <a:r>
              <a:rPr lang="zh-CN" altLang="zh-CN" sz="2000" kern="100" dirty="0">
                <a:effectLst/>
                <a:latin typeface="+mn-ea"/>
              </a:rPr>
              <a:t>结果：可以</a:t>
            </a:r>
            <a:r>
              <a:rPr lang="en-US" altLang="zh-CN" sz="2000" kern="100" dirty="0">
                <a:effectLst/>
                <a:latin typeface="+mn-ea"/>
              </a:rPr>
              <a:t>ping</a:t>
            </a:r>
            <a:r>
              <a:rPr lang="zh-CN" altLang="zh-CN" sz="2000" kern="100" dirty="0">
                <a:effectLst/>
                <a:latin typeface="+mn-ea"/>
              </a:rPr>
              <a:t>通。</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326126296"/>
      </p:ext>
    </p:extLst>
  </p:cSld>
  <p:clrMapOvr>
    <a:masterClrMapping/>
  </p:clrMapOvr>
  <p:transition spd="slow">
    <p:push/>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sz="2400" dirty="0"/>
              <a:t>6</a:t>
            </a:r>
            <a:r>
              <a:rPr sz="2400" dirty="0"/>
              <a:t>.5  项目实施</a:t>
            </a:r>
          </a:p>
        </p:txBody>
      </p:sp>
      <p:sp>
        <p:nvSpPr>
          <p:cNvPr id="6" name="内容占位符 5"/>
          <p:cNvSpPr>
            <a:spLocks noGrp="1"/>
          </p:cNvSpPr>
          <p:nvPr>
            <p:ph idx="13"/>
          </p:nvPr>
        </p:nvSpPr>
        <p:spPr>
          <a:xfrm>
            <a:off x="841375" y="819519"/>
            <a:ext cx="10747058" cy="464458"/>
          </a:xfrm>
        </p:spPr>
        <p:txBody>
          <a:bodyPr>
            <a:noAutofit/>
          </a:bodyPr>
          <a:lstStyle/>
          <a:p>
            <a:pPr algn="l">
              <a:lnSpc>
                <a:spcPct val="172000"/>
              </a:lnSpc>
              <a:spcBef>
                <a:spcPts val="600"/>
              </a:spcBef>
              <a:spcAft>
                <a:spcPts val="600"/>
              </a:spcAft>
            </a:pPr>
            <a:r>
              <a:rPr lang="zh-CN" altLang="zh-CN" sz="2400" b="1" kern="100" dirty="0">
                <a:effectLst/>
                <a:latin typeface="+mj-ea"/>
                <a:ea typeface="+mj-ea"/>
              </a:rPr>
              <a:t>任务</a:t>
            </a:r>
            <a:r>
              <a:rPr lang="en-US" altLang="zh-CN" sz="2400" b="1" kern="100" dirty="0">
                <a:effectLst/>
                <a:latin typeface="+mj-ea"/>
                <a:ea typeface="+mj-ea"/>
              </a:rPr>
              <a:t>6-2 </a:t>
            </a:r>
            <a:r>
              <a:rPr lang="zh-CN" altLang="zh-CN" sz="2400" b="1" dirty="0">
                <a:effectLst/>
                <a:latin typeface="+mn-ea"/>
                <a:cs typeface="Times New Roman" panose="02020603050405020304" pitchFamily="18" charset="0"/>
              </a:rPr>
              <a:t>重新分配路由</a:t>
            </a:r>
            <a:endParaRPr lang="zh-CN" altLang="zh-CN" sz="2400" b="1" kern="100" dirty="0">
              <a:effectLst/>
              <a:latin typeface="+mn-ea"/>
            </a:endParaRPr>
          </a:p>
        </p:txBody>
      </p:sp>
      <p:sp>
        <p:nvSpPr>
          <p:cNvPr id="2" name="文本框 1"/>
          <p:cNvSpPr txBox="1"/>
          <p:nvPr/>
        </p:nvSpPr>
        <p:spPr>
          <a:xfrm>
            <a:off x="1104265" y="1524635"/>
            <a:ext cx="10045065" cy="4574540"/>
          </a:xfrm>
          <a:prstGeom prst="rect">
            <a:avLst/>
          </a:prstGeom>
          <a:noFill/>
        </p:spPr>
        <p:txBody>
          <a:bodyPr wrap="square" rtlCol="0" anchor="t">
            <a:noAutofit/>
          </a:bodyPr>
          <a:lstStyle/>
          <a:p>
            <a:pPr marL="266700" algn="just">
              <a:lnSpc>
                <a:spcPct val="150000"/>
              </a:lnSpc>
            </a:pPr>
            <a:r>
              <a:rPr lang="zh-CN" altLang="zh-CN" sz="2000" kern="100" dirty="0">
                <a:effectLst/>
                <a:latin typeface="+mn-ea"/>
              </a:rPr>
              <a:t>⑥测试</a:t>
            </a:r>
            <a:r>
              <a:rPr lang="en-US" altLang="zh-CN" sz="2000" kern="100" dirty="0">
                <a:effectLst/>
                <a:latin typeface="+mn-ea"/>
              </a:rPr>
              <a:t>PC1</a:t>
            </a:r>
            <a:r>
              <a:rPr lang="zh-CN" altLang="zh-CN" sz="2000" kern="100" dirty="0">
                <a:effectLst/>
                <a:latin typeface="+mn-ea"/>
              </a:rPr>
              <a:t>与公司外网接入路由器</a:t>
            </a:r>
            <a:r>
              <a:rPr lang="en-US" altLang="zh-CN" sz="2000" kern="100" dirty="0">
                <a:effectLst/>
                <a:latin typeface="+mn-ea"/>
              </a:rPr>
              <a:t>R2</a:t>
            </a:r>
            <a:r>
              <a:rPr lang="zh-CN" altLang="zh-CN" sz="2000" kern="100" dirty="0">
                <a:effectLst/>
                <a:latin typeface="+mn-ea"/>
              </a:rPr>
              <a:t>的</a:t>
            </a:r>
            <a:r>
              <a:rPr lang="en-US" altLang="zh-CN" sz="2000" kern="100" dirty="0">
                <a:effectLst/>
                <a:latin typeface="+mn-ea"/>
              </a:rPr>
              <a:t>S1/0/0</a:t>
            </a:r>
            <a:r>
              <a:rPr lang="zh-CN" altLang="zh-CN" sz="2000" kern="100" dirty="0">
                <a:effectLst/>
                <a:latin typeface="+mn-ea"/>
              </a:rPr>
              <a:t>端口的可达性。</a:t>
            </a:r>
          </a:p>
          <a:p>
            <a:pPr indent="266700" algn="just">
              <a:lnSpc>
                <a:spcPct val="150000"/>
              </a:lnSpc>
            </a:pPr>
            <a:r>
              <a:rPr lang="zh-CN" altLang="zh-CN" sz="2000" kern="100" dirty="0">
                <a:effectLst/>
                <a:latin typeface="+mn-ea"/>
              </a:rPr>
              <a:t>操作如下：</a:t>
            </a:r>
          </a:p>
          <a:p>
            <a:pPr marL="133350" indent="133350" algn="just">
              <a:lnSpc>
                <a:spcPct val="150000"/>
              </a:lnSpc>
            </a:pPr>
            <a:r>
              <a:rPr lang="en-US" altLang="zh-CN" sz="2000" kern="100" dirty="0">
                <a:effectLst/>
                <a:latin typeface="+mn-ea"/>
              </a:rPr>
              <a:t>ping 202.0.0.1</a:t>
            </a:r>
            <a:r>
              <a:rPr lang="zh-CN" altLang="zh-CN" sz="2000" kern="100" dirty="0">
                <a:effectLst/>
                <a:latin typeface="+mn-ea"/>
              </a:rPr>
              <a:t>（在</a:t>
            </a:r>
            <a:r>
              <a:rPr lang="en-US" altLang="zh-CN" sz="2000" kern="100" dirty="0">
                <a:effectLst/>
                <a:latin typeface="+mn-ea"/>
              </a:rPr>
              <a:t>PC1</a:t>
            </a:r>
            <a:r>
              <a:rPr lang="zh-CN" altLang="zh-CN" sz="2000" kern="100" dirty="0">
                <a:effectLst/>
                <a:latin typeface="+mn-ea"/>
              </a:rPr>
              <a:t>上测试）</a:t>
            </a:r>
          </a:p>
          <a:p>
            <a:pPr indent="266700" algn="just">
              <a:lnSpc>
                <a:spcPct val="150000"/>
              </a:lnSpc>
            </a:pPr>
            <a:r>
              <a:rPr lang="zh-CN" altLang="zh-CN" sz="2000" kern="100" dirty="0">
                <a:effectLst/>
                <a:latin typeface="+mn-ea"/>
              </a:rPr>
              <a:t>结果： 可以</a:t>
            </a:r>
            <a:r>
              <a:rPr lang="en-US" altLang="zh-CN" sz="2000" kern="100" dirty="0">
                <a:effectLst/>
                <a:latin typeface="+mn-ea"/>
              </a:rPr>
              <a:t>ping</a:t>
            </a:r>
            <a:r>
              <a:rPr lang="zh-CN" altLang="zh-CN" sz="2000" kern="100" dirty="0">
                <a:effectLst/>
                <a:latin typeface="+mn-ea"/>
              </a:rPr>
              <a:t>通。</a:t>
            </a:r>
          </a:p>
          <a:p>
            <a:pPr indent="266700" algn="just">
              <a:lnSpc>
                <a:spcPct val="150000"/>
              </a:lnSpc>
            </a:pPr>
            <a:r>
              <a:rPr lang="zh-CN" altLang="zh-CN" sz="2000" kern="100" dirty="0">
                <a:effectLst/>
                <a:latin typeface="+mn-ea"/>
              </a:rPr>
              <a:t>原因是：路由器</a:t>
            </a:r>
            <a:r>
              <a:rPr lang="en-US" altLang="zh-CN" sz="2000" kern="100" dirty="0">
                <a:effectLst/>
                <a:latin typeface="+mn-ea"/>
              </a:rPr>
              <a:t>RT2</a:t>
            </a:r>
            <a:r>
              <a:rPr lang="zh-CN" altLang="zh-CN" sz="2000" kern="100" dirty="0">
                <a:effectLst/>
                <a:latin typeface="+mn-ea"/>
              </a:rPr>
              <a:t>的直连网段</a:t>
            </a:r>
            <a:r>
              <a:rPr lang="en-US" altLang="zh-CN" sz="2000" kern="100" dirty="0">
                <a:effectLst/>
                <a:latin typeface="+mn-ea"/>
              </a:rPr>
              <a:t>202.0.0.0/29</a:t>
            </a:r>
            <a:r>
              <a:rPr lang="zh-CN" altLang="zh-CN" sz="2000" kern="100" dirty="0">
                <a:effectLst/>
                <a:latin typeface="+mn-ea"/>
              </a:rPr>
              <a:t>已经引入。</a:t>
            </a:r>
          </a:p>
          <a:p>
            <a:pPr marL="266700" algn="just">
              <a:lnSpc>
                <a:spcPct val="150000"/>
              </a:lnSpc>
            </a:pPr>
            <a:r>
              <a:rPr lang="zh-CN" altLang="zh-CN" sz="2000" kern="100" dirty="0">
                <a:effectLst/>
                <a:latin typeface="+mn-ea"/>
              </a:rPr>
              <a:t>⑦测试</a:t>
            </a:r>
            <a:r>
              <a:rPr lang="en-US" altLang="zh-CN" sz="2000" kern="100" dirty="0">
                <a:effectLst/>
                <a:latin typeface="+mn-ea"/>
              </a:rPr>
              <a:t>PC1</a:t>
            </a:r>
            <a:r>
              <a:rPr lang="zh-CN" altLang="zh-CN" sz="2000" kern="100" dirty="0">
                <a:effectLst/>
                <a:latin typeface="+mn-ea"/>
              </a:rPr>
              <a:t>与</a:t>
            </a:r>
            <a:r>
              <a:rPr lang="en-US" altLang="zh-CN" sz="2000" kern="100" dirty="0">
                <a:effectLst/>
                <a:latin typeface="+mn-ea"/>
              </a:rPr>
              <a:t>R4</a:t>
            </a:r>
            <a:r>
              <a:rPr lang="zh-CN" altLang="zh-CN" sz="2000" kern="100" dirty="0">
                <a:effectLst/>
                <a:latin typeface="+mn-ea"/>
              </a:rPr>
              <a:t>的</a:t>
            </a:r>
            <a:r>
              <a:rPr lang="en-US" altLang="zh-CN" sz="2000" kern="100" dirty="0">
                <a:effectLst/>
                <a:latin typeface="+mn-ea"/>
              </a:rPr>
              <a:t>S1/0/0</a:t>
            </a:r>
            <a:r>
              <a:rPr lang="zh-CN" altLang="zh-CN" sz="2000" kern="100" dirty="0">
                <a:effectLst/>
                <a:latin typeface="+mn-ea"/>
              </a:rPr>
              <a:t>端口的可达性。</a:t>
            </a:r>
          </a:p>
          <a:p>
            <a:pPr indent="266700" algn="just">
              <a:lnSpc>
                <a:spcPct val="150000"/>
              </a:lnSpc>
            </a:pPr>
            <a:r>
              <a:rPr lang="zh-CN" altLang="zh-CN" sz="2000" kern="100" dirty="0">
                <a:effectLst/>
                <a:latin typeface="+mn-ea"/>
              </a:rPr>
              <a:t>操作如下：</a:t>
            </a:r>
          </a:p>
          <a:p>
            <a:pPr marL="133350" indent="133350" algn="just">
              <a:lnSpc>
                <a:spcPct val="150000"/>
              </a:lnSpc>
            </a:pPr>
            <a:r>
              <a:rPr lang="en-US" altLang="zh-CN" sz="2000" kern="100" dirty="0">
                <a:effectLst/>
                <a:latin typeface="+mn-ea"/>
              </a:rPr>
              <a:t>ping 202.0.0.6</a:t>
            </a:r>
            <a:endParaRPr lang="zh-CN" altLang="zh-CN" sz="2000" kern="100" dirty="0">
              <a:effectLst/>
              <a:latin typeface="+mn-ea"/>
            </a:endParaRPr>
          </a:p>
          <a:p>
            <a:pPr indent="266700" algn="just">
              <a:lnSpc>
                <a:spcPct val="150000"/>
              </a:lnSpc>
            </a:pPr>
            <a:r>
              <a:rPr lang="zh-CN" altLang="zh-CN" sz="2000" kern="100" dirty="0">
                <a:effectLst/>
                <a:latin typeface="+mn-ea"/>
              </a:rPr>
              <a:t>结果：</a:t>
            </a:r>
            <a:r>
              <a:rPr lang="en-US" altLang="zh-CN" sz="2000" kern="100" dirty="0">
                <a:effectLst/>
                <a:latin typeface="+mn-ea"/>
              </a:rPr>
              <a:t> ping</a:t>
            </a:r>
            <a:r>
              <a:rPr lang="zh-CN" altLang="zh-CN" sz="2000" kern="100" dirty="0">
                <a:effectLst/>
                <a:latin typeface="+mn-ea"/>
              </a:rPr>
              <a:t>不通</a:t>
            </a:r>
            <a:r>
              <a:rPr lang="zh-CN" altLang="zh-CN" sz="1800" kern="100" dirty="0">
                <a:effectLst/>
                <a:latin typeface="Times New Roman" panose="02020603050405020304" pitchFamily="18" charset="0"/>
                <a:ea typeface="宋体" panose="02010600030101010101" pitchFamily="2" charset="-122"/>
              </a:rPr>
              <a:t>。</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91536107"/>
      </p:ext>
    </p:extLst>
  </p:cSld>
  <p:clrMapOvr>
    <a:masterClrMapping/>
  </p:clrMapOvr>
  <p:transition spd="slow">
    <p:push/>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sz="2400" dirty="0"/>
              <a:t>6</a:t>
            </a:r>
            <a:r>
              <a:rPr sz="2400" dirty="0"/>
              <a:t>.</a:t>
            </a:r>
            <a:r>
              <a:rPr lang="en-US" sz="2400" dirty="0"/>
              <a:t>6</a:t>
            </a:r>
            <a:r>
              <a:rPr sz="2400" dirty="0"/>
              <a:t>  </a:t>
            </a:r>
            <a:r>
              <a:rPr sz="2400" dirty="0" err="1"/>
              <a:t>项目</a:t>
            </a:r>
            <a:r>
              <a:rPr lang="zh-CN" altLang="en-US" sz="2400" dirty="0"/>
              <a:t>验收</a:t>
            </a:r>
            <a:endParaRPr sz="2400" dirty="0"/>
          </a:p>
        </p:txBody>
      </p:sp>
      <p:sp>
        <p:nvSpPr>
          <p:cNvPr id="6" name="内容占位符 5"/>
          <p:cNvSpPr>
            <a:spLocks noGrp="1"/>
          </p:cNvSpPr>
          <p:nvPr>
            <p:ph idx="13"/>
          </p:nvPr>
        </p:nvSpPr>
        <p:spPr>
          <a:xfrm>
            <a:off x="841375" y="819519"/>
            <a:ext cx="10747058" cy="464458"/>
          </a:xfrm>
        </p:spPr>
        <p:txBody>
          <a:bodyPr>
            <a:noAutofit/>
          </a:bodyPr>
          <a:lstStyle/>
          <a:p>
            <a:pPr indent="306070" algn="l">
              <a:lnSpc>
                <a:spcPct val="172000"/>
              </a:lnSpc>
              <a:spcBef>
                <a:spcPts val="600"/>
              </a:spcBef>
              <a:spcAft>
                <a:spcPts val="600"/>
              </a:spcAft>
            </a:pPr>
            <a:r>
              <a:rPr lang="en-US" altLang="zh-CN" sz="2400" b="1" kern="100" dirty="0">
                <a:effectLst/>
                <a:latin typeface="+mn-ea"/>
              </a:rPr>
              <a:t>6.6.1  </a:t>
            </a:r>
            <a:r>
              <a:rPr lang="zh-CN" altLang="zh-CN" sz="2400" b="1" kern="100" dirty="0">
                <a:effectLst/>
                <a:latin typeface="+mn-ea"/>
              </a:rPr>
              <a:t>查看路由表</a:t>
            </a:r>
          </a:p>
        </p:txBody>
      </p:sp>
      <p:sp>
        <p:nvSpPr>
          <p:cNvPr id="2" name="文本框 1"/>
          <p:cNvSpPr txBox="1"/>
          <p:nvPr/>
        </p:nvSpPr>
        <p:spPr>
          <a:xfrm>
            <a:off x="1104265" y="1524635"/>
            <a:ext cx="10045065" cy="4574540"/>
          </a:xfrm>
          <a:prstGeom prst="rect">
            <a:avLst/>
          </a:prstGeom>
          <a:noFill/>
        </p:spPr>
        <p:txBody>
          <a:bodyPr wrap="square" rtlCol="0" anchor="t">
            <a:noAutofit/>
          </a:bodyPr>
          <a:lstStyle/>
          <a:p>
            <a:pPr indent="276225" algn="just"/>
            <a:r>
              <a:rPr lang="zh-CN" altLang="zh-CN" sz="2000" kern="100" dirty="0">
                <a:effectLst/>
                <a:latin typeface="Times New Roman" panose="02020603050405020304" pitchFamily="18" charset="0"/>
                <a:ea typeface="宋体" panose="02010600030101010101" pitchFamily="2" charset="-122"/>
              </a:rPr>
              <a:t>查看</a:t>
            </a:r>
            <a:r>
              <a:rPr lang="en-US" altLang="zh-CN" sz="2000" kern="100" dirty="0">
                <a:effectLst/>
                <a:latin typeface="Times New Roman" panose="02020603050405020304" pitchFamily="18" charset="0"/>
                <a:ea typeface="宋体" panose="02010600030101010101" pitchFamily="2" charset="-122"/>
              </a:rPr>
              <a:t>R2</a:t>
            </a:r>
            <a:r>
              <a:rPr lang="zh-CN" altLang="zh-CN" sz="2000" kern="100" dirty="0">
                <a:effectLst/>
                <a:latin typeface="Times New Roman" panose="02020603050405020304" pitchFamily="18" charset="0"/>
                <a:ea typeface="宋体" panose="02010600030101010101" pitchFamily="2" charset="-122"/>
              </a:rPr>
              <a:t>的路由表。</a:t>
            </a:r>
          </a:p>
          <a:p>
            <a:pPr indent="266700" algn="just"/>
            <a:r>
              <a:rPr lang="zh-CN" altLang="zh-CN" sz="2000" kern="100" dirty="0">
                <a:effectLst/>
                <a:latin typeface="Times New Roman" panose="02020603050405020304" pitchFamily="18" charset="0"/>
                <a:ea typeface="宋体" panose="02010600030101010101" pitchFamily="2" charset="-122"/>
              </a:rPr>
              <a:t>操作如下：</a:t>
            </a:r>
          </a:p>
          <a:p>
            <a:pPr algn="l"/>
            <a:r>
              <a:rPr lang="en-US" altLang="zh-CN" sz="1200" kern="100" dirty="0">
                <a:solidFill>
                  <a:srgbClr val="000000"/>
                </a:solidFill>
                <a:effectLst/>
                <a:latin typeface="+mn-ea"/>
              </a:rPr>
              <a:t>&lt;R2&gt;display </a:t>
            </a:r>
            <a:r>
              <a:rPr lang="en-US" altLang="zh-CN" sz="1200" kern="100" dirty="0" err="1">
                <a:solidFill>
                  <a:srgbClr val="000000"/>
                </a:solidFill>
                <a:effectLst/>
                <a:latin typeface="+mn-ea"/>
              </a:rPr>
              <a:t>ip</a:t>
            </a:r>
            <a:r>
              <a:rPr lang="en-US" altLang="zh-CN" sz="1200" kern="100" dirty="0">
                <a:solidFill>
                  <a:srgbClr val="000000"/>
                </a:solidFill>
                <a:effectLst/>
                <a:latin typeface="+mn-ea"/>
              </a:rPr>
              <a:t> routing-table</a:t>
            </a:r>
            <a:endParaRPr lang="zh-CN" altLang="zh-CN" sz="1200" kern="100" dirty="0">
              <a:effectLst/>
              <a:latin typeface="+mn-ea"/>
            </a:endParaRPr>
          </a:p>
          <a:p>
            <a:pPr algn="l"/>
            <a:r>
              <a:rPr lang="en-US" altLang="zh-CN" sz="1200" kern="100" dirty="0">
                <a:solidFill>
                  <a:srgbClr val="000000"/>
                </a:solidFill>
                <a:effectLst/>
                <a:latin typeface="+mn-ea"/>
              </a:rPr>
              <a:t>Route Flags: R - relay, D - download to fib</a:t>
            </a:r>
            <a:endParaRPr lang="zh-CN" altLang="zh-CN" sz="1200" kern="100" dirty="0">
              <a:effectLst/>
              <a:latin typeface="+mn-ea"/>
            </a:endParaRPr>
          </a:p>
          <a:p>
            <a:pPr algn="l"/>
            <a:r>
              <a:rPr lang="en-US" altLang="zh-CN" sz="1200" kern="100" dirty="0">
                <a:solidFill>
                  <a:srgbClr val="000000"/>
                </a:solidFill>
                <a:effectLst/>
                <a:latin typeface="+mn-ea"/>
              </a:rPr>
              <a:t>------------------------------------------------------------------------------</a:t>
            </a:r>
            <a:endParaRPr lang="zh-CN" altLang="zh-CN" sz="1200" kern="100" dirty="0">
              <a:effectLst/>
              <a:latin typeface="+mn-ea"/>
            </a:endParaRPr>
          </a:p>
          <a:p>
            <a:pPr algn="l"/>
            <a:r>
              <a:rPr lang="en-US" altLang="zh-CN" sz="1200" kern="100" dirty="0">
                <a:solidFill>
                  <a:srgbClr val="000000"/>
                </a:solidFill>
                <a:effectLst/>
                <a:latin typeface="+mn-ea"/>
              </a:rPr>
              <a:t>Routing Tables: Public</a:t>
            </a:r>
            <a:endParaRPr lang="zh-CN" altLang="zh-CN" sz="1200" kern="100" dirty="0">
              <a:effectLst/>
              <a:latin typeface="+mn-ea"/>
            </a:endParaRPr>
          </a:p>
          <a:p>
            <a:pPr algn="l"/>
            <a:r>
              <a:rPr lang="en-US" altLang="zh-CN" sz="1200" kern="100" dirty="0">
                <a:solidFill>
                  <a:srgbClr val="000000"/>
                </a:solidFill>
                <a:effectLst/>
                <a:latin typeface="+mn-ea"/>
              </a:rPr>
              <a:t>         Destinations : 17       Routes : 17       </a:t>
            </a:r>
            <a:endParaRPr lang="zh-CN" altLang="zh-CN" sz="1200" kern="100" dirty="0">
              <a:effectLst/>
              <a:latin typeface="+mn-ea"/>
            </a:endParaRPr>
          </a:p>
          <a:p>
            <a:pPr algn="l"/>
            <a:r>
              <a:rPr lang="en-US" altLang="zh-CN" sz="1200" kern="100" dirty="0">
                <a:solidFill>
                  <a:srgbClr val="000000"/>
                </a:solidFill>
                <a:effectLst/>
                <a:latin typeface="+mn-ea"/>
              </a:rPr>
              <a:t>Destination/Mask    Proto   Pre  Cost      Flags </a:t>
            </a:r>
            <a:r>
              <a:rPr lang="en-US" altLang="zh-CN" sz="1200" kern="100" dirty="0" err="1">
                <a:solidFill>
                  <a:srgbClr val="000000"/>
                </a:solidFill>
                <a:effectLst/>
                <a:latin typeface="+mn-ea"/>
              </a:rPr>
              <a:t>NextHop</a:t>
            </a:r>
            <a:r>
              <a:rPr lang="en-US" altLang="zh-CN" sz="1200" kern="100" dirty="0">
                <a:solidFill>
                  <a:srgbClr val="000000"/>
                </a:solidFill>
                <a:effectLst/>
                <a:latin typeface="+mn-ea"/>
              </a:rPr>
              <a:t>         Interface</a:t>
            </a:r>
            <a:endParaRPr lang="zh-CN" altLang="zh-CN" sz="1200" kern="100" dirty="0">
              <a:effectLst/>
              <a:latin typeface="+mn-ea"/>
            </a:endParaRPr>
          </a:p>
          <a:p>
            <a:pPr algn="l"/>
            <a:r>
              <a:rPr lang="en-US" altLang="zh-CN" sz="1200" kern="100" dirty="0">
                <a:solidFill>
                  <a:srgbClr val="000000"/>
                </a:solidFill>
                <a:effectLst/>
                <a:latin typeface="+mn-ea"/>
              </a:rPr>
              <a:t>        0.0.0.0/0   Static  60   0          RD   202.0.0.6       Serial1/0/0</a:t>
            </a:r>
            <a:endParaRPr lang="zh-CN" altLang="zh-CN" sz="1200" kern="100" dirty="0">
              <a:effectLst/>
              <a:latin typeface="+mn-ea"/>
            </a:endParaRPr>
          </a:p>
          <a:p>
            <a:pPr algn="l"/>
            <a:r>
              <a:rPr lang="en-US" altLang="zh-CN" sz="1200" kern="100" dirty="0">
                <a:solidFill>
                  <a:srgbClr val="000000"/>
                </a:solidFill>
                <a:effectLst/>
                <a:latin typeface="+mn-ea"/>
              </a:rPr>
              <a:t>       10.0.1.0/27  Static  60   0          RD   172.16.2.2      </a:t>
            </a:r>
            <a:r>
              <a:rPr lang="en-US" altLang="zh-CN" sz="1200" kern="100" dirty="0" err="1">
                <a:solidFill>
                  <a:srgbClr val="000000"/>
                </a:solidFill>
                <a:effectLst/>
                <a:latin typeface="+mn-ea"/>
              </a:rPr>
              <a:t>GigabitEthernet</a:t>
            </a:r>
            <a:endParaRPr lang="zh-CN" altLang="zh-CN" sz="1200" kern="100" dirty="0">
              <a:effectLst/>
              <a:latin typeface="+mn-ea"/>
            </a:endParaRPr>
          </a:p>
          <a:p>
            <a:pPr algn="l"/>
            <a:r>
              <a:rPr lang="en-US" altLang="zh-CN" sz="1200" kern="100" dirty="0">
                <a:solidFill>
                  <a:srgbClr val="000000"/>
                </a:solidFill>
                <a:effectLst/>
                <a:latin typeface="+mn-ea"/>
              </a:rPr>
              <a:t>0/0/1</a:t>
            </a:r>
            <a:endParaRPr lang="zh-CN" altLang="zh-CN" sz="1200" kern="100" dirty="0">
              <a:effectLst/>
              <a:latin typeface="+mn-ea"/>
            </a:endParaRPr>
          </a:p>
          <a:p>
            <a:pPr algn="l"/>
            <a:r>
              <a:rPr lang="en-US" altLang="zh-CN" sz="1200" kern="100" dirty="0">
                <a:solidFill>
                  <a:srgbClr val="000000"/>
                </a:solidFill>
                <a:effectLst/>
                <a:latin typeface="+mn-ea"/>
              </a:rPr>
              <a:t>      127.0.0.0/8   Direct  0    0           D   127.0.0.1       InLoopBack0</a:t>
            </a:r>
            <a:endParaRPr lang="zh-CN" altLang="zh-CN" sz="1200" kern="100" dirty="0">
              <a:effectLst/>
              <a:latin typeface="+mn-ea"/>
            </a:endParaRPr>
          </a:p>
          <a:p>
            <a:pPr algn="l"/>
            <a:r>
              <a:rPr lang="en-US" altLang="zh-CN" sz="1200" kern="100" dirty="0">
                <a:solidFill>
                  <a:srgbClr val="000000"/>
                </a:solidFill>
                <a:effectLst/>
                <a:latin typeface="+mn-ea"/>
              </a:rPr>
              <a:t>      127.0.0.1/32  Direct  0    0           D   127.0.0.1       InLoopBack0</a:t>
            </a:r>
            <a:endParaRPr lang="zh-CN" altLang="zh-CN" sz="1200" kern="100" dirty="0">
              <a:effectLst/>
              <a:latin typeface="+mn-ea"/>
            </a:endParaRPr>
          </a:p>
          <a:p>
            <a:pPr algn="l"/>
            <a:r>
              <a:rPr lang="en-US" altLang="zh-CN" sz="1200" kern="100" dirty="0">
                <a:solidFill>
                  <a:srgbClr val="000000"/>
                </a:solidFill>
                <a:effectLst/>
                <a:latin typeface="+mn-ea"/>
              </a:rPr>
              <a:t>127.255.255.255/32  Direct  0    0           D   127.0.0.1       InLoopBack0</a:t>
            </a:r>
            <a:endParaRPr lang="zh-CN" altLang="zh-CN" sz="1200" kern="100" dirty="0">
              <a:effectLst/>
              <a:latin typeface="+mn-ea"/>
            </a:endParaRPr>
          </a:p>
          <a:p>
            <a:pPr algn="l"/>
            <a:r>
              <a:rPr lang="en-US" altLang="zh-CN" sz="1200" kern="100" dirty="0">
                <a:solidFill>
                  <a:srgbClr val="000000"/>
                </a:solidFill>
                <a:effectLst/>
                <a:latin typeface="+mn-ea"/>
              </a:rPr>
              <a:t>     172.16.0.0/30  OSPF    10   2           D   172.16.1.1      GigabitEthernet0/0/0</a:t>
            </a:r>
            <a:endParaRPr lang="zh-CN" altLang="zh-CN" sz="1200" kern="100" dirty="0">
              <a:effectLst/>
              <a:latin typeface="+mn-ea"/>
            </a:endParaRPr>
          </a:p>
          <a:p>
            <a:pPr algn="l"/>
            <a:r>
              <a:rPr lang="en-US" altLang="zh-CN" sz="1200" kern="100" dirty="0">
                <a:solidFill>
                  <a:srgbClr val="000000"/>
                </a:solidFill>
                <a:effectLst/>
                <a:latin typeface="+mn-ea"/>
              </a:rPr>
              <a:t>     172.16.1.0/30  Direct  0    0           D   172.16.1.2      GigabitEthernet0/0/0</a:t>
            </a:r>
            <a:endParaRPr lang="zh-CN" altLang="zh-CN" sz="1200" kern="100" dirty="0">
              <a:effectLst/>
              <a:latin typeface="+mn-ea"/>
            </a:endParaRPr>
          </a:p>
          <a:p>
            <a:pPr algn="l"/>
            <a:r>
              <a:rPr lang="en-US" altLang="zh-CN" sz="1200" kern="100" dirty="0">
                <a:solidFill>
                  <a:srgbClr val="000000"/>
                </a:solidFill>
                <a:effectLst/>
                <a:latin typeface="+mn-ea"/>
              </a:rPr>
              <a:t>     172.16.1.2/32  Direct  0    0           D   127.0.0.1       GigabitEthernet0/0/0</a:t>
            </a:r>
            <a:endParaRPr lang="zh-CN" altLang="zh-CN" sz="1200" kern="100" dirty="0">
              <a:effectLst/>
              <a:latin typeface="+mn-ea"/>
            </a:endParaRPr>
          </a:p>
          <a:p>
            <a:pPr algn="l"/>
            <a:r>
              <a:rPr lang="en-US" altLang="zh-CN" sz="1200" kern="100" dirty="0">
                <a:solidFill>
                  <a:srgbClr val="000000"/>
                </a:solidFill>
                <a:effectLst/>
                <a:latin typeface="+mn-ea"/>
              </a:rPr>
              <a:t>     172.16.1.3/32  Direct  0    0           D   127.0.0.1       GigabitEthernet0/0/0</a:t>
            </a:r>
            <a:endParaRPr lang="zh-CN" altLang="zh-CN" sz="1200" kern="100" dirty="0">
              <a:effectLst/>
              <a:latin typeface="+mn-ea"/>
            </a:endParaRPr>
          </a:p>
          <a:p>
            <a:pPr algn="l"/>
            <a:r>
              <a:rPr lang="en-US" altLang="zh-CN" sz="1200" kern="100" dirty="0">
                <a:solidFill>
                  <a:srgbClr val="000000"/>
                </a:solidFill>
                <a:effectLst/>
                <a:latin typeface="+mn-ea"/>
              </a:rPr>
              <a:t>     172.16.2.0/30  Direct  0    0           D   172.16.2.1      GigabitEthernet0/0/1</a:t>
            </a:r>
            <a:endParaRPr lang="zh-CN" altLang="zh-CN" sz="1200" kern="100" dirty="0">
              <a:effectLst/>
              <a:latin typeface="+mn-ea"/>
            </a:endParaRPr>
          </a:p>
          <a:p>
            <a:pPr algn="l"/>
            <a:r>
              <a:rPr lang="en-US" altLang="zh-CN" sz="1200" kern="100" dirty="0">
                <a:solidFill>
                  <a:srgbClr val="000000"/>
                </a:solidFill>
                <a:effectLst/>
                <a:latin typeface="+mn-ea"/>
              </a:rPr>
              <a:t>     172.16.2.1/32  Direct  0    0           D   127.0.0.1       GigabitEthernet0/0/1</a:t>
            </a:r>
            <a:endParaRPr lang="zh-CN" altLang="zh-CN" sz="1200" kern="100" dirty="0">
              <a:effectLst/>
              <a:latin typeface="+mn-ea"/>
            </a:endParaRPr>
          </a:p>
          <a:p>
            <a:pPr algn="l"/>
            <a:r>
              <a:rPr lang="en-US" altLang="zh-CN" sz="1200" kern="100" dirty="0">
                <a:solidFill>
                  <a:srgbClr val="000000"/>
                </a:solidFill>
                <a:effectLst/>
                <a:latin typeface="+mn-ea"/>
              </a:rPr>
              <a:t>     172.16.2.3/32  Direct  0    0           D   127.0.0.1       GigabitEthernet0/0/1</a:t>
            </a:r>
            <a:endParaRPr lang="zh-CN" altLang="zh-CN" sz="1200" kern="100" dirty="0">
              <a:effectLst/>
              <a:latin typeface="+mn-ea"/>
            </a:endParaRPr>
          </a:p>
          <a:p>
            <a:pPr algn="l"/>
            <a:r>
              <a:rPr lang="en-US" altLang="zh-CN" sz="1200" kern="100" dirty="0">
                <a:solidFill>
                  <a:srgbClr val="000000"/>
                </a:solidFill>
                <a:effectLst/>
                <a:latin typeface="+mn-ea"/>
              </a:rPr>
              <a:t>      202.0.0.0/28  Direct  0    0           D   202.0.0.1       Serial1/0/0</a:t>
            </a:r>
            <a:endParaRPr lang="zh-CN" altLang="zh-CN" sz="1200" kern="100" dirty="0">
              <a:effectLst/>
              <a:latin typeface="+mn-ea"/>
            </a:endParaRPr>
          </a:p>
          <a:p>
            <a:pPr algn="l"/>
            <a:r>
              <a:rPr lang="en-US" altLang="zh-CN" sz="1200" kern="100" dirty="0">
                <a:solidFill>
                  <a:srgbClr val="000000"/>
                </a:solidFill>
                <a:effectLst/>
                <a:latin typeface="+mn-ea"/>
              </a:rPr>
              <a:t>      202.0.0.1/32  Direct  0    0           D   127.0.0.1       Serial1/0/0</a:t>
            </a:r>
            <a:endParaRPr lang="zh-CN" altLang="zh-CN" sz="1200" kern="100" dirty="0">
              <a:effectLst/>
              <a:latin typeface="+mn-ea"/>
            </a:endParaRPr>
          </a:p>
          <a:p>
            <a:pPr algn="l"/>
            <a:r>
              <a:rPr lang="en-US" altLang="zh-CN" sz="1200" kern="100" dirty="0">
                <a:solidFill>
                  <a:srgbClr val="000000"/>
                </a:solidFill>
                <a:effectLst/>
                <a:latin typeface="+mn-ea"/>
              </a:rPr>
              <a:t>      202.0.0.6/32  Direct  0    0           D   202.0.0.6       Serial1/0/0</a:t>
            </a:r>
            <a:endParaRPr lang="zh-CN" altLang="zh-CN" sz="1200" kern="100" dirty="0">
              <a:effectLst/>
              <a:latin typeface="+mn-ea"/>
            </a:endParaRPr>
          </a:p>
          <a:p>
            <a:pPr algn="l"/>
            <a:r>
              <a:rPr lang="en-US" altLang="zh-CN" sz="1200" kern="100" dirty="0">
                <a:solidFill>
                  <a:srgbClr val="000000"/>
                </a:solidFill>
                <a:effectLst/>
                <a:latin typeface="+mn-ea"/>
              </a:rPr>
              <a:t>     202.0.0.15/32  Direct  0    0           D   127.0.0.1       Serial1/0/0</a:t>
            </a:r>
            <a:endParaRPr lang="zh-CN" altLang="zh-CN" sz="1200" kern="100" dirty="0">
              <a:effectLst/>
              <a:latin typeface="+mn-ea"/>
            </a:endParaRPr>
          </a:p>
          <a:p>
            <a:pPr algn="l"/>
            <a:r>
              <a:rPr lang="en-US" altLang="zh-CN" sz="1200" kern="100" dirty="0">
                <a:solidFill>
                  <a:srgbClr val="000000"/>
                </a:solidFill>
                <a:effectLst/>
                <a:latin typeface="+mn-ea"/>
              </a:rPr>
              <a:t>255.255.255.255/32  Direct  0    0           D   127.0.0.1       InLoopBack0</a:t>
            </a:r>
            <a:endParaRPr lang="zh-CN" altLang="zh-CN" sz="12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3289367871"/>
      </p:ext>
    </p:extLst>
  </p:cSld>
  <p:clrMapOvr>
    <a:masterClrMapping/>
  </p:clrMapOvr>
  <p:transition spd="slow">
    <p:push/>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sz="2400" dirty="0"/>
              <a:t>6</a:t>
            </a:r>
            <a:r>
              <a:rPr sz="2400" dirty="0"/>
              <a:t>.</a:t>
            </a:r>
            <a:r>
              <a:rPr lang="en-US" sz="2400" dirty="0"/>
              <a:t>6</a:t>
            </a:r>
            <a:r>
              <a:rPr sz="2400" dirty="0"/>
              <a:t>  </a:t>
            </a:r>
            <a:r>
              <a:rPr sz="2400" dirty="0" err="1"/>
              <a:t>项目</a:t>
            </a:r>
            <a:r>
              <a:rPr lang="zh-CN" altLang="en-US" sz="2400" dirty="0"/>
              <a:t>验收</a:t>
            </a:r>
            <a:endParaRPr sz="2400" dirty="0"/>
          </a:p>
        </p:txBody>
      </p:sp>
      <p:sp>
        <p:nvSpPr>
          <p:cNvPr id="6" name="内容占位符 5"/>
          <p:cNvSpPr>
            <a:spLocks noGrp="1"/>
          </p:cNvSpPr>
          <p:nvPr>
            <p:ph idx="13"/>
          </p:nvPr>
        </p:nvSpPr>
        <p:spPr>
          <a:xfrm>
            <a:off x="841375" y="819519"/>
            <a:ext cx="10747058" cy="464458"/>
          </a:xfrm>
        </p:spPr>
        <p:txBody>
          <a:bodyPr>
            <a:noAutofit/>
          </a:bodyPr>
          <a:lstStyle/>
          <a:p>
            <a:pPr indent="306070" algn="l">
              <a:lnSpc>
                <a:spcPct val="172000"/>
              </a:lnSpc>
              <a:spcBef>
                <a:spcPts val="600"/>
              </a:spcBef>
              <a:spcAft>
                <a:spcPts val="600"/>
              </a:spcAft>
            </a:pPr>
            <a:r>
              <a:rPr lang="en-US" altLang="zh-CN" sz="2400" b="1" kern="100" dirty="0">
                <a:effectLst/>
                <a:latin typeface="+mn-ea"/>
              </a:rPr>
              <a:t>6.6.1  </a:t>
            </a:r>
            <a:r>
              <a:rPr lang="zh-CN" altLang="zh-CN" sz="2400" b="1" kern="100" dirty="0">
                <a:effectLst/>
                <a:latin typeface="+mn-ea"/>
              </a:rPr>
              <a:t>查看路由表</a:t>
            </a:r>
          </a:p>
        </p:txBody>
      </p:sp>
      <p:sp>
        <p:nvSpPr>
          <p:cNvPr id="2" name="文本框 1"/>
          <p:cNvSpPr txBox="1"/>
          <p:nvPr/>
        </p:nvSpPr>
        <p:spPr>
          <a:xfrm>
            <a:off x="1104265" y="1524635"/>
            <a:ext cx="10045065" cy="4574540"/>
          </a:xfrm>
          <a:prstGeom prst="rect">
            <a:avLst/>
          </a:prstGeom>
          <a:noFill/>
        </p:spPr>
        <p:txBody>
          <a:bodyPr wrap="square" rtlCol="0" anchor="t">
            <a:noAutofit/>
          </a:bodyPr>
          <a:lstStyle/>
          <a:p>
            <a:pPr indent="258445" algn="just">
              <a:lnSpc>
                <a:spcPct val="150000"/>
              </a:lnSpc>
            </a:pPr>
            <a:r>
              <a:rPr lang="zh-CN" altLang="zh-CN" sz="2000" kern="100" dirty="0">
                <a:effectLst/>
                <a:latin typeface="+mn-ea"/>
              </a:rPr>
              <a:t>结论：路由器</a:t>
            </a:r>
            <a:r>
              <a:rPr lang="en-US" altLang="zh-CN" sz="2000" kern="100" dirty="0">
                <a:effectLst/>
                <a:latin typeface="+mn-ea"/>
              </a:rPr>
              <a:t>R2</a:t>
            </a:r>
            <a:r>
              <a:rPr lang="zh-CN" altLang="zh-CN" sz="2000" kern="100" dirty="0">
                <a:effectLst/>
                <a:latin typeface="+mn-ea"/>
              </a:rPr>
              <a:t>中包含到公司总部所有</a:t>
            </a:r>
            <a:r>
              <a:rPr lang="en-US" altLang="zh-CN" sz="2000" kern="100" dirty="0">
                <a:effectLst/>
                <a:latin typeface="+mn-ea"/>
              </a:rPr>
              <a:t>VLAN</a:t>
            </a:r>
            <a:r>
              <a:rPr lang="zh-CN" altLang="zh-CN" sz="2000" kern="100" dirty="0">
                <a:effectLst/>
                <a:latin typeface="+mn-ea"/>
              </a:rPr>
              <a:t>的路由；包含到分部的静态路由；包含指向公网路由器</a:t>
            </a:r>
            <a:r>
              <a:rPr lang="en-US" altLang="zh-CN" sz="2000" kern="100" dirty="0">
                <a:effectLst/>
                <a:latin typeface="+mn-ea"/>
              </a:rPr>
              <a:t>R4</a:t>
            </a:r>
            <a:r>
              <a:rPr lang="zh-CN" altLang="zh-CN" sz="2000" kern="100" dirty="0">
                <a:effectLst/>
                <a:latin typeface="+mn-ea"/>
              </a:rPr>
              <a:t>的默认路由。</a:t>
            </a:r>
          </a:p>
          <a:p>
            <a:pPr indent="266700" algn="just">
              <a:lnSpc>
                <a:spcPct val="150000"/>
              </a:lnSpc>
            </a:pPr>
            <a:r>
              <a:rPr lang="zh-CN" altLang="zh-CN" sz="2000" kern="100" dirty="0">
                <a:effectLst/>
                <a:latin typeface="+mn-ea"/>
              </a:rPr>
              <a:t>同理可查看</a:t>
            </a:r>
            <a:r>
              <a:rPr lang="en-US" altLang="zh-CN" sz="2000" kern="100" dirty="0">
                <a:effectLst/>
                <a:latin typeface="+mn-ea"/>
              </a:rPr>
              <a:t>S3</a:t>
            </a:r>
            <a:r>
              <a:rPr lang="zh-CN" altLang="zh-CN" sz="2000" kern="100" dirty="0">
                <a:effectLst/>
                <a:latin typeface="+mn-ea"/>
              </a:rPr>
              <a:t>、</a:t>
            </a:r>
            <a:r>
              <a:rPr lang="en-US" altLang="zh-CN" sz="2000" kern="100" dirty="0">
                <a:effectLst/>
                <a:latin typeface="+mn-ea"/>
              </a:rPr>
              <a:t>R1</a:t>
            </a:r>
            <a:r>
              <a:rPr lang="zh-CN" altLang="zh-CN" sz="2000" kern="100" dirty="0">
                <a:effectLst/>
                <a:latin typeface="+mn-ea"/>
              </a:rPr>
              <a:t>、</a:t>
            </a:r>
            <a:r>
              <a:rPr lang="en-US" altLang="zh-CN" sz="2000" kern="100" dirty="0">
                <a:effectLst/>
                <a:latin typeface="+mn-ea"/>
              </a:rPr>
              <a:t>R3</a:t>
            </a:r>
            <a:r>
              <a:rPr lang="zh-CN" altLang="zh-CN" sz="2000" kern="100" dirty="0">
                <a:effectLst/>
                <a:latin typeface="+mn-ea"/>
              </a:rPr>
              <a:t>、</a:t>
            </a:r>
            <a:r>
              <a:rPr lang="en-US" altLang="zh-CN" sz="2000" kern="100" dirty="0">
                <a:effectLst/>
                <a:latin typeface="+mn-ea"/>
              </a:rPr>
              <a:t>R4</a:t>
            </a:r>
            <a:r>
              <a:rPr lang="zh-CN" altLang="zh-CN" sz="2000" kern="100" dirty="0">
                <a:effectLst/>
                <a:latin typeface="+mn-ea"/>
              </a:rPr>
              <a:t>、</a:t>
            </a:r>
            <a:r>
              <a:rPr lang="en-US" altLang="zh-CN" sz="2000" kern="100" dirty="0">
                <a:effectLst/>
                <a:latin typeface="+mn-ea"/>
              </a:rPr>
              <a:t>R5</a:t>
            </a:r>
            <a:r>
              <a:rPr lang="zh-CN" altLang="zh-CN" sz="2000" kern="100" dirty="0">
                <a:effectLst/>
                <a:latin typeface="+mn-ea"/>
              </a:rPr>
              <a:t>的路由表，验收一下路由表中的信息是否正确</a:t>
            </a:r>
            <a:r>
              <a:rPr lang="zh-CN" altLang="zh-CN" sz="1800" kern="100" dirty="0">
                <a:effectLst/>
                <a:latin typeface="Times New Roman" panose="02020603050405020304" pitchFamily="18" charset="0"/>
                <a:ea typeface="宋体" panose="02010600030101010101" pitchFamily="2" charset="-122"/>
              </a:rPr>
              <a:t>。</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661407694"/>
      </p:ext>
    </p:extLst>
  </p:cSld>
  <p:clrMapOvr>
    <a:masterClrMapping/>
  </p:clrMapOvr>
  <p:transition spd="slow">
    <p:push/>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sz="2400" dirty="0"/>
              <a:t>6</a:t>
            </a:r>
            <a:r>
              <a:rPr sz="2400" dirty="0"/>
              <a:t>.</a:t>
            </a:r>
            <a:r>
              <a:rPr lang="en-US" sz="2400" dirty="0"/>
              <a:t>6</a:t>
            </a:r>
            <a:r>
              <a:rPr sz="2400" dirty="0"/>
              <a:t>  </a:t>
            </a:r>
            <a:r>
              <a:rPr sz="2400" dirty="0" err="1"/>
              <a:t>项目</a:t>
            </a:r>
            <a:r>
              <a:rPr lang="zh-CN" altLang="en-US" sz="2400" dirty="0"/>
              <a:t>验收</a:t>
            </a:r>
            <a:endParaRPr sz="2400" dirty="0"/>
          </a:p>
        </p:txBody>
      </p:sp>
      <p:sp>
        <p:nvSpPr>
          <p:cNvPr id="6" name="内容占位符 5"/>
          <p:cNvSpPr>
            <a:spLocks noGrp="1"/>
          </p:cNvSpPr>
          <p:nvPr>
            <p:ph idx="13"/>
          </p:nvPr>
        </p:nvSpPr>
        <p:spPr>
          <a:xfrm>
            <a:off x="841375" y="819519"/>
            <a:ext cx="10747058" cy="464458"/>
          </a:xfrm>
        </p:spPr>
        <p:txBody>
          <a:bodyPr>
            <a:noAutofit/>
          </a:bodyPr>
          <a:lstStyle/>
          <a:p>
            <a:pPr indent="306070" algn="l">
              <a:lnSpc>
                <a:spcPct val="172000"/>
              </a:lnSpc>
              <a:spcBef>
                <a:spcPts val="600"/>
              </a:spcBef>
              <a:spcAft>
                <a:spcPts val="600"/>
              </a:spcAft>
            </a:pPr>
            <a:r>
              <a:rPr lang="en-US" altLang="zh-CN" sz="2400" b="1" kern="100" dirty="0">
                <a:effectLst/>
                <a:latin typeface="+mn-ea"/>
              </a:rPr>
              <a:t>6.6.2  </a:t>
            </a:r>
            <a:r>
              <a:rPr lang="zh-CN" altLang="en-US" sz="2400" b="1" kern="100" dirty="0">
                <a:effectLst/>
                <a:latin typeface="+mn-ea"/>
              </a:rPr>
              <a:t>测试连通性</a:t>
            </a:r>
            <a:endParaRPr lang="zh-CN" altLang="zh-CN" sz="2400" b="1" kern="100" dirty="0">
              <a:effectLst/>
              <a:latin typeface="+mn-ea"/>
            </a:endParaRPr>
          </a:p>
        </p:txBody>
      </p:sp>
      <p:sp>
        <p:nvSpPr>
          <p:cNvPr id="2" name="文本框 1"/>
          <p:cNvSpPr txBox="1"/>
          <p:nvPr/>
        </p:nvSpPr>
        <p:spPr>
          <a:xfrm>
            <a:off x="1104265" y="1524635"/>
            <a:ext cx="10045065" cy="4574540"/>
          </a:xfrm>
          <a:prstGeom prst="rect">
            <a:avLst/>
          </a:prstGeom>
          <a:noFill/>
        </p:spPr>
        <p:txBody>
          <a:bodyPr wrap="square" rtlCol="0" anchor="t">
            <a:noAutofit/>
          </a:bodyPr>
          <a:lstStyle/>
          <a:p>
            <a:pPr indent="262255" algn="just">
              <a:lnSpc>
                <a:spcPct val="150000"/>
              </a:lnSpc>
              <a:tabLst>
                <a:tab pos="302260" algn="l"/>
                <a:tab pos="492760" algn="l"/>
                <a:tab pos="532765" algn="l"/>
              </a:tabLst>
            </a:pPr>
            <a:r>
              <a:rPr lang="en-US" altLang="zh-CN" sz="2000" b="1" kern="100" dirty="0">
                <a:effectLst/>
                <a:latin typeface="+mn-ea"/>
              </a:rPr>
              <a:t>1.</a:t>
            </a:r>
            <a:r>
              <a:rPr lang="zh-CN" altLang="zh-CN" sz="2000" b="1" kern="100" dirty="0">
                <a:effectLst/>
                <a:latin typeface="+mn-ea"/>
              </a:rPr>
              <a:t>测试总部与分部的连通性</a:t>
            </a:r>
            <a:endParaRPr lang="zh-CN" altLang="zh-CN" sz="2000" kern="100" dirty="0">
              <a:effectLst/>
              <a:latin typeface="+mn-ea"/>
            </a:endParaRPr>
          </a:p>
          <a:p>
            <a:pPr indent="261620" algn="just">
              <a:lnSpc>
                <a:spcPct val="150000"/>
              </a:lnSpc>
              <a:tabLst>
                <a:tab pos="302260" algn="l"/>
                <a:tab pos="492760" algn="l"/>
                <a:tab pos="532765" algn="l"/>
              </a:tabLst>
            </a:pPr>
            <a:r>
              <a:rPr lang="zh-CN" altLang="zh-CN" sz="2000" kern="100" dirty="0">
                <a:effectLst/>
                <a:latin typeface="+mn-ea"/>
              </a:rPr>
              <a:t>在总部任一</a:t>
            </a:r>
            <a:r>
              <a:rPr lang="en-US" altLang="zh-CN" sz="2000" kern="100" dirty="0">
                <a:effectLst/>
                <a:latin typeface="+mn-ea"/>
              </a:rPr>
              <a:t>PC</a:t>
            </a:r>
            <a:r>
              <a:rPr lang="zh-CN" altLang="zh-CN" sz="2000" kern="100" dirty="0">
                <a:effectLst/>
                <a:latin typeface="+mn-ea"/>
              </a:rPr>
              <a:t>上</a:t>
            </a:r>
            <a:r>
              <a:rPr lang="en-US" altLang="zh-CN" sz="2000" kern="100" dirty="0">
                <a:effectLst/>
                <a:latin typeface="+mn-ea"/>
              </a:rPr>
              <a:t>ping</a:t>
            </a:r>
            <a:r>
              <a:rPr lang="zh-CN" altLang="zh-CN" sz="2000" kern="100" dirty="0">
                <a:effectLst/>
                <a:latin typeface="+mn-ea"/>
              </a:rPr>
              <a:t>与分部的连通性，这里选用在</a:t>
            </a:r>
            <a:r>
              <a:rPr lang="en-US" altLang="zh-CN" sz="2000" kern="100" dirty="0">
                <a:effectLst/>
                <a:latin typeface="+mn-ea"/>
              </a:rPr>
              <a:t>PC1</a:t>
            </a:r>
            <a:r>
              <a:rPr lang="zh-CN" altLang="zh-CN" sz="2000" kern="100" dirty="0">
                <a:effectLst/>
                <a:latin typeface="+mn-ea"/>
              </a:rPr>
              <a:t>上测试与</a:t>
            </a:r>
            <a:r>
              <a:rPr lang="en-US" altLang="zh-CN" sz="2000" kern="100" dirty="0">
                <a:effectLst/>
                <a:latin typeface="+mn-ea"/>
              </a:rPr>
              <a:t>PC5</a:t>
            </a:r>
            <a:r>
              <a:rPr lang="zh-CN" altLang="zh-CN" sz="2000" kern="100" dirty="0">
                <a:effectLst/>
                <a:latin typeface="+mn-ea"/>
              </a:rPr>
              <a:t>的连通性。</a:t>
            </a:r>
          </a:p>
          <a:p>
            <a:pPr indent="266700" algn="just">
              <a:lnSpc>
                <a:spcPct val="150000"/>
              </a:lnSpc>
            </a:pPr>
            <a:r>
              <a:rPr lang="zh-CN" altLang="zh-CN" sz="2000" kern="100" dirty="0">
                <a:effectLst/>
                <a:latin typeface="+mn-ea"/>
              </a:rPr>
              <a:t>操作如下：</a:t>
            </a:r>
          </a:p>
          <a:p>
            <a:pPr indent="261620" algn="just">
              <a:lnSpc>
                <a:spcPct val="150000"/>
              </a:lnSpc>
              <a:tabLst>
                <a:tab pos="302260" algn="l"/>
                <a:tab pos="492760" algn="l"/>
                <a:tab pos="532765" algn="l"/>
              </a:tabLst>
            </a:pPr>
            <a:r>
              <a:rPr lang="en-US" altLang="zh-CN" sz="2000" kern="100" dirty="0">
                <a:effectLst/>
                <a:latin typeface="+mn-ea"/>
              </a:rPr>
              <a:t>ping 10.0.1.1</a:t>
            </a:r>
            <a:endParaRPr lang="zh-CN" altLang="zh-CN" sz="2000" kern="100" dirty="0">
              <a:effectLst/>
              <a:latin typeface="+mn-ea"/>
            </a:endParaRPr>
          </a:p>
          <a:p>
            <a:pPr indent="261620" algn="just">
              <a:lnSpc>
                <a:spcPct val="150000"/>
              </a:lnSpc>
              <a:tabLst>
                <a:tab pos="302260" algn="l"/>
                <a:tab pos="492760" algn="l"/>
                <a:tab pos="532765" algn="l"/>
              </a:tabLst>
            </a:pPr>
            <a:r>
              <a:rPr lang="zh-CN" altLang="zh-CN" sz="2000" kern="100" dirty="0">
                <a:effectLst/>
                <a:latin typeface="+mn-ea"/>
              </a:rPr>
              <a:t>结果：可以</a:t>
            </a:r>
            <a:r>
              <a:rPr lang="en-US" altLang="zh-CN" sz="2000" kern="100" dirty="0">
                <a:effectLst/>
                <a:latin typeface="+mn-ea"/>
              </a:rPr>
              <a:t>ping</a:t>
            </a:r>
            <a:r>
              <a:rPr lang="zh-CN" altLang="zh-CN" sz="2000" kern="100" dirty="0">
                <a:effectLst/>
                <a:latin typeface="+mn-ea"/>
              </a:rPr>
              <a:t>通。</a:t>
            </a:r>
          </a:p>
          <a:p>
            <a:pPr indent="261620" algn="just">
              <a:lnSpc>
                <a:spcPct val="150000"/>
              </a:lnSpc>
              <a:tabLst>
                <a:tab pos="302260" algn="l"/>
                <a:tab pos="492760" algn="l"/>
                <a:tab pos="532765" algn="l"/>
              </a:tabLst>
            </a:pPr>
            <a:r>
              <a:rPr lang="zh-CN" altLang="zh-CN" sz="2000" kern="100" dirty="0">
                <a:effectLst/>
                <a:latin typeface="+mn-ea"/>
              </a:rPr>
              <a:t>结论：总部与分部互通。</a:t>
            </a:r>
          </a:p>
          <a:p>
            <a:pPr indent="262255" algn="just">
              <a:lnSpc>
                <a:spcPct val="150000"/>
              </a:lnSpc>
              <a:tabLst>
                <a:tab pos="302260" algn="l"/>
                <a:tab pos="492760" algn="l"/>
                <a:tab pos="532765" algn="l"/>
              </a:tabLst>
            </a:pPr>
            <a:r>
              <a:rPr lang="en-US" altLang="zh-CN" sz="2000" b="1" kern="100" dirty="0">
                <a:effectLst/>
                <a:latin typeface="+mn-ea"/>
              </a:rPr>
              <a:t>2.</a:t>
            </a:r>
            <a:r>
              <a:rPr lang="zh-CN" altLang="zh-CN" sz="2000" b="1" kern="100" dirty="0">
                <a:effectLst/>
                <a:latin typeface="+mn-ea"/>
              </a:rPr>
              <a:t>测试部与合作伙伴的连通性</a:t>
            </a:r>
            <a:endParaRPr lang="zh-CN" altLang="zh-CN" sz="2000" kern="100" dirty="0">
              <a:effectLst/>
              <a:latin typeface="+mn-ea"/>
            </a:endParaRPr>
          </a:p>
          <a:p>
            <a:pPr indent="261620" algn="just">
              <a:lnSpc>
                <a:spcPct val="150000"/>
              </a:lnSpc>
              <a:tabLst>
                <a:tab pos="302260" algn="l"/>
                <a:tab pos="492760" algn="l"/>
                <a:tab pos="532765" algn="l"/>
              </a:tabLst>
            </a:pPr>
            <a:r>
              <a:rPr lang="zh-CN" altLang="zh-CN" sz="2000" kern="100" dirty="0">
                <a:effectLst/>
                <a:latin typeface="+mn-ea"/>
              </a:rPr>
              <a:t>（</a:t>
            </a:r>
            <a:r>
              <a:rPr lang="en-US" altLang="zh-CN" sz="2000" kern="100" dirty="0">
                <a:effectLst/>
                <a:latin typeface="+mn-ea"/>
              </a:rPr>
              <a:t>1</a:t>
            </a:r>
            <a:r>
              <a:rPr lang="zh-CN" altLang="zh-CN" sz="2000" kern="100" dirty="0">
                <a:effectLst/>
                <a:latin typeface="+mn-ea"/>
              </a:rPr>
              <a:t>）测试</a:t>
            </a:r>
            <a:r>
              <a:rPr lang="en-US" altLang="zh-CN" sz="2000" kern="100" dirty="0">
                <a:effectLst/>
                <a:latin typeface="+mn-ea"/>
              </a:rPr>
              <a:t>PC6</a:t>
            </a:r>
            <a:r>
              <a:rPr lang="zh-CN" altLang="zh-CN" sz="2000" kern="100" dirty="0">
                <a:effectLst/>
                <a:latin typeface="+mn-ea"/>
              </a:rPr>
              <a:t>与</a:t>
            </a:r>
            <a:r>
              <a:rPr lang="en-US" altLang="zh-CN" sz="2000" kern="100" dirty="0">
                <a:effectLst/>
                <a:latin typeface="+mn-ea"/>
              </a:rPr>
              <a:t>R4</a:t>
            </a:r>
            <a:r>
              <a:rPr lang="zh-CN" altLang="zh-CN" sz="2000" kern="100" dirty="0">
                <a:effectLst/>
                <a:latin typeface="+mn-ea"/>
              </a:rPr>
              <a:t>的</a:t>
            </a:r>
            <a:r>
              <a:rPr lang="en-US" altLang="zh-CN" sz="2000" kern="100" dirty="0">
                <a:effectLst/>
                <a:latin typeface="+mn-ea"/>
              </a:rPr>
              <a:t>S1/0/0</a:t>
            </a:r>
            <a:r>
              <a:rPr lang="zh-CN" altLang="zh-CN" sz="2000" kern="100" dirty="0">
                <a:effectLst/>
                <a:latin typeface="+mn-ea"/>
              </a:rPr>
              <a:t>的连通性。</a:t>
            </a:r>
          </a:p>
          <a:p>
            <a:pPr indent="266700" algn="just">
              <a:lnSpc>
                <a:spcPct val="150000"/>
              </a:lnSpc>
            </a:pPr>
            <a:r>
              <a:rPr lang="zh-CN" altLang="zh-CN" sz="2000" kern="100" dirty="0">
                <a:effectLst/>
                <a:latin typeface="+mn-ea"/>
              </a:rPr>
              <a:t>操作如下：</a:t>
            </a:r>
          </a:p>
          <a:p>
            <a:pPr marL="133350" indent="133350" algn="just">
              <a:lnSpc>
                <a:spcPct val="150000"/>
              </a:lnSpc>
            </a:pPr>
            <a:r>
              <a:rPr lang="en-US" altLang="zh-CN" sz="2000" kern="100" dirty="0">
                <a:effectLst/>
                <a:latin typeface="+mn-ea"/>
              </a:rPr>
              <a:t>ping 202.0.0.6</a:t>
            </a:r>
            <a:endParaRPr lang="zh-CN" altLang="zh-CN" sz="2000" kern="100" dirty="0">
              <a:effectLst/>
              <a:latin typeface="+mn-ea"/>
            </a:endParaRPr>
          </a:p>
          <a:p>
            <a:pPr indent="266700" algn="just">
              <a:lnSpc>
                <a:spcPct val="150000"/>
              </a:lnSpc>
            </a:pPr>
            <a:r>
              <a:rPr lang="zh-CN" altLang="zh-CN" sz="2000" kern="100" dirty="0">
                <a:effectLst/>
                <a:latin typeface="+mn-ea"/>
              </a:rPr>
              <a:t>结果： </a:t>
            </a:r>
            <a:r>
              <a:rPr lang="en-US" altLang="zh-CN" sz="2000" kern="100" dirty="0">
                <a:effectLst/>
                <a:latin typeface="+mn-ea"/>
              </a:rPr>
              <a:t>ping</a:t>
            </a:r>
            <a:r>
              <a:rPr lang="zh-CN" altLang="zh-CN" sz="2000" kern="100" dirty="0">
                <a:effectLst/>
                <a:latin typeface="+mn-ea"/>
              </a:rPr>
              <a:t>不通。</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1818870319"/>
      </p:ext>
    </p:extLst>
  </p:cSld>
  <p:clrMapOvr>
    <a:masterClrMapping/>
  </p:clrMapOvr>
  <p:transition spd="slow">
    <p:push/>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sz="2400" dirty="0"/>
              <a:t>6</a:t>
            </a:r>
            <a:r>
              <a:rPr sz="2400" dirty="0"/>
              <a:t>.</a:t>
            </a:r>
            <a:r>
              <a:rPr lang="en-US" sz="2400" dirty="0"/>
              <a:t>6</a:t>
            </a:r>
            <a:r>
              <a:rPr sz="2400" dirty="0"/>
              <a:t>  </a:t>
            </a:r>
            <a:r>
              <a:rPr sz="2400" dirty="0" err="1"/>
              <a:t>项目</a:t>
            </a:r>
            <a:r>
              <a:rPr lang="zh-CN" altLang="en-US" sz="2400" dirty="0"/>
              <a:t>验收</a:t>
            </a:r>
            <a:endParaRPr sz="2400" dirty="0"/>
          </a:p>
        </p:txBody>
      </p:sp>
      <p:sp>
        <p:nvSpPr>
          <p:cNvPr id="6" name="内容占位符 5"/>
          <p:cNvSpPr>
            <a:spLocks noGrp="1"/>
          </p:cNvSpPr>
          <p:nvPr>
            <p:ph idx="13"/>
          </p:nvPr>
        </p:nvSpPr>
        <p:spPr>
          <a:xfrm>
            <a:off x="841375" y="819519"/>
            <a:ext cx="10747058" cy="464458"/>
          </a:xfrm>
        </p:spPr>
        <p:txBody>
          <a:bodyPr>
            <a:noAutofit/>
          </a:bodyPr>
          <a:lstStyle/>
          <a:p>
            <a:pPr indent="306070" algn="l">
              <a:lnSpc>
                <a:spcPct val="172000"/>
              </a:lnSpc>
              <a:spcBef>
                <a:spcPts val="600"/>
              </a:spcBef>
              <a:spcAft>
                <a:spcPts val="600"/>
              </a:spcAft>
            </a:pPr>
            <a:r>
              <a:rPr lang="en-US" altLang="zh-CN" sz="2400" b="1" kern="100" dirty="0">
                <a:effectLst/>
                <a:latin typeface="+mn-ea"/>
              </a:rPr>
              <a:t>6.6.2  </a:t>
            </a:r>
            <a:r>
              <a:rPr lang="zh-CN" altLang="en-US" sz="2400" b="1" kern="100" dirty="0">
                <a:effectLst/>
                <a:latin typeface="+mn-ea"/>
              </a:rPr>
              <a:t>测试连通性</a:t>
            </a:r>
            <a:endParaRPr lang="zh-CN" altLang="zh-CN" sz="2400" b="1" kern="100" dirty="0">
              <a:effectLst/>
              <a:latin typeface="+mn-ea"/>
            </a:endParaRPr>
          </a:p>
        </p:txBody>
      </p:sp>
      <p:sp>
        <p:nvSpPr>
          <p:cNvPr id="2" name="文本框 1"/>
          <p:cNvSpPr txBox="1"/>
          <p:nvPr/>
        </p:nvSpPr>
        <p:spPr>
          <a:xfrm>
            <a:off x="1104265" y="1524635"/>
            <a:ext cx="10045065" cy="4574540"/>
          </a:xfrm>
          <a:prstGeom prst="rect">
            <a:avLst/>
          </a:prstGeom>
          <a:noFill/>
        </p:spPr>
        <p:txBody>
          <a:bodyPr wrap="square" rtlCol="0" anchor="t">
            <a:noAutofit/>
          </a:bodyPr>
          <a:lstStyle/>
          <a:p>
            <a:pPr indent="261620" algn="just">
              <a:lnSpc>
                <a:spcPct val="150000"/>
              </a:lnSpc>
              <a:tabLst>
                <a:tab pos="302260" algn="l"/>
                <a:tab pos="492760" algn="l"/>
                <a:tab pos="532765" algn="l"/>
              </a:tabLst>
            </a:pPr>
            <a:r>
              <a:rPr lang="zh-CN" altLang="zh-CN" sz="2000" kern="100" dirty="0">
                <a:effectLst/>
                <a:latin typeface="+mn-ea"/>
              </a:rPr>
              <a:t>（</a:t>
            </a:r>
            <a:r>
              <a:rPr lang="en-US" altLang="zh-CN" sz="2000" kern="100" dirty="0">
                <a:effectLst/>
                <a:latin typeface="+mn-ea"/>
              </a:rPr>
              <a:t>2</a:t>
            </a:r>
            <a:r>
              <a:rPr lang="zh-CN" altLang="zh-CN" sz="2000" kern="100" dirty="0">
                <a:effectLst/>
                <a:latin typeface="+mn-ea"/>
              </a:rPr>
              <a:t>）测试</a:t>
            </a:r>
            <a:r>
              <a:rPr lang="en-US" altLang="zh-CN" sz="2000" kern="100" dirty="0">
                <a:effectLst/>
                <a:latin typeface="+mn-ea"/>
              </a:rPr>
              <a:t>PC4</a:t>
            </a:r>
            <a:r>
              <a:rPr lang="zh-CN" altLang="zh-CN" sz="2000" kern="100" dirty="0">
                <a:effectLst/>
                <a:latin typeface="+mn-ea"/>
              </a:rPr>
              <a:t>与</a:t>
            </a:r>
            <a:r>
              <a:rPr lang="en-US" altLang="zh-CN" sz="2000" kern="100" dirty="0">
                <a:effectLst/>
                <a:latin typeface="+mn-ea"/>
              </a:rPr>
              <a:t>RT2</a:t>
            </a:r>
            <a:r>
              <a:rPr lang="zh-CN" altLang="zh-CN" sz="2000" kern="100" dirty="0">
                <a:effectLst/>
                <a:latin typeface="+mn-ea"/>
              </a:rPr>
              <a:t>的</a:t>
            </a:r>
            <a:r>
              <a:rPr lang="en-US" altLang="zh-CN" sz="2000" kern="100" dirty="0">
                <a:effectLst/>
                <a:latin typeface="+mn-ea"/>
              </a:rPr>
              <a:t>S1/0/0</a:t>
            </a:r>
            <a:r>
              <a:rPr lang="zh-CN" altLang="zh-CN" sz="2000" kern="100" dirty="0">
                <a:effectLst/>
                <a:latin typeface="+mn-ea"/>
              </a:rPr>
              <a:t>的连通性。</a:t>
            </a:r>
          </a:p>
          <a:p>
            <a:pPr indent="266700" algn="just">
              <a:lnSpc>
                <a:spcPct val="150000"/>
              </a:lnSpc>
            </a:pPr>
            <a:r>
              <a:rPr lang="zh-CN" altLang="zh-CN" sz="2000" kern="100" dirty="0">
                <a:effectLst/>
                <a:latin typeface="+mn-ea"/>
              </a:rPr>
              <a:t>操作如下：</a:t>
            </a:r>
          </a:p>
          <a:p>
            <a:pPr marL="133350" indent="133350" algn="just">
              <a:lnSpc>
                <a:spcPct val="150000"/>
              </a:lnSpc>
            </a:pPr>
            <a:r>
              <a:rPr lang="en-US" altLang="zh-CN" sz="2000" kern="100" dirty="0">
                <a:effectLst/>
                <a:latin typeface="+mn-ea"/>
              </a:rPr>
              <a:t>ping 202.0.0.1</a:t>
            </a:r>
            <a:r>
              <a:rPr lang="zh-CN" altLang="zh-CN" sz="2000" kern="100" dirty="0">
                <a:effectLst/>
                <a:latin typeface="+mn-ea"/>
              </a:rPr>
              <a:t>（在</a:t>
            </a:r>
            <a:r>
              <a:rPr lang="en-US" altLang="zh-CN" sz="2000" kern="100" dirty="0">
                <a:effectLst/>
                <a:latin typeface="+mn-ea"/>
              </a:rPr>
              <a:t>PC1</a:t>
            </a:r>
            <a:r>
              <a:rPr lang="zh-CN" altLang="zh-CN" sz="2000" kern="100" dirty="0">
                <a:effectLst/>
                <a:latin typeface="+mn-ea"/>
              </a:rPr>
              <a:t>上测试）</a:t>
            </a:r>
          </a:p>
          <a:p>
            <a:pPr indent="266700" algn="just">
              <a:lnSpc>
                <a:spcPct val="150000"/>
              </a:lnSpc>
            </a:pPr>
            <a:r>
              <a:rPr lang="zh-CN" altLang="zh-CN" sz="2000" kern="100" dirty="0">
                <a:effectLst/>
                <a:latin typeface="+mn-ea"/>
              </a:rPr>
              <a:t>结果： 可以</a:t>
            </a:r>
            <a:r>
              <a:rPr lang="en-US" altLang="zh-CN" sz="2000" kern="100" dirty="0">
                <a:effectLst/>
                <a:latin typeface="+mn-ea"/>
              </a:rPr>
              <a:t>ping</a:t>
            </a:r>
            <a:r>
              <a:rPr lang="zh-CN" altLang="zh-CN" sz="2000" kern="100" dirty="0">
                <a:effectLst/>
                <a:latin typeface="+mn-ea"/>
              </a:rPr>
              <a:t>通。</a:t>
            </a:r>
          </a:p>
          <a:p>
            <a:pPr indent="261620" algn="just">
              <a:lnSpc>
                <a:spcPct val="150000"/>
              </a:lnSpc>
              <a:tabLst>
                <a:tab pos="302260" algn="l"/>
                <a:tab pos="492760" algn="l"/>
                <a:tab pos="532765" algn="l"/>
              </a:tabLst>
            </a:pPr>
            <a:r>
              <a:rPr lang="zh-CN" altLang="zh-CN" sz="2000" kern="100" dirty="0">
                <a:effectLst/>
                <a:latin typeface="+mn-ea"/>
              </a:rPr>
              <a:t>结论：分部向合作伙伴方向只能</a:t>
            </a:r>
            <a:r>
              <a:rPr lang="en-US" altLang="zh-CN" sz="2000" kern="100" dirty="0">
                <a:effectLst/>
                <a:latin typeface="+mn-ea"/>
              </a:rPr>
              <a:t>ping</a:t>
            </a:r>
            <a:r>
              <a:rPr lang="zh-CN" altLang="zh-CN" sz="2000" kern="100" dirty="0">
                <a:effectLst/>
                <a:latin typeface="+mn-ea"/>
              </a:rPr>
              <a:t>通到</a:t>
            </a:r>
            <a:r>
              <a:rPr lang="en-US" altLang="zh-CN" sz="2000" kern="100" dirty="0">
                <a:effectLst/>
                <a:latin typeface="+mn-ea"/>
              </a:rPr>
              <a:t>R2</a:t>
            </a:r>
            <a:r>
              <a:rPr lang="zh-CN" altLang="zh-CN" sz="2000" kern="100" dirty="0">
                <a:effectLst/>
                <a:latin typeface="+mn-ea"/>
              </a:rPr>
              <a:t>的</a:t>
            </a:r>
            <a:r>
              <a:rPr lang="en-US" altLang="zh-CN" sz="2000" kern="100" dirty="0">
                <a:effectLst/>
                <a:latin typeface="+mn-ea"/>
              </a:rPr>
              <a:t>S1/0/0</a:t>
            </a:r>
            <a:r>
              <a:rPr lang="zh-CN" altLang="zh-CN" sz="2000" kern="100" dirty="0">
                <a:effectLst/>
                <a:latin typeface="+mn-ea"/>
              </a:rPr>
              <a:t>口。</a:t>
            </a:r>
          </a:p>
          <a:p>
            <a:pPr indent="261620" algn="just">
              <a:lnSpc>
                <a:spcPct val="150000"/>
              </a:lnSpc>
              <a:tabLst>
                <a:tab pos="302260" algn="l"/>
                <a:tab pos="492760" algn="l"/>
                <a:tab pos="532765" algn="l"/>
              </a:tabLst>
            </a:pPr>
            <a:r>
              <a:rPr lang="zh-CN" altLang="zh-CN" sz="2000" kern="100" dirty="0">
                <a:effectLst/>
                <a:latin typeface="+mn-ea"/>
              </a:rPr>
              <a:t>同理可以测试公司总部向合作伙伴方向只能</a:t>
            </a:r>
            <a:r>
              <a:rPr lang="en-US" altLang="zh-CN" sz="2000" kern="100" dirty="0">
                <a:effectLst/>
                <a:latin typeface="+mn-ea"/>
              </a:rPr>
              <a:t>ping</a:t>
            </a:r>
            <a:r>
              <a:rPr lang="zh-CN" altLang="zh-CN" sz="2000" kern="100" dirty="0">
                <a:effectLst/>
                <a:latin typeface="+mn-ea"/>
              </a:rPr>
              <a:t>通到</a:t>
            </a:r>
            <a:r>
              <a:rPr lang="en-US" altLang="zh-CN" sz="2000" kern="100" dirty="0">
                <a:effectLst/>
                <a:latin typeface="+mn-ea"/>
              </a:rPr>
              <a:t>R2</a:t>
            </a:r>
            <a:r>
              <a:rPr lang="zh-CN" altLang="zh-CN" sz="2000" kern="100" dirty="0">
                <a:effectLst/>
                <a:latin typeface="+mn-ea"/>
              </a:rPr>
              <a:t>的</a:t>
            </a:r>
            <a:r>
              <a:rPr lang="en-US" altLang="zh-CN" sz="2000" kern="100" dirty="0">
                <a:effectLst/>
                <a:latin typeface="+mn-ea"/>
              </a:rPr>
              <a:t>S1/0/0</a:t>
            </a:r>
            <a:r>
              <a:rPr lang="zh-CN" altLang="zh-CN" sz="2000" kern="100" dirty="0">
                <a:effectLst/>
                <a:latin typeface="+mn-ea"/>
              </a:rPr>
              <a:t>口。</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2758313239"/>
      </p:ext>
    </p:extLst>
  </p:cSld>
  <p:clrMapOvr>
    <a:masterClrMapping/>
  </p:clrMapOvr>
  <p:transition spd="slow">
    <p:push/>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sz="2400" dirty="0"/>
              <a:t>6</a:t>
            </a:r>
            <a:r>
              <a:rPr sz="2400" dirty="0"/>
              <a:t>.</a:t>
            </a:r>
            <a:r>
              <a:rPr lang="en-US" sz="2400" dirty="0"/>
              <a:t>6</a:t>
            </a:r>
            <a:r>
              <a:rPr sz="2400" dirty="0"/>
              <a:t>  </a:t>
            </a:r>
            <a:r>
              <a:rPr sz="2400" dirty="0" err="1"/>
              <a:t>项目</a:t>
            </a:r>
            <a:r>
              <a:rPr lang="zh-CN" altLang="en-US" sz="2400" dirty="0"/>
              <a:t>验收</a:t>
            </a:r>
            <a:endParaRPr sz="2400" dirty="0"/>
          </a:p>
        </p:txBody>
      </p:sp>
      <p:sp>
        <p:nvSpPr>
          <p:cNvPr id="6" name="内容占位符 5"/>
          <p:cNvSpPr>
            <a:spLocks noGrp="1"/>
          </p:cNvSpPr>
          <p:nvPr>
            <p:ph idx="13"/>
          </p:nvPr>
        </p:nvSpPr>
        <p:spPr>
          <a:xfrm>
            <a:off x="841375" y="819519"/>
            <a:ext cx="10747058" cy="464458"/>
          </a:xfrm>
        </p:spPr>
        <p:txBody>
          <a:bodyPr>
            <a:noAutofit/>
          </a:bodyPr>
          <a:lstStyle/>
          <a:p>
            <a:pPr indent="306070" algn="l">
              <a:lnSpc>
                <a:spcPct val="172000"/>
              </a:lnSpc>
              <a:spcBef>
                <a:spcPts val="600"/>
              </a:spcBef>
              <a:spcAft>
                <a:spcPts val="600"/>
              </a:spcAft>
            </a:pPr>
            <a:r>
              <a:rPr lang="en-US" altLang="zh-CN" sz="2400" b="1" kern="100" dirty="0">
                <a:effectLst/>
                <a:latin typeface="+mn-ea"/>
              </a:rPr>
              <a:t>6.6.2  </a:t>
            </a:r>
            <a:r>
              <a:rPr lang="zh-CN" altLang="en-US" sz="2400" b="1" kern="100" dirty="0">
                <a:effectLst/>
                <a:latin typeface="+mn-ea"/>
              </a:rPr>
              <a:t>测试连通性</a:t>
            </a:r>
            <a:endParaRPr lang="zh-CN" altLang="zh-CN" sz="2400" b="1" kern="100" dirty="0">
              <a:effectLst/>
              <a:latin typeface="+mn-ea"/>
            </a:endParaRPr>
          </a:p>
        </p:txBody>
      </p:sp>
      <p:sp>
        <p:nvSpPr>
          <p:cNvPr id="2" name="文本框 1"/>
          <p:cNvSpPr txBox="1"/>
          <p:nvPr/>
        </p:nvSpPr>
        <p:spPr>
          <a:xfrm>
            <a:off x="1076642" y="1524794"/>
            <a:ext cx="10045065" cy="4574540"/>
          </a:xfrm>
          <a:prstGeom prst="rect">
            <a:avLst/>
          </a:prstGeom>
          <a:noFill/>
        </p:spPr>
        <p:txBody>
          <a:bodyPr wrap="square" rtlCol="0" anchor="t">
            <a:noAutofit/>
          </a:bodyPr>
          <a:lstStyle/>
          <a:p>
            <a:pPr indent="262255" algn="just">
              <a:lnSpc>
                <a:spcPct val="150000"/>
              </a:lnSpc>
              <a:tabLst>
                <a:tab pos="302260" algn="l"/>
                <a:tab pos="492760" algn="l"/>
                <a:tab pos="532765" algn="l"/>
              </a:tabLst>
            </a:pPr>
            <a:r>
              <a:rPr lang="en-US" altLang="zh-CN" sz="2000" b="1" kern="100" dirty="0">
                <a:effectLst/>
                <a:latin typeface="+mn-ea"/>
              </a:rPr>
              <a:t>3.</a:t>
            </a:r>
            <a:r>
              <a:rPr lang="zh-CN" altLang="zh-CN" sz="2000" b="1" kern="100" dirty="0">
                <a:effectLst/>
                <a:latin typeface="+mn-ea"/>
              </a:rPr>
              <a:t>测试合作伙伴与总部以及分部方向的连通性</a:t>
            </a:r>
            <a:endParaRPr lang="zh-CN" altLang="zh-CN" sz="2000" kern="100" dirty="0">
              <a:effectLst/>
              <a:latin typeface="+mn-ea"/>
            </a:endParaRPr>
          </a:p>
          <a:p>
            <a:pPr indent="261620" algn="just">
              <a:lnSpc>
                <a:spcPct val="150000"/>
              </a:lnSpc>
              <a:tabLst>
                <a:tab pos="302260" algn="l"/>
                <a:tab pos="492760" algn="l"/>
                <a:tab pos="532765" algn="l"/>
              </a:tabLst>
            </a:pPr>
            <a:r>
              <a:rPr lang="zh-CN" altLang="zh-CN" sz="2000" kern="100" dirty="0">
                <a:effectLst/>
                <a:latin typeface="+mn-ea"/>
              </a:rPr>
              <a:t>（</a:t>
            </a:r>
            <a:r>
              <a:rPr lang="en-US" altLang="zh-CN" sz="2000" kern="100" dirty="0">
                <a:effectLst/>
                <a:latin typeface="+mn-ea"/>
              </a:rPr>
              <a:t>1</a:t>
            </a:r>
            <a:r>
              <a:rPr lang="zh-CN" altLang="zh-CN" sz="2000" kern="100" dirty="0">
                <a:effectLst/>
                <a:latin typeface="+mn-ea"/>
              </a:rPr>
              <a:t>）测试</a:t>
            </a:r>
            <a:r>
              <a:rPr lang="en-US" altLang="zh-CN" sz="2000" kern="100" dirty="0">
                <a:effectLst/>
                <a:latin typeface="+mn-ea"/>
              </a:rPr>
              <a:t>PC6</a:t>
            </a:r>
            <a:r>
              <a:rPr lang="zh-CN" altLang="zh-CN" sz="2000" kern="100" dirty="0">
                <a:effectLst/>
                <a:latin typeface="+mn-ea"/>
              </a:rPr>
              <a:t>与</a:t>
            </a:r>
            <a:r>
              <a:rPr lang="en-US" altLang="zh-CN" sz="2000" kern="100" dirty="0">
                <a:effectLst/>
                <a:latin typeface="+mn-ea"/>
              </a:rPr>
              <a:t>R4</a:t>
            </a:r>
            <a:r>
              <a:rPr lang="zh-CN" altLang="zh-CN" sz="2000" kern="100" dirty="0">
                <a:effectLst/>
                <a:latin typeface="+mn-ea"/>
              </a:rPr>
              <a:t>的</a:t>
            </a:r>
            <a:r>
              <a:rPr lang="en-US" altLang="zh-CN" sz="2000" kern="100" dirty="0">
                <a:effectLst/>
                <a:latin typeface="+mn-ea"/>
              </a:rPr>
              <a:t>S1/0/1</a:t>
            </a:r>
            <a:r>
              <a:rPr lang="zh-CN" altLang="zh-CN" sz="2000" kern="100" dirty="0">
                <a:effectLst/>
                <a:latin typeface="+mn-ea"/>
              </a:rPr>
              <a:t>的连通性。</a:t>
            </a:r>
          </a:p>
          <a:p>
            <a:pPr indent="266700" algn="just">
              <a:lnSpc>
                <a:spcPct val="150000"/>
              </a:lnSpc>
            </a:pPr>
            <a:r>
              <a:rPr lang="zh-CN" altLang="zh-CN" sz="2000" kern="100" dirty="0">
                <a:effectLst/>
                <a:latin typeface="+mn-ea"/>
              </a:rPr>
              <a:t>操作如下：</a:t>
            </a:r>
          </a:p>
          <a:p>
            <a:pPr marL="133350" indent="133350" algn="just">
              <a:lnSpc>
                <a:spcPct val="150000"/>
              </a:lnSpc>
            </a:pPr>
            <a:r>
              <a:rPr lang="en-US" altLang="zh-CN" sz="2000" kern="100" dirty="0">
                <a:effectLst/>
                <a:latin typeface="+mn-ea"/>
              </a:rPr>
              <a:t>ping 202.0.1.1</a:t>
            </a:r>
            <a:endParaRPr lang="zh-CN" altLang="zh-CN" sz="2000" kern="100" dirty="0">
              <a:effectLst/>
              <a:latin typeface="+mn-ea"/>
            </a:endParaRPr>
          </a:p>
          <a:p>
            <a:pPr indent="266700" algn="just">
              <a:lnSpc>
                <a:spcPct val="150000"/>
              </a:lnSpc>
            </a:pPr>
            <a:r>
              <a:rPr lang="zh-CN" altLang="zh-CN" sz="2000" kern="100" dirty="0">
                <a:effectLst/>
                <a:latin typeface="+mn-ea"/>
              </a:rPr>
              <a:t>结果：</a:t>
            </a:r>
            <a:r>
              <a:rPr lang="en-US" altLang="zh-CN" sz="2000" kern="100" dirty="0">
                <a:effectLst/>
                <a:latin typeface="+mn-ea"/>
              </a:rPr>
              <a:t> ping</a:t>
            </a:r>
            <a:r>
              <a:rPr lang="zh-CN" altLang="zh-CN" sz="2000" kern="100" dirty="0">
                <a:effectLst/>
                <a:latin typeface="+mn-ea"/>
              </a:rPr>
              <a:t>不通。</a:t>
            </a:r>
          </a:p>
          <a:p>
            <a:pPr indent="261620" algn="just">
              <a:lnSpc>
                <a:spcPct val="150000"/>
              </a:lnSpc>
              <a:tabLst>
                <a:tab pos="302260" algn="l"/>
                <a:tab pos="492760" algn="l"/>
                <a:tab pos="532765" algn="l"/>
              </a:tabLst>
            </a:pPr>
            <a:r>
              <a:rPr lang="zh-CN" altLang="zh-CN" sz="2000" kern="100" dirty="0">
                <a:effectLst/>
                <a:latin typeface="+mn-ea"/>
              </a:rPr>
              <a:t>（</a:t>
            </a:r>
            <a:r>
              <a:rPr lang="en-US" altLang="zh-CN" sz="2000" kern="100" dirty="0">
                <a:effectLst/>
                <a:latin typeface="+mn-ea"/>
              </a:rPr>
              <a:t>2</a:t>
            </a:r>
            <a:r>
              <a:rPr lang="zh-CN" altLang="zh-CN" sz="2000" kern="100" dirty="0">
                <a:effectLst/>
                <a:latin typeface="+mn-ea"/>
              </a:rPr>
              <a:t>）测试</a:t>
            </a:r>
            <a:r>
              <a:rPr lang="en-US" altLang="zh-CN" sz="2000" kern="100" dirty="0">
                <a:effectLst/>
                <a:latin typeface="+mn-ea"/>
              </a:rPr>
              <a:t>PC6</a:t>
            </a:r>
            <a:r>
              <a:rPr lang="zh-CN" altLang="zh-CN" sz="2000" kern="100" dirty="0">
                <a:effectLst/>
                <a:latin typeface="+mn-ea"/>
              </a:rPr>
              <a:t>与</a:t>
            </a:r>
            <a:r>
              <a:rPr lang="en-US" altLang="zh-CN" sz="2000" kern="100" dirty="0">
                <a:effectLst/>
                <a:latin typeface="+mn-ea"/>
              </a:rPr>
              <a:t>R5</a:t>
            </a:r>
            <a:r>
              <a:rPr lang="zh-CN" altLang="zh-CN" sz="2000" kern="100" dirty="0">
                <a:effectLst/>
                <a:latin typeface="+mn-ea"/>
              </a:rPr>
              <a:t>的</a:t>
            </a:r>
            <a:r>
              <a:rPr lang="en-US" altLang="zh-CN" sz="2000" kern="100" dirty="0">
                <a:effectLst/>
                <a:latin typeface="+mn-ea"/>
              </a:rPr>
              <a:t>S1/0/1</a:t>
            </a:r>
            <a:r>
              <a:rPr lang="zh-CN" altLang="zh-CN" sz="2000" kern="100" dirty="0">
                <a:effectLst/>
                <a:latin typeface="+mn-ea"/>
              </a:rPr>
              <a:t>的连通性。</a:t>
            </a:r>
          </a:p>
          <a:p>
            <a:pPr indent="266700" algn="just">
              <a:lnSpc>
                <a:spcPct val="150000"/>
              </a:lnSpc>
            </a:pPr>
            <a:r>
              <a:rPr lang="zh-CN" altLang="zh-CN" sz="2000" kern="100" dirty="0">
                <a:effectLst/>
                <a:latin typeface="+mn-ea"/>
              </a:rPr>
              <a:t>操作如下：</a:t>
            </a:r>
          </a:p>
          <a:p>
            <a:pPr marL="133350" indent="133350" algn="just">
              <a:lnSpc>
                <a:spcPct val="150000"/>
              </a:lnSpc>
            </a:pPr>
            <a:r>
              <a:rPr lang="en-US" altLang="zh-CN" sz="2000" kern="100" dirty="0">
                <a:effectLst/>
                <a:latin typeface="+mn-ea"/>
              </a:rPr>
              <a:t>ping 202.0.1.2</a:t>
            </a:r>
            <a:endParaRPr lang="zh-CN" altLang="zh-CN" sz="2000" kern="100" dirty="0">
              <a:effectLst/>
              <a:latin typeface="+mn-ea"/>
            </a:endParaRPr>
          </a:p>
          <a:p>
            <a:pPr indent="266700" algn="just">
              <a:lnSpc>
                <a:spcPct val="150000"/>
              </a:lnSpc>
            </a:pPr>
            <a:r>
              <a:rPr lang="zh-CN" altLang="zh-CN" sz="2000" kern="100" dirty="0">
                <a:effectLst/>
                <a:latin typeface="+mn-ea"/>
              </a:rPr>
              <a:t>结果： 可以</a:t>
            </a:r>
            <a:r>
              <a:rPr lang="en-US" altLang="zh-CN" sz="2000" kern="100" dirty="0">
                <a:effectLst/>
                <a:latin typeface="+mn-ea"/>
              </a:rPr>
              <a:t>ping</a:t>
            </a:r>
            <a:r>
              <a:rPr lang="zh-CN" altLang="zh-CN" sz="2000" kern="100" dirty="0">
                <a:effectLst/>
                <a:latin typeface="+mn-ea"/>
              </a:rPr>
              <a:t>通。</a:t>
            </a:r>
          </a:p>
          <a:p>
            <a:pPr indent="261620" algn="just">
              <a:lnSpc>
                <a:spcPct val="150000"/>
              </a:lnSpc>
              <a:tabLst>
                <a:tab pos="302260" algn="l"/>
                <a:tab pos="492760" algn="l"/>
                <a:tab pos="532765" algn="l"/>
              </a:tabLst>
            </a:pPr>
            <a:r>
              <a:rPr lang="zh-CN" altLang="zh-CN" sz="2000" kern="100" dirty="0">
                <a:effectLst/>
                <a:latin typeface="+mn-ea"/>
              </a:rPr>
              <a:t>结论：合作伙伴与总部以及分部方向只能</a:t>
            </a:r>
            <a:r>
              <a:rPr lang="en-US" altLang="zh-CN" sz="2000" kern="100" dirty="0">
                <a:effectLst/>
                <a:latin typeface="+mn-ea"/>
              </a:rPr>
              <a:t>ping</a:t>
            </a:r>
            <a:r>
              <a:rPr lang="zh-CN" altLang="zh-CN" sz="2000" kern="100" dirty="0">
                <a:effectLst/>
                <a:latin typeface="+mn-ea"/>
              </a:rPr>
              <a:t>通到</a:t>
            </a:r>
            <a:r>
              <a:rPr lang="en-US" altLang="zh-CN" sz="2000" kern="100" dirty="0">
                <a:effectLst/>
                <a:latin typeface="+mn-ea"/>
              </a:rPr>
              <a:t>R5</a:t>
            </a:r>
            <a:r>
              <a:rPr lang="zh-CN" altLang="zh-CN" sz="2000" kern="100" dirty="0">
                <a:effectLst/>
                <a:latin typeface="+mn-ea"/>
              </a:rPr>
              <a:t>的</a:t>
            </a:r>
            <a:r>
              <a:rPr lang="en-US" altLang="zh-CN" sz="2000" kern="100" dirty="0">
                <a:effectLst/>
                <a:latin typeface="+mn-ea"/>
              </a:rPr>
              <a:t>S1/0/1</a:t>
            </a:r>
            <a:r>
              <a:rPr lang="zh-CN" altLang="zh-CN" sz="2000" kern="100" dirty="0">
                <a:effectLst/>
                <a:latin typeface="+mn-ea"/>
              </a:rPr>
              <a:t>口。</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2478462414"/>
      </p:ext>
    </p:extLst>
  </p:cSld>
  <p:clrMapOvr>
    <a:masterClrMapping/>
  </p:clrMapOvr>
  <p:transition spd="slow">
    <p:push/>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6.7 </a:t>
            </a:r>
            <a:r>
              <a:rPr lang="zh-CN" altLang="en-US" dirty="0"/>
              <a:t>项目小结</a:t>
            </a:r>
          </a:p>
        </p:txBody>
      </p:sp>
      <p:sp>
        <p:nvSpPr>
          <p:cNvPr id="6" name="内容占位符 5"/>
          <p:cNvSpPr>
            <a:spLocks noGrp="1"/>
          </p:cNvSpPr>
          <p:nvPr>
            <p:ph idx="13"/>
          </p:nvPr>
        </p:nvSpPr>
        <p:spPr/>
        <p:txBody>
          <a:bodyPr>
            <a:noAutofit/>
          </a:bodyPr>
          <a:lstStyle/>
          <a:p>
            <a:pPr algn="l">
              <a:lnSpc>
                <a:spcPct val="172000"/>
              </a:lnSpc>
              <a:spcBef>
                <a:spcPts val="600"/>
              </a:spcBef>
              <a:spcAft>
                <a:spcPts val="600"/>
              </a:spcAft>
            </a:pPr>
            <a:r>
              <a:rPr lang="zh-CN" altLang="zh-CN" b="1" kern="100" dirty="0">
                <a:effectLst/>
                <a:latin typeface="+mn-ea"/>
              </a:rPr>
              <a:t>路由引入</a:t>
            </a:r>
          </a:p>
        </p:txBody>
      </p:sp>
      <p:sp>
        <p:nvSpPr>
          <p:cNvPr id="2" name="文本框 1"/>
          <p:cNvSpPr txBox="1"/>
          <p:nvPr/>
        </p:nvSpPr>
        <p:spPr>
          <a:xfrm>
            <a:off x="1374775" y="1684587"/>
            <a:ext cx="9507772" cy="3269613"/>
          </a:xfrm>
          <a:prstGeom prst="rect">
            <a:avLst/>
          </a:prstGeom>
          <a:noFill/>
        </p:spPr>
        <p:txBody>
          <a:bodyPr wrap="square" rtlCol="0" anchor="t">
            <a:spAutoFit/>
          </a:bodyPr>
          <a:lstStyle/>
          <a:p>
            <a:pPr eaLnBrk="1" hangingPunct="1">
              <a:lnSpc>
                <a:spcPct val="150000"/>
              </a:lnSpc>
            </a:pPr>
            <a:r>
              <a:rPr kumimoji="0" lang="zh-CN" altLang="en-US" sz="2000" dirty="0">
                <a:latin typeface="+mn-ea"/>
              </a:rPr>
              <a:t>添加动态路由实训操作中需要注意的事项：</a:t>
            </a:r>
          </a:p>
          <a:p>
            <a:pPr eaLnBrk="1" hangingPunct="1">
              <a:lnSpc>
                <a:spcPct val="150000"/>
              </a:lnSpc>
            </a:pPr>
            <a:r>
              <a:rPr kumimoji="0" lang="en-US" altLang="zh-CN" sz="2000" dirty="0">
                <a:latin typeface="+mn-ea"/>
              </a:rPr>
              <a:t>1</a:t>
            </a:r>
            <a:r>
              <a:rPr kumimoji="0" lang="zh-CN" altLang="en-US" sz="2000" dirty="0">
                <a:latin typeface="+mn-ea"/>
              </a:rPr>
              <a:t>、</a:t>
            </a:r>
            <a:r>
              <a:rPr kumimoji="0" lang="en-US" altLang="zh-CN" sz="2000" dirty="0">
                <a:latin typeface="+mn-ea"/>
              </a:rPr>
              <a:t>OSPF</a:t>
            </a:r>
            <a:r>
              <a:rPr kumimoji="0" lang="zh-CN" altLang="en-US" sz="2000" dirty="0">
                <a:latin typeface="+mn-ea"/>
              </a:rPr>
              <a:t>路由中必须有骨干区域</a:t>
            </a:r>
          </a:p>
          <a:p>
            <a:pPr eaLnBrk="1" hangingPunct="1">
              <a:lnSpc>
                <a:spcPct val="150000"/>
              </a:lnSpc>
            </a:pPr>
            <a:r>
              <a:rPr kumimoji="0" lang="en-US" altLang="zh-CN" sz="2000" dirty="0">
                <a:latin typeface="+mn-ea"/>
              </a:rPr>
              <a:t>2</a:t>
            </a:r>
            <a:r>
              <a:rPr kumimoji="0" lang="zh-CN" altLang="en-US" sz="2000" dirty="0">
                <a:latin typeface="+mn-ea"/>
              </a:rPr>
              <a:t>、为了管理方便，不同路由器的进程号可一致</a:t>
            </a:r>
          </a:p>
          <a:p>
            <a:pPr eaLnBrk="1" hangingPunct="1">
              <a:lnSpc>
                <a:spcPct val="150000"/>
              </a:lnSpc>
            </a:pPr>
            <a:r>
              <a:rPr kumimoji="0" lang="en-US" altLang="zh-CN" sz="2000" dirty="0">
                <a:latin typeface="+mn-ea"/>
              </a:rPr>
              <a:t>3</a:t>
            </a:r>
            <a:r>
              <a:rPr kumimoji="0" lang="zh-CN" altLang="en-US" sz="2000" dirty="0">
                <a:latin typeface="+mn-ea"/>
              </a:rPr>
              <a:t>、使用多个路由协议的网络，必须在多个路由协议之间进行成功的路由引入，不同的路由协议间才可以相互通告路由信息，使网络互通。</a:t>
            </a:r>
          </a:p>
          <a:p>
            <a:pPr eaLnBrk="1" hangingPunct="1">
              <a:lnSpc>
                <a:spcPct val="150000"/>
              </a:lnSpc>
            </a:pPr>
            <a:r>
              <a:rPr kumimoji="0" lang="en-US" altLang="zh-CN" sz="2000" dirty="0">
                <a:latin typeface="+mn-ea"/>
              </a:rPr>
              <a:t>4</a:t>
            </a:r>
            <a:r>
              <a:rPr kumimoji="0" lang="zh-CN" altLang="en-US" sz="2000" dirty="0">
                <a:latin typeface="+mn-ea"/>
              </a:rPr>
              <a:t>、要熟记路由引入代码</a:t>
            </a:r>
          </a:p>
          <a:p>
            <a:pPr marL="266700" algn="just">
              <a:lnSpc>
                <a:spcPct val="150000"/>
              </a:lnSpc>
            </a:pP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934738940"/>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zh-CN" altLang="zh-CN" b="1" dirty="0">
                <a:effectLst/>
                <a:latin typeface="+mn-ea"/>
                <a:cs typeface="Times New Roman" panose="02020603050405020304" pitchFamily="18" charset="0"/>
              </a:rPr>
              <a:t>路由协议概述</a:t>
            </a:r>
            <a:endParaRPr lang="zh-CN" altLang="en-US" b="1" dirty="0">
              <a:latin typeface="+mn-ea"/>
            </a:endParaRPr>
          </a:p>
        </p:txBody>
      </p:sp>
      <p:sp>
        <p:nvSpPr>
          <p:cNvPr id="2" name="文本框 1"/>
          <p:cNvSpPr txBox="1"/>
          <p:nvPr/>
        </p:nvSpPr>
        <p:spPr>
          <a:xfrm>
            <a:off x="1329055" y="1448594"/>
            <a:ext cx="9888772" cy="2807948"/>
          </a:xfrm>
          <a:prstGeom prst="rect">
            <a:avLst/>
          </a:prstGeom>
          <a:noFill/>
        </p:spPr>
        <p:txBody>
          <a:bodyPr wrap="square" rtlCol="0" anchor="t">
            <a:spAutoFit/>
          </a:bodyPr>
          <a:lstStyle/>
          <a:p>
            <a:pPr indent="262255" algn="just">
              <a:lnSpc>
                <a:spcPct val="150000"/>
              </a:lnSpc>
            </a:pPr>
            <a:r>
              <a:rPr lang="en-US" altLang="zh-CN" sz="2000" b="1" kern="100" dirty="0">
                <a:effectLst/>
                <a:latin typeface="+mn-ea"/>
                <a:cs typeface="宋体" panose="02010600030101010101" pitchFamily="2" charset="-122"/>
              </a:rPr>
              <a:t>1.</a:t>
            </a:r>
            <a:r>
              <a:rPr lang="zh-CN" altLang="zh-CN" sz="2000" b="1" kern="100" dirty="0">
                <a:effectLst/>
                <a:latin typeface="+mn-ea"/>
                <a:cs typeface="宋体" panose="02010600030101010101" pitchFamily="2" charset="-122"/>
              </a:rPr>
              <a:t>路由协议与可路由协议</a:t>
            </a:r>
          </a:p>
          <a:p>
            <a:pPr indent="266700">
              <a:lnSpc>
                <a:spcPct val="150000"/>
              </a:lnSpc>
            </a:pPr>
            <a:r>
              <a:rPr lang="zh-CN" altLang="zh-CN" sz="2000" dirty="0">
                <a:effectLst/>
                <a:latin typeface="+mn-ea"/>
                <a:cs typeface="宋体" panose="02010600030101010101" pitchFamily="2" charset="-122"/>
              </a:rPr>
              <a:t>（</a:t>
            </a:r>
            <a:r>
              <a:rPr lang="en-US" altLang="zh-CN" sz="2000" dirty="0">
                <a:effectLst/>
                <a:latin typeface="+mn-ea"/>
                <a:cs typeface="宋体" panose="02010600030101010101" pitchFamily="2" charset="-122"/>
              </a:rPr>
              <a:t>1</a:t>
            </a:r>
            <a:r>
              <a:rPr lang="zh-CN" altLang="zh-CN" sz="2000" dirty="0">
                <a:effectLst/>
                <a:latin typeface="+mn-ea"/>
                <a:cs typeface="宋体" panose="02010600030101010101" pitchFamily="2" charset="-122"/>
              </a:rPr>
              <a:t>）路由协议</a:t>
            </a:r>
          </a:p>
          <a:p>
            <a:pPr indent="266700">
              <a:lnSpc>
                <a:spcPct val="150000"/>
              </a:lnSpc>
            </a:pPr>
            <a:r>
              <a:rPr lang="en-US" altLang="zh-CN" sz="2000" dirty="0">
                <a:effectLst/>
                <a:latin typeface="+mn-ea"/>
                <a:cs typeface="Times New Roman" panose="02020603050405020304" pitchFamily="18" charset="0"/>
              </a:rPr>
              <a:t>   </a:t>
            </a:r>
            <a:r>
              <a:rPr lang="zh-CN" altLang="zh-CN" sz="2000" dirty="0">
                <a:effectLst/>
                <a:latin typeface="+mn-ea"/>
                <a:cs typeface="Times New Roman" panose="02020603050405020304" pitchFamily="18" charset="0"/>
              </a:rPr>
              <a:t>路由协议</a:t>
            </a:r>
            <a:r>
              <a:rPr lang="zh-CN" altLang="zh-CN" sz="2000" dirty="0">
                <a:effectLst/>
                <a:latin typeface="+mn-ea"/>
                <a:cs typeface="宋体" panose="02010600030101010101" pitchFamily="2" charset="-122"/>
              </a:rPr>
              <a:t>（</a:t>
            </a:r>
            <a:r>
              <a:rPr lang="en-US" altLang="zh-CN" sz="2000" dirty="0">
                <a:effectLst/>
                <a:latin typeface="+mn-ea"/>
                <a:cs typeface="宋体" panose="02010600030101010101" pitchFamily="2" charset="-122"/>
              </a:rPr>
              <a:t>Routing Protocol</a:t>
            </a:r>
            <a:r>
              <a:rPr lang="zh-CN" altLang="zh-CN" sz="2000" dirty="0">
                <a:effectLst/>
                <a:latin typeface="+mn-ea"/>
                <a:cs typeface="宋体" panose="02010600030101010101" pitchFamily="2" charset="-122"/>
              </a:rPr>
              <a:t>）</a:t>
            </a:r>
            <a:r>
              <a:rPr lang="zh-CN" altLang="zh-CN" sz="2000" dirty="0">
                <a:effectLst/>
                <a:latin typeface="+mn-ea"/>
                <a:cs typeface="Times New Roman" panose="02020603050405020304" pitchFamily="18" charset="0"/>
              </a:rPr>
              <a:t>是用来计算、维护路由信息的协议，起到一个地图导航，负责找路的作用，通常工作在网络层与传输层。路由协议通常采用一定的算法产生路由，并用一定的方法确定路由的有效性，从而维护路由。常用路由协议包括</a:t>
            </a:r>
            <a:r>
              <a:rPr lang="en-US" altLang="zh-CN" sz="2000" dirty="0">
                <a:effectLst/>
                <a:latin typeface="+mn-ea"/>
                <a:cs typeface="Times New Roman" panose="02020603050405020304" pitchFamily="18" charset="0"/>
              </a:rPr>
              <a:t>RIP</a:t>
            </a:r>
            <a:r>
              <a:rPr lang="zh-CN" altLang="zh-CN" sz="2000" dirty="0">
                <a:effectLst/>
                <a:latin typeface="+mn-ea"/>
                <a:cs typeface="Times New Roman" panose="02020603050405020304" pitchFamily="18" charset="0"/>
              </a:rPr>
              <a:t>、</a:t>
            </a:r>
            <a:r>
              <a:rPr lang="en-US" altLang="zh-CN" sz="2000" dirty="0">
                <a:effectLst/>
                <a:latin typeface="+mn-ea"/>
                <a:cs typeface="Times New Roman" panose="02020603050405020304" pitchFamily="18" charset="0"/>
              </a:rPr>
              <a:t>IGRP</a:t>
            </a:r>
            <a:r>
              <a:rPr lang="zh-CN" altLang="zh-CN" sz="2000" dirty="0">
                <a:effectLst/>
                <a:latin typeface="+mn-ea"/>
                <a:cs typeface="Times New Roman" panose="02020603050405020304" pitchFamily="18" charset="0"/>
              </a:rPr>
              <a:t>、</a:t>
            </a:r>
            <a:r>
              <a:rPr lang="en-US" altLang="zh-CN" sz="2000" dirty="0">
                <a:effectLst/>
                <a:latin typeface="+mn-ea"/>
                <a:cs typeface="Times New Roman" panose="02020603050405020304" pitchFamily="18" charset="0"/>
              </a:rPr>
              <a:t>EIGRP</a:t>
            </a:r>
            <a:r>
              <a:rPr lang="zh-CN" altLang="zh-CN" sz="2000" dirty="0">
                <a:effectLst/>
                <a:latin typeface="+mn-ea"/>
                <a:cs typeface="Times New Roman" panose="02020603050405020304" pitchFamily="18" charset="0"/>
              </a:rPr>
              <a:t>和</a:t>
            </a:r>
            <a:r>
              <a:rPr lang="en-US" altLang="zh-CN" sz="2000" dirty="0">
                <a:effectLst/>
                <a:latin typeface="+mn-ea"/>
                <a:cs typeface="Times New Roman" panose="02020603050405020304" pitchFamily="18" charset="0"/>
              </a:rPr>
              <a:t>OSPF</a:t>
            </a:r>
            <a:r>
              <a:rPr lang="zh-CN" altLang="zh-CN" sz="2000" dirty="0">
                <a:effectLst/>
                <a:latin typeface="+mn-ea"/>
                <a:cs typeface="Times New Roman" panose="02020603050405020304" pitchFamily="18" charset="0"/>
              </a:rPr>
              <a:t>等。</a:t>
            </a:r>
            <a:endParaRPr lang="zh-CN" altLang="zh-CN" sz="2000" dirty="0">
              <a:effectLst/>
              <a:latin typeface="+mn-ea"/>
              <a:cs typeface="宋体" panose="02010600030101010101" pitchFamily="2"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841375" y="5487035"/>
            <a:ext cx="10226040" cy="1123950"/>
            <a:chOff x="1325" y="8641"/>
            <a:chExt cx="16104" cy="1770"/>
          </a:xfrm>
        </p:grpSpPr>
        <p:sp>
          <p:nvSpPr>
            <p:cNvPr id="13" name="矩形 12"/>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cSld>
  <p:clrMapOvr>
    <a:masterClrMapping/>
  </p:clrMapOvr>
  <p:transition spd="slow">
    <p:push/>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6.8 </a:t>
            </a:r>
            <a:r>
              <a:rPr lang="zh-CN" altLang="en-US" dirty="0"/>
              <a:t>知识扩展</a:t>
            </a:r>
          </a:p>
        </p:txBody>
      </p:sp>
      <p:sp>
        <p:nvSpPr>
          <p:cNvPr id="6" name="内容占位符 5"/>
          <p:cNvSpPr>
            <a:spLocks noGrp="1"/>
          </p:cNvSpPr>
          <p:nvPr>
            <p:ph idx="13"/>
          </p:nvPr>
        </p:nvSpPr>
        <p:spPr/>
        <p:txBody>
          <a:bodyPr>
            <a:noAutofit/>
          </a:bodyPr>
          <a:lstStyle/>
          <a:p>
            <a:pPr algn="l">
              <a:lnSpc>
                <a:spcPct val="172000"/>
              </a:lnSpc>
              <a:spcBef>
                <a:spcPts val="600"/>
              </a:spcBef>
              <a:spcAft>
                <a:spcPts val="600"/>
              </a:spcAft>
            </a:pPr>
            <a:endParaRPr lang="zh-CN" altLang="zh-CN" b="1" kern="100" dirty="0">
              <a:effectLst/>
              <a:latin typeface="+mn-ea"/>
            </a:endParaRPr>
          </a:p>
        </p:txBody>
      </p:sp>
      <p:sp>
        <p:nvSpPr>
          <p:cNvPr id="2" name="文本框 1"/>
          <p:cNvSpPr txBox="1"/>
          <p:nvPr/>
        </p:nvSpPr>
        <p:spPr>
          <a:xfrm>
            <a:off x="1374775" y="1684587"/>
            <a:ext cx="9507772" cy="4731552"/>
          </a:xfrm>
          <a:prstGeom prst="rect">
            <a:avLst/>
          </a:prstGeom>
          <a:noFill/>
        </p:spPr>
        <p:txBody>
          <a:bodyPr wrap="square" rtlCol="0" anchor="t">
            <a:spAutoFit/>
          </a:bodyPr>
          <a:lstStyle/>
          <a:p>
            <a:pPr algn="l">
              <a:lnSpc>
                <a:spcPct val="150000"/>
              </a:lnSpc>
              <a:spcBef>
                <a:spcPts val="600"/>
              </a:spcBef>
              <a:spcAft>
                <a:spcPts val="600"/>
              </a:spcAft>
            </a:pPr>
            <a:r>
              <a:rPr lang="en-US" altLang="zh-CN" sz="2000" b="1" kern="100" dirty="0">
                <a:effectLst/>
                <a:latin typeface="+mn-ea"/>
              </a:rPr>
              <a:t>1.VRRP</a:t>
            </a:r>
            <a:r>
              <a:rPr lang="zh-CN" altLang="zh-CN" sz="2000" b="1" kern="100" dirty="0">
                <a:effectLst/>
                <a:latin typeface="+mn-ea"/>
              </a:rPr>
              <a:t>概念</a:t>
            </a:r>
          </a:p>
          <a:p>
            <a:pPr>
              <a:lnSpc>
                <a:spcPct val="150000"/>
              </a:lnSpc>
            </a:pPr>
            <a:r>
              <a:rPr lang="zh-CN" altLang="zh-CN" sz="2000" dirty="0">
                <a:effectLst/>
                <a:latin typeface="+mn-ea"/>
                <a:cs typeface="Times New Roman" panose="02020603050405020304" pitchFamily="18" charset="0"/>
              </a:rPr>
              <a:t>虚拟路由冗余协议</a:t>
            </a:r>
            <a:r>
              <a:rPr lang="en-US" altLang="zh-CN" sz="2000" dirty="0">
                <a:effectLst/>
                <a:latin typeface="+mn-ea"/>
                <a:cs typeface="Times New Roman" panose="02020603050405020304" pitchFamily="18" charset="0"/>
              </a:rPr>
              <a:t>(Virtual Router Redundancy Protocol</a:t>
            </a:r>
            <a:r>
              <a:rPr lang="zh-CN" altLang="zh-CN" sz="2000" dirty="0">
                <a:effectLst/>
                <a:latin typeface="+mn-ea"/>
                <a:cs typeface="Times New Roman" panose="02020603050405020304" pitchFamily="18" charset="0"/>
              </a:rPr>
              <a:t>，简称</a:t>
            </a:r>
            <a:r>
              <a:rPr lang="en-US" altLang="zh-CN" sz="2000" dirty="0">
                <a:effectLst/>
                <a:latin typeface="+mn-ea"/>
                <a:cs typeface="Times New Roman" panose="02020603050405020304" pitchFamily="18" charset="0"/>
              </a:rPr>
              <a:t>VRRP)</a:t>
            </a:r>
            <a:r>
              <a:rPr lang="zh-CN" altLang="zh-CN" sz="2000" dirty="0">
                <a:effectLst/>
                <a:latin typeface="+mn-ea"/>
                <a:cs typeface="Times New Roman" panose="02020603050405020304" pitchFamily="18" charset="0"/>
              </a:rPr>
              <a:t>是由</a:t>
            </a:r>
            <a:r>
              <a:rPr lang="en-US" altLang="zh-CN" sz="2000" dirty="0">
                <a:effectLst/>
                <a:latin typeface="+mn-ea"/>
                <a:cs typeface="Times New Roman" panose="02020603050405020304" pitchFamily="18" charset="0"/>
              </a:rPr>
              <a:t>IETF</a:t>
            </a:r>
            <a:r>
              <a:rPr lang="zh-CN" altLang="zh-CN" sz="2000" dirty="0">
                <a:effectLst/>
                <a:latin typeface="+mn-ea"/>
                <a:cs typeface="Times New Roman" panose="02020603050405020304" pitchFamily="18" charset="0"/>
              </a:rPr>
              <a:t>提出的解决局域网中配置静态网关出现单点失效现象的路由协议，</a:t>
            </a:r>
            <a:r>
              <a:rPr lang="en-US" altLang="zh-CN" sz="2000" dirty="0">
                <a:effectLst/>
                <a:latin typeface="+mn-ea"/>
                <a:cs typeface="Times New Roman" panose="02020603050405020304" pitchFamily="18" charset="0"/>
              </a:rPr>
              <a:t>1998</a:t>
            </a:r>
            <a:r>
              <a:rPr lang="zh-CN" altLang="zh-CN" sz="2000" dirty="0">
                <a:effectLst/>
                <a:latin typeface="+mn-ea"/>
                <a:cs typeface="Times New Roman" panose="02020603050405020304" pitchFamily="18" charset="0"/>
              </a:rPr>
              <a:t>年已推出正式的</a:t>
            </a:r>
            <a:r>
              <a:rPr lang="en-US" altLang="zh-CN" sz="2000" dirty="0">
                <a:effectLst/>
                <a:latin typeface="+mn-ea"/>
                <a:cs typeface="Times New Roman" panose="02020603050405020304" pitchFamily="18" charset="0"/>
              </a:rPr>
              <a:t>RFC 2338</a:t>
            </a:r>
            <a:r>
              <a:rPr lang="zh-CN" altLang="zh-CN" sz="2000" dirty="0">
                <a:effectLst/>
                <a:latin typeface="+mn-ea"/>
                <a:cs typeface="Times New Roman" panose="02020603050405020304" pitchFamily="18" charset="0"/>
              </a:rPr>
              <a:t>协议标准。</a:t>
            </a:r>
            <a:r>
              <a:rPr lang="en-US" altLang="zh-CN" sz="2000" dirty="0">
                <a:effectLst/>
                <a:latin typeface="+mn-ea"/>
                <a:cs typeface="Times New Roman" panose="02020603050405020304" pitchFamily="18" charset="0"/>
              </a:rPr>
              <a:t>VRRP</a:t>
            </a:r>
            <a:r>
              <a:rPr lang="zh-CN" altLang="zh-CN" sz="2000" dirty="0">
                <a:effectLst/>
                <a:latin typeface="+mn-ea"/>
                <a:cs typeface="Times New Roman" panose="02020603050405020304" pitchFamily="18" charset="0"/>
              </a:rPr>
              <a:t>广泛应用在边缘网络中，它的设计目标是支持特定情况下</a:t>
            </a:r>
            <a:r>
              <a:rPr lang="en-US" altLang="zh-CN" sz="2000" dirty="0">
                <a:effectLst/>
                <a:latin typeface="+mn-ea"/>
                <a:cs typeface="Times New Roman" panose="02020603050405020304" pitchFamily="18" charset="0"/>
              </a:rPr>
              <a:t>IP</a:t>
            </a:r>
            <a:r>
              <a:rPr lang="zh-CN" altLang="zh-CN" sz="2000" dirty="0">
                <a:effectLst/>
                <a:latin typeface="+mn-ea"/>
                <a:cs typeface="Times New Roman" panose="02020603050405020304" pitchFamily="18" charset="0"/>
              </a:rPr>
              <a:t>数据流量失败转移不会引起混乱，允许主机使用单路由器，以及及时在实际第一跳路由器使用失败的情形下仍能够维护路由器间的连通性；它是一种选择协议，它可以把一个虚拟路由器的</a:t>
            </a:r>
            <a:r>
              <a:rPr lang="en-US" altLang="zh-CN" sz="2000" dirty="0">
                <a:effectLst/>
                <a:latin typeface="+mn-ea"/>
                <a:cs typeface="Times New Roman" panose="02020603050405020304" pitchFamily="18" charset="0"/>
              </a:rPr>
              <a:t>IP</a:t>
            </a:r>
            <a:r>
              <a:rPr lang="zh-CN" altLang="zh-CN" sz="2000" dirty="0">
                <a:effectLst/>
                <a:latin typeface="+mn-ea"/>
                <a:cs typeface="Times New Roman" panose="02020603050405020304" pitchFamily="18" charset="0"/>
              </a:rPr>
              <a:t>动态分配到局域网上的</a:t>
            </a:r>
            <a:r>
              <a:rPr lang="en-US" altLang="zh-CN" sz="2000" dirty="0">
                <a:effectLst/>
                <a:latin typeface="+mn-ea"/>
                <a:cs typeface="Times New Roman" panose="02020603050405020304" pitchFamily="18" charset="0"/>
              </a:rPr>
              <a:t>VRRP</a:t>
            </a:r>
            <a:r>
              <a:rPr lang="zh-CN" altLang="zh-CN" sz="2000" dirty="0">
                <a:effectLst/>
                <a:latin typeface="+mn-ea"/>
                <a:cs typeface="Times New Roman" panose="02020603050405020304" pitchFamily="18" charset="0"/>
              </a:rPr>
              <a:t>路由器中的一台，控制虚拟路由器</a:t>
            </a:r>
            <a:r>
              <a:rPr lang="en-US" altLang="zh-CN" sz="2000" dirty="0">
                <a:effectLst/>
                <a:latin typeface="+mn-ea"/>
                <a:cs typeface="Times New Roman" panose="02020603050405020304" pitchFamily="18" charset="0"/>
              </a:rPr>
              <a:t> IP </a:t>
            </a:r>
            <a:r>
              <a:rPr lang="zh-CN" altLang="zh-CN" sz="2000" dirty="0">
                <a:effectLst/>
                <a:latin typeface="+mn-ea"/>
                <a:cs typeface="Times New Roman" panose="02020603050405020304" pitchFamily="18" charset="0"/>
              </a:rPr>
              <a:t>地址的</a:t>
            </a:r>
            <a:r>
              <a:rPr lang="en-US" altLang="zh-CN" sz="2000" dirty="0">
                <a:effectLst/>
                <a:latin typeface="+mn-ea"/>
                <a:cs typeface="Times New Roman" panose="02020603050405020304" pitchFamily="18" charset="0"/>
              </a:rPr>
              <a:t> VRRP </a:t>
            </a:r>
            <a:r>
              <a:rPr lang="zh-CN" altLang="zh-CN" sz="2000" dirty="0">
                <a:effectLst/>
                <a:latin typeface="+mn-ea"/>
                <a:cs typeface="Times New Roman" panose="02020603050405020304" pitchFamily="18" charset="0"/>
              </a:rPr>
              <a:t>路由器称为主路由器，它负责转发数据包到这些虚拟</a:t>
            </a:r>
            <a:r>
              <a:rPr lang="en-US" altLang="zh-CN" sz="2000" dirty="0">
                <a:effectLst/>
                <a:latin typeface="+mn-ea"/>
                <a:cs typeface="Times New Roman" panose="02020603050405020304" pitchFamily="18" charset="0"/>
              </a:rPr>
              <a:t>IP</a:t>
            </a:r>
            <a:r>
              <a:rPr lang="zh-CN" altLang="zh-CN" sz="2000" dirty="0">
                <a:effectLst/>
                <a:latin typeface="+mn-ea"/>
                <a:cs typeface="Times New Roman" panose="02020603050405020304" pitchFamily="18" charset="0"/>
              </a:rPr>
              <a:t>地址，一旦主路由器不可用，这种选择过程就提供了动态的故障转移机制，这就允许虚拟路由器的</a:t>
            </a:r>
            <a:r>
              <a:rPr lang="en-US" altLang="zh-CN" sz="2000" dirty="0">
                <a:effectLst/>
                <a:latin typeface="+mn-ea"/>
                <a:cs typeface="Times New Roman" panose="02020603050405020304" pitchFamily="18" charset="0"/>
              </a:rPr>
              <a:t>IP</a:t>
            </a:r>
            <a:r>
              <a:rPr lang="zh-CN" altLang="zh-CN" sz="2000" dirty="0">
                <a:effectLst/>
                <a:latin typeface="+mn-ea"/>
                <a:cs typeface="Times New Roman" panose="02020603050405020304" pitchFamily="18" charset="0"/>
              </a:rPr>
              <a:t>地址可以作为终端主机的默认第一跳；</a:t>
            </a: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3333190771"/>
      </p:ext>
    </p:extLst>
  </p:cSld>
  <p:clrMapOvr>
    <a:masterClrMapping/>
  </p:clrMapOvr>
  <p:transition spd="slow">
    <p:push/>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6.8 </a:t>
            </a:r>
            <a:r>
              <a:rPr lang="zh-CN" altLang="en-US" dirty="0"/>
              <a:t>知识扩展</a:t>
            </a:r>
          </a:p>
        </p:txBody>
      </p:sp>
      <p:sp>
        <p:nvSpPr>
          <p:cNvPr id="6" name="内容占位符 5"/>
          <p:cNvSpPr>
            <a:spLocks noGrp="1"/>
          </p:cNvSpPr>
          <p:nvPr>
            <p:ph idx="13"/>
          </p:nvPr>
        </p:nvSpPr>
        <p:spPr/>
        <p:txBody>
          <a:bodyPr>
            <a:noAutofit/>
          </a:bodyPr>
          <a:lstStyle/>
          <a:p>
            <a:pPr algn="l">
              <a:lnSpc>
                <a:spcPct val="172000"/>
              </a:lnSpc>
              <a:spcBef>
                <a:spcPts val="600"/>
              </a:spcBef>
              <a:spcAft>
                <a:spcPts val="600"/>
              </a:spcAft>
            </a:pPr>
            <a:endParaRPr lang="zh-CN" altLang="zh-CN" b="1" kern="100" dirty="0">
              <a:effectLst/>
              <a:latin typeface="+mn-ea"/>
            </a:endParaRPr>
          </a:p>
        </p:txBody>
      </p:sp>
      <p:sp>
        <p:nvSpPr>
          <p:cNvPr id="2" name="文本框 1"/>
          <p:cNvSpPr txBox="1"/>
          <p:nvPr/>
        </p:nvSpPr>
        <p:spPr>
          <a:xfrm>
            <a:off x="1374775" y="1684587"/>
            <a:ext cx="9507772" cy="3731278"/>
          </a:xfrm>
          <a:prstGeom prst="rect">
            <a:avLst/>
          </a:prstGeom>
          <a:noFill/>
        </p:spPr>
        <p:txBody>
          <a:bodyPr wrap="square" rtlCol="0" anchor="t">
            <a:spAutoFit/>
          </a:bodyPr>
          <a:lstStyle/>
          <a:p>
            <a:pPr>
              <a:lnSpc>
                <a:spcPct val="150000"/>
              </a:lnSpc>
            </a:pPr>
            <a:r>
              <a:rPr lang="zh-CN" altLang="zh-CN" sz="2000" dirty="0">
                <a:effectLst/>
                <a:latin typeface="+mn-ea"/>
                <a:cs typeface="Times New Roman" panose="02020603050405020304" pitchFamily="18" charset="0"/>
              </a:rPr>
              <a:t>它一种</a:t>
            </a:r>
            <a:r>
              <a:rPr lang="en-US" altLang="zh-CN" sz="2000" dirty="0" err="1">
                <a:effectLst/>
                <a:latin typeface="+mn-ea"/>
                <a:cs typeface="Times New Roman" panose="02020603050405020304" pitchFamily="18" charset="0"/>
              </a:rPr>
              <a:t>LAN</a:t>
            </a:r>
            <a:r>
              <a:rPr lang="en-US" altLang="zh-CN" sz="2000" u="none" strike="noStrike" dirty="0" err="1">
                <a:effectLst/>
                <a:latin typeface="+mn-ea"/>
                <a:hlinkClick r:id="rId2">
                  <a:extLst>
                    <a:ext uri="{A12FA001-AC4F-418D-AE19-62706E023703}">
                      <ahyp:hlinkClr xmlns:ahyp="http://schemas.microsoft.com/office/drawing/2018/hyperlinkcolor" xmlns="" val="tx"/>
                    </a:ext>
                  </a:extLst>
                </a:hlinkClick>
              </a:rPr>
              <a:t>接入设备</a:t>
            </a:r>
            <a:r>
              <a:rPr lang="zh-CN" altLang="zh-CN" sz="2000" dirty="0">
                <a:effectLst/>
                <a:latin typeface="+mn-ea"/>
                <a:cs typeface="Times New Roman" panose="02020603050405020304" pitchFamily="18" charset="0"/>
              </a:rPr>
              <a:t>备份协议，一个局域网络内的所有</a:t>
            </a:r>
            <a:r>
              <a:rPr lang="en-US" altLang="zh-CN" sz="2000" u="none" strike="noStrike" dirty="0" err="1">
                <a:effectLst/>
                <a:latin typeface="+mn-ea"/>
                <a:hlinkClick r:id="rId3">
                  <a:extLst>
                    <a:ext uri="{A12FA001-AC4F-418D-AE19-62706E023703}">
                      <ahyp:hlinkClr xmlns:ahyp="http://schemas.microsoft.com/office/drawing/2018/hyperlinkcolor" xmlns="" val="tx"/>
                    </a:ext>
                  </a:extLst>
                </a:hlinkClick>
              </a:rPr>
              <a:t>主机</a:t>
            </a:r>
            <a:r>
              <a:rPr lang="zh-CN" altLang="zh-CN" sz="2000" dirty="0">
                <a:effectLst/>
                <a:latin typeface="+mn-ea"/>
                <a:cs typeface="Times New Roman" panose="02020603050405020304" pitchFamily="18" charset="0"/>
              </a:rPr>
              <a:t>都设置</a:t>
            </a:r>
            <a:r>
              <a:rPr lang="en-US" altLang="zh-CN" sz="2000" u="none" strike="noStrike" dirty="0" err="1">
                <a:effectLst/>
                <a:latin typeface="+mn-ea"/>
                <a:hlinkClick r:id="rId4">
                  <a:extLst>
                    <a:ext uri="{A12FA001-AC4F-418D-AE19-62706E023703}">
                      <ahyp:hlinkClr xmlns:ahyp="http://schemas.microsoft.com/office/drawing/2018/hyperlinkcolor" xmlns="" val="tx"/>
                    </a:ext>
                  </a:extLst>
                </a:hlinkClick>
              </a:rPr>
              <a:t>缺省网关</a:t>
            </a:r>
            <a:r>
              <a:rPr lang="zh-CN" altLang="zh-CN" sz="2000" dirty="0">
                <a:effectLst/>
                <a:latin typeface="+mn-ea"/>
                <a:cs typeface="Times New Roman" panose="02020603050405020304" pitchFamily="18" charset="0"/>
              </a:rPr>
              <a:t>，这样主机发出的目的地址不在本</a:t>
            </a:r>
            <a:r>
              <a:rPr lang="en-US" altLang="zh-CN" sz="2000" u="none" strike="noStrike" dirty="0" err="1">
                <a:effectLst/>
                <a:latin typeface="+mn-ea"/>
                <a:hlinkClick r:id="rId5">
                  <a:extLst>
                    <a:ext uri="{A12FA001-AC4F-418D-AE19-62706E023703}">
                      <ahyp:hlinkClr xmlns:ahyp="http://schemas.microsoft.com/office/drawing/2018/hyperlinkcolor" xmlns="" val="tx"/>
                    </a:ext>
                  </a:extLst>
                </a:hlinkClick>
              </a:rPr>
              <a:t>网段</a:t>
            </a:r>
            <a:r>
              <a:rPr lang="zh-CN" altLang="zh-CN" sz="2000" dirty="0">
                <a:effectLst/>
                <a:latin typeface="+mn-ea"/>
                <a:cs typeface="Times New Roman" panose="02020603050405020304" pitchFamily="18" charset="0"/>
              </a:rPr>
              <a:t>的</a:t>
            </a:r>
            <a:r>
              <a:rPr lang="en-US" altLang="zh-CN" sz="2000" u="none" strike="noStrike" dirty="0" err="1">
                <a:effectLst/>
                <a:latin typeface="+mn-ea"/>
                <a:hlinkClick r:id="rId6">
                  <a:extLst>
                    <a:ext uri="{A12FA001-AC4F-418D-AE19-62706E023703}">
                      <ahyp:hlinkClr xmlns:ahyp="http://schemas.microsoft.com/office/drawing/2018/hyperlinkcolor" xmlns="" val="tx"/>
                    </a:ext>
                  </a:extLst>
                </a:hlinkClick>
              </a:rPr>
              <a:t>报文</a:t>
            </a:r>
            <a:r>
              <a:rPr lang="zh-CN" altLang="zh-CN" sz="2000" dirty="0">
                <a:effectLst/>
                <a:latin typeface="+mn-ea"/>
                <a:cs typeface="Times New Roman" panose="02020603050405020304" pitchFamily="18" charset="0"/>
              </a:rPr>
              <a:t>将被通过缺省网关发往路由器或三层交换机，从而实现了主机和外部网络的通信；它是一种路由容错协议，也可以叫做备份路由协议，一个局域网络内的所有主机都设置缺省路由，当网内主机发出的目的地址不在本网段时，报文将被通过缺省路由发往外部路由器，从而实现了主机与外部网络的通信。当缺省路由 器</a:t>
            </a:r>
            <a:r>
              <a:rPr lang="en-US" altLang="zh-CN" sz="2000" dirty="0">
                <a:effectLst/>
                <a:latin typeface="+mn-ea"/>
                <a:cs typeface="Times New Roman" panose="02020603050405020304" pitchFamily="18" charset="0"/>
              </a:rPr>
              <a:t>down</a:t>
            </a:r>
            <a:r>
              <a:rPr lang="zh-CN" altLang="zh-CN" sz="2000" dirty="0">
                <a:effectLst/>
                <a:latin typeface="+mn-ea"/>
                <a:cs typeface="Times New Roman" panose="02020603050405020304" pitchFamily="18" charset="0"/>
              </a:rPr>
              <a:t>掉</a:t>
            </a:r>
            <a:r>
              <a:rPr lang="en-US" altLang="zh-CN" sz="2000" dirty="0">
                <a:effectLst/>
                <a:latin typeface="+mn-ea"/>
                <a:cs typeface="Times New Roman" panose="02020603050405020304" pitchFamily="18" charset="0"/>
              </a:rPr>
              <a:t>(</a:t>
            </a:r>
            <a:r>
              <a:rPr lang="zh-CN" altLang="zh-CN" sz="2000" dirty="0">
                <a:effectLst/>
                <a:latin typeface="+mn-ea"/>
                <a:cs typeface="Times New Roman" panose="02020603050405020304" pitchFamily="18" charset="0"/>
              </a:rPr>
              <a:t>即端口关闭</a:t>
            </a:r>
            <a:r>
              <a:rPr lang="en-US" altLang="zh-CN" sz="2000" dirty="0">
                <a:effectLst/>
                <a:latin typeface="+mn-ea"/>
                <a:cs typeface="Times New Roman" panose="02020603050405020304" pitchFamily="18" charset="0"/>
              </a:rPr>
              <a:t>)</a:t>
            </a:r>
            <a:r>
              <a:rPr lang="zh-CN" altLang="zh-CN" sz="2000" dirty="0">
                <a:effectLst/>
                <a:latin typeface="+mn-ea"/>
                <a:cs typeface="Times New Roman" panose="02020603050405020304" pitchFamily="18" charset="0"/>
              </a:rPr>
              <a:t>之后，内部主机将无法与外部通信，如果路由器设置了</a:t>
            </a:r>
            <a:r>
              <a:rPr lang="en-US" altLang="zh-CN" sz="2000" dirty="0">
                <a:effectLst/>
                <a:latin typeface="+mn-ea"/>
                <a:cs typeface="Times New Roman" panose="02020603050405020304" pitchFamily="18" charset="0"/>
              </a:rPr>
              <a:t>VRRP</a:t>
            </a:r>
            <a:r>
              <a:rPr lang="zh-CN" altLang="zh-CN" sz="2000" dirty="0">
                <a:effectLst/>
                <a:latin typeface="+mn-ea"/>
                <a:cs typeface="Times New Roman" panose="02020603050405020304" pitchFamily="18" charset="0"/>
              </a:rPr>
              <a:t>时，那么这时，虚拟路由将启用备份路由器，从而实现全网通信</a:t>
            </a:r>
            <a:r>
              <a:rPr lang="zh-CN" altLang="zh-CN" sz="1800" dirty="0">
                <a:effectLst/>
                <a:ea typeface="宋体" panose="02010600030101010101" pitchFamily="2" charset="-122"/>
                <a:cs typeface="Times New Roman" panose="02020603050405020304" pitchFamily="18" charset="0"/>
              </a:rPr>
              <a:t>。</a:t>
            </a: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4001017791"/>
      </p:ext>
    </p:extLst>
  </p:cSld>
  <p:clrMapOvr>
    <a:masterClrMapping/>
  </p:clrMapOvr>
  <p:transition spd="slow">
    <p:push/>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6.8 </a:t>
            </a:r>
            <a:r>
              <a:rPr lang="zh-CN" altLang="en-US" dirty="0"/>
              <a:t>知识扩展</a:t>
            </a:r>
          </a:p>
        </p:txBody>
      </p:sp>
      <p:sp>
        <p:nvSpPr>
          <p:cNvPr id="6" name="内容占位符 5"/>
          <p:cNvSpPr>
            <a:spLocks noGrp="1"/>
          </p:cNvSpPr>
          <p:nvPr>
            <p:ph idx="13"/>
          </p:nvPr>
        </p:nvSpPr>
        <p:spPr/>
        <p:txBody>
          <a:bodyPr>
            <a:noAutofit/>
          </a:bodyPr>
          <a:lstStyle/>
          <a:p>
            <a:pPr algn="l">
              <a:lnSpc>
                <a:spcPct val="172000"/>
              </a:lnSpc>
              <a:spcBef>
                <a:spcPts val="600"/>
              </a:spcBef>
              <a:spcAft>
                <a:spcPts val="600"/>
              </a:spcAft>
            </a:pPr>
            <a:endParaRPr lang="zh-CN" altLang="zh-CN" b="1" kern="100" dirty="0">
              <a:effectLst/>
              <a:latin typeface="+mn-ea"/>
            </a:endParaRPr>
          </a:p>
        </p:txBody>
      </p:sp>
      <p:sp>
        <p:nvSpPr>
          <p:cNvPr id="2" name="文本框 1"/>
          <p:cNvSpPr txBox="1"/>
          <p:nvPr/>
        </p:nvSpPr>
        <p:spPr>
          <a:xfrm>
            <a:off x="1374775" y="1684587"/>
            <a:ext cx="9507772" cy="2884892"/>
          </a:xfrm>
          <a:prstGeom prst="rect">
            <a:avLst/>
          </a:prstGeom>
          <a:noFill/>
        </p:spPr>
        <p:txBody>
          <a:bodyPr wrap="square" rtlCol="0" anchor="t">
            <a:spAutoFit/>
          </a:bodyPr>
          <a:lstStyle/>
          <a:p>
            <a:pPr algn="l">
              <a:lnSpc>
                <a:spcPct val="150000"/>
              </a:lnSpc>
              <a:spcBef>
                <a:spcPts val="600"/>
              </a:spcBef>
              <a:spcAft>
                <a:spcPts val="600"/>
              </a:spcAft>
            </a:pPr>
            <a:r>
              <a:rPr lang="en-US" altLang="zh-CN" sz="2000" b="1" kern="100" dirty="0">
                <a:effectLst/>
                <a:latin typeface="+mn-ea"/>
              </a:rPr>
              <a:t> 2.VRRP</a:t>
            </a:r>
            <a:r>
              <a:rPr lang="zh-CN" altLang="zh-CN" sz="2000" b="1" kern="100" dirty="0">
                <a:effectLst/>
                <a:latin typeface="+mn-ea"/>
              </a:rPr>
              <a:t>使用环境</a:t>
            </a:r>
          </a:p>
          <a:p>
            <a:pPr indent="266700" algn="l">
              <a:lnSpc>
                <a:spcPct val="150000"/>
              </a:lnSpc>
            </a:pPr>
            <a:r>
              <a:rPr lang="en-US" altLang="zh-CN" sz="2000" kern="100" dirty="0">
                <a:effectLst/>
                <a:latin typeface="+mn-ea"/>
              </a:rPr>
              <a:t>VRRP</a:t>
            </a:r>
            <a:r>
              <a:rPr lang="zh-CN" altLang="zh-CN" sz="2000" kern="100" dirty="0">
                <a:effectLst/>
                <a:latin typeface="+mn-ea"/>
              </a:rPr>
              <a:t>是一种容错协议。通常，一个网络内的所有主机都设置一条</a:t>
            </a:r>
            <a:r>
              <a:rPr lang="en-US" altLang="zh-CN" sz="2000" u="none" strike="noStrike" kern="100" dirty="0" err="1">
                <a:effectLst/>
                <a:latin typeface="+mn-ea"/>
                <a:hlinkClick r:id="rId2">
                  <a:extLst>
                    <a:ext uri="{A12FA001-AC4F-418D-AE19-62706E023703}">
                      <ahyp:hlinkClr xmlns:ahyp="http://schemas.microsoft.com/office/drawing/2018/hyperlinkcolor" xmlns="" val="tx"/>
                    </a:ext>
                  </a:extLst>
                </a:hlinkClick>
              </a:rPr>
              <a:t>缺省路由</a:t>
            </a:r>
            <a:r>
              <a:rPr lang="zh-CN" altLang="zh-CN" sz="2000" kern="100" dirty="0">
                <a:effectLst/>
                <a:latin typeface="+mn-ea"/>
              </a:rPr>
              <a:t>，这样，主机发出的目的地址不在本网段的报文将被通过默认路由发往路由器</a:t>
            </a:r>
            <a:r>
              <a:rPr lang="en-US" altLang="zh-CN" sz="2000" kern="100" dirty="0" err="1">
                <a:effectLst/>
                <a:latin typeface="+mn-ea"/>
              </a:rPr>
              <a:t>RouterA</a:t>
            </a:r>
            <a:r>
              <a:rPr lang="zh-CN" altLang="zh-CN" sz="2000" kern="100" dirty="0">
                <a:effectLst/>
                <a:latin typeface="+mn-ea"/>
              </a:rPr>
              <a:t>，从而实现了主机与外部网络的通信。当路由器</a:t>
            </a:r>
            <a:r>
              <a:rPr lang="en-US" altLang="zh-CN" sz="2000" kern="100" dirty="0" err="1">
                <a:effectLst/>
                <a:latin typeface="+mn-ea"/>
              </a:rPr>
              <a:t>RouterA</a:t>
            </a:r>
            <a:r>
              <a:rPr lang="en-US" altLang="zh-CN" sz="2000" kern="100" dirty="0">
                <a:effectLst/>
                <a:latin typeface="+mn-ea"/>
              </a:rPr>
              <a:t> </a:t>
            </a:r>
            <a:r>
              <a:rPr lang="zh-CN" altLang="zh-CN" sz="2000" kern="100" dirty="0">
                <a:effectLst/>
                <a:latin typeface="+mn-ea"/>
              </a:rPr>
              <a:t>坏掉时，本网段内所有以</a:t>
            </a:r>
            <a:r>
              <a:rPr lang="en-US" altLang="zh-CN" sz="2000" kern="100" dirty="0" err="1">
                <a:effectLst/>
                <a:latin typeface="+mn-ea"/>
              </a:rPr>
              <a:t>RouterA</a:t>
            </a:r>
            <a:r>
              <a:rPr lang="en-US" altLang="zh-CN" sz="2000" kern="100" dirty="0">
                <a:effectLst/>
                <a:latin typeface="+mn-ea"/>
              </a:rPr>
              <a:t> </a:t>
            </a:r>
            <a:r>
              <a:rPr lang="zh-CN" altLang="zh-CN" sz="2000" kern="100" dirty="0">
                <a:effectLst/>
                <a:latin typeface="+mn-ea"/>
              </a:rPr>
              <a:t>为</a:t>
            </a:r>
            <a:r>
              <a:rPr lang="en-US" altLang="zh-CN" sz="2000" u="none" strike="noStrike" kern="100" dirty="0" err="1">
                <a:effectLst/>
                <a:latin typeface="+mn-ea"/>
                <a:hlinkClick r:id="rId2">
                  <a:extLst>
                    <a:ext uri="{A12FA001-AC4F-418D-AE19-62706E023703}">
                      <ahyp:hlinkClr xmlns:ahyp="http://schemas.microsoft.com/office/drawing/2018/hyperlinkcolor" xmlns="" val="tx"/>
                    </a:ext>
                  </a:extLst>
                </a:hlinkClick>
              </a:rPr>
              <a:t>默认路由</a:t>
            </a:r>
            <a:r>
              <a:rPr lang="en-US" altLang="zh-CN" sz="2000" u="none" strike="noStrike" kern="100" dirty="0" err="1">
                <a:effectLst/>
                <a:latin typeface="+mn-ea"/>
                <a:hlinkClick r:id="rId3">
                  <a:extLst>
                    <a:ext uri="{A12FA001-AC4F-418D-AE19-62706E023703}">
                      <ahyp:hlinkClr xmlns:ahyp="http://schemas.microsoft.com/office/drawing/2018/hyperlinkcolor" xmlns="" val="tx"/>
                    </a:ext>
                  </a:extLst>
                </a:hlinkClick>
              </a:rPr>
              <a:t>下一跳</a:t>
            </a:r>
            <a:r>
              <a:rPr lang="zh-CN" altLang="zh-CN" sz="2000" kern="100" dirty="0">
                <a:effectLst/>
                <a:latin typeface="+mn-ea"/>
              </a:rPr>
              <a:t>的主机将断掉与外部通信时产生的单点故障。如图</a:t>
            </a:r>
            <a:r>
              <a:rPr lang="en-US" altLang="zh-CN" sz="2000" kern="100" dirty="0">
                <a:effectLst/>
                <a:latin typeface="+mn-ea"/>
              </a:rPr>
              <a:t>6-24</a:t>
            </a:r>
            <a:r>
              <a:rPr lang="zh-CN" altLang="zh-CN" sz="2000" kern="100" dirty="0">
                <a:effectLst/>
                <a:latin typeface="+mn-ea"/>
              </a:rPr>
              <a:t>所示为局域网组网方案。</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7" name="组合 6">
            <a:extLst>
              <a:ext uri="{FF2B5EF4-FFF2-40B4-BE49-F238E27FC236}">
                <a16:creationId xmlns:a16="http://schemas.microsoft.com/office/drawing/2014/main" id="{5C2E91B0-6015-80DB-97FF-DDDEB8BE837D}"/>
              </a:ext>
            </a:extLst>
          </p:cNvPr>
          <p:cNvGrpSpPr/>
          <p:nvPr/>
        </p:nvGrpSpPr>
        <p:grpSpPr>
          <a:xfrm>
            <a:off x="809068" y="5487194"/>
            <a:ext cx="10226040" cy="1123950"/>
            <a:chOff x="1325" y="8641"/>
            <a:chExt cx="16104" cy="1770"/>
          </a:xfrm>
        </p:grpSpPr>
        <p:sp>
          <p:nvSpPr>
            <p:cNvPr id="8" name="矩形 7">
              <a:extLst>
                <a:ext uri="{FF2B5EF4-FFF2-40B4-BE49-F238E27FC236}">
                  <a16:creationId xmlns:a16="http://schemas.microsoft.com/office/drawing/2014/main" id="{9575E939-48C5-393A-E482-BC508D7827B0}"/>
                </a:ext>
              </a:extLst>
            </p:cNvPr>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互联网">
              <a:extLst>
                <a:ext uri="{FF2B5EF4-FFF2-40B4-BE49-F238E27FC236}">
                  <a16:creationId xmlns:a16="http://schemas.microsoft.com/office/drawing/2014/main" id="{392EEFD2-B8E8-88D7-3F83-85E68D8BF028}"/>
                </a:ext>
              </a:extLst>
            </p:cNvPr>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1065642356"/>
      </p:ext>
    </p:extLst>
  </p:cSld>
  <p:clrMapOvr>
    <a:masterClrMapping/>
  </p:clrMapOvr>
  <p:transition spd="slow">
    <p:push/>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07974" y="381794"/>
            <a:ext cx="6581775" cy="400050"/>
          </a:xfrm>
        </p:spPr>
        <p:txBody>
          <a:bodyPr/>
          <a:lstStyle/>
          <a:p>
            <a:r>
              <a:rPr lang="en-US" altLang="zh-CN" dirty="0"/>
              <a:t>6.8 </a:t>
            </a:r>
            <a:r>
              <a:rPr lang="zh-CN" altLang="en-US" dirty="0"/>
              <a:t>知识扩展</a:t>
            </a:r>
          </a:p>
        </p:txBody>
      </p:sp>
      <p:sp>
        <p:nvSpPr>
          <p:cNvPr id="6" name="内容占位符 5"/>
          <p:cNvSpPr>
            <a:spLocks noGrp="1"/>
          </p:cNvSpPr>
          <p:nvPr>
            <p:ph idx="13"/>
          </p:nvPr>
        </p:nvSpPr>
        <p:spPr/>
        <p:txBody>
          <a:bodyPr>
            <a:noAutofit/>
          </a:bodyPr>
          <a:lstStyle/>
          <a:p>
            <a:pPr algn="l">
              <a:lnSpc>
                <a:spcPct val="172000"/>
              </a:lnSpc>
              <a:spcBef>
                <a:spcPts val="600"/>
              </a:spcBef>
              <a:spcAft>
                <a:spcPts val="600"/>
              </a:spcAft>
            </a:pPr>
            <a:endParaRPr lang="zh-CN" altLang="zh-CN" b="1"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3" name="图片 2">
            <a:extLst>
              <a:ext uri="{FF2B5EF4-FFF2-40B4-BE49-F238E27FC236}">
                <a16:creationId xmlns:a16="http://schemas.microsoft.com/office/drawing/2014/main" id="{CF3773F2-8C22-FF64-5295-79849BC37E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1334" y="1857059"/>
            <a:ext cx="3787140" cy="3162300"/>
          </a:xfrm>
          <a:prstGeom prst="rect">
            <a:avLst/>
          </a:prstGeom>
          <a:noFill/>
          <a:ln>
            <a:noFill/>
          </a:ln>
        </p:spPr>
      </p:pic>
      <p:sp>
        <p:nvSpPr>
          <p:cNvPr id="5" name="文本框 4">
            <a:extLst>
              <a:ext uri="{FF2B5EF4-FFF2-40B4-BE49-F238E27FC236}">
                <a16:creationId xmlns:a16="http://schemas.microsoft.com/office/drawing/2014/main" id="{85E627E8-2B15-201B-0C46-39ABE9B06657}"/>
              </a:ext>
            </a:extLst>
          </p:cNvPr>
          <p:cNvSpPr txBox="1"/>
          <p:nvPr/>
        </p:nvSpPr>
        <p:spPr>
          <a:xfrm>
            <a:off x="4422775" y="5334794"/>
            <a:ext cx="3124200" cy="369332"/>
          </a:xfrm>
          <a:prstGeom prst="rect">
            <a:avLst/>
          </a:prstGeom>
          <a:noFill/>
        </p:spPr>
        <p:txBody>
          <a:bodyPr wrap="square" rtlCol="0">
            <a:spAutoFit/>
          </a:bodyPr>
          <a:lstStyle/>
          <a:p>
            <a:pPr algn="ctr"/>
            <a:r>
              <a:rPr lang="zh-CN" altLang="zh-CN" sz="1800" kern="0">
                <a:effectLst/>
                <a:latin typeface="Times New Roman" panose="02020603050405020304" pitchFamily="18" charset="0"/>
                <a:ea typeface="黑体" panose="02010609060101010101" pitchFamily="49" charset="-122"/>
                <a:cs typeface="Tahoma" panose="020B0604030504040204" pitchFamily="34" charset="0"/>
              </a:rPr>
              <a:t>图</a:t>
            </a:r>
            <a:r>
              <a:rPr lang="en-US" altLang="zh-CN" sz="1800" kern="0">
                <a:effectLst/>
                <a:latin typeface="Times New Roman" panose="02020603050405020304" pitchFamily="18" charset="0"/>
                <a:ea typeface="黑体" panose="02010609060101010101" pitchFamily="49" charset="-122"/>
                <a:cs typeface="Tahoma" panose="020B0604030504040204" pitchFamily="34" charset="0"/>
              </a:rPr>
              <a:t>6-24  </a:t>
            </a:r>
            <a:r>
              <a:rPr lang="zh-CN" altLang="zh-CN" sz="1800" kern="0">
                <a:effectLst/>
                <a:latin typeface="Times New Roman" panose="02020603050405020304" pitchFamily="18" charset="0"/>
                <a:ea typeface="黑体" panose="02010609060101010101" pitchFamily="49" charset="-122"/>
                <a:cs typeface="Tahoma" panose="020B0604030504040204" pitchFamily="34" charset="0"/>
              </a:rPr>
              <a:t>局域网</a:t>
            </a:r>
            <a:r>
              <a:rPr lang="zh-CN" altLang="zh-CN" sz="1800" kern="100">
                <a:effectLst/>
                <a:latin typeface="Times New Roman" panose="02020603050405020304" pitchFamily="18" charset="0"/>
                <a:ea typeface="黑体" panose="02010609060101010101" pitchFamily="49" charset="-122"/>
              </a:rPr>
              <a:t>组网方案</a:t>
            </a:r>
            <a:endParaRPr lang="zh-CN" altLang="zh-CN" sz="1800" kern="10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852067977"/>
      </p:ext>
    </p:extLst>
  </p:cSld>
  <p:clrMapOvr>
    <a:masterClrMapping/>
  </p:clrMapOvr>
  <p:transition spd="slow">
    <p:push/>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6.8</a:t>
            </a:r>
            <a:r>
              <a:rPr lang="zh-CN" altLang="en-US" dirty="0"/>
              <a:t>知识扩展</a:t>
            </a:r>
          </a:p>
        </p:txBody>
      </p:sp>
      <p:sp>
        <p:nvSpPr>
          <p:cNvPr id="6" name="内容占位符 5"/>
          <p:cNvSpPr>
            <a:spLocks noGrp="1"/>
          </p:cNvSpPr>
          <p:nvPr>
            <p:ph idx="13"/>
          </p:nvPr>
        </p:nvSpPr>
        <p:spPr/>
        <p:txBody>
          <a:bodyPr>
            <a:noAutofit/>
          </a:bodyPr>
          <a:lstStyle/>
          <a:p>
            <a:pPr algn="l">
              <a:lnSpc>
                <a:spcPct val="172000"/>
              </a:lnSpc>
              <a:spcBef>
                <a:spcPts val="600"/>
              </a:spcBef>
              <a:spcAft>
                <a:spcPts val="600"/>
              </a:spcAft>
            </a:pPr>
            <a:endParaRPr lang="zh-CN" altLang="zh-CN" b="1" kern="100" dirty="0">
              <a:effectLst/>
              <a:latin typeface="+mn-ea"/>
            </a:endParaRPr>
          </a:p>
        </p:txBody>
      </p:sp>
      <p:sp>
        <p:nvSpPr>
          <p:cNvPr id="2" name="文本框 1"/>
          <p:cNvSpPr txBox="1"/>
          <p:nvPr/>
        </p:nvSpPr>
        <p:spPr>
          <a:xfrm>
            <a:off x="1374775" y="1684587"/>
            <a:ext cx="10439400" cy="5193217"/>
          </a:xfrm>
          <a:prstGeom prst="rect">
            <a:avLst/>
          </a:prstGeom>
          <a:noFill/>
        </p:spPr>
        <p:txBody>
          <a:bodyPr wrap="square" rtlCol="0" anchor="t">
            <a:spAutoFit/>
          </a:bodyPr>
          <a:lstStyle/>
          <a:p>
            <a:pPr indent="306070" algn="l">
              <a:lnSpc>
                <a:spcPct val="150000"/>
              </a:lnSpc>
              <a:spcBef>
                <a:spcPts val="600"/>
              </a:spcBef>
              <a:spcAft>
                <a:spcPts val="600"/>
              </a:spcAft>
            </a:pPr>
            <a:r>
              <a:rPr lang="en-US" altLang="zh-CN" sz="2000" dirty="0">
                <a:effectLst/>
                <a:latin typeface="+mn-ea"/>
                <a:cs typeface="Times New Roman" panose="02020603050405020304" pitchFamily="18" charset="0"/>
              </a:rPr>
              <a:t>3.</a:t>
            </a:r>
            <a:r>
              <a:rPr lang="en-US" altLang="zh-CN" sz="2000" b="1" kern="100" dirty="0">
                <a:effectLst/>
                <a:latin typeface="+mn-ea"/>
              </a:rPr>
              <a:t>VRRP</a:t>
            </a:r>
            <a:r>
              <a:rPr lang="zh-CN" altLang="zh-CN" sz="2000" b="1" kern="100" dirty="0">
                <a:effectLst/>
                <a:latin typeface="+mn-ea"/>
              </a:rPr>
              <a:t>工作原理</a:t>
            </a:r>
          </a:p>
          <a:p>
            <a:pPr indent="266700" algn="l">
              <a:lnSpc>
                <a:spcPct val="150000"/>
              </a:lnSpc>
            </a:pPr>
            <a:r>
              <a:rPr lang="zh-CN" altLang="zh-CN" sz="2000" kern="100" dirty="0">
                <a:effectLst/>
                <a:latin typeface="+mn-ea"/>
              </a:rPr>
              <a:t>一个</a:t>
            </a:r>
            <a:r>
              <a:rPr lang="en-US" altLang="zh-CN" sz="2000" kern="100" dirty="0" err="1">
                <a:effectLst/>
                <a:latin typeface="+mn-ea"/>
              </a:rPr>
              <a:t>VRRP</a:t>
            </a:r>
            <a:r>
              <a:rPr lang="en-US" altLang="zh-CN" sz="2000" u="none" strike="noStrike" kern="100" dirty="0" err="1">
                <a:effectLst/>
                <a:latin typeface="+mn-ea"/>
                <a:hlinkClick r:id="rId2">
                  <a:extLst>
                    <a:ext uri="{A12FA001-AC4F-418D-AE19-62706E023703}">
                      <ahyp:hlinkClr xmlns:ahyp="http://schemas.microsoft.com/office/drawing/2018/hyperlinkcolor" xmlns="" val="tx"/>
                    </a:ext>
                  </a:extLst>
                </a:hlinkClick>
              </a:rPr>
              <a:t>路由器</a:t>
            </a:r>
            <a:r>
              <a:rPr lang="zh-CN" altLang="zh-CN" sz="2000" kern="100" dirty="0">
                <a:effectLst/>
                <a:latin typeface="+mn-ea"/>
              </a:rPr>
              <a:t>有唯一的标识</a:t>
            </a:r>
            <a:r>
              <a:rPr lang="en-US" altLang="zh-CN" sz="2000" kern="100" dirty="0">
                <a:effectLst/>
                <a:latin typeface="+mn-ea"/>
              </a:rPr>
              <a:t>VRID</a:t>
            </a:r>
            <a:r>
              <a:rPr lang="zh-CN" altLang="zh-CN" sz="2000" kern="100" dirty="0">
                <a:effectLst/>
                <a:latin typeface="+mn-ea"/>
              </a:rPr>
              <a:t>，范围为</a:t>
            </a:r>
            <a:r>
              <a:rPr lang="en-US" altLang="zh-CN" sz="2000" kern="100" dirty="0">
                <a:effectLst/>
                <a:latin typeface="+mn-ea"/>
              </a:rPr>
              <a:t>0—255</a:t>
            </a:r>
            <a:r>
              <a:rPr lang="zh-CN" altLang="zh-CN" sz="2000" kern="100" dirty="0">
                <a:effectLst/>
                <a:latin typeface="+mn-ea"/>
                <a:cs typeface="MS Gothic" panose="020B0609070205080204" pitchFamily="49" charset="-128"/>
              </a:rPr>
              <a:t>｡</a:t>
            </a:r>
            <a:r>
              <a:rPr lang="zh-CN" altLang="zh-CN" sz="2000" kern="100" dirty="0">
                <a:effectLst/>
                <a:latin typeface="+mn-ea"/>
                <a:cs typeface="宋体" panose="02010600030101010101" pitchFamily="2" charset="-122"/>
              </a:rPr>
              <a:t>该路由器对外表现为唯一的虚拟</a:t>
            </a:r>
            <a:r>
              <a:rPr lang="en-US" altLang="zh-CN" sz="2000" u="none" strike="noStrike" kern="100" dirty="0">
                <a:effectLst/>
                <a:latin typeface="+mn-ea"/>
                <a:hlinkClick r:id="rId3">
                  <a:extLst>
                    <a:ext uri="{A12FA001-AC4F-418D-AE19-62706E023703}">
                      <ahyp:hlinkClr xmlns:ahyp="http://schemas.microsoft.com/office/drawing/2018/hyperlinkcolor" xmlns="" val="tx"/>
                    </a:ext>
                  </a:extLst>
                </a:hlinkClick>
              </a:rPr>
              <a:t>MAC</a:t>
            </a:r>
            <a:r>
              <a:rPr lang="zh-CN" altLang="zh-CN" sz="2000" kern="100" dirty="0">
                <a:effectLst/>
                <a:latin typeface="+mn-ea"/>
              </a:rPr>
              <a:t>地址，地址的格式为</a:t>
            </a:r>
            <a:r>
              <a:rPr lang="en-US" altLang="zh-CN" sz="2000" kern="100" dirty="0">
                <a:effectLst/>
                <a:latin typeface="+mn-ea"/>
              </a:rPr>
              <a:t>00-00-5E-00-01-[VRID]</a:t>
            </a:r>
            <a:r>
              <a:rPr lang="zh-CN" altLang="zh-CN" sz="2000" kern="100" dirty="0">
                <a:effectLst/>
                <a:latin typeface="+mn-ea"/>
                <a:cs typeface="MS Gothic" panose="020B0609070205080204" pitchFamily="49" charset="-128"/>
              </a:rPr>
              <a:t>｡</a:t>
            </a:r>
            <a:r>
              <a:rPr lang="zh-CN" altLang="zh-CN" sz="2000" kern="100" dirty="0">
                <a:effectLst/>
                <a:latin typeface="+mn-ea"/>
                <a:cs typeface="宋体" panose="02010600030101010101" pitchFamily="2" charset="-122"/>
              </a:rPr>
              <a:t>主控路由器负责对</a:t>
            </a:r>
            <a:r>
              <a:rPr lang="en-US" altLang="zh-CN" sz="2000" kern="100" dirty="0">
                <a:effectLst/>
                <a:latin typeface="+mn-ea"/>
              </a:rPr>
              <a:t>ARP</a:t>
            </a:r>
            <a:r>
              <a:rPr lang="zh-CN" altLang="zh-CN" sz="2000" kern="100" dirty="0">
                <a:effectLst/>
                <a:latin typeface="+mn-ea"/>
              </a:rPr>
              <a:t>请求用该</a:t>
            </a:r>
            <a:r>
              <a:rPr lang="en-US" altLang="zh-CN" sz="2000" kern="100" dirty="0">
                <a:effectLst/>
                <a:latin typeface="+mn-ea"/>
              </a:rPr>
              <a:t>MAC</a:t>
            </a:r>
            <a:r>
              <a:rPr lang="zh-CN" altLang="zh-CN" sz="2000" kern="100" dirty="0">
                <a:effectLst/>
                <a:latin typeface="+mn-ea"/>
              </a:rPr>
              <a:t>地址做应答</a:t>
            </a:r>
            <a:r>
              <a:rPr lang="zh-CN" altLang="zh-CN" sz="2000" kern="100" dirty="0">
                <a:effectLst/>
                <a:latin typeface="+mn-ea"/>
                <a:cs typeface="MS Gothic" panose="020B0609070205080204" pitchFamily="49" charset="-128"/>
              </a:rPr>
              <a:t>｡</a:t>
            </a:r>
            <a:r>
              <a:rPr lang="zh-CN" altLang="zh-CN" sz="2000" kern="100" dirty="0">
                <a:effectLst/>
                <a:latin typeface="+mn-ea"/>
                <a:cs typeface="宋体" panose="02010600030101010101" pitchFamily="2" charset="-122"/>
              </a:rPr>
              <a:t>这样</a:t>
            </a:r>
            <a:r>
              <a:rPr lang="en-US" altLang="zh-CN" sz="2000" kern="100" dirty="0">
                <a:effectLst/>
                <a:latin typeface="+mn-ea"/>
              </a:rPr>
              <a:t>,</a:t>
            </a:r>
            <a:r>
              <a:rPr lang="zh-CN" altLang="zh-CN" sz="2000" kern="100" dirty="0">
                <a:effectLst/>
                <a:latin typeface="+mn-ea"/>
              </a:rPr>
              <a:t>无论如何切换，保证给终端设备的是唯一一致的</a:t>
            </a:r>
            <a:r>
              <a:rPr lang="en-US" altLang="zh-CN" sz="2000" kern="100" dirty="0">
                <a:effectLst/>
                <a:latin typeface="+mn-ea"/>
              </a:rPr>
              <a:t>IP</a:t>
            </a:r>
            <a:r>
              <a:rPr lang="zh-CN" altLang="zh-CN" sz="2000" kern="100" dirty="0">
                <a:effectLst/>
                <a:latin typeface="+mn-ea"/>
              </a:rPr>
              <a:t>和</a:t>
            </a:r>
            <a:r>
              <a:rPr lang="en-US" altLang="zh-CN" sz="2000" kern="100" dirty="0">
                <a:effectLst/>
                <a:latin typeface="+mn-ea"/>
              </a:rPr>
              <a:t>MAC</a:t>
            </a:r>
            <a:r>
              <a:rPr lang="zh-CN" altLang="zh-CN" sz="2000" kern="100" dirty="0">
                <a:effectLst/>
                <a:latin typeface="+mn-ea"/>
              </a:rPr>
              <a:t>地址，减少了切换对终端设备的影响</a:t>
            </a:r>
            <a:r>
              <a:rPr lang="zh-CN" altLang="zh-CN" sz="2000" kern="100" dirty="0">
                <a:effectLst/>
                <a:latin typeface="+mn-ea"/>
                <a:cs typeface="MS Gothic" panose="020B0609070205080204" pitchFamily="49" charset="-128"/>
              </a:rPr>
              <a:t>｡</a:t>
            </a:r>
            <a:r>
              <a:rPr lang="en-US" altLang="zh-CN" sz="2000" kern="100" dirty="0">
                <a:effectLst/>
                <a:latin typeface="+mn-ea"/>
              </a:rPr>
              <a:t>VRRP</a:t>
            </a:r>
            <a:r>
              <a:rPr lang="zh-CN" altLang="zh-CN" sz="2000" kern="100" dirty="0">
                <a:effectLst/>
                <a:latin typeface="+mn-ea"/>
              </a:rPr>
              <a:t>控制报文只有一种：</a:t>
            </a:r>
            <a:r>
              <a:rPr lang="en-US" altLang="zh-CN" sz="2000" kern="100" dirty="0">
                <a:effectLst/>
                <a:latin typeface="+mn-ea"/>
              </a:rPr>
              <a:t>VRRP</a:t>
            </a:r>
            <a:r>
              <a:rPr lang="zh-CN" altLang="zh-CN" sz="2000" kern="100" dirty="0">
                <a:effectLst/>
                <a:latin typeface="+mn-ea"/>
              </a:rPr>
              <a:t>通告</a:t>
            </a:r>
            <a:r>
              <a:rPr lang="en-US" altLang="zh-CN" sz="2000" kern="100" dirty="0">
                <a:effectLst/>
                <a:latin typeface="+mn-ea"/>
              </a:rPr>
              <a:t>(advertisement)</a:t>
            </a:r>
            <a:r>
              <a:rPr lang="zh-CN" altLang="zh-CN" sz="2000" kern="100" dirty="0">
                <a:effectLst/>
                <a:latin typeface="+mn-ea"/>
                <a:cs typeface="MS Gothic" panose="020B0609070205080204" pitchFamily="49" charset="-128"/>
              </a:rPr>
              <a:t>｡</a:t>
            </a:r>
            <a:r>
              <a:rPr lang="zh-CN" altLang="zh-CN" sz="2000" kern="100" dirty="0">
                <a:effectLst/>
                <a:latin typeface="+mn-ea"/>
                <a:cs typeface="宋体" panose="02010600030101010101" pitchFamily="2" charset="-122"/>
              </a:rPr>
              <a:t>它使用</a:t>
            </a:r>
            <a:r>
              <a:rPr lang="en-US" altLang="zh-CN" sz="2000" kern="100" dirty="0">
                <a:effectLst/>
                <a:latin typeface="+mn-ea"/>
              </a:rPr>
              <a:t>IP</a:t>
            </a:r>
            <a:r>
              <a:rPr lang="zh-CN" altLang="zh-CN" sz="2000" kern="100" dirty="0">
                <a:effectLst/>
                <a:latin typeface="+mn-ea"/>
              </a:rPr>
              <a:t>多播</a:t>
            </a:r>
            <a:r>
              <a:rPr lang="en-US" altLang="zh-CN" sz="2000" u="none" strike="noStrike" kern="100" dirty="0" err="1">
                <a:effectLst/>
                <a:latin typeface="+mn-ea"/>
                <a:hlinkClick r:id="rId4">
                  <a:extLst>
                    <a:ext uri="{A12FA001-AC4F-418D-AE19-62706E023703}">
                      <ahyp:hlinkClr xmlns:ahyp="http://schemas.microsoft.com/office/drawing/2018/hyperlinkcolor" xmlns="" val="tx"/>
                    </a:ext>
                  </a:extLst>
                </a:hlinkClick>
              </a:rPr>
              <a:t>数据包</a:t>
            </a:r>
            <a:r>
              <a:rPr lang="zh-CN" altLang="zh-CN" sz="2000" kern="100" dirty="0">
                <a:effectLst/>
                <a:latin typeface="+mn-ea"/>
              </a:rPr>
              <a:t>进行封装，组地址为</a:t>
            </a:r>
            <a:r>
              <a:rPr lang="en-US" altLang="zh-CN" sz="2000" kern="100" dirty="0">
                <a:effectLst/>
                <a:latin typeface="+mn-ea"/>
              </a:rPr>
              <a:t>224.0.0.18</a:t>
            </a:r>
            <a:r>
              <a:rPr lang="zh-CN" altLang="zh-CN" sz="2000" kern="100" dirty="0">
                <a:effectLst/>
                <a:latin typeface="+mn-ea"/>
              </a:rPr>
              <a:t>，发布范围只限于同一局域网内</a:t>
            </a:r>
            <a:r>
              <a:rPr lang="zh-CN" altLang="zh-CN" sz="2000" kern="100" dirty="0">
                <a:effectLst/>
                <a:latin typeface="+mn-ea"/>
                <a:cs typeface="MS Gothic" panose="020B0609070205080204" pitchFamily="49" charset="-128"/>
              </a:rPr>
              <a:t>｡</a:t>
            </a:r>
            <a:r>
              <a:rPr lang="zh-CN" altLang="zh-CN" sz="2000" kern="100" dirty="0">
                <a:effectLst/>
                <a:latin typeface="+mn-ea"/>
                <a:cs typeface="宋体" panose="02010600030101010101" pitchFamily="2" charset="-122"/>
              </a:rPr>
              <a:t>这保证了</a:t>
            </a:r>
            <a:r>
              <a:rPr lang="en-US" altLang="zh-CN" sz="2000" kern="100" dirty="0">
                <a:effectLst/>
                <a:latin typeface="+mn-ea"/>
              </a:rPr>
              <a:t>VRID</a:t>
            </a:r>
            <a:r>
              <a:rPr lang="zh-CN" altLang="zh-CN" sz="2000" kern="100" dirty="0">
                <a:effectLst/>
                <a:latin typeface="+mn-ea"/>
              </a:rPr>
              <a:t>在不同网络中可以重复使用</a:t>
            </a:r>
            <a:r>
              <a:rPr lang="zh-CN" altLang="zh-CN" sz="2000" kern="100" dirty="0">
                <a:effectLst/>
                <a:latin typeface="+mn-ea"/>
                <a:cs typeface="MS Gothic" panose="020B0609070205080204" pitchFamily="49" charset="-128"/>
              </a:rPr>
              <a:t>｡</a:t>
            </a:r>
            <a:r>
              <a:rPr lang="zh-CN" altLang="zh-CN" sz="2000" kern="100" dirty="0">
                <a:effectLst/>
                <a:latin typeface="+mn-ea"/>
                <a:cs typeface="宋体" panose="02010600030101010101" pitchFamily="2" charset="-122"/>
              </a:rPr>
              <a:t>为了减少网络带宽消耗</a:t>
            </a:r>
            <a:r>
              <a:rPr lang="en-US" altLang="zh-CN" sz="2000" kern="100" dirty="0">
                <a:effectLst/>
                <a:latin typeface="+mn-ea"/>
                <a:cs typeface="宋体" panose="02010600030101010101" pitchFamily="2" charset="-122"/>
              </a:rPr>
              <a:t>,</a:t>
            </a:r>
            <a:r>
              <a:rPr lang="zh-CN" altLang="zh-CN" sz="2000" kern="100" dirty="0">
                <a:effectLst/>
                <a:latin typeface="+mn-ea"/>
                <a:cs typeface="宋体" panose="02010600030101010101" pitchFamily="2" charset="-122"/>
              </a:rPr>
              <a:t>只有主控路由器才可以周期性的发送</a:t>
            </a:r>
            <a:r>
              <a:rPr lang="en-US" altLang="zh-CN" sz="2000" kern="100" dirty="0">
                <a:effectLst/>
                <a:latin typeface="+mn-ea"/>
              </a:rPr>
              <a:t>VRRP</a:t>
            </a:r>
            <a:r>
              <a:rPr lang="zh-CN" altLang="zh-CN" sz="2000" kern="100" dirty="0">
                <a:effectLst/>
                <a:latin typeface="+mn-ea"/>
              </a:rPr>
              <a:t>通告报文</a:t>
            </a:r>
            <a:r>
              <a:rPr lang="zh-CN" altLang="zh-CN" sz="2000" kern="100" dirty="0">
                <a:effectLst/>
                <a:latin typeface="+mn-ea"/>
                <a:cs typeface="MS Gothic" panose="020B0609070205080204" pitchFamily="49" charset="-128"/>
              </a:rPr>
              <a:t>｡</a:t>
            </a:r>
            <a:r>
              <a:rPr lang="zh-CN" altLang="zh-CN" sz="2000" kern="100" dirty="0">
                <a:effectLst/>
                <a:latin typeface="+mn-ea"/>
                <a:cs typeface="宋体" panose="02010600030101010101" pitchFamily="2" charset="-122"/>
              </a:rPr>
              <a:t>备份</a:t>
            </a:r>
            <a:r>
              <a:rPr lang="zh-CN" altLang="zh-CN" sz="2000" kern="100" dirty="0">
                <a:effectLst/>
                <a:latin typeface="+mn-ea"/>
              </a:rPr>
              <a:t>路由器在连续三个通告间隔内收不到</a:t>
            </a:r>
            <a:r>
              <a:rPr lang="en-US" altLang="zh-CN" sz="2000" kern="100" dirty="0">
                <a:effectLst/>
                <a:latin typeface="+mn-ea"/>
              </a:rPr>
              <a:t>VRRP</a:t>
            </a:r>
            <a:r>
              <a:rPr lang="zh-CN" altLang="zh-CN" sz="2000" kern="100" dirty="0">
                <a:effectLst/>
                <a:latin typeface="+mn-ea"/>
              </a:rPr>
              <a:t>或收到优先级为</a:t>
            </a:r>
            <a:r>
              <a:rPr lang="en-US" altLang="zh-CN" sz="2000" kern="100" dirty="0">
                <a:effectLst/>
                <a:latin typeface="+mn-ea"/>
              </a:rPr>
              <a:t>0</a:t>
            </a:r>
            <a:r>
              <a:rPr lang="zh-CN" altLang="zh-CN" sz="2000" kern="100" dirty="0">
                <a:effectLst/>
                <a:latin typeface="+mn-ea"/>
              </a:rPr>
              <a:t>的通告后启动新的一轮</a:t>
            </a:r>
            <a:r>
              <a:rPr lang="en-US" altLang="zh-CN" sz="2000" kern="100" dirty="0">
                <a:effectLst/>
                <a:latin typeface="+mn-ea"/>
              </a:rPr>
              <a:t>VRRP</a:t>
            </a:r>
            <a:r>
              <a:rPr lang="zh-CN" altLang="zh-CN" sz="2000" kern="100" dirty="0">
                <a:effectLst/>
                <a:latin typeface="+mn-ea"/>
              </a:rPr>
              <a:t>选举</a:t>
            </a:r>
            <a:r>
              <a:rPr lang="zh-CN" altLang="zh-CN" sz="2000" kern="100" dirty="0">
                <a:effectLst/>
                <a:latin typeface="+mn-ea"/>
                <a:cs typeface="MS Gothic" panose="020B0609070205080204" pitchFamily="49" charset="-128"/>
              </a:rPr>
              <a:t>｡</a:t>
            </a:r>
            <a:r>
              <a:rPr lang="zh-CN" altLang="zh-CN" sz="2000" kern="100" dirty="0">
                <a:effectLst/>
                <a:latin typeface="+mn-ea"/>
              </a:rPr>
              <a:t>在</a:t>
            </a:r>
            <a:r>
              <a:rPr lang="en-US" altLang="zh-CN" sz="2000" kern="100" dirty="0">
                <a:effectLst/>
                <a:latin typeface="+mn-ea"/>
              </a:rPr>
              <a:t>VRRP</a:t>
            </a:r>
            <a:r>
              <a:rPr lang="zh-CN" altLang="zh-CN" sz="2000" kern="100" dirty="0">
                <a:effectLst/>
                <a:latin typeface="+mn-ea"/>
              </a:rPr>
              <a:t>路由器组中，按优先级选举主控路由器，</a:t>
            </a:r>
            <a:r>
              <a:rPr lang="en-US" altLang="zh-CN" sz="2000" kern="100" dirty="0">
                <a:effectLst/>
                <a:latin typeface="+mn-ea"/>
              </a:rPr>
              <a:t>VRRP</a:t>
            </a:r>
            <a:r>
              <a:rPr lang="zh-CN" altLang="zh-CN" sz="2000" kern="100" dirty="0">
                <a:effectLst/>
                <a:latin typeface="+mn-ea"/>
              </a:rPr>
              <a:t>协议中优先级范围是</a:t>
            </a:r>
            <a:r>
              <a:rPr lang="en-US" altLang="zh-CN" sz="2000" kern="100" dirty="0">
                <a:effectLst/>
                <a:latin typeface="+mn-ea"/>
              </a:rPr>
              <a:t>0—255</a:t>
            </a:r>
            <a:r>
              <a:rPr lang="zh-CN" altLang="zh-CN" sz="2000" kern="100" dirty="0">
                <a:effectLst/>
                <a:latin typeface="+mn-ea"/>
                <a:cs typeface="MS Gothic" panose="020B0609070205080204" pitchFamily="49" charset="-128"/>
              </a:rPr>
              <a:t>｡</a:t>
            </a:r>
            <a:r>
              <a:rPr lang="zh-CN" altLang="zh-CN" sz="2000" kern="100" dirty="0">
                <a:effectLst/>
                <a:latin typeface="+mn-ea"/>
                <a:cs typeface="宋体" panose="02010600030101010101" pitchFamily="2" charset="-122"/>
              </a:rPr>
              <a:t>若</a:t>
            </a:r>
            <a:r>
              <a:rPr lang="en-US" altLang="zh-CN" sz="2000" kern="100" dirty="0">
                <a:effectLst/>
                <a:latin typeface="+mn-ea"/>
              </a:rPr>
              <a:t>VRRP</a:t>
            </a:r>
            <a:r>
              <a:rPr lang="zh-CN" altLang="zh-CN" sz="2000" kern="100" dirty="0">
                <a:effectLst/>
                <a:latin typeface="+mn-ea"/>
              </a:rPr>
              <a:t>路由器的</a:t>
            </a:r>
            <a:r>
              <a:rPr lang="en-US" altLang="zh-CN" sz="2000" kern="100" dirty="0">
                <a:effectLst/>
                <a:latin typeface="+mn-ea"/>
              </a:rPr>
              <a:t>IP</a:t>
            </a:r>
            <a:r>
              <a:rPr lang="zh-CN" altLang="zh-CN" sz="2000" kern="100" dirty="0">
                <a:effectLst/>
                <a:latin typeface="+mn-ea"/>
              </a:rPr>
              <a:t>地址和虚拟路由器的接口</a:t>
            </a:r>
            <a:r>
              <a:rPr lang="en-US" altLang="zh-CN" sz="2000" kern="100" dirty="0">
                <a:effectLst/>
                <a:latin typeface="+mn-ea"/>
              </a:rPr>
              <a:t>IP</a:t>
            </a:r>
            <a:r>
              <a:rPr lang="zh-CN" altLang="zh-CN" sz="2000" kern="100" dirty="0">
                <a:effectLst/>
                <a:latin typeface="+mn-ea"/>
              </a:rPr>
              <a:t>地址相同，则该</a:t>
            </a:r>
            <a:r>
              <a:rPr lang="en-US" altLang="zh-CN" sz="2000" kern="100" dirty="0">
                <a:effectLst/>
                <a:latin typeface="+mn-ea"/>
              </a:rPr>
              <a:t>VRRP</a:t>
            </a:r>
            <a:r>
              <a:rPr lang="zh-CN" altLang="zh-CN" sz="2000" kern="100" dirty="0">
                <a:effectLst/>
                <a:latin typeface="+mn-ea"/>
              </a:rPr>
              <a:t>路由器被称为该</a:t>
            </a:r>
            <a:r>
              <a:rPr lang="en-US" altLang="zh-CN" sz="2000" kern="100" dirty="0">
                <a:effectLst/>
                <a:latin typeface="+mn-ea"/>
              </a:rPr>
              <a:t>IP</a:t>
            </a:r>
            <a:r>
              <a:rPr lang="zh-CN" altLang="zh-CN" sz="2000" kern="100" dirty="0">
                <a:effectLst/>
                <a:latin typeface="+mn-ea"/>
              </a:rPr>
              <a:t>地址的所有者；</a:t>
            </a: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1751948517"/>
      </p:ext>
    </p:extLst>
  </p:cSld>
  <p:clrMapOvr>
    <a:masterClrMapping/>
  </p:clrMapOvr>
  <p:transition spd="slow">
    <p:push/>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6.8 </a:t>
            </a:r>
            <a:r>
              <a:rPr lang="zh-CN" altLang="en-US" dirty="0"/>
              <a:t>知识扩展</a:t>
            </a:r>
          </a:p>
        </p:txBody>
      </p:sp>
      <p:sp>
        <p:nvSpPr>
          <p:cNvPr id="6" name="内容占位符 5"/>
          <p:cNvSpPr>
            <a:spLocks noGrp="1"/>
          </p:cNvSpPr>
          <p:nvPr>
            <p:ph idx="13"/>
          </p:nvPr>
        </p:nvSpPr>
        <p:spPr/>
        <p:txBody>
          <a:bodyPr>
            <a:noAutofit/>
          </a:bodyPr>
          <a:lstStyle/>
          <a:p>
            <a:pPr algn="l">
              <a:lnSpc>
                <a:spcPct val="172000"/>
              </a:lnSpc>
              <a:spcBef>
                <a:spcPts val="600"/>
              </a:spcBef>
              <a:spcAft>
                <a:spcPts val="600"/>
              </a:spcAft>
            </a:pPr>
            <a:endParaRPr lang="zh-CN" altLang="zh-CN" b="1" kern="100" dirty="0">
              <a:effectLst/>
              <a:latin typeface="+mn-ea"/>
            </a:endParaRPr>
          </a:p>
        </p:txBody>
      </p:sp>
      <p:sp>
        <p:nvSpPr>
          <p:cNvPr id="2" name="文本框 1"/>
          <p:cNvSpPr txBox="1"/>
          <p:nvPr/>
        </p:nvSpPr>
        <p:spPr>
          <a:xfrm>
            <a:off x="1374775" y="1684587"/>
            <a:ext cx="9507772" cy="4359142"/>
          </a:xfrm>
          <a:prstGeom prst="rect">
            <a:avLst/>
          </a:prstGeom>
          <a:noFill/>
        </p:spPr>
        <p:txBody>
          <a:bodyPr wrap="square" rtlCol="0" anchor="t">
            <a:spAutoFit/>
          </a:bodyPr>
          <a:lstStyle/>
          <a:p>
            <a:pPr indent="306070" algn="l">
              <a:lnSpc>
                <a:spcPct val="172000"/>
              </a:lnSpc>
              <a:spcBef>
                <a:spcPts val="600"/>
              </a:spcBef>
              <a:spcAft>
                <a:spcPts val="600"/>
              </a:spcAft>
            </a:pPr>
            <a:r>
              <a:rPr lang="en-US" altLang="zh-CN" sz="2000" kern="100" dirty="0">
                <a:effectLst/>
                <a:latin typeface="+mn-ea"/>
              </a:rPr>
              <a:t>IP</a:t>
            </a:r>
            <a:r>
              <a:rPr lang="zh-CN" altLang="zh-CN" sz="2000" kern="100" dirty="0">
                <a:effectLst/>
                <a:latin typeface="+mn-ea"/>
              </a:rPr>
              <a:t>地址所有者自动具有最高优先级</a:t>
            </a:r>
            <a:r>
              <a:rPr lang="en-US" altLang="zh-CN" sz="2000" kern="100" dirty="0">
                <a:effectLst/>
                <a:latin typeface="+mn-ea"/>
              </a:rPr>
              <a:t>255</a:t>
            </a:r>
            <a:r>
              <a:rPr lang="zh-CN" altLang="zh-CN" sz="2000" kern="100" dirty="0">
                <a:effectLst/>
                <a:latin typeface="+mn-ea"/>
                <a:cs typeface="MS Gothic" panose="020B0609070205080204" pitchFamily="49" charset="-128"/>
              </a:rPr>
              <a:t>｡</a:t>
            </a:r>
            <a:r>
              <a:rPr lang="zh-CN" altLang="zh-CN" sz="2000" kern="100" dirty="0">
                <a:effectLst/>
                <a:latin typeface="+mn-ea"/>
                <a:cs typeface="宋体" panose="02010600030101010101" pitchFamily="2" charset="-122"/>
              </a:rPr>
              <a:t>优先级</a:t>
            </a:r>
            <a:r>
              <a:rPr lang="en-US" altLang="zh-CN" sz="2000" kern="100" dirty="0">
                <a:effectLst/>
                <a:latin typeface="+mn-ea"/>
              </a:rPr>
              <a:t>0</a:t>
            </a:r>
            <a:r>
              <a:rPr lang="zh-CN" altLang="zh-CN" sz="2000" kern="100" dirty="0">
                <a:effectLst/>
                <a:latin typeface="+mn-ea"/>
              </a:rPr>
              <a:t>一般用在</a:t>
            </a:r>
            <a:r>
              <a:rPr lang="en-US" altLang="zh-CN" sz="2000" kern="100" dirty="0">
                <a:effectLst/>
                <a:latin typeface="+mn-ea"/>
              </a:rPr>
              <a:t>IP</a:t>
            </a:r>
            <a:r>
              <a:rPr lang="zh-CN" altLang="zh-CN" sz="2000" kern="100" dirty="0">
                <a:effectLst/>
                <a:latin typeface="+mn-ea"/>
              </a:rPr>
              <a:t>地址所有者主动放弃</a:t>
            </a:r>
            <a:r>
              <a:rPr lang="en-US" altLang="zh-CN" sz="2000" u="none" strike="noStrike" kern="100" dirty="0" err="1">
                <a:effectLst/>
                <a:latin typeface="+mn-ea"/>
                <a:hlinkClick r:id="rId2">
                  <a:extLst>
                    <a:ext uri="{A12FA001-AC4F-418D-AE19-62706E023703}">
                      <ahyp:hlinkClr xmlns:ahyp="http://schemas.microsoft.com/office/drawing/2018/hyperlinkcolor" xmlns="" val="tx"/>
                    </a:ext>
                  </a:extLst>
                </a:hlinkClick>
              </a:rPr>
              <a:t>主控者</a:t>
            </a:r>
            <a:r>
              <a:rPr lang="zh-CN" altLang="zh-CN" sz="2000" kern="100" dirty="0">
                <a:effectLst/>
                <a:latin typeface="+mn-ea"/>
              </a:rPr>
              <a:t>角色时使用</a:t>
            </a:r>
            <a:r>
              <a:rPr lang="zh-CN" altLang="zh-CN" sz="2000" kern="100" dirty="0">
                <a:effectLst/>
                <a:latin typeface="+mn-ea"/>
                <a:cs typeface="MS Gothic" panose="020B0609070205080204" pitchFamily="49" charset="-128"/>
              </a:rPr>
              <a:t>｡</a:t>
            </a:r>
            <a:r>
              <a:rPr lang="zh-CN" altLang="zh-CN" sz="2000" kern="100" dirty="0">
                <a:effectLst/>
                <a:latin typeface="+mn-ea"/>
                <a:cs typeface="宋体" panose="02010600030101010101" pitchFamily="2" charset="-122"/>
              </a:rPr>
              <a:t>可配置的优先级范围为</a:t>
            </a:r>
            <a:r>
              <a:rPr lang="en-US" altLang="zh-CN" sz="2000" kern="100" dirty="0">
                <a:effectLst/>
                <a:latin typeface="+mn-ea"/>
              </a:rPr>
              <a:t>1—254</a:t>
            </a:r>
            <a:r>
              <a:rPr lang="zh-CN" altLang="zh-CN" sz="2000" kern="100" dirty="0">
                <a:effectLst/>
                <a:latin typeface="+mn-ea"/>
                <a:cs typeface="MS Gothic" panose="020B0609070205080204" pitchFamily="49" charset="-128"/>
              </a:rPr>
              <a:t>｡</a:t>
            </a:r>
            <a:r>
              <a:rPr lang="zh-CN" altLang="zh-CN" sz="2000" kern="100" dirty="0">
                <a:effectLst/>
                <a:latin typeface="+mn-ea"/>
                <a:cs typeface="宋体" panose="02010600030101010101" pitchFamily="2" charset="-122"/>
              </a:rPr>
              <a:t>优先级的配置原则可以依据链路的速度和成本</a:t>
            </a:r>
            <a:r>
              <a:rPr lang="zh-CN" altLang="zh-CN" sz="2000" kern="100" dirty="0">
                <a:effectLst/>
                <a:latin typeface="+mn-ea"/>
                <a:cs typeface="MS Gothic" panose="020B0609070205080204" pitchFamily="49" charset="-128"/>
              </a:rPr>
              <a:t>､</a:t>
            </a:r>
            <a:r>
              <a:rPr lang="zh-CN" altLang="zh-CN" sz="2000" kern="100" dirty="0">
                <a:effectLst/>
                <a:latin typeface="+mn-ea"/>
                <a:cs typeface="宋体" panose="02010600030101010101" pitchFamily="2" charset="-122"/>
              </a:rPr>
              <a:t>路由器性能和可靠性以及其它管理策略设定</a:t>
            </a:r>
            <a:r>
              <a:rPr lang="zh-CN" altLang="zh-CN" sz="2000" kern="100" dirty="0">
                <a:effectLst/>
                <a:latin typeface="+mn-ea"/>
                <a:cs typeface="MS Gothic" panose="020B0609070205080204" pitchFamily="49" charset="-128"/>
              </a:rPr>
              <a:t>｡</a:t>
            </a:r>
            <a:r>
              <a:rPr lang="zh-CN" altLang="zh-CN" sz="2000" kern="100" dirty="0">
                <a:effectLst/>
                <a:latin typeface="+mn-ea"/>
                <a:cs typeface="宋体" panose="02010600030101010101" pitchFamily="2" charset="-122"/>
              </a:rPr>
              <a:t>主控路由器的选举中，高优先级的</a:t>
            </a:r>
            <a:r>
              <a:rPr lang="en-US" altLang="zh-CN" sz="2000" u="none" strike="noStrike" kern="100" dirty="0" err="1">
                <a:effectLst/>
                <a:latin typeface="+mn-ea"/>
                <a:hlinkClick r:id="rId3">
                  <a:extLst>
                    <a:ext uri="{A12FA001-AC4F-418D-AE19-62706E023703}">
                      <ahyp:hlinkClr xmlns:ahyp="http://schemas.microsoft.com/office/drawing/2018/hyperlinkcolor" xmlns="" val="tx"/>
                    </a:ext>
                  </a:extLst>
                </a:hlinkClick>
              </a:rPr>
              <a:t>虚拟路由器</a:t>
            </a:r>
            <a:r>
              <a:rPr lang="zh-CN" altLang="zh-CN" sz="2000" kern="100" dirty="0">
                <a:effectLst/>
                <a:latin typeface="+mn-ea"/>
              </a:rPr>
              <a:t>获胜，因此，如果在</a:t>
            </a:r>
            <a:r>
              <a:rPr lang="en-US" altLang="zh-CN" sz="2000" kern="100" dirty="0">
                <a:effectLst/>
                <a:latin typeface="+mn-ea"/>
              </a:rPr>
              <a:t>VRRP</a:t>
            </a:r>
            <a:r>
              <a:rPr lang="zh-CN" altLang="zh-CN" sz="2000" kern="100" dirty="0">
                <a:effectLst/>
                <a:latin typeface="+mn-ea"/>
              </a:rPr>
              <a:t>组中有</a:t>
            </a:r>
            <a:r>
              <a:rPr lang="en-US" altLang="zh-CN" sz="2000" kern="100" dirty="0">
                <a:effectLst/>
                <a:latin typeface="+mn-ea"/>
              </a:rPr>
              <a:t>IP</a:t>
            </a:r>
            <a:r>
              <a:rPr lang="zh-CN" altLang="zh-CN" sz="2000" kern="100" dirty="0">
                <a:effectLst/>
                <a:latin typeface="+mn-ea"/>
              </a:rPr>
              <a:t>地址所有者，则它总是作为主控路由的角色出现</a:t>
            </a:r>
            <a:r>
              <a:rPr lang="zh-CN" altLang="zh-CN" sz="2000" kern="100" dirty="0">
                <a:effectLst/>
                <a:latin typeface="+mn-ea"/>
                <a:cs typeface="MS Gothic" panose="020B0609070205080204" pitchFamily="49" charset="-128"/>
              </a:rPr>
              <a:t>｡</a:t>
            </a:r>
            <a:r>
              <a:rPr lang="zh-CN" altLang="zh-CN" sz="2000" kern="100" dirty="0">
                <a:effectLst/>
                <a:latin typeface="+mn-ea"/>
                <a:cs typeface="宋体" panose="02010600030101010101" pitchFamily="2" charset="-122"/>
              </a:rPr>
              <a:t>对于相同优先级的候选路由器，按照</a:t>
            </a:r>
            <a:r>
              <a:rPr lang="en-US" altLang="zh-CN" sz="2000" kern="100" dirty="0">
                <a:effectLst/>
                <a:latin typeface="+mn-ea"/>
              </a:rPr>
              <a:t>IP</a:t>
            </a:r>
            <a:r>
              <a:rPr lang="zh-CN" altLang="zh-CN" sz="2000" kern="100" dirty="0">
                <a:effectLst/>
                <a:latin typeface="+mn-ea"/>
              </a:rPr>
              <a:t>地址大小顺序选举</a:t>
            </a:r>
            <a:r>
              <a:rPr lang="zh-CN" altLang="zh-CN" sz="2000" kern="100" dirty="0">
                <a:effectLst/>
                <a:latin typeface="+mn-ea"/>
                <a:cs typeface="MS Gothic" panose="020B0609070205080204" pitchFamily="49" charset="-128"/>
              </a:rPr>
              <a:t>｡</a:t>
            </a:r>
            <a:r>
              <a:rPr lang="en-US" altLang="zh-CN" sz="2000" kern="100" dirty="0">
                <a:effectLst/>
                <a:latin typeface="+mn-ea"/>
              </a:rPr>
              <a:t>VRRP</a:t>
            </a:r>
            <a:r>
              <a:rPr lang="zh-CN" altLang="zh-CN" sz="2000" kern="100" dirty="0">
                <a:effectLst/>
                <a:latin typeface="+mn-ea"/>
              </a:rPr>
              <a:t>还提供了优先级抢占策略，如果配置了该策略，高优先级的备份路由器便会剥夺当前低优先级的主控路由器而成为新的主控路由器</a:t>
            </a:r>
            <a:r>
              <a:rPr lang="zh-CN" altLang="zh-CN" sz="2000" kern="100" dirty="0">
                <a:effectLst/>
                <a:latin typeface="+mn-ea"/>
                <a:cs typeface="MS Gothic" panose="020B0609070205080204" pitchFamily="49" charset="-128"/>
              </a:rPr>
              <a:t>｡</a:t>
            </a:r>
            <a:endParaRPr lang="zh-CN" altLang="zh-CN" sz="2000" kern="100" dirty="0">
              <a:effectLst/>
              <a:latin typeface="+mn-ea"/>
            </a:endParaRPr>
          </a:p>
          <a:p>
            <a:pPr algn="l">
              <a:lnSpc>
                <a:spcPct val="150000"/>
              </a:lnSpc>
              <a:spcBef>
                <a:spcPts val="600"/>
              </a:spcBef>
              <a:spcAft>
                <a:spcPts val="600"/>
              </a:spcAft>
            </a:pP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4025095549"/>
      </p:ext>
    </p:extLst>
  </p:cSld>
  <p:clrMapOvr>
    <a:masterClrMapping/>
  </p:clrMapOvr>
  <p:transition spd="slow">
    <p:push/>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6.8 </a:t>
            </a:r>
            <a:r>
              <a:rPr lang="zh-CN" altLang="en-US" dirty="0"/>
              <a:t>知识扩展</a:t>
            </a:r>
          </a:p>
        </p:txBody>
      </p:sp>
      <p:sp>
        <p:nvSpPr>
          <p:cNvPr id="6" name="内容占位符 5"/>
          <p:cNvSpPr>
            <a:spLocks noGrp="1"/>
          </p:cNvSpPr>
          <p:nvPr>
            <p:ph idx="13"/>
          </p:nvPr>
        </p:nvSpPr>
        <p:spPr/>
        <p:txBody>
          <a:bodyPr>
            <a:noAutofit/>
          </a:bodyPr>
          <a:lstStyle/>
          <a:p>
            <a:pPr algn="l">
              <a:lnSpc>
                <a:spcPct val="172000"/>
              </a:lnSpc>
              <a:spcBef>
                <a:spcPts val="600"/>
              </a:spcBef>
              <a:spcAft>
                <a:spcPts val="600"/>
              </a:spcAft>
            </a:pPr>
            <a:endParaRPr lang="zh-CN" altLang="zh-CN" b="1" kern="100" dirty="0">
              <a:effectLst/>
              <a:latin typeface="+mn-ea"/>
            </a:endParaRPr>
          </a:p>
        </p:txBody>
      </p:sp>
      <p:sp>
        <p:nvSpPr>
          <p:cNvPr id="2" name="文本框 1"/>
          <p:cNvSpPr txBox="1"/>
          <p:nvPr/>
        </p:nvSpPr>
        <p:spPr>
          <a:xfrm>
            <a:off x="1374774" y="1684587"/>
            <a:ext cx="9660333" cy="2423227"/>
          </a:xfrm>
          <a:prstGeom prst="rect">
            <a:avLst/>
          </a:prstGeom>
          <a:noFill/>
        </p:spPr>
        <p:txBody>
          <a:bodyPr wrap="square" rtlCol="0" anchor="t">
            <a:spAutoFit/>
          </a:bodyPr>
          <a:lstStyle/>
          <a:p>
            <a:pPr indent="333375" algn="just">
              <a:lnSpc>
                <a:spcPct val="150000"/>
              </a:lnSpc>
            </a:pPr>
            <a:r>
              <a:rPr lang="zh-CN" altLang="zh-CN" sz="2000" kern="100" dirty="0">
                <a:effectLst/>
                <a:latin typeface="+mn-ea"/>
              </a:rPr>
              <a:t>为了保证</a:t>
            </a:r>
            <a:r>
              <a:rPr lang="en-US" altLang="zh-CN" sz="2000" kern="100" dirty="0">
                <a:effectLst/>
                <a:latin typeface="+mn-ea"/>
              </a:rPr>
              <a:t>VRRP</a:t>
            </a:r>
            <a:r>
              <a:rPr lang="zh-CN" altLang="zh-CN" sz="2000" kern="100" dirty="0">
                <a:effectLst/>
                <a:latin typeface="+mn-ea"/>
              </a:rPr>
              <a:t>协议的安全性，提供了两种安全认证措施：明文认证和</a:t>
            </a:r>
            <a:r>
              <a:rPr lang="en-US" altLang="zh-CN" sz="2000" kern="100" dirty="0">
                <a:effectLst/>
                <a:latin typeface="+mn-ea"/>
              </a:rPr>
              <a:t>IP</a:t>
            </a:r>
            <a:r>
              <a:rPr lang="zh-CN" altLang="zh-CN" sz="2000" kern="100" dirty="0">
                <a:effectLst/>
                <a:latin typeface="+mn-ea"/>
              </a:rPr>
              <a:t>头认证</a:t>
            </a:r>
            <a:r>
              <a:rPr lang="zh-CN" altLang="zh-CN" sz="2000" kern="100" dirty="0">
                <a:effectLst/>
                <a:latin typeface="+mn-ea"/>
                <a:cs typeface="MS Gothic" panose="020B0609070205080204" pitchFamily="49" charset="-128"/>
              </a:rPr>
              <a:t>｡</a:t>
            </a:r>
            <a:r>
              <a:rPr lang="zh-CN" altLang="zh-CN" sz="2000" kern="100" dirty="0">
                <a:effectLst/>
                <a:latin typeface="+mn-ea"/>
                <a:cs typeface="宋体" panose="02010600030101010101" pitchFamily="2" charset="-122"/>
              </a:rPr>
              <a:t>明文认证方式要求：在加入一个</a:t>
            </a:r>
            <a:r>
              <a:rPr lang="en-US" altLang="zh-CN" sz="2000" kern="100" dirty="0">
                <a:effectLst/>
                <a:latin typeface="+mn-ea"/>
              </a:rPr>
              <a:t>VRRP</a:t>
            </a:r>
            <a:r>
              <a:rPr lang="zh-CN" altLang="zh-CN" sz="2000" kern="100" dirty="0">
                <a:effectLst/>
                <a:latin typeface="+mn-ea"/>
              </a:rPr>
              <a:t>路由器组时，必须同时提供相同的</a:t>
            </a:r>
            <a:r>
              <a:rPr lang="en-US" altLang="zh-CN" sz="2000" kern="100" dirty="0">
                <a:effectLst/>
                <a:latin typeface="+mn-ea"/>
              </a:rPr>
              <a:t>VRID</a:t>
            </a:r>
            <a:r>
              <a:rPr lang="zh-CN" altLang="zh-CN" sz="2000" kern="100" dirty="0">
                <a:effectLst/>
                <a:latin typeface="+mn-ea"/>
              </a:rPr>
              <a:t>和明文密码</a:t>
            </a:r>
            <a:r>
              <a:rPr lang="zh-CN" altLang="zh-CN" sz="2000" kern="100" dirty="0">
                <a:effectLst/>
                <a:latin typeface="+mn-ea"/>
                <a:cs typeface="MS Gothic" panose="020B0609070205080204" pitchFamily="49" charset="-128"/>
              </a:rPr>
              <a:t>｡</a:t>
            </a:r>
            <a:r>
              <a:rPr lang="zh-CN" altLang="zh-CN" sz="2000" kern="100" dirty="0">
                <a:effectLst/>
                <a:latin typeface="+mn-ea"/>
                <a:cs typeface="宋体" panose="02010600030101010101" pitchFamily="2" charset="-122"/>
              </a:rPr>
              <a:t>适合于避免在局域网内的配置错误，但不能防止通过</a:t>
            </a:r>
            <a:r>
              <a:rPr lang="en-US" altLang="zh-CN" sz="2000" u="none" strike="noStrike" kern="100" dirty="0" err="1">
                <a:effectLst/>
                <a:latin typeface="+mn-ea"/>
                <a:hlinkClick r:id="rId2">
                  <a:extLst>
                    <a:ext uri="{A12FA001-AC4F-418D-AE19-62706E023703}">
                      <ahyp:hlinkClr xmlns:ahyp="http://schemas.microsoft.com/office/drawing/2018/hyperlinkcolor" xmlns="" val="tx"/>
                    </a:ext>
                  </a:extLst>
                </a:hlinkClick>
              </a:rPr>
              <a:t>网络监听</a:t>
            </a:r>
            <a:r>
              <a:rPr lang="zh-CN" altLang="zh-CN" sz="2000" kern="100" dirty="0">
                <a:effectLst/>
                <a:latin typeface="+mn-ea"/>
              </a:rPr>
              <a:t>方式获得密码</a:t>
            </a:r>
            <a:r>
              <a:rPr lang="zh-CN" altLang="zh-CN" sz="2000" kern="100" dirty="0">
                <a:effectLst/>
                <a:latin typeface="+mn-ea"/>
                <a:cs typeface="MS Gothic" panose="020B0609070205080204" pitchFamily="49" charset="-128"/>
              </a:rPr>
              <a:t>｡</a:t>
            </a:r>
            <a:r>
              <a:rPr lang="en-US" altLang="zh-CN" sz="2000" kern="100" dirty="0">
                <a:effectLst/>
                <a:latin typeface="+mn-ea"/>
              </a:rPr>
              <a:t>IP</a:t>
            </a:r>
            <a:r>
              <a:rPr lang="zh-CN" altLang="zh-CN" sz="2000" kern="100" dirty="0">
                <a:effectLst/>
                <a:latin typeface="+mn-ea"/>
              </a:rPr>
              <a:t>头认证的方式提供了更高的安全性，能够防止报文重放和修改等攻击</a:t>
            </a:r>
            <a:r>
              <a:rPr lang="zh-CN" altLang="zh-CN" sz="2000" kern="100" dirty="0">
                <a:effectLst/>
                <a:latin typeface="+mn-ea"/>
                <a:cs typeface="MS Gothic" panose="020B0609070205080204" pitchFamily="49" charset="-128"/>
              </a:rPr>
              <a:t>｡</a:t>
            </a:r>
            <a:endParaRPr lang="zh-CN" altLang="zh-CN" sz="2000" kern="100" dirty="0">
              <a:effectLst/>
              <a:latin typeface="+mn-ea"/>
            </a:endParaRPr>
          </a:p>
          <a:p>
            <a:pPr algn="l">
              <a:lnSpc>
                <a:spcPct val="150000"/>
              </a:lnSpc>
              <a:spcBef>
                <a:spcPts val="600"/>
              </a:spcBef>
              <a:spcAft>
                <a:spcPts val="600"/>
              </a:spcAft>
            </a:pP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1065110032"/>
      </p:ext>
    </p:extLst>
  </p:cSld>
  <p:clrMapOvr>
    <a:masterClrMapping/>
  </p:clrMapOvr>
  <p:transition spd="slow">
    <p:push/>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6.8 </a:t>
            </a:r>
            <a:r>
              <a:rPr lang="zh-CN" altLang="en-US" dirty="0"/>
              <a:t>知识扩展</a:t>
            </a:r>
          </a:p>
        </p:txBody>
      </p:sp>
      <p:sp>
        <p:nvSpPr>
          <p:cNvPr id="6" name="内容占位符 5"/>
          <p:cNvSpPr>
            <a:spLocks noGrp="1"/>
          </p:cNvSpPr>
          <p:nvPr>
            <p:ph idx="13"/>
          </p:nvPr>
        </p:nvSpPr>
        <p:spPr/>
        <p:txBody>
          <a:bodyPr>
            <a:noAutofit/>
          </a:bodyPr>
          <a:lstStyle/>
          <a:p>
            <a:pPr algn="l">
              <a:lnSpc>
                <a:spcPct val="172000"/>
              </a:lnSpc>
              <a:spcBef>
                <a:spcPts val="600"/>
              </a:spcBef>
              <a:spcAft>
                <a:spcPts val="600"/>
              </a:spcAft>
            </a:pPr>
            <a:endParaRPr lang="zh-CN" altLang="zh-CN" b="1" kern="100" dirty="0">
              <a:effectLst/>
              <a:latin typeface="+mn-ea"/>
            </a:endParaRPr>
          </a:p>
        </p:txBody>
      </p:sp>
      <p:sp>
        <p:nvSpPr>
          <p:cNvPr id="2" name="文本框 1"/>
          <p:cNvSpPr txBox="1"/>
          <p:nvPr/>
        </p:nvSpPr>
        <p:spPr>
          <a:xfrm>
            <a:off x="1374774" y="1684587"/>
            <a:ext cx="9660333" cy="5731826"/>
          </a:xfrm>
          <a:prstGeom prst="rect">
            <a:avLst/>
          </a:prstGeom>
          <a:noFill/>
        </p:spPr>
        <p:txBody>
          <a:bodyPr wrap="square" rtlCol="0" anchor="t">
            <a:spAutoFit/>
          </a:bodyPr>
          <a:lstStyle/>
          <a:p>
            <a:pPr indent="306070" algn="l">
              <a:lnSpc>
                <a:spcPct val="150000"/>
              </a:lnSpc>
              <a:spcBef>
                <a:spcPts val="600"/>
              </a:spcBef>
              <a:spcAft>
                <a:spcPts val="600"/>
              </a:spcAft>
            </a:pPr>
            <a:r>
              <a:rPr lang="en-US" altLang="zh-CN" sz="2000" b="1" kern="100" dirty="0">
                <a:effectLst/>
                <a:latin typeface="+mn-ea"/>
              </a:rPr>
              <a:t>4. VRRP</a:t>
            </a:r>
            <a:r>
              <a:rPr lang="zh-CN" altLang="zh-CN" sz="2000" b="1" kern="100" dirty="0">
                <a:effectLst/>
                <a:latin typeface="+mn-ea"/>
              </a:rPr>
              <a:t>备份组</a:t>
            </a:r>
          </a:p>
          <a:p>
            <a:pPr indent="266700" algn="just">
              <a:lnSpc>
                <a:spcPct val="150000"/>
              </a:lnSpc>
            </a:pPr>
            <a:r>
              <a:rPr lang="en-US" altLang="zh-CN" sz="2000" kern="100" dirty="0">
                <a:effectLst/>
                <a:latin typeface="+mn-ea"/>
              </a:rPr>
              <a:t>VRRP</a:t>
            </a:r>
            <a:r>
              <a:rPr lang="zh-CN" altLang="zh-CN" sz="2000" kern="100" dirty="0">
                <a:effectLst/>
                <a:latin typeface="+mn-ea"/>
              </a:rPr>
              <a:t>将局域网内的一组路由器划分在一起，称为一个备份组。备份组由一个</a:t>
            </a:r>
            <a:r>
              <a:rPr lang="en-US" altLang="zh-CN" sz="2000" kern="100" dirty="0">
                <a:effectLst/>
                <a:latin typeface="+mn-ea"/>
              </a:rPr>
              <a:t>Master</a:t>
            </a:r>
            <a:endParaRPr lang="zh-CN" altLang="zh-CN" sz="2000" kern="100" dirty="0">
              <a:effectLst/>
              <a:latin typeface="+mn-ea"/>
            </a:endParaRPr>
          </a:p>
          <a:p>
            <a:pPr algn="just">
              <a:lnSpc>
                <a:spcPct val="150000"/>
              </a:lnSpc>
            </a:pPr>
            <a:r>
              <a:rPr lang="zh-CN" altLang="zh-CN" sz="2000" kern="100" dirty="0">
                <a:effectLst/>
                <a:latin typeface="+mn-ea"/>
              </a:rPr>
              <a:t>路由器和多个</a:t>
            </a:r>
            <a:r>
              <a:rPr lang="en-US" altLang="zh-CN" sz="2000" kern="100" dirty="0">
                <a:effectLst/>
                <a:latin typeface="+mn-ea"/>
              </a:rPr>
              <a:t>Backup </a:t>
            </a:r>
            <a:r>
              <a:rPr lang="zh-CN" altLang="zh-CN" sz="2000" kern="100" dirty="0">
                <a:effectLst/>
                <a:latin typeface="+mn-ea"/>
              </a:rPr>
              <a:t>路由器组成，功能上相当于一台虚拟路由器。</a:t>
            </a:r>
          </a:p>
          <a:p>
            <a:pPr indent="266700" algn="just">
              <a:lnSpc>
                <a:spcPct val="150000"/>
              </a:lnSpc>
            </a:pPr>
            <a:r>
              <a:rPr lang="en-US" altLang="zh-CN" sz="2000" kern="100" dirty="0">
                <a:effectLst/>
                <a:latin typeface="+mn-ea"/>
              </a:rPr>
              <a:t>VRRP </a:t>
            </a:r>
            <a:r>
              <a:rPr lang="zh-CN" altLang="zh-CN" sz="2000" kern="100" dirty="0">
                <a:effectLst/>
                <a:latin typeface="+mn-ea"/>
              </a:rPr>
              <a:t>备份组具有以下特点：</a:t>
            </a:r>
          </a:p>
          <a:p>
            <a:pPr marL="342900" lvl="0" indent="-342900" algn="just">
              <a:lnSpc>
                <a:spcPct val="150000"/>
              </a:lnSpc>
              <a:buFont typeface="Wingdings" panose="05000000000000000000" pitchFamily="2" charset="2"/>
              <a:buChar char=""/>
            </a:pPr>
            <a:r>
              <a:rPr lang="zh-CN" altLang="zh-CN" sz="2000" kern="100" dirty="0">
                <a:effectLst/>
                <a:latin typeface="+mn-ea"/>
              </a:rPr>
              <a:t>虚拟路由器具有 </a:t>
            </a:r>
            <a:r>
              <a:rPr lang="en-US" altLang="zh-CN" sz="2000" kern="100" dirty="0">
                <a:effectLst/>
                <a:latin typeface="+mn-ea"/>
              </a:rPr>
              <a:t>IP </a:t>
            </a:r>
            <a:r>
              <a:rPr lang="zh-CN" altLang="zh-CN" sz="2000" kern="100" dirty="0">
                <a:effectLst/>
                <a:latin typeface="+mn-ea"/>
              </a:rPr>
              <a:t>地址。局域网内的主机仅需要知道这个虚拟路由器的</a:t>
            </a:r>
            <a:r>
              <a:rPr lang="en-US" altLang="zh-CN" sz="2000" kern="100" dirty="0">
                <a:effectLst/>
                <a:latin typeface="+mn-ea"/>
              </a:rPr>
              <a:t>IP </a:t>
            </a:r>
            <a:r>
              <a:rPr lang="zh-CN" altLang="zh-CN" sz="2000" kern="100" dirty="0">
                <a:effectLst/>
                <a:latin typeface="+mn-ea"/>
              </a:rPr>
              <a:t>地址，并将其设置为缺省路由的下一跳地址。</a:t>
            </a:r>
          </a:p>
          <a:p>
            <a:pPr marL="342900" lvl="0" indent="-342900" algn="just">
              <a:lnSpc>
                <a:spcPct val="150000"/>
              </a:lnSpc>
              <a:buFont typeface="Wingdings" panose="05000000000000000000" pitchFamily="2" charset="2"/>
              <a:buChar char=""/>
            </a:pPr>
            <a:r>
              <a:rPr lang="zh-CN" altLang="zh-CN" sz="2000" kern="100" dirty="0">
                <a:effectLst/>
                <a:latin typeface="+mn-ea"/>
              </a:rPr>
              <a:t>网络内的主机通过这个虚拟路由器与外部网络进行通信。</a:t>
            </a:r>
          </a:p>
          <a:p>
            <a:pPr marL="342900" lvl="0" indent="-342900" algn="just">
              <a:lnSpc>
                <a:spcPct val="150000"/>
              </a:lnSpc>
              <a:buFont typeface="Wingdings" panose="05000000000000000000" pitchFamily="2" charset="2"/>
              <a:buChar char=""/>
            </a:pPr>
            <a:r>
              <a:rPr lang="zh-CN" altLang="zh-CN" sz="2000" kern="100" dirty="0">
                <a:effectLst/>
                <a:latin typeface="+mn-ea"/>
              </a:rPr>
              <a:t>备份组内的路由器根据优先级，选举出 </a:t>
            </a:r>
            <a:r>
              <a:rPr lang="en-US" altLang="zh-CN" sz="2000" kern="100" dirty="0">
                <a:effectLst/>
                <a:latin typeface="+mn-ea"/>
              </a:rPr>
              <a:t>Master </a:t>
            </a:r>
            <a:r>
              <a:rPr lang="zh-CN" altLang="zh-CN" sz="2000" kern="100" dirty="0">
                <a:effectLst/>
                <a:latin typeface="+mn-ea"/>
              </a:rPr>
              <a:t>路由器，承担网关功能。当备份组内承担网关功能的</a:t>
            </a:r>
            <a:r>
              <a:rPr lang="en-US" altLang="zh-CN" sz="2000" kern="100" dirty="0">
                <a:effectLst/>
                <a:latin typeface="+mn-ea"/>
              </a:rPr>
              <a:t>Master </a:t>
            </a:r>
            <a:r>
              <a:rPr lang="zh-CN" altLang="zh-CN" sz="2000" kern="100" dirty="0">
                <a:effectLst/>
                <a:latin typeface="+mn-ea"/>
              </a:rPr>
              <a:t>路由器发生故障时，其余的路由器将取代它继续履行网关职责，从而保证网络内的主机不间断地与外部网络进行通信。</a:t>
            </a:r>
          </a:p>
          <a:p>
            <a:pPr algn="l">
              <a:lnSpc>
                <a:spcPct val="150000"/>
              </a:lnSpc>
              <a:spcBef>
                <a:spcPts val="600"/>
              </a:spcBef>
              <a:spcAft>
                <a:spcPts val="600"/>
              </a:spcAft>
            </a:pP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1552320643"/>
      </p:ext>
    </p:extLst>
  </p:cSld>
  <p:clrMapOvr>
    <a:masterClrMapping/>
  </p:clrMapOvr>
  <p:transition spd="slow">
    <p:push/>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6.8 </a:t>
            </a:r>
            <a:r>
              <a:rPr lang="zh-CN" altLang="en-US" dirty="0"/>
              <a:t>知识扩展</a:t>
            </a:r>
          </a:p>
        </p:txBody>
      </p:sp>
      <p:sp>
        <p:nvSpPr>
          <p:cNvPr id="6" name="内容占位符 5"/>
          <p:cNvSpPr>
            <a:spLocks noGrp="1"/>
          </p:cNvSpPr>
          <p:nvPr>
            <p:ph idx="13"/>
          </p:nvPr>
        </p:nvSpPr>
        <p:spPr/>
        <p:txBody>
          <a:bodyPr>
            <a:noAutofit/>
          </a:bodyPr>
          <a:lstStyle/>
          <a:p>
            <a:pPr algn="l">
              <a:lnSpc>
                <a:spcPct val="172000"/>
              </a:lnSpc>
              <a:spcBef>
                <a:spcPts val="600"/>
              </a:spcBef>
              <a:spcAft>
                <a:spcPts val="600"/>
              </a:spcAft>
            </a:pPr>
            <a:endParaRPr lang="zh-CN" altLang="zh-CN" b="1" kern="100" dirty="0">
              <a:effectLst/>
              <a:latin typeface="+mn-ea"/>
            </a:endParaRPr>
          </a:p>
        </p:txBody>
      </p:sp>
      <p:sp>
        <p:nvSpPr>
          <p:cNvPr id="2" name="文本框 1"/>
          <p:cNvSpPr txBox="1"/>
          <p:nvPr/>
        </p:nvSpPr>
        <p:spPr>
          <a:xfrm>
            <a:off x="1374774" y="1684587"/>
            <a:ext cx="9660333" cy="1490664"/>
          </a:xfrm>
          <a:prstGeom prst="rect">
            <a:avLst/>
          </a:prstGeom>
          <a:noFill/>
        </p:spPr>
        <p:txBody>
          <a:bodyPr wrap="square" rtlCol="0" anchor="t">
            <a:spAutoFit/>
          </a:bodyPr>
          <a:lstStyle/>
          <a:p>
            <a:pPr indent="306070" algn="l">
              <a:lnSpc>
                <a:spcPct val="172000"/>
              </a:lnSpc>
              <a:spcBef>
                <a:spcPts val="600"/>
              </a:spcBef>
              <a:spcAft>
                <a:spcPts val="600"/>
              </a:spcAft>
            </a:pPr>
            <a:r>
              <a:rPr lang="en-US" altLang="zh-CN" sz="2000" b="1" kern="100" dirty="0">
                <a:effectLst/>
                <a:latin typeface="+mn-ea"/>
              </a:rPr>
              <a:t>5  </a:t>
            </a:r>
            <a:r>
              <a:rPr lang="zh-CN" altLang="zh-CN" sz="2000" b="1" kern="100" dirty="0">
                <a:effectLst/>
                <a:latin typeface="+mn-ea"/>
              </a:rPr>
              <a:t>应用配置实例</a:t>
            </a:r>
          </a:p>
          <a:p>
            <a:pPr indent="266700" algn="just"/>
            <a:r>
              <a:rPr lang="en-US" altLang="zh-CN" sz="2000" kern="100" dirty="0">
                <a:effectLst/>
                <a:latin typeface="+mn-ea"/>
              </a:rPr>
              <a:t>VRRP</a:t>
            </a:r>
            <a:r>
              <a:rPr lang="zh-CN" altLang="zh-CN" sz="2000" kern="100" dirty="0">
                <a:effectLst/>
                <a:latin typeface="+mn-ea"/>
              </a:rPr>
              <a:t>实验拓扑图如图</a:t>
            </a:r>
            <a:r>
              <a:rPr lang="en-US" altLang="zh-CN" sz="2000" kern="100" dirty="0">
                <a:effectLst/>
                <a:latin typeface="+mn-ea"/>
              </a:rPr>
              <a:t>6-26</a:t>
            </a:r>
            <a:r>
              <a:rPr lang="zh-CN" altLang="zh-CN" sz="2000" kern="100" dirty="0">
                <a:effectLst/>
                <a:latin typeface="+mn-ea"/>
              </a:rPr>
              <a:t>所示</a:t>
            </a:r>
            <a:r>
              <a:rPr lang="zh-CN" altLang="zh-CN" sz="1800" kern="100" dirty="0">
                <a:effectLst/>
                <a:latin typeface="Times New Roman" panose="02020603050405020304" pitchFamily="18" charset="0"/>
                <a:ea typeface="宋体" panose="02010600030101010101" pitchFamily="2" charset="-122"/>
              </a:rPr>
              <a:t>。</a:t>
            </a:r>
          </a:p>
          <a:p>
            <a:pPr algn="l">
              <a:lnSpc>
                <a:spcPct val="150000"/>
              </a:lnSpc>
              <a:spcBef>
                <a:spcPts val="600"/>
              </a:spcBef>
              <a:spcAft>
                <a:spcPts val="600"/>
              </a:spcAft>
            </a:pP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pic>
        <p:nvPicPr>
          <p:cNvPr id="3" name="图片 2">
            <a:extLst>
              <a:ext uri="{FF2B5EF4-FFF2-40B4-BE49-F238E27FC236}">
                <a16:creationId xmlns:a16="http://schemas.microsoft.com/office/drawing/2014/main" id="{71F9A73C-F779-7BB3-0ADE-DC6EB24B522D}"/>
              </a:ext>
            </a:extLst>
          </p:cNvPr>
          <p:cNvPicPr>
            <a:picLocks noChangeAspect="1"/>
          </p:cNvPicPr>
          <p:nvPr/>
        </p:nvPicPr>
        <p:blipFill>
          <a:blip r:embed="rId2"/>
          <a:stretch>
            <a:fillRect/>
          </a:stretch>
        </p:blipFill>
        <p:spPr>
          <a:xfrm>
            <a:off x="3127375" y="2912791"/>
            <a:ext cx="6325924" cy="2962659"/>
          </a:xfrm>
          <a:prstGeom prst="rect">
            <a:avLst/>
          </a:prstGeom>
        </p:spPr>
      </p:pic>
      <p:sp>
        <p:nvSpPr>
          <p:cNvPr id="7" name="文本框 6">
            <a:extLst>
              <a:ext uri="{FF2B5EF4-FFF2-40B4-BE49-F238E27FC236}">
                <a16:creationId xmlns:a16="http://schemas.microsoft.com/office/drawing/2014/main" id="{BEC84F27-611A-D30D-1F6B-EA4F91F07E4C}"/>
              </a:ext>
            </a:extLst>
          </p:cNvPr>
          <p:cNvSpPr txBox="1"/>
          <p:nvPr/>
        </p:nvSpPr>
        <p:spPr>
          <a:xfrm>
            <a:off x="4947920" y="6020594"/>
            <a:ext cx="4817110" cy="369332"/>
          </a:xfrm>
          <a:prstGeom prst="rect">
            <a:avLst/>
          </a:prstGeom>
          <a:noFill/>
        </p:spPr>
        <p:txBody>
          <a:bodyPr wrap="square" rtlCol="0">
            <a:spAutoFit/>
          </a:bodyPr>
          <a:lstStyle/>
          <a:p>
            <a:r>
              <a:rPr lang="zh-CN" altLang="zh-CN" sz="1800" kern="0" dirty="0">
                <a:effectLst/>
                <a:latin typeface="Times New Roman" panose="02020603050405020304" pitchFamily="18" charset="0"/>
                <a:ea typeface="黑体" panose="02010609060101010101" pitchFamily="49" charset="-122"/>
                <a:cs typeface="Tahoma" panose="020B0604030504040204" pitchFamily="34" charset="0"/>
              </a:rPr>
              <a:t>图</a:t>
            </a:r>
            <a:r>
              <a:rPr lang="en-US" altLang="zh-CN" sz="1800" kern="0" dirty="0">
                <a:effectLst/>
                <a:latin typeface="Times New Roman" panose="02020603050405020304" pitchFamily="18" charset="0"/>
                <a:ea typeface="黑体" panose="02010609060101010101" pitchFamily="49" charset="-122"/>
                <a:cs typeface="Tahoma" panose="020B0604030504040204" pitchFamily="34" charset="0"/>
              </a:rPr>
              <a:t>6-26 </a:t>
            </a:r>
            <a:r>
              <a:rPr lang="en-US" altLang="zh-CN" sz="1800" kern="100" dirty="0">
                <a:effectLst/>
                <a:latin typeface="黑体" panose="02010609060101010101" pitchFamily="49" charset="-122"/>
                <a:ea typeface="宋体" panose="02010600030101010101" pitchFamily="2" charset="-122"/>
              </a:rPr>
              <a:t>VRRP</a:t>
            </a:r>
            <a:r>
              <a:rPr lang="zh-CN" altLang="zh-CN" sz="1800" kern="100" dirty="0">
                <a:effectLst/>
                <a:latin typeface="Times New Roman" panose="02020603050405020304" pitchFamily="18" charset="0"/>
                <a:ea typeface="黑体" panose="02010609060101010101" pitchFamily="49" charset="-122"/>
              </a:rPr>
              <a:t>实验拓扑图</a:t>
            </a:r>
            <a:endParaRPr lang="zh-CN" altLang="zh-CN" sz="18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862990238"/>
      </p:ext>
    </p:extLst>
  </p:cSld>
  <p:clrMapOvr>
    <a:masterClrMapping/>
  </p:clrMapOvr>
  <p:transition spd="slow">
    <p:push/>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6.8 </a:t>
            </a:r>
            <a:r>
              <a:rPr lang="zh-CN" altLang="en-US" dirty="0"/>
              <a:t>知识扩展</a:t>
            </a:r>
          </a:p>
        </p:txBody>
      </p:sp>
      <p:sp>
        <p:nvSpPr>
          <p:cNvPr id="6" name="内容占位符 5"/>
          <p:cNvSpPr>
            <a:spLocks noGrp="1"/>
          </p:cNvSpPr>
          <p:nvPr>
            <p:ph idx="13"/>
          </p:nvPr>
        </p:nvSpPr>
        <p:spPr/>
        <p:txBody>
          <a:bodyPr>
            <a:noAutofit/>
          </a:bodyPr>
          <a:lstStyle/>
          <a:p>
            <a:pPr algn="l">
              <a:lnSpc>
                <a:spcPct val="172000"/>
              </a:lnSpc>
              <a:spcBef>
                <a:spcPts val="600"/>
              </a:spcBef>
              <a:spcAft>
                <a:spcPts val="600"/>
              </a:spcAft>
            </a:pPr>
            <a:endParaRPr lang="zh-CN" altLang="zh-CN" b="1" kern="100" dirty="0">
              <a:effectLst/>
              <a:latin typeface="+mn-ea"/>
            </a:endParaRPr>
          </a:p>
        </p:txBody>
      </p:sp>
      <p:sp>
        <p:nvSpPr>
          <p:cNvPr id="2" name="文本框 1"/>
          <p:cNvSpPr txBox="1"/>
          <p:nvPr/>
        </p:nvSpPr>
        <p:spPr>
          <a:xfrm>
            <a:off x="1374774" y="1684587"/>
            <a:ext cx="9660333" cy="2423227"/>
          </a:xfrm>
          <a:prstGeom prst="rect">
            <a:avLst/>
          </a:prstGeom>
          <a:noFill/>
        </p:spPr>
        <p:txBody>
          <a:bodyPr wrap="square" rtlCol="0" anchor="t">
            <a:spAutoFit/>
          </a:bodyPr>
          <a:lstStyle/>
          <a:p>
            <a:pPr indent="266700" algn="just">
              <a:lnSpc>
                <a:spcPct val="150000"/>
              </a:lnSpc>
            </a:pPr>
            <a:r>
              <a:rPr lang="zh-CN" altLang="zh-CN" sz="2000" kern="100" dirty="0">
                <a:effectLst/>
                <a:latin typeface="+mn-ea"/>
              </a:rPr>
              <a:t>按图</a:t>
            </a:r>
            <a:r>
              <a:rPr lang="en-US" altLang="zh-CN" sz="2000" kern="100" dirty="0">
                <a:effectLst/>
                <a:latin typeface="+mn-ea"/>
              </a:rPr>
              <a:t>6-27</a:t>
            </a:r>
            <a:r>
              <a:rPr lang="zh-CN" altLang="zh-CN" sz="2000" kern="100" dirty="0">
                <a:effectLst/>
                <a:latin typeface="+mn-ea"/>
              </a:rPr>
              <a:t>拓扑结构搭建网络，并完成下面的具体要求。</a:t>
            </a:r>
          </a:p>
          <a:p>
            <a:pPr indent="266700" algn="just">
              <a:lnSpc>
                <a:spcPct val="150000"/>
              </a:lnSpc>
            </a:pPr>
            <a:r>
              <a:rPr lang="en-US" altLang="zh-CN" sz="2000" kern="100" dirty="0">
                <a:effectLst/>
                <a:latin typeface="+mn-ea"/>
              </a:rPr>
              <a:t>R1</a:t>
            </a:r>
            <a:r>
              <a:rPr lang="zh-CN" altLang="zh-CN" sz="2000" kern="100" dirty="0">
                <a:effectLst/>
                <a:latin typeface="+mn-ea"/>
              </a:rPr>
              <a:t>的</a:t>
            </a:r>
            <a:r>
              <a:rPr lang="en-US" altLang="zh-CN" sz="2000" kern="100" dirty="0">
                <a:effectLst/>
                <a:latin typeface="+mn-ea"/>
              </a:rPr>
              <a:t>S2/0</a:t>
            </a:r>
            <a:r>
              <a:rPr lang="zh-CN" altLang="zh-CN" sz="2000" kern="100" dirty="0">
                <a:effectLst/>
                <a:latin typeface="+mn-ea"/>
              </a:rPr>
              <a:t>端口和</a:t>
            </a:r>
            <a:r>
              <a:rPr lang="en-US" altLang="zh-CN" sz="2000" kern="100" dirty="0">
                <a:effectLst/>
                <a:latin typeface="+mn-ea"/>
              </a:rPr>
              <a:t>R2</a:t>
            </a:r>
            <a:r>
              <a:rPr lang="zh-CN" altLang="zh-CN" sz="2000" kern="100" dirty="0">
                <a:effectLst/>
                <a:latin typeface="+mn-ea"/>
              </a:rPr>
              <a:t>的</a:t>
            </a:r>
            <a:r>
              <a:rPr lang="en-US" altLang="zh-CN" sz="2000" kern="100" dirty="0">
                <a:effectLst/>
                <a:latin typeface="+mn-ea"/>
              </a:rPr>
              <a:t>S0/0/0</a:t>
            </a:r>
            <a:r>
              <a:rPr lang="zh-CN" altLang="zh-CN" sz="2000" kern="100" dirty="0">
                <a:effectLst/>
                <a:latin typeface="+mn-ea"/>
              </a:rPr>
              <a:t>端口运行</a:t>
            </a:r>
            <a:r>
              <a:rPr lang="en-US" altLang="zh-CN" sz="2000" kern="100" dirty="0">
                <a:effectLst/>
                <a:latin typeface="+mn-ea"/>
              </a:rPr>
              <a:t>OSPF</a:t>
            </a:r>
            <a:r>
              <a:rPr lang="zh-CN" altLang="zh-CN" sz="2000" kern="100" dirty="0">
                <a:effectLst/>
                <a:latin typeface="+mn-ea"/>
              </a:rPr>
              <a:t>，</a:t>
            </a:r>
            <a:r>
              <a:rPr lang="en-US" altLang="zh-CN" sz="2000" kern="100" dirty="0">
                <a:effectLst/>
                <a:latin typeface="+mn-ea"/>
              </a:rPr>
              <a:t>R1</a:t>
            </a:r>
            <a:r>
              <a:rPr lang="zh-CN" altLang="zh-CN" sz="2000" kern="100" dirty="0">
                <a:effectLst/>
                <a:latin typeface="+mn-ea"/>
              </a:rPr>
              <a:t>的</a:t>
            </a:r>
            <a:r>
              <a:rPr lang="en-US" altLang="zh-CN" sz="2000" kern="100" dirty="0">
                <a:effectLst/>
                <a:latin typeface="+mn-ea"/>
              </a:rPr>
              <a:t>G0/0/0</a:t>
            </a:r>
            <a:r>
              <a:rPr lang="zh-CN" altLang="zh-CN" sz="2000" kern="100" dirty="0">
                <a:effectLst/>
                <a:latin typeface="+mn-ea"/>
              </a:rPr>
              <a:t>端口运行</a:t>
            </a:r>
            <a:r>
              <a:rPr lang="en-US" altLang="zh-CN" sz="2000" kern="100" dirty="0">
                <a:effectLst/>
                <a:latin typeface="+mn-ea"/>
              </a:rPr>
              <a:t>RIPv2</a:t>
            </a:r>
            <a:r>
              <a:rPr lang="zh-CN" altLang="zh-CN" sz="2000" kern="100" dirty="0">
                <a:effectLst/>
                <a:latin typeface="+mn-ea"/>
              </a:rPr>
              <a:t>，</a:t>
            </a:r>
            <a:r>
              <a:rPr lang="en-US" altLang="zh-CN" sz="2000" kern="100" dirty="0">
                <a:effectLst/>
                <a:latin typeface="+mn-ea"/>
              </a:rPr>
              <a:t>R3</a:t>
            </a:r>
            <a:r>
              <a:rPr lang="zh-CN" altLang="zh-CN" sz="2000" kern="100" dirty="0">
                <a:effectLst/>
                <a:latin typeface="+mn-ea"/>
              </a:rPr>
              <a:t>运行</a:t>
            </a:r>
            <a:r>
              <a:rPr lang="en-US" altLang="zh-CN" sz="2000" kern="100" dirty="0">
                <a:effectLst/>
                <a:latin typeface="+mn-ea"/>
              </a:rPr>
              <a:t>RIPv2</a:t>
            </a:r>
            <a:r>
              <a:rPr lang="zh-CN" altLang="zh-CN" sz="2000" kern="100" dirty="0">
                <a:effectLst/>
                <a:latin typeface="+mn-ea"/>
              </a:rPr>
              <a:t>，</a:t>
            </a:r>
            <a:r>
              <a:rPr lang="en-US" altLang="zh-CN" sz="2000" kern="100" dirty="0">
                <a:effectLst/>
                <a:latin typeface="+mn-ea"/>
              </a:rPr>
              <a:t>R2</a:t>
            </a:r>
            <a:r>
              <a:rPr lang="zh-CN" altLang="zh-CN" sz="2000" kern="100" dirty="0">
                <a:effectLst/>
                <a:latin typeface="+mn-ea"/>
              </a:rPr>
              <a:t>有指向</a:t>
            </a:r>
            <a:r>
              <a:rPr lang="en-US" altLang="zh-CN" sz="2000" kern="100" dirty="0">
                <a:effectLst/>
                <a:latin typeface="+mn-ea"/>
              </a:rPr>
              <a:t>R4</a:t>
            </a:r>
            <a:r>
              <a:rPr lang="zh-CN" altLang="zh-CN" sz="2000" kern="100" dirty="0">
                <a:effectLst/>
                <a:latin typeface="+mn-ea"/>
              </a:rPr>
              <a:t>的</a:t>
            </a:r>
            <a:r>
              <a:rPr lang="en-US" altLang="zh-CN" sz="2000" kern="100" dirty="0">
                <a:effectLst/>
                <a:latin typeface="+mn-ea"/>
              </a:rPr>
              <a:t>192.168.4.0/24</a:t>
            </a:r>
            <a:r>
              <a:rPr lang="zh-CN" altLang="zh-CN" sz="2000" kern="100" dirty="0">
                <a:effectLst/>
                <a:latin typeface="+mn-ea"/>
              </a:rPr>
              <a:t>网段的静态路由，</a:t>
            </a:r>
            <a:r>
              <a:rPr lang="en-US" altLang="zh-CN" sz="2000" kern="100" dirty="0">
                <a:effectLst/>
                <a:latin typeface="+mn-ea"/>
              </a:rPr>
              <a:t>R4</a:t>
            </a:r>
            <a:r>
              <a:rPr lang="zh-CN" altLang="zh-CN" sz="2000" kern="100" dirty="0">
                <a:effectLst/>
                <a:latin typeface="+mn-ea"/>
              </a:rPr>
              <a:t>使用默认路由指向</a:t>
            </a:r>
            <a:r>
              <a:rPr lang="en-US" altLang="zh-CN" sz="2000" kern="100" dirty="0">
                <a:effectLst/>
                <a:latin typeface="+mn-ea"/>
              </a:rPr>
              <a:t>RT2</a:t>
            </a:r>
            <a:r>
              <a:rPr lang="zh-CN" altLang="zh-CN" sz="2000" kern="100" dirty="0">
                <a:effectLst/>
                <a:latin typeface="+mn-ea"/>
              </a:rPr>
              <a:t>。需要在</a:t>
            </a:r>
            <a:r>
              <a:rPr lang="en-US" altLang="zh-CN" sz="2000" kern="100" dirty="0">
                <a:effectLst/>
                <a:latin typeface="+mn-ea"/>
              </a:rPr>
              <a:t>RT1</a:t>
            </a:r>
            <a:r>
              <a:rPr lang="zh-CN" altLang="zh-CN" sz="2000" kern="100" dirty="0">
                <a:effectLst/>
                <a:latin typeface="+mn-ea"/>
              </a:rPr>
              <a:t>上重新分配</a:t>
            </a:r>
            <a:r>
              <a:rPr lang="en-US" altLang="zh-CN" sz="2000" kern="100" dirty="0">
                <a:effectLst/>
                <a:latin typeface="+mn-ea"/>
              </a:rPr>
              <a:t>OSPF</a:t>
            </a:r>
            <a:r>
              <a:rPr lang="zh-CN" altLang="zh-CN" sz="2000" kern="100" dirty="0">
                <a:effectLst/>
                <a:latin typeface="+mn-ea"/>
              </a:rPr>
              <a:t>和</a:t>
            </a:r>
            <a:r>
              <a:rPr lang="en-US" altLang="zh-CN" sz="2000" kern="100" dirty="0">
                <a:effectLst/>
                <a:latin typeface="+mn-ea"/>
              </a:rPr>
              <a:t>RIP</a:t>
            </a:r>
            <a:r>
              <a:rPr lang="zh-CN" altLang="zh-CN" sz="2000" kern="100" dirty="0">
                <a:effectLst/>
                <a:latin typeface="+mn-ea"/>
              </a:rPr>
              <a:t>路由，在</a:t>
            </a:r>
            <a:r>
              <a:rPr lang="en-US" altLang="zh-CN" sz="2000" kern="100" dirty="0">
                <a:effectLst/>
                <a:latin typeface="+mn-ea"/>
              </a:rPr>
              <a:t>RT2</a:t>
            </a:r>
            <a:r>
              <a:rPr lang="zh-CN" altLang="zh-CN" sz="2000" kern="100" dirty="0">
                <a:effectLst/>
                <a:latin typeface="+mn-ea"/>
              </a:rPr>
              <a:t>上重新分配静态路由和直连路由。</a:t>
            </a:r>
          </a:p>
          <a:p>
            <a:pPr algn="l">
              <a:lnSpc>
                <a:spcPct val="150000"/>
              </a:lnSpc>
              <a:spcBef>
                <a:spcPts val="600"/>
              </a:spcBef>
              <a:spcAft>
                <a:spcPts val="600"/>
              </a:spcAft>
            </a:pP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596063652"/>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6.3 </a:t>
            </a:r>
            <a:r>
              <a:rPr lang="zh-CN" altLang="en-US" dirty="0"/>
              <a:t>相关知识</a:t>
            </a:r>
          </a:p>
        </p:txBody>
      </p:sp>
      <p:sp>
        <p:nvSpPr>
          <p:cNvPr id="6" name="内容占位符 5"/>
          <p:cNvSpPr>
            <a:spLocks noGrp="1"/>
          </p:cNvSpPr>
          <p:nvPr>
            <p:ph idx="13"/>
          </p:nvPr>
        </p:nvSpPr>
        <p:spPr/>
        <p:txBody>
          <a:bodyPr>
            <a:normAutofit lnSpcReduction="10000"/>
          </a:bodyPr>
          <a:lstStyle/>
          <a:p>
            <a:r>
              <a:rPr lang="zh-CN" altLang="zh-CN" b="1" dirty="0">
                <a:effectLst/>
                <a:latin typeface="+mn-ea"/>
                <a:cs typeface="Times New Roman" panose="02020603050405020304" pitchFamily="18" charset="0"/>
              </a:rPr>
              <a:t>路由协议概述</a:t>
            </a:r>
            <a:endParaRPr lang="zh-CN" altLang="en-US" b="1" dirty="0">
              <a:latin typeface="+mn-ea"/>
            </a:endParaRPr>
          </a:p>
        </p:txBody>
      </p:sp>
      <p:sp>
        <p:nvSpPr>
          <p:cNvPr id="2" name="文本框 1"/>
          <p:cNvSpPr txBox="1"/>
          <p:nvPr/>
        </p:nvSpPr>
        <p:spPr>
          <a:xfrm>
            <a:off x="1329055" y="1448594"/>
            <a:ext cx="9888772" cy="3731278"/>
          </a:xfrm>
          <a:prstGeom prst="rect">
            <a:avLst/>
          </a:prstGeom>
          <a:noFill/>
        </p:spPr>
        <p:txBody>
          <a:bodyPr wrap="square" rtlCol="0" anchor="t">
            <a:spAutoFit/>
          </a:bodyPr>
          <a:lstStyle/>
          <a:p>
            <a:pPr indent="262255" algn="just">
              <a:lnSpc>
                <a:spcPct val="150000"/>
              </a:lnSpc>
            </a:pPr>
            <a:r>
              <a:rPr lang="en-US" altLang="zh-CN" sz="2000" b="1" kern="100" dirty="0">
                <a:effectLst/>
                <a:latin typeface="+mn-ea"/>
                <a:cs typeface="宋体" panose="02010600030101010101" pitchFamily="2" charset="-122"/>
              </a:rPr>
              <a:t>1.</a:t>
            </a:r>
            <a:r>
              <a:rPr lang="zh-CN" altLang="zh-CN" sz="2000" b="1" kern="100" dirty="0">
                <a:effectLst/>
                <a:latin typeface="+mn-ea"/>
                <a:cs typeface="宋体" panose="02010600030101010101" pitchFamily="2" charset="-122"/>
              </a:rPr>
              <a:t>路由协议与可路由协议</a:t>
            </a:r>
          </a:p>
          <a:p>
            <a:pPr indent="266700" algn="just">
              <a:lnSpc>
                <a:spcPct val="150000"/>
              </a:lnSpc>
            </a:pPr>
            <a:r>
              <a:rPr lang="zh-CN" altLang="zh-CN" sz="2000" kern="100" dirty="0">
                <a:effectLst/>
                <a:latin typeface="+mn-ea"/>
              </a:rPr>
              <a:t>（</a:t>
            </a:r>
            <a:r>
              <a:rPr lang="en-US" altLang="zh-CN" sz="2000" kern="100" dirty="0">
                <a:effectLst/>
                <a:latin typeface="+mn-ea"/>
              </a:rPr>
              <a:t>2</a:t>
            </a:r>
            <a:r>
              <a:rPr lang="zh-CN" altLang="zh-CN" sz="2000" kern="100" dirty="0">
                <a:effectLst/>
                <a:latin typeface="+mn-ea"/>
              </a:rPr>
              <a:t>）可路由协议</a:t>
            </a:r>
          </a:p>
          <a:p>
            <a:pPr indent="261620" algn="just">
              <a:lnSpc>
                <a:spcPct val="150000"/>
              </a:lnSpc>
            </a:pPr>
            <a:r>
              <a:rPr lang="zh-CN" altLang="zh-CN" sz="2000" kern="100" dirty="0">
                <a:effectLst/>
                <a:latin typeface="+mn-ea"/>
              </a:rPr>
              <a:t>可路由协议（</a:t>
            </a:r>
            <a:r>
              <a:rPr lang="en-US" altLang="zh-CN" sz="2000" kern="100" dirty="0">
                <a:effectLst/>
                <a:latin typeface="+mn-ea"/>
              </a:rPr>
              <a:t>Routed Protocol</a:t>
            </a:r>
            <a:r>
              <a:rPr lang="zh-CN" altLang="zh-CN" sz="2000" kern="100" dirty="0">
                <a:effectLst/>
                <a:latin typeface="+mn-ea"/>
              </a:rPr>
              <a:t>）又称为被路由协议，指以寻址方案为基础，为分组从一个主机发送到另一个主机提供充分的第三层地址信息的任何网络协议，比如</a:t>
            </a:r>
            <a:r>
              <a:rPr lang="en-US" altLang="zh-CN" sz="2000" kern="100" dirty="0">
                <a:effectLst/>
                <a:latin typeface="+mn-ea"/>
              </a:rPr>
              <a:t>TCP/IP</a:t>
            </a:r>
            <a:r>
              <a:rPr lang="zh-CN" altLang="zh-CN" sz="2000" kern="100" dirty="0">
                <a:effectLst/>
                <a:latin typeface="+mn-ea"/>
              </a:rPr>
              <a:t>协议栈中的</a:t>
            </a:r>
            <a:r>
              <a:rPr lang="en-US" altLang="zh-CN" sz="2000" kern="100" dirty="0">
                <a:effectLst/>
                <a:latin typeface="+mn-ea"/>
              </a:rPr>
              <a:t>IP</a:t>
            </a:r>
            <a:r>
              <a:rPr lang="zh-CN" altLang="zh-CN" sz="2000" kern="100" dirty="0">
                <a:effectLst/>
                <a:latin typeface="+mn-ea"/>
              </a:rPr>
              <a:t>协议、</a:t>
            </a:r>
            <a:r>
              <a:rPr lang="en-US" altLang="zh-CN" sz="2000" kern="100" dirty="0" err="1">
                <a:effectLst/>
                <a:latin typeface="+mn-ea"/>
              </a:rPr>
              <a:t>Nover</a:t>
            </a:r>
            <a:r>
              <a:rPr lang="en-US" altLang="zh-CN" sz="2000" kern="100" dirty="0">
                <a:effectLst/>
                <a:latin typeface="+mn-ea"/>
              </a:rPr>
              <a:t> IPX/SPX</a:t>
            </a:r>
            <a:r>
              <a:rPr lang="zh-CN" altLang="zh-CN" sz="2000" kern="100" dirty="0">
                <a:effectLst/>
                <a:latin typeface="+mn-ea"/>
              </a:rPr>
              <a:t>协议栈的</a:t>
            </a:r>
            <a:r>
              <a:rPr lang="en-US" altLang="zh-CN" sz="2000" kern="100" dirty="0">
                <a:effectLst/>
                <a:latin typeface="+mn-ea"/>
              </a:rPr>
              <a:t>IPX</a:t>
            </a:r>
            <a:r>
              <a:rPr lang="zh-CN" altLang="zh-CN" sz="2000" kern="100" dirty="0">
                <a:effectLst/>
                <a:latin typeface="+mn-ea"/>
              </a:rPr>
              <a:t>协议等。可路由协议通常工作在</a:t>
            </a:r>
            <a:r>
              <a:rPr lang="en-US" altLang="zh-CN" sz="2000" kern="100" dirty="0">
                <a:effectLst/>
                <a:latin typeface="+mn-ea"/>
              </a:rPr>
              <a:t>OSI</a:t>
            </a:r>
            <a:r>
              <a:rPr lang="zh-CN" altLang="zh-CN" sz="2000" kern="100" dirty="0">
                <a:effectLst/>
                <a:latin typeface="+mn-ea"/>
              </a:rPr>
              <a:t>模型的网络层，定义了数据包内各字段的格式和用途，其中包括网络地址。路由器可根据数据包内的网络地址对数据包进行转发。</a:t>
            </a:r>
          </a:p>
          <a:p>
            <a:pPr indent="266700">
              <a:lnSpc>
                <a:spcPct val="150000"/>
              </a:lnSpc>
            </a:pPr>
            <a:endParaRPr lang="zh-CN" altLang="zh-CN" sz="2000" dirty="0">
              <a:effectLst/>
              <a:latin typeface="+mn-ea"/>
              <a:cs typeface="宋体" panose="02010600030101010101" pitchFamily="2" charset="-122"/>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pSp>
        <p:nvGrpSpPr>
          <p:cNvPr id="43" name="组合 42"/>
          <p:cNvGrpSpPr/>
          <p:nvPr/>
        </p:nvGrpSpPr>
        <p:grpSpPr>
          <a:xfrm>
            <a:off x="841375" y="5487035"/>
            <a:ext cx="10226040" cy="1123950"/>
            <a:chOff x="1325" y="8641"/>
            <a:chExt cx="16104" cy="1770"/>
          </a:xfrm>
        </p:grpSpPr>
        <p:sp>
          <p:nvSpPr>
            <p:cNvPr id="13" name="矩形 12"/>
            <p:cNvSpPr/>
            <p:nvPr/>
          </p:nvSpPr>
          <p:spPr>
            <a:xfrm flipV="1">
              <a:off x="2093" y="10339"/>
              <a:ext cx="15336" cy="72"/>
            </a:xfrm>
            <a:prstGeom prst="rect">
              <a:avLst/>
            </a:prstGeom>
            <a:solidFill>
              <a:srgbClr val="3A4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互联网"/>
            <p:cNvSpPr/>
            <p:nvPr/>
          </p:nvSpPr>
          <p:spPr bwMode="auto">
            <a:xfrm>
              <a:off x="1325" y="8641"/>
              <a:ext cx="1888" cy="158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3A4187"/>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endParaRPr>
            </a:p>
          </p:txBody>
        </p:sp>
      </p:grpSp>
    </p:spTree>
    <p:extLst>
      <p:ext uri="{BB962C8B-B14F-4D97-AF65-F5344CB8AC3E}">
        <p14:creationId xmlns:p14="http://schemas.microsoft.com/office/powerpoint/2010/main" val="2610433069"/>
      </p:ext>
    </p:extLst>
  </p:cSld>
  <p:clrMapOvr>
    <a:masterClrMapping/>
  </p:clrMapOvr>
  <p:transition spd="slow">
    <p:push/>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6.9 </a:t>
            </a:r>
            <a:r>
              <a:rPr lang="zh-CN" altLang="en-US" dirty="0"/>
              <a:t>练习题</a:t>
            </a:r>
          </a:p>
        </p:txBody>
      </p:sp>
      <p:sp>
        <p:nvSpPr>
          <p:cNvPr id="6" name="内容占位符 5"/>
          <p:cNvSpPr>
            <a:spLocks noGrp="1"/>
          </p:cNvSpPr>
          <p:nvPr>
            <p:ph idx="13"/>
          </p:nvPr>
        </p:nvSpPr>
        <p:spPr/>
        <p:txBody>
          <a:bodyPr>
            <a:noAutofit/>
          </a:bodyPr>
          <a:lstStyle/>
          <a:p>
            <a:pPr algn="l">
              <a:lnSpc>
                <a:spcPct val="172000"/>
              </a:lnSpc>
              <a:spcBef>
                <a:spcPts val="600"/>
              </a:spcBef>
              <a:spcAft>
                <a:spcPts val="600"/>
              </a:spcAft>
            </a:pPr>
            <a:endParaRPr lang="zh-CN" altLang="zh-CN" b="1" kern="100" dirty="0">
              <a:effectLst/>
              <a:latin typeface="+mn-ea"/>
            </a:endParaRPr>
          </a:p>
        </p:txBody>
      </p:sp>
      <p:sp>
        <p:nvSpPr>
          <p:cNvPr id="2" name="文本框 1"/>
          <p:cNvSpPr txBox="1"/>
          <p:nvPr/>
        </p:nvSpPr>
        <p:spPr>
          <a:xfrm>
            <a:off x="1353312" y="1684587"/>
            <a:ext cx="10537063" cy="5562548"/>
          </a:xfrm>
          <a:prstGeom prst="rect">
            <a:avLst/>
          </a:prstGeom>
          <a:noFill/>
        </p:spPr>
        <p:txBody>
          <a:bodyPr wrap="square" rtlCol="0" anchor="t">
            <a:spAutoFit/>
          </a:bodyPr>
          <a:lstStyle/>
          <a:p>
            <a:pPr algn="just">
              <a:lnSpc>
                <a:spcPct val="150000"/>
              </a:lnSpc>
            </a:pPr>
            <a:r>
              <a:rPr lang="zh-CN" altLang="zh-CN" sz="1800" b="1" kern="100" dirty="0">
                <a:effectLst/>
                <a:latin typeface="+mn-ea"/>
              </a:rPr>
              <a:t>一、填空题</a:t>
            </a:r>
            <a:endParaRPr lang="zh-CN" altLang="zh-CN" sz="1800" kern="100" dirty="0">
              <a:effectLst/>
              <a:latin typeface="+mn-ea"/>
            </a:endParaRPr>
          </a:p>
          <a:p>
            <a:pPr indent="266700" algn="just">
              <a:lnSpc>
                <a:spcPct val="150000"/>
              </a:lnSpc>
            </a:pPr>
            <a:r>
              <a:rPr lang="en-US" altLang="zh-CN" sz="1800" kern="100" dirty="0">
                <a:effectLst/>
                <a:latin typeface="+mn-ea"/>
              </a:rPr>
              <a:t>1.</a:t>
            </a:r>
            <a:r>
              <a:rPr lang="zh-CN" altLang="zh-CN" sz="1800" kern="100" dirty="0">
                <a:effectLst/>
                <a:latin typeface="+mn-ea"/>
              </a:rPr>
              <a:t>刚出厂的路由器开机后进入到一种称为</a:t>
            </a:r>
            <a:r>
              <a:rPr lang="en-US" altLang="zh-CN" sz="1800" u="sng" kern="100" dirty="0">
                <a:effectLst/>
                <a:latin typeface="+mn-ea"/>
              </a:rPr>
              <a:t>         </a:t>
            </a:r>
            <a:r>
              <a:rPr lang="zh-CN" altLang="zh-CN" sz="1800" kern="100" dirty="0">
                <a:effectLst/>
                <a:latin typeface="+mn-ea"/>
              </a:rPr>
              <a:t>模式，使用</a:t>
            </a:r>
            <a:r>
              <a:rPr lang="en-US" altLang="zh-CN" sz="1800" u="sng" kern="100" dirty="0">
                <a:effectLst/>
                <a:latin typeface="+mn-ea"/>
              </a:rPr>
              <a:t>         </a:t>
            </a:r>
            <a:r>
              <a:rPr lang="zh-CN" altLang="zh-CN" sz="1800" kern="100" dirty="0">
                <a:effectLst/>
                <a:latin typeface="+mn-ea"/>
              </a:rPr>
              <a:t>键可以退出这种模式。</a:t>
            </a:r>
          </a:p>
          <a:p>
            <a:pPr indent="266700" algn="just">
              <a:lnSpc>
                <a:spcPct val="150000"/>
              </a:lnSpc>
            </a:pPr>
            <a:r>
              <a:rPr lang="en-US" altLang="zh-CN" sz="1800" kern="100" dirty="0">
                <a:effectLst/>
                <a:latin typeface="+mn-ea"/>
              </a:rPr>
              <a:t>2.</a:t>
            </a:r>
            <a:r>
              <a:rPr lang="en-US" altLang="zh-CN" sz="1800" u="sng" kern="100" dirty="0">
                <a:effectLst/>
                <a:latin typeface="+mn-ea"/>
              </a:rPr>
              <a:t>             </a:t>
            </a:r>
            <a:r>
              <a:rPr lang="zh-CN" altLang="zh-CN" sz="1800" kern="100" dirty="0">
                <a:effectLst/>
                <a:latin typeface="+mn-ea"/>
              </a:rPr>
              <a:t>命令可以查看路由表。</a:t>
            </a:r>
          </a:p>
          <a:p>
            <a:pPr indent="266700" algn="just">
              <a:lnSpc>
                <a:spcPct val="150000"/>
              </a:lnSpc>
            </a:pPr>
            <a:r>
              <a:rPr lang="en-US" altLang="zh-CN" sz="1800" kern="100" dirty="0">
                <a:effectLst/>
                <a:latin typeface="+mn-ea"/>
              </a:rPr>
              <a:t>3.</a:t>
            </a:r>
            <a:r>
              <a:rPr lang="zh-CN" altLang="zh-CN" sz="1800" kern="100" dirty="0">
                <a:effectLst/>
                <a:latin typeface="+mn-ea"/>
              </a:rPr>
              <a:t>路由器的两大功能是</a:t>
            </a:r>
            <a:r>
              <a:rPr lang="en-US" altLang="zh-CN" sz="1800" u="sng" kern="100" dirty="0">
                <a:effectLst/>
                <a:latin typeface="+mn-ea"/>
              </a:rPr>
              <a:t>           </a:t>
            </a:r>
            <a:r>
              <a:rPr lang="zh-CN" altLang="zh-CN" sz="1800" kern="100" dirty="0">
                <a:effectLst/>
                <a:latin typeface="+mn-ea"/>
              </a:rPr>
              <a:t>和</a:t>
            </a:r>
            <a:r>
              <a:rPr lang="en-US" altLang="zh-CN" sz="1800" u="sng" kern="100" dirty="0">
                <a:effectLst/>
                <a:latin typeface="+mn-ea"/>
              </a:rPr>
              <a:t>            </a:t>
            </a:r>
            <a:r>
              <a:rPr lang="zh-CN" altLang="zh-CN" sz="1800" kern="100" dirty="0">
                <a:effectLst/>
                <a:latin typeface="+mn-ea"/>
              </a:rPr>
              <a:t>。</a:t>
            </a:r>
          </a:p>
          <a:p>
            <a:pPr indent="266700" algn="just">
              <a:lnSpc>
                <a:spcPct val="150000"/>
              </a:lnSpc>
            </a:pPr>
            <a:r>
              <a:rPr lang="en-US" altLang="zh-CN" sz="1800" kern="100" dirty="0">
                <a:effectLst/>
                <a:latin typeface="+mn-ea"/>
                <a:cs typeface="宋体" panose="02010600030101010101" pitchFamily="2" charset="-122"/>
              </a:rPr>
              <a:t>4.</a:t>
            </a:r>
            <a:r>
              <a:rPr lang="zh-CN" altLang="zh-CN" sz="1800" kern="100" dirty="0">
                <a:effectLst/>
                <a:latin typeface="+mn-ea"/>
                <a:cs typeface="宋体" panose="02010600030101010101" pitchFamily="2" charset="-122"/>
              </a:rPr>
              <a:t>路由器中保存配置的命令是：</a:t>
            </a:r>
            <a:r>
              <a:rPr lang="en-US" altLang="zh-CN" sz="1800" u="sng" kern="100" dirty="0">
                <a:effectLst/>
                <a:latin typeface="+mn-ea"/>
              </a:rPr>
              <a:t>           </a:t>
            </a:r>
            <a:r>
              <a:rPr lang="zh-CN" altLang="zh-CN" sz="1800" kern="100" dirty="0">
                <a:effectLst/>
                <a:latin typeface="+mn-ea"/>
                <a:cs typeface="宋体" panose="02010600030101010101" pitchFamily="2" charset="-122"/>
              </a:rPr>
              <a:t>或者</a:t>
            </a:r>
            <a:r>
              <a:rPr lang="en-US" altLang="zh-CN" sz="1800" u="sng" kern="100" dirty="0">
                <a:effectLst/>
                <a:latin typeface="+mn-ea"/>
              </a:rPr>
              <a:t>           </a:t>
            </a:r>
            <a:r>
              <a:rPr lang="zh-CN" altLang="zh-CN" sz="1800" kern="100" dirty="0">
                <a:effectLst/>
                <a:latin typeface="+mn-ea"/>
                <a:cs typeface="宋体" panose="02010600030101010101" pitchFamily="2" charset="-122"/>
              </a:rPr>
              <a:t>。</a:t>
            </a:r>
            <a:endParaRPr lang="zh-CN" altLang="zh-CN" sz="1800" kern="100" dirty="0">
              <a:effectLst/>
              <a:latin typeface="+mn-ea"/>
            </a:endParaRPr>
          </a:p>
          <a:p>
            <a:pPr indent="266700" algn="just">
              <a:lnSpc>
                <a:spcPct val="150000"/>
              </a:lnSpc>
            </a:pPr>
            <a:r>
              <a:rPr lang="en-US" altLang="zh-CN" sz="1800" kern="100" dirty="0">
                <a:effectLst/>
                <a:latin typeface="+mn-ea"/>
                <a:cs typeface="宋体" panose="02010600030101010101" pitchFamily="2" charset="-122"/>
              </a:rPr>
              <a:t>5</a:t>
            </a:r>
            <a:r>
              <a:rPr lang="zh-CN" altLang="zh-CN" sz="1800" kern="100" dirty="0">
                <a:effectLst/>
                <a:latin typeface="+mn-ea"/>
                <a:cs typeface="宋体" panose="02010600030101010101" pitchFamily="2" charset="-122"/>
              </a:rPr>
              <a:t>．</a:t>
            </a:r>
            <a:r>
              <a:rPr lang="zh-CN" altLang="zh-CN" sz="1800" kern="100" dirty="0">
                <a:effectLst/>
                <a:latin typeface="+mn-ea"/>
              </a:rPr>
              <a:t>在同一</a:t>
            </a:r>
            <a:r>
              <a:rPr lang="en-US" altLang="zh-CN" sz="1800" kern="100" dirty="0">
                <a:effectLst/>
                <a:latin typeface="+mn-ea"/>
              </a:rPr>
              <a:t>AS</a:t>
            </a:r>
            <a:r>
              <a:rPr lang="zh-CN" altLang="zh-CN" sz="1800" kern="100" dirty="0">
                <a:effectLst/>
                <a:latin typeface="+mn-ea"/>
              </a:rPr>
              <a:t>中交换路由信息的协议称为</a:t>
            </a:r>
            <a:r>
              <a:rPr lang="en-US" altLang="zh-CN" sz="1800" u="sng" kern="100" dirty="0">
                <a:effectLst/>
                <a:latin typeface="+mn-ea"/>
              </a:rPr>
              <a:t>            </a:t>
            </a:r>
            <a:r>
              <a:rPr lang="zh-CN" altLang="zh-CN" sz="1800" kern="100" dirty="0">
                <a:effectLst/>
                <a:latin typeface="+mn-ea"/>
              </a:rPr>
              <a:t>。</a:t>
            </a:r>
          </a:p>
          <a:p>
            <a:pPr indent="266700" algn="just">
              <a:lnSpc>
                <a:spcPct val="150000"/>
              </a:lnSpc>
            </a:pPr>
            <a:r>
              <a:rPr lang="en-US" altLang="zh-CN" sz="1800" kern="100" dirty="0">
                <a:effectLst/>
                <a:latin typeface="+mn-ea"/>
              </a:rPr>
              <a:t>6</a:t>
            </a:r>
            <a:r>
              <a:rPr lang="zh-CN" altLang="zh-CN" sz="1800" kern="100" dirty="0">
                <a:effectLst/>
                <a:latin typeface="+mn-ea"/>
              </a:rPr>
              <a:t>．</a:t>
            </a:r>
            <a:r>
              <a:rPr lang="en-US" altLang="zh-CN" sz="1800" kern="100" dirty="0">
                <a:effectLst/>
                <a:latin typeface="+mn-ea"/>
              </a:rPr>
              <a:t>OSPF</a:t>
            </a:r>
            <a:r>
              <a:rPr lang="zh-CN" altLang="zh-CN" sz="1800" kern="100" dirty="0">
                <a:effectLst/>
                <a:latin typeface="+mn-ea"/>
              </a:rPr>
              <a:t>是一种典型的</a:t>
            </a:r>
            <a:r>
              <a:rPr lang="en-US" altLang="zh-CN" sz="1800" u="sng" kern="100" dirty="0">
                <a:effectLst/>
                <a:latin typeface="+mn-ea"/>
              </a:rPr>
              <a:t>           </a:t>
            </a:r>
            <a:r>
              <a:rPr lang="zh-CN" altLang="zh-CN" sz="1800" kern="100" dirty="0">
                <a:effectLst/>
                <a:latin typeface="+mn-ea"/>
              </a:rPr>
              <a:t>路由协议。</a:t>
            </a:r>
          </a:p>
          <a:p>
            <a:pPr indent="266700" algn="just">
              <a:lnSpc>
                <a:spcPct val="150000"/>
              </a:lnSpc>
            </a:pPr>
            <a:r>
              <a:rPr lang="en-US" altLang="zh-CN" sz="1800" kern="100" dirty="0">
                <a:effectLst/>
                <a:latin typeface="+mn-ea"/>
              </a:rPr>
              <a:t>7.RIP</a:t>
            </a:r>
            <a:r>
              <a:rPr lang="zh-CN" altLang="zh-CN" sz="1800" kern="100" dirty="0">
                <a:effectLst/>
                <a:latin typeface="+mn-ea"/>
              </a:rPr>
              <a:t>用</a:t>
            </a:r>
            <a:r>
              <a:rPr lang="en-US" altLang="zh-CN" sz="1800" u="sng" kern="100" dirty="0">
                <a:effectLst/>
                <a:latin typeface="+mn-ea"/>
              </a:rPr>
              <a:t>           </a:t>
            </a:r>
            <a:r>
              <a:rPr lang="zh-CN" altLang="zh-CN" sz="1800" kern="100" dirty="0">
                <a:effectLst/>
                <a:latin typeface="+mn-ea"/>
              </a:rPr>
              <a:t>作为度量值。</a:t>
            </a:r>
          </a:p>
          <a:p>
            <a:pPr algn="just">
              <a:lnSpc>
                <a:spcPct val="150000"/>
              </a:lnSpc>
            </a:pPr>
            <a:r>
              <a:rPr lang="zh-CN" altLang="en-US" sz="1800" b="1" kern="100" dirty="0">
                <a:effectLst/>
                <a:latin typeface="+mn-ea"/>
              </a:rPr>
              <a:t>二</a:t>
            </a:r>
            <a:r>
              <a:rPr lang="zh-CN" altLang="zh-CN" sz="1800" b="1" kern="100" dirty="0">
                <a:effectLst/>
                <a:latin typeface="+mn-ea"/>
              </a:rPr>
              <a:t>、简答题</a:t>
            </a:r>
            <a:endParaRPr lang="zh-CN" altLang="zh-CN" sz="1800" kern="100" dirty="0">
              <a:effectLst/>
              <a:latin typeface="+mn-ea"/>
            </a:endParaRPr>
          </a:p>
          <a:p>
            <a:pPr indent="276225" algn="just">
              <a:lnSpc>
                <a:spcPct val="150000"/>
              </a:lnSpc>
            </a:pPr>
            <a:r>
              <a:rPr lang="en-US" altLang="zh-CN" sz="1800" kern="100" dirty="0">
                <a:effectLst/>
                <a:latin typeface="+mn-ea"/>
              </a:rPr>
              <a:t>1.</a:t>
            </a:r>
            <a:r>
              <a:rPr lang="zh-CN" altLang="zh-CN" sz="1800" kern="100" dirty="0">
                <a:effectLst/>
                <a:latin typeface="+mn-ea"/>
              </a:rPr>
              <a:t>静态路由和动态路由的区别是什么？</a:t>
            </a:r>
          </a:p>
          <a:p>
            <a:pPr indent="266700" algn="just">
              <a:lnSpc>
                <a:spcPct val="150000"/>
              </a:lnSpc>
            </a:pPr>
            <a:r>
              <a:rPr lang="en-US" altLang="zh-CN" sz="1800" kern="100" dirty="0">
                <a:effectLst/>
                <a:latin typeface="+mn-ea"/>
              </a:rPr>
              <a:t>2.</a:t>
            </a:r>
            <a:r>
              <a:rPr lang="zh-CN" altLang="zh-CN" sz="1800" kern="100" dirty="0">
                <a:effectLst/>
                <a:latin typeface="+mn-ea"/>
              </a:rPr>
              <a:t>动态路由分为哪几类？</a:t>
            </a:r>
          </a:p>
          <a:p>
            <a:pPr indent="266700" algn="just">
              <a:lnSpc>
                <a:spcPct val="150000"/>
              </a:lnSpc>
            </a:pPr>
            <a:r>
              <a:rPr lang="en-US" altLang="zh-CN" sz="1800" kern="100" dirty="0">
                <a:effectLst/>
                <a:latin typeface="+mn-ea"/>
              </a:rPr>
              <a:t>3.</a:t>
            </a:r>
            <a:r>
              <a:rPr lang="zh-CN" altLang="zh-CN" sz="1800" kern="100" dirty="0">
                <a:effectLst/>
                <a:latin typeface="+mn-ea"/>
              </a:rPr>
              <a:t>如何进行</a:t>
            </a:r>
            <a:r>
              <a:rPr lang="en-US" altLang="zh-CN" sz="1800" kern="100" dirty="0">
                <a:effectLst/>
                <a:latin typeface="+mn-ea"/>
              </a:rPr>
              <a:t>RIP</a:t>
            </a:r>
            <a:r>
              <a:rPr lang="zh-CN" altLang="zh-CN" sz="1800" kern="100" dirty="0">
                <a:effectLst/>
                <a:latin typeface="+mn-ea"/>
              </a:rPr>
              <a:t>路由配置？</a:t>
            </a:r>
          </a:p>
          <a:p>
            <a:pPr algn="l">
              <a:lnSpc>
                <a:spcPct val="150000"/>
              </a:lnSpc>
              <a:spcBef>
                <a:spcPts val="600"/>
              </a:spcBef>
              <a:spcAft>
                <a:spcPts val="600"/>
              </a:spcAft>
            </a:pP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2575133465"/>
      </p:ext>
    </p:extLst>
  </p:cSld>
  <p:clrMapOvr>
    <a:masterClrMapping/>
  </p:clrMapOvr>
  <p:transition spd="slow">
    <p:push/>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6.10 </a:t>
            </a:r>
            <a:r>
              <a:rPr lang="zh-CN" altLang="en-US" dirty="0"/>
              <a:t>项目实训</a:t>
            </a:r>
          </a:p>
        </p:txBody>
      </p:sp>
      <p:sp>
        <p:nvSpPr>
          <p:cNvPr id="6" name="内容占位符 5"/>
          <p:cNvSpPr>
            <a:spLocks noGrp="1"/>
          </p:cNvSpPr>
          <p:nvPr>
            <p:ph idx="13"/>
          </p:nvPr>
        </p:nvSpPr>
        <p:spPr/>
        <p:txBody>
          <a:bodyPr>
            <a:noAutofit/>
          </a:bodyPr>
          <a:lstStyle/>
          <a:p>
            <a:pPr algn="l">
              <a:lnSpc>
                <a:spcPct val="172000"/>
              </a:lnSpc>
              <a:spcBef>
                <a:spcPts val="600"/>
              </a:spcBef>
              <a:spcAft>
                <a:spcPts val="600"/>
              </a:spcAft>
            </a:pPr>
            <a:endParaRPr lang="zh-CN" altLang="zh-CN" b="1" kern="100" dirty="0">
              <a:effectLst/>
              <a:latin typeface="+mn-ea"/>
            </a:endParaRPr>
          </a:p>
        </p:txBody>
      </p:sp>
      <p:sp>
        <p:nvSpPr>
          <p:cNvPr id="2" name="文本框 1"/>
          <p:cNvSpPr txBox="1"/>
          <p:nvPr/>
        </p:nvSpPr>
        <p:spPr>
          <a:xfrm>
            <a:off x="1374774" y="1684587"/>
            <a:ext cx="9660333" cy="853567"/>
          </a:xfrm>
          <a:prstGeom prst="rect">
            <a:avLst/>
          </a:prstGeom>
          <a:noFill/>
        </p:spPr>
        <p:txBody>
          <a:bodyPr wrap="square" rtlCol="0" anchor="t">
            <a:spAutoFit/>
          </a:bodyPr>
          <a:lstStyle/>
          <a:p>
            <a:pPr marL="561975" algn="just"/>
            <a:r>
              <a:rPr lang="zh-CN" altLang="zh-CN" sz="1800" kern="100" dirty="0">
                <a:effectLst/>
                <a:latin typeface="Times New Roman" panose="02020603050405020304" pitchFamily="18" charset="0"/>
                <a:ea typeface="宋体" panose="02010600030101010101" pitchFamily="2" charset="-122"/>
              </a:rPr>
              <a:t>（</a:t>
            </a:r>
            <a:r>
              <a:rPr lang="en-US" altLang="zh-CN" sz="1800" kern="100" dirty="0">
                <a:effectLst/>
                <a:latin typeface="Times New Roman" panose="02020603050405020304" pitchFamily="18" charset="0"/>
                <a:ea typeface="宋体" panose="02010600030101010101" pitchFamily="2" charset="-122"/>
              </a:rPr>
              <a:t>1</a:t>
            </a:r>
            <a:r>
              <a:rPr lang="zh-CN" altLang="zh-CN" sz="1800" kern="100" dirty="0">
                <a:effectLst/>
                <a:latin typeface="Times New Roman" panose="02020603050405020304" pitchFamily="18" charset="0"/>
                <a:ea typeface="宋体" panose="02010600030101010101" pitchFamily="2" charset="-122"/>
              </a:rPr>
              <a:t>）路由器和</a:t>
            </a:r>
            <a:r>
              <a:rPr lang="en-US" altLang="zh-CN" sz="1800" kern="100" dirty="0">
                <a:effectLst/>
                <a:latin typeface="Times New Roman" panose="02020603050405020304" pitchFamily="18" charset="0"/>
                <a:ea typeface="宋体" panose="02010600030101010101" pitchFamily="2" charset="-122"/>
              </a:rPr>
              <a:t>PC</a:t>
            </a:r>
            <a:r>
              <a:rPr lang="zh-CN" altLang="zh-CN" sz="1800" kern="100" dirty="0">
                <a:effectLst/>
                <a:latin typeface="Times New Roman" panose="02020603050405020304" pitchFamily="18" charset="0"/>
                <a:ea typeface="宋体" panose="02010600030101010101" pitchFamily="2" charset="-122"/>
              </a:rPr>
              <a:t>的基本配置（见表</a:t>
            </a:r>
            <a:r>
              <a:rPr lang="en-US" altLang="zh-CN" sz="1800" kern="100" dirty="0">
                <a:effectLst/>
                <a:latin typeface="Times New Roman" panose="02020603050405020304" pitchFamily="18" charset="0"/>
                <a:ea typeface="宋体" panose="02010600030101010101" pitchFamily="2" charset="-122"/>
              </a:rPr>
              <a:t>6-5</a:t>
            </a:r>
            <a:r>
              <a:rPr lang="zh-CN" altLang="zh-CN" sz="1800" kern="100" dirty="0">
                <a:effectLst/>
                <a:latin typeface="Times New Roman" panose="02020603050405020304" pitchFamily="18" charset="0"/>
                <a:ea typeface="宋体" panose="02010600030101010101" pitchFamily="2" charset="-122"/>
              </a:rPr>
              <a:t>）</a:t>
            </a:r>
          </a:p>
          <a:p>
            <a:pPr algn="l">
              <a:lnSpc>
                <a:spcPct val="150000"/>
              </a:lnSpc>
              <a:spcBef>
                <a:spcPts val="600"/>
              </a:spcBef>
              <a:spcAft>
                <a:spcPts val="600"/>
              </a:spcAft>
            </a:pP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graphicFrame>
        <p:nvGraphicFramePr>
          <p:cNvPr id="7" name="Group 361">
            <a:extLst>
              <a:ext uri="{FF2B5EF4-FFF2-40B4-BE49-F238E27FC236}">
                <a16:creationId xmlns:a16="http://schemas.microsoft.com/office/drawing/2014/main" id="{53001849-68CA-E596-DB42-E3BE2CD898AB}"/>
              </a:ext>
            </a:extLst>
          </p:cNvPr>
          <p:cNvGraphicFramePr>
            <a:graphicFrameLocks noGrp="1"/>
          </p:cNvGraphicFramePr>
          <p:nvPr>
            <p:ph idx="1"/>
            <p:extLst>
              <p:ext uri="{D42A27DB-BD31-4B8C-83A1-F6EECF244321}">
                <p14:modId xmlns:p14="http://schemas.microsoft.com/office/powerpoint/2010/main" val="1482582570"/>
              </p:ext>
            </p:extLst>
          </p:nvPr>
        </p:nvGraphicFramePr>
        <p:xfrm>
          <a:off x="2163762" y="2538154"/>
          <a:ext cx="7870825" cy="4023206"/>
        </p:xfrm>
        <a:graphic>
          <a:graphicData uri="http://schemas.openxmlformats.org/drawingml/2006/table">
            <a:tbl>
              <a:tblPr/>
              <a:tblGrid>
                <a:gridCol w="1190625">
                  <a:extLst>
                    <a:ext uri="{9D8B030D-6E8A-4147-A177-3AD203B41FA5}">
                      <a16:colId xmlns:a16="http://schemas.microsoft.com/office/drawing/2014/main" val="20000"/>
                    </a:ext>
                  </a:extLst>
                </a:gridCol>
                <a:gridCol w="1635125">
                  <a:extLst>
                    <a:ext uri="{9D8B030D-6E8A-4147-A177-3AD203B41FA5}">
                      <a16:colId xmlns:a16="http://schemas.microsoft.com/office/drawing/2014/main" val="20001"/>
                    </a:ext>
                  </a:extLst>
                </a:gridCol>
                <a:gridCol w="1560512">
                  <a:extLst>
                    <a:ext uri="{9D8B030D-6E8A-4147-A177-3AD203B41FA5}">
                      <a16:colId xmlns:a16="http://schemas.microsoft.com/office/drawing/2014/main" val="20002"/>
                    </a:ext>
                  </a:extLst>
                </a:gridCol>
                <a:gridCol w="1895475">
                  <a:extLst>
                    <a:ext uri="{9D8B030D-6E8A-4147-A177-3AD203B41FA5}">
                      <a16:colId xmlns:a16="http://schemas.microsoft.com/office/drawing/2014/main" val="20003"/>
                    </a:ext>
                  </a:extLst>
                </a:gridCol>
                <a:gridCol w="1589088">
                  <a:extLst>
                    <a:ext uri="{9D8B030D-6E8A-4147-A177-3AD203B41FA5}">
                      <a16:colId xmlns:a16="http://schemas.microsoft.com/office/drawing/2014/main" val="20004"/>
                    </a:ext>
                  </a:extLst>
                </a:gridCol>
              </a:tblGrid>
              <a:tr h="365702">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设备名称</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接口</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IP </a:t>
                      </a:r>
                      <a:r>
                        <a:rPr kumimoji="0" lang="zh-CN" altLang="en-US"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地址</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子网掩码</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默认网关</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702">
                <a:tc rowSpan="2">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RT1</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F0/0</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192.168.2.2</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255.255.255.0</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不适用</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02">
                <a:tc vMerge="1">
                  <a:txBody>
                    <a:bodyPr/>
                    <a:lstStyle/>
                    <a:p>
                      <a:endParaRPr lang="zh-CN" altLang="en-US"/>
                    </a:p>
                  </a:txBody>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S2/0(DCE</a:t>
                      </a:r>
                      <a:r>
                        <a:rPr kumimoji="0" lang="zh-CN" altLang="en-US"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口</a:t>
                      </a:r>
                      <a:r>
                        <a:rPr kumimoji="0"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192.200.10.5</a:t>
                      </a:r>
                      <a:endParaRPr kumimoji="0" lang="en-US"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255.255.255.252</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不适用</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02">
                <a:tc rowSpan="2">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RT2</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F0/0</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192.168.3.2</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255.255.255.0</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不适用</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02">
                <a:tc vMerge="1">
                  <a:txBody>
                    <a:bodyPr/>
                    <a:lstStyle/>
                    <a:p>
                      <a:endParaRPr lang="zh-CN" altLang="en-US"/>
                    </a:p>
                  </a:txBody>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S2/0</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192.200.10.6</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255.255.255.252</a:t>
                      </a:r>
                      <a:endParaRPr kumimoji="0" lang="en-US"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不适用</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02">
                <a:tc rowSpan="2">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RT3</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F0/0</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192.168.2.1</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255.255.255.0</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不适用</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02">
                <a:tc vMerge="1">
                  <a:txBody>
                    <a:bodyPr/>
                    <a:lstStyle/>
                    <a:p>
                      <a:endParaRPr lang="zh-CN" altLang="en-US"/>
                    </a:p>
                  </a:txBody>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F0/1</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192.168.1.1</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255.255.255.0</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不适用</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02">
                <a:tc rowSpan="2">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RT4</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F0/0</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192.168.3.1</a:t>
                      </a:r>
                      <a:endParaRPr kumimoji="0" lang="en-US"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255.255.255.0</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不适用</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702">
                <a:tc vMerge="1">
                  <a:txBody>
                    <a:bodyPr/>
                    <a:lstStyle/>
                    <a:p>
                      <a:endParaRPr lang="zh-CN" altLang="en-US"/>
                    </a:p>
                  </a:txBody>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F0/1</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192.168.4.1</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255.255.255.0</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不适用</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702">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PC0</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网卡</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192.168.1.2</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255.255.255.0</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192.168.1.1</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702">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PC1</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anchor="ctr"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网卡</a:t>
                      </a: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192.168.4.2</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255.255.255.0</a:t>
                      </a: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75000"/>
                        <a:buFont typeface="Wingdings" panose="05000000000000000000" pitchFamily="2" charset="2"/>
                        <a:defRPr kumimoji="1" sz="28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folHlink"/>
                        </a:buClr>
                        <a:buSzPct val="70000"/>
                        <a:buFont typeface="Wingdings" panose="05000000000000000000" pitchFamily="2" charset="2"/>
                        <a:defRPr kumimoji="1" sz="24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tx2"/>
                        </a:buClr>
                        <a:defRPr kumimoji="1" sz="20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hlink"/>
                        </a:buClr>
                        <a:defRPr kumimoji="1">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tx1"/>
                        </a:buClr>
                        <a:buSzPct val="85000"/>
                        <a:defRPr kumimoji="1">
                          <a:solidFill>
                            <a:schemeClr val="tx1"/>
                          </a:solidFill>
                          <a:latin typeface="Verdana" panose="020B0604030504040204" pitchFamily="34" charset="0"/>
                          <a:ea typeface="宋体" panose="02010600030101010101" pitchFamily="2" charset="-122"/>
                        </a:defRPr>
                      </a:lvl5pPr>
                      <a:lvl6pPr marL="25146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6pPr>
                      <a:lvl7pPr marL="29718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7pPr>
                      <a:lvl8pPr marL="34290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8pPr>
                      <a:lvl9pPr marL="3886200" indent="-228600" fontAlgn="base">
                        <a:spcBef>
                          <a:spcPct val="20000"/>
                        </a:spcBef>
                        <a:spcAft>
                          <a:spcPct val="0"/>
                        </a:spcAft>
                        <a:buClr>
                          <a:schemeClr val="tx1"/>
                        </a:buClr>
                        <a:buSzPct val="85000"/>
                        <a:defRPr kumimoji="1">
                          <a:solidFill>
                            <a:schemeClr val="tx1"/>
                          </a:solidFill>
                          <a:latin typeface="Verdana" panose="020B060403050404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192.168.4.1</a:t>
                      </a:r>
                      <a:endParaRPr kumimoji="0" lang="en-US"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T="45713" marB="45713" horzOverflow="overflow">
                    <a:lnL w="254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8" name="文本框 7">
            <a:extLst>
              <a:ext uri="{FF2B5EF4-FFF2-40B4-BE49-F238E27FC236}">
                <a16:creationId xmlns:a16="http://schemas.microsoft.com/office/drawing/2014/main" id="{5C4FBE08-055B-059F-73F7-0F1E02020291}"/>
              </a:ext>
            </a:extLst>
          </p:cNvPr>
          <p:cNvSpPr txBox="1"/>
          <p:nvPr/>
        </p:nvSpPr>
        <p:spPr>
          <a:xfrm>
            <a:off x="3622675" y="2111370"/>
            <a:ext cx="4648200" cy="707886"/>
          </a:xfrm>
          <a:prstGeom prst="rect">
            <a:avLst/>
          </a:prstGeom>
          <a:noFill/>
        </p:spPr>
        <p:txBody>
          <a:bodyPr wrap="square" rtlCol="0">
            <a:spAutoFit/>
          </a:bodyPr>
          <a:lstStyle/>
          <a:p>
            <a:r>
              <a:rPr lang="zh-CN" altLang="zh-CN" sz="1600" kern="100" spc="100" dirty="0">
                <a:effectLst/>
                <a:latin typeface="+mn-ea"/>
              </a:rPr>
              <a:t>表</a:t>
            </a:r>
            <a:r>
              <a:rPr lang="en-US" altLang="zh-CN" sz="1600" kern="100" spc="100" dirty="0">
                <a:effectLst/>
                <a:latin typeface="+mn-ea"/>
              </a:rPr>
              <a:t>6-5 </a:t>
            </a:r>
            <a:r>
              <a:rPr lang="zh-CN" altLang="zh-CN" sz="1600" kern="100" spc="100" dirty="0">
                <a:effectLst/>
                <a:latin typeface="+mn-ea"/>
              </a:rPr>
              <a:t>设备的名称、接口和</a:t>
            </a:r>
            <a:r>
              <a:rPr lang="en-US" altLang="zh-CN" sz="1600" kern="100" spc="100" dirty="0">
                <a:effectLst/>
                <a:latin typeface="+mn-ea"/>
              </a:rPr>
              <a:t>IP</a:t>
            </a:r>
            <a:r>
              <a:rPr lang="zh-CN" altLang="zh-CN" sz="1600" kern="100" spc="100" dirty="0">
                <a:effectLst/>
                <a:latin typeface="+mn-ea"/>
              </a:rPr>
              <a:t>等参数</a:t>
            </a:r>
            <a:endParaRPr lang="zh-CN" altLang="zh-CN" sz="1600" kern="100" dirty="0">
              <a:effectLst/>
              <a:latin typeface="+mn-ea"/>
            </a:endParaRPr>
          </a:p>
          <a:p>
            <a:endParaRPr lang="zh-CN" altLang="en-US" dirty="0"/>
          </a:p>
        </p:txBody>
      </p:sp>
    </p:spTree>
    <p:extLst>
      <p:ext uri="{BB962C8B-B14F-4D97-AF65-F5344CB8AC3E}">
        <p14:creationId xmlns:p14="http://schemas.microsoft.com/office/powerpoint/2010/main" val="3924293020"/>
      </p:ext>
    </p:extLst>
  </p:cSld>
  <p:clrMapOvr>
    <a:masterClrMapping/>
  </p:clrMapOvr>
  <p:transition spd="slow">
    <p:push/>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6.10 </a:t>
            </a:r>
            <a:r>
              <a:rPr lang="zh-CN" altLang="en-US"/>
              <a:t>项目实训</a:t>
            </a:r>
            <a:endParaRPr lang="zh-CN" altLang="en-US" dirty="0"/>
          </a:p>
        </p:txBody>
      </p:sp>
      <p:sp>
        <p:nvSpPr>
          <p:cNvPr id="6" name="内容占位符 5"/>
          <p:cNvSpPr>
            <a:spLocks noGrp="1"/>
          </p:cNvSpPr>
          <p:nvPr>
            <p:ph idx="13"/>
          </p:nvPr>
        </p:nvSpPr>
        <p:spPr/>
        <p:txBody>
          <a:bodyPr>
            <a:noAutofit/>
          </a:bodyPr>
          <a:lstStyle/>
          <a:p>
            <a:pPr algn="l">
              <a:lnSpc>
                <a:spcPct val="172000"/>
              </a:lnSpc>
              <a:spcBef>
                <a:spcPts val="600"/>
              </a:spcBef>
              <a:spcAft>
                <a:spcPts val="600"/>
              </a:spcAft>
            </a:pPr>
            <a:endParaRPr lang="zh-CN" altLang="zh-CN" b="1" kern="100" dirty="0">
              <a:effectLst/>
              <a:latin typeface="+mn-ea"/>
            </a:endParaRPr>
          </a:p>
        </p:txBody>
      </p:sp>
      <p:sp>
        <p:nvSpPr>
          <p:cNvPr id="2" name="文本框 1"/>
          <p:cNvSpPr txBox="1"/>
          <p:nvPr/>
        </p:nvSpPr>
        <p:spPr>
          <a:xfrm>
            <a:off x="1374774" y="1684587"/>
            <a:ext cx="9660333" cy="1499898"/>
          </a:xfrm>
          <a:prstGeom prst="rect">
            <a:avLst/>
          </a:prstGeom>
          <a:noFill/>
        </p:spPr>
        <p:txBody>
          <a:bodyPr wrap="square" rtlCol="0" anchor="t">
            <a:spAutoFit/>
          </a:bodyPr>
          <a:lstStyle/>
          <a:p>
            <a:pPr indent="200025" algn="just">
              <a:lnSpc>
                <a:spcPct val="150000"/>
              </a:lnSpc>
            </a:pPr>
            <a:r>
              <a:rPr lang="zh-CN" altLang="zh-CN" sz="2000" kern="100" dirty="0">
                <a:effectLst/>
                <a:latin typeface="+mn-ea"/>
              </a:rPr>
              <a:t>（</a:t>
            </a:r>
            <a:r>
              <a:rPr lang="en-US" altLang="zh-CN" sz="2000" kern="100" dirty="0">
                <a:effectLst/>
                <a:latin typeface="+mn-ea"/>
              </a:rPr>
              <a:t>2</a:t>
            </a:r>
            <a:r>
              <a:rPr lang="zh-CN" altLang="zh-CN" sz="2000" kern="100" dirty="0">
                <a:effectLst/>
                <a:latin typeface="+mn-ea"/>
              </a:rPr>
              <a:t>）</a:t>
            </a:r>
            <a:r>
              <a:rPr lang="zh-CN" altLang="zh-CN" sz="2000" kern="0" dirty="0">
                <a:effectLst/>
                <a:latin typeface="+mn-ea"/>
                <a:cs typeface="宋体" panose="02010600030101010101" pitchFamily="2" charset="-122"/>
              </a:rPr>
              <a:t>按基本配置、路由配置和路由引入三个层次</a:t>
            </a:r>
            <a:r>
              <a:rPr lang="zh-CN" altLang="zh-CN" sz="2000" kern="100" dirty="0">
                <a:effectLst/>
                <a:latin typeface="+mn-ea"/>
              </a:rPr>
              <a:t>配置各路由器，每个层次配置完成后逐个查看各路由器的路由表，并测试</a:t>
            </a:r>
            <a:r>
              <a:rPr lang="en-US" altLang="zh-CN" sz="2000" kern="100" dirty="0">
                <a:effectLst/>
                <a:latin typeface="+mn-ea"/>
              </a:rPr>
              <a:t>PC0</a:t>
            </a:r>
            <a:r>
              <a:rPr lang="zh-CN" altLang="zh-CN" sz="2000" kern="100" dirty="0">
                <a:effectLst/>
                <a:latin typeface="+mn-ea"/>
              </a:rPr>
              <a:t>与</a:t>
            </a:r>
            <a:r>
              <a:rPr lang="en-US" altLang="zh-CN" sz="2000" kern="100" dirty="0">
                <a:effectLst/>
                <a:latin typeface="+mn-ea"/>
              </a:rPr>
              <a:t>PC1</a:t>
            </a:r>
            <a:r>
              <a:rPr lang="zh-CN" altLang="zh-CN" sz="2000" kern="100" dirty="0">
                <a:effectLst/>
                <a:latin typeface="+mn-ea"/>
              </a:rPr>
              <a:t>的连通性。</a:t>
            </a:r>
          </a:p>
          <a:p>
            <a:pPr algn="l">
              <a:lnSpc>
                <a:spcPct val="150000"/>
              </a:lnSpc>
              <a:spcBef>
                <a:spcPts val="600"/>
              </a:spcBef>
              <a:spcAft>
                <a:spcPts val="600"/>
              </a:spcAft>
            </a:pPr>
            <a:endParaRPr lang="zh-CN" altLang="zh-CN" sz="2000" kern="100" dirty="0">
              <a:effectLst/>
              <a:latin typeface="+mn-ea"/>
            </a:endParaRPr>
          </a:p>
        </p:txBody>
      </p:sp>
      <p:sp>
        <p:nvSpPr>
          <p:cNvPr id="36" name="Freeform 3"/>
          <p:cNvSpPr/>
          <p:nvPr/>
        </p:nvSpPr>
        <p:spPr>
          <a:xfrm rot="10800000">
            <a:off x="1146336" y="1524795"/>
            <a:ext cx="9888772" cy="45721"/>
          </a:xfrm>
          <a:custGeom>
            <a:avLst/>
            <a:gdLst>
              <a:gd name="connsiteX0" fmla="*/ 6350 w 8458200"/>
              <a:gd name="connsiteY0" fmla="*/ 6350 h 21844"/>
              <a:gd name="connsiteX1" fmla="*/ 8451849 w 8458200"/>
              <a:gd name="connsiteY1" fmla="*/ 6350 h 21844"/>
            </a:gdLst>
            <a:ahLst/>
            <a:cxnLst>
              <a:cxn ang="0">
                <a:pos x="connsiteX0" y="connsiteY0"/>
              </a:cxn>
              <a:cxn ang="1">
                <a:pos x="connsiteX1" y="connsiteY1"/>
              </a:cxn>
            </a:cxnLst>
            <a:rect l="l" t="t" r="r" b="b"/>
            <a:pathLst>
              <a:path w="8458200" h="21844">
                <a:moveTo>
                  <a:pt x="6350" y="6350"/>
                </a:moveTo>
                <a:lnTo>
                  <a:pt x="8451849" y="6350"/>
                </a:lnTo>
              </a:path>
            </a:pathLst>
          </a:custGeom>
          <a:ln w="12700">
            <a:solidFill>
              <a:srgbClr val="3958CB">
                <a:alpha val="100000"/>
              </a:srgbClr>
            </a:solidFill>
            <a:prstDash val="sysDot"/>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188311284"/>
      </p:ext>
    </p:extLst>
  </p:cSld>
  <p:clrMapOvr>
    <a:masterClrMapping/>
  </p:clrMapOvr>
  <p:transition spd="slow">
    <p:push/>
  </p:transition>
</p:sld>
</file>

<file path=ppt/slides/slide9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946775" y="3270785"/>
            <a:ext cx="5724644" cy="1226170"/>
          </a:xfrm>
          <a:prstGeom prst="rect">
            <a:avLst/>
          </a:prstGeom>
          <a:noFill/>
        </p:spPr>
        <p:txBody>
          <a:bodyPr wrap="none" rtlCol="0" anchor="t">
            <a:spAutoFit/>
          </a:bodyPr>
          <a:lstStyle/>
          <a:p>
            <a:pPr fontAlgn="auto">
              <a:lnSpc>
                <a:spcPct val="110000"/>
              </a:lnSpc>
            </a:pPr>
            <a:r>
              <a:rPr lang="zh-CN" altLang="en-US" sz="7200" dirty="0">
                <a:cs typeface="+mn-ea"/>
                <a:sym typeface="+mn-lt"/>
              </a:rPr>
              <a:t>感谢您的观看</a:t>
            </a:r>
          </a:p>
        </p:txBody>
      </p:sp>
      <p:sp>
        <p:nvSpPr>
          <p:cNvPr id="5" name="文本框 4"/>
          <p:cNvSpPr txBox="1"/>
          <p:nvPr/>
        </p:nvSpPr>
        <p:spPr>
          <a:xfrm>
            <a:off x="2605231" y="304871"/>
            <a:ext cx="2493567" cy="375896"/>
          </a:xfrm>
          <a:prstGeom prst="rect">
            <a:avLst/>
          </a:prstGeom>
          <a:noFill/>
        </p:spPr>
        <p:txBody>
          <a:bodyPr wrap="none" rtlCol="0" anchor="t">
            <a:spAutoFit/>
          </a:bodyPr>
          <a:lstStyle/>
          <a:p>
            <a:pPr marL="0" marR="0" lvl="0" indent="0" algn="l" defTabSz="914583" rtl="0" eaLnBrk="1" fontAlgn="auto" latinLnBrk="0" hangingPunct="1">
              <a:lnSpc>
                <a:spcPct val="11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4080DC"/>
                </a:solidFill>
                <a:effectLst/>
                <a:uLnTx/>
                <a:uFillTx/>
                <a:latin typeface="微软雅黑"/>
                <a:ea typeface="微软雅黑"/>
                <a:cs typeface="+mn-ea"/>
                <a:sym typeface="+mn-lt"/>
              </a:rPr>
              <a:t>名校名师精品系列教材</a:t>
            </a:r>
          </a:p>
        </p:txBody>
      </p:sp>
      <p:sp>
        <p:nvSpPr>
          <p:cNvPr id="7" name="文本框 6"/>
          <p:cNvSpPr txBox="1"/>
          <p:nvPr/>
        </p:nvSpPr>
        <p:spPr>
          <a:xfrm>
            <a:off x="6026134" y="4362190"/>
            <a:ext cx="5669957" cy="322020"/>
          </a:xfrm>
          <a:prstGeom prst="rect">
            <a:avLst/>
          </a:prstGeom>
          <a:noFill/>
        </p:spPr>
        <p:txBody>
          <a:bodyPr wrap="square" rtlCol="0" anchor="t">
            <a:spAutoFit/>
          </a:bodyPr>
          <a:lstStyle/>
          <a:p>
            <a:pPr marL="0" marR="0" lvl="0" indent="0" algn="dist" defTabSz="914583" rtl="0" eaLnBrk="1" fontAlgn="auto" latinLnBrk="0" hangingPunct="1">
              <a:lnSpc>
                <a:spcPct val="100000"/>
              </a:lnSpc>
              <a:spcBef>
                <a:spcPts val="0"/>
              </a:spcBef>
              <a:spcAft>
                <a:spcPts val="0"/>
              </a:spcAft>
              <a:buClrTx/>
              <a:buSzTx/>
              <a:buFontTx/>
              <a:buNone/>
              <a:tabLst/>
              <a:defRPr/>
            </a:pPr>
            <a:r>
              <a:rPr kumimoji="0" lang="en-US" altLang="zh-CN" sz="1500" b="0" i="0" u="none" strike="noStrike" kern="1200" cap="none" spc="0" normalizeH="0" baseline="0" noProof="0" dirty="0">
                <a:ln>
                  <a:noFill/>
                </a:ln>
                <a:solidFill>
                  <a:prstClr val="black">
                    <a:lumMod val="65000"/>
                    <a:lumOff val="35000"/>
                  </a:prstClr>
                </a:solidFill>
                <a:effectLst/>
                <a:uLnTx/>
                <a:uFillTx/>
                <a:latin typeface="微软雅黑"/>
                <a:ea typeface="微软雅黑"/>
                <a:cs typeface="+mn-ea"/>
                <a:sym typeface="+mn-lt"/>
              </a:rPr>
              <a:t>Foundations of Computer Network Technology</a:t>
            </a:r>
            <a:endParaRPr kumimoji="0" lang="zh-CN" altLang="en-US" sz="1500" b="0" i="0" u="none" strike="noStrike" kern="1200" cap="none" spc="0" normalizeH="0" baseline="0" noProof="0" dirty="0">
              <a:ln>
                <a:noFill/>
              </a:ln>
              <a:solidFill>
                <a:prstClr val="black">
                  <a:lumMod val="65000"/>
                  <a:lumOff val="35000"/>
                </a:prstClr>
              </a:solidFill>
              <a:effectLst/>
              <a:uLnTx/>
              <a:uFillTx/>
              <a:latin typeface="微软雅黑"/>
              <a:ea typeface="微软雅黑"/>
              <a:cs typeface="+mn-ea"/>
              <a:sym typeface="+mn-lt"/>
            </a:endParaRPr>
          </a:p>
        </p:txBody>
      </p:sp>
    </p:spTree>
    <p:extLst>
      <p:ext uri="{BB962C8B-B14F-4D97-AF65-F5344CB8AC3E}">
        <p14:creationId xmlns:p14="http://schemas.microsoft.com/office/powerpoint/2010/main" val="2089969542"/>
      </p:ext>
    </p:extLst>
  </p:cSld>
  <p:clrMapOvr>
    <a:masterClrMapping/>
  </p:clrMapOvr>
  <mc:AlternateContent xmlns:mc="http://schemas.openxmlformats.org/markup-compatibility/2006" xmlns:p14="http://schemas.microsoft.com/office/powerpoint/2010/main">
    <mc:Choice Requires="p14">
      <p:transition>
        <p:wipe dir="r"/>
      </p:transition>
    </mc:Choice>
    <mc:Fallback xmlns="">
      <p:transition>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常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qdtzti4">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2130</TotalTime>
  <Words>12378</Words>
  <Application>Microsoft Office PowerPoint</Application>
  <PresentationFormat>自定义</PresentationFormat>
  <Paragraphs>706</Paragraphs>
  <Slides>93</Slides>
  <Notes>2</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93</vt:i4>
      </vt:variant>
    </vt:vector>
  </HeadingPairs>
  <TitlesOfParts>
    <vt:vector size="109" baseType="lpstr">
      <vt:lpstr>Arial Unicode MS</vt:lpstr>
      <vt:lpstr>Microsoft YaHei UI</vt:lpstr>
      <vt:lpstr>MS Gothic</vt:lpstr>
      <vt:lpstr>等线</vt:lpstr>
      <vt:lpstr>黑体</vt:lpstr>
      <vt:lpstr>华文新魏</vt:lpstr>
      <vt:lpstr>宋体</vt:lpstr>
      <vt:lpstr>微软雅黑</vt:lpstr>
      <vt:lpstr>Arial</vt:lpstr>
      <vt:lpstr>Calibri</vt:lpstr>
      <vt:lpstr>Courier New</vt:lpstr>
      <vt:lpstr>Tahoma</vt:lpstr>
      <vt:lpstr>Times New Roman</vt:lpstr>
      <vt:lpstr>Wingdings</vt:lpstr>
      <vt:lpstr>Office Theme</vt:lpstr>
      <vt:lpstr>第一PPT，www.1ppt.com</vt:lpstr>
      <vt:lpstr>PowerPoint 演示文稿</vt:lpstr>
      <vt:lpstr>PowerPoint 演示文稿</vt:lpstr>
      <vt:lpstr>PowerPoint 演示文稿</vt:lpstr>
      <vt:lpstr>PowerPoint 演示文稿</vt:lpstr>
      <vt:lpstr>6.1 项目导入</vt:lpstr>
      <vt:lpstr>6.2  职业能力目标和要求</vt:lpstr>
      <vt:lpstr>6.2  职业能力目标和要求</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水平分割&amp;毒性逆转</vt:lpstr>
      <vt:lpstr>配置验证</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6.3 相关知识</vt:lpstr>
      <vt:lpstr>6.4  项目设计与准备</vt:lpstr>
      <vt:lpstr>6.5  项目实施</vt:lpstr>
      <vt:lpstr>6.5  项目实施</vt:lpstr>
      <vt:lpstr>6.5  项目实施</vt:lpstr>
      <vt:lpstr>6.5  项目实施</vt:lpstr>
      <vt:lpstr>6.5  项目实施</vt:lpstr>
      <vt:lpstr>6.5  项目实施</vt:lpstr>
      <vt:lpstr>6.5  项目实施</vt:lpstr>
      <vt:lpstr>6.5  项目实施</vt:lpstr>
      <vt:lpstr>6.5  项目实施</vt:lpstr>
      <vt:lpstr>6.6  项目验收</vt:lpstr>
      <vt:lpstr>6.6  项目验收</vt:lpstr>
      <vt:lpstr>6.6  项目验收</vt:lpstr>
      <vt:lpstr>6.6  项目验收</vt:lpstr>
      <vt:lpstr>6.6  项目验收</vt:lpstr>
      <vt:lpstr>6.7 项目小结</vt:lpstr>
      <vt:lpstr>6.8 知识扩展</vt:lpstr>
      <vt:lpstr>6.8 知识扩展</vt:lpstr>
      <vt:lpstr>6.8 知识扩展</vt:lpstr>
      <vt:lpstr>6.8 知识扩展</vt:lpstr>
      <vt:lpstr>6.8知识扩展</vt:lpstr>
      <vt:lpstr>6.8 知识扩展</vt:lpstr>
      <vt:lpstr>6.8 知识扩展</vt:lpstr>
      <vt:lpstr>6.8 知识扩展</vt:lpstr>
      <vt:lpstr>6.8 知识扩展</vt:lpstr>
      <vt:lpstr>6.8 知识扩展</vt:lpstr>
      <vt:lpstr>6.9 练习题</vt:lpstr>
      <vt:lpstr>6.10 项目实训</vt:lpstr>
      <vt:lpstr>6.10 项目实训</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siri</dc:creator>
  <cp:lastModifiedBy>Administrator</cp:lastModifiedBy>
  <cp:revision>178</cp:revision>
  <dcterms:created xsi:type="dcterms:W3CDTF">2006-08-16T00:00:00Z</dcterms:created>
  <dcterms:modified xsi:type="dcterms:W3CDTF">2024-04-23T16:20:13Z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2052-10.1.0.5740</vt:lpwstr>
  </property>
</Properties>
</file>