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58" r:id="rId3"/>
    <p:sldId id="313" r:id="rId4"/>
    <p:sldId id="407" r:id="rId5"/>
    <p:sldId id="280" r:id="rId6"/>
    <p:sldId id="543" r:id="rId7"/>
    <p:sldId id="544" r:id="rId8"/>
    <p:sldId id="388" r:id="rId9"/>
    <p:sldId id="281" r:id="rId10"/>
    <p:sldId id="389" r:id="rId11"/>
    <p:sldId id="390" r:id="rId12"/>
    <p:sldId id="391" r:id="rId13"/>
    <p:sldId id="392" r:id="rId14"/>
    <p:sldId id="394" r:id="rId15"/>
    <p:sldId id="395" r:id="rId16"/>
    <p:sldId id="396" r:id="rId17"/>
    <p:sldId id="397" r:id="rId18"/>
    <p:sldId id="398" r:id="rId19"/>
    <p:sldId id="400" r:id="rId20"/>
    <p:sldId id="399" r:id="rId21"/>
    <p:sldId id="401" r:id="rId22"/>
    <p:sldId id="402" r:id="rId23"/>
    <p:sldId id="545" r:id="rId24"/>
    <p:sldId id="546" r:id="rId25"/>
    <p:sldId id="547" r:id="rId26"/>
    <p:sldId id="548" r:id="rId27"/>
    <p:sldId id="549" r:id="rId28"/>
    <p:sldId id="550" r:id="rId29"/>
    <p:sldId id="551" r:id="rId30"/>
    <p:sldId id="552" r:id="rId31"/>
    <p:sldId id="404" r:id="rId32"/>
    <p:sldId id="403" r:id="rId33"/>
    <p:sldId id="553" r:id="rId34"/>
    <p:sldId id="405" r:id="rId35"/>
    <p:sldId id="406" r:id="rId36"/>
    <p:sldId id="360" r:id="rId37"/>
  </p:sldIdLst>
  <p:sldSz cx="12198350" cy="6859588"/>
  <p:notesSz cx="6858000" cy="9144000"/>
  <p:defaultText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835" algn="l" defTabSz="1219200" rtl="0" eaLnBrk="1" latinLnBrk="0" hangingPunct="1">
      <a:defRPr sz="2400" kern="1200">
        <a:solidFill>
          <a:schemeClr val="tx1"/>
        </a:solidFill>
        <a:latin typeface="+mn-lt"/>
        <a:ea typeface="+mn-ea"/>
        <a:cs typeface="+mn-cs"/>
      </a:defRPr>
    </a:lvl3pPr>
    <a:lvl4pPr marL="1829435" algn="l" defTabSz="1219200" rtl="0" eaLnBrk="1" latinLnBrk="0" hangingPunct="1">
      <a:defRPr sz="2400" kern="1200">
        <a:solidFill>
          <a:schemeClr val="tx1"/>
        </a:solidFill>
        <a:latin typeface="+mn-lt"/>
        <a:ea typeface="+mn-ea"/>
        <a:cs typeface="+mn-cs"/>
      </a:defRPr>
    </a:lvl4pPr>
    <a:lvl5pPr marL="2439035" algn="l" defTabSz="1219200" rtl="0" eaLnBrk="1" latinLnBrk="0" hangingPunct="1">
      <a:defRPr sz="2400" kern="1200">
        <a:solidFill>
          <a:schemeClr val="tx1"/>
        </a:solidFill>
        <a:latin typeface="+mn-lt"/>
        <a:ea typeface="+mn-ea"/>
        <a:cs typeface="+mn-cs"/>
      </a:defRPr>
    </a:lvl5pPr>
    <a:lvl6pPr marL="3049270" algn="l" defTabSz="1219200" rtl="0" eaLnBrk="1" latinLnBrk="0" hangingPunct="1">
      <a:defRPr sz="2400" kern="1200">
        <a:solidFill>
          <a:schemeClr val="tx1"/>
        </a:solidFill>
        <a:latin typeface="+mn-lt"/>
        <a:ea typeface="+mn-ea"/>
        <a:cs typeface="+mn-cs"/>
      </a:defRPr>
    </a:lvl6pPr>
    <a:lvl7pPr marL="3658870" algn="l" defTabSz="1219200" rtl="0" eaLnBrk="1" latinLnBrk="0" hangingPunct="1">
      <a:defRPr sz="2400" kern="1200">
        <a:solidFill>
          <a:schemeClr val="tx1"/>
        </a:solidFill>
        <a:latin typeface="+mn-lt"/>
        <a:ea typeface="+mn-ea"/>
        <a:cs typeface="+mn-cs"/>
      </a:defRPr>
    </a:lvl7pPr>
    <a:lvl8pPr marL="4268470" algn="l" defTabSz="1219200" rtl="0" eaLnBrk="1" latinLnBrk="0" hangingPunct="1">
      <a:defRPr sz="2400" kern="1200">
        <a:solidFill>
          <a:schemeClr val="tx1"/>
        </a:solidFill>
        <a:latin typeface="+mn-lt"/>
        <a:ea typeface="+mn-ea"/>
        <a:cs typeface="+mn-cs"/>
      </a:defRPr>
    </a:lvl8pPr>
    <a:lvl9pPr marL="4878705" algn="l" defTabSz="12192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orient="horz" pos="2929" userDrawn="1">
          <p15:clr>
            <a:srgbClr val="A4A3A4"/>
          </p15:clr>
        </p15:guide>
        <p15:guide id="3" pos="866">
          <p15:clr>
            <a:srgbClr val="A4A3A4"/>
          </p15:clr>
        </p15:guide>
        <p15:guide id="4" pos="37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96CF"/>
    <a:srgbClr val="127EC3"/>
    <a:srgbClr val="4080DC"/>
    <a:srgbClr val="1F2D2D"/>
    <a:srgbClr val="2B3E40"/>
    <a:srgbClr val="FFFFFF"/>
    <a:srgbClr val="656D8D"/>
    <a:srgbClr val="3E5CCC"/>
    <a:srgbClr val="92D050"/>
    <a:srgbClr val="3A41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76" autoAdjust="0"/>
    <p:restoredTop sz="94660"/>
  </p:normalViewPr>
  <p:slideViewPr>
    <p:cSldViewPr>
      <p:cViewPr varScale="1">
        <p:scale>
          <a:sx n="63" d="100"/>
          <a:sy n="63" d="100"/>
        </p:scale>
        <p:origin x="58" y="221"/>
      </p:cViewPr>
      <p:guideLst>
        <p:guide orient="horz" pos="2161"/>
        <p:guide orient="horz" pos="2929"/>
        <p:guide pos="866"/>
        <p:guide pos="374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876" y="2841225"/>
            <a:ext cx="10368598" cy="196048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9753" y="5182800"/>
            <a:ext cx="8538845" cy="2337341"/>
          </a:xfrm>
          <a:prstGeom prst="rect">
            <a:avLst/>
          </a:prstGeo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835" indent="0" algn="ctr">
              <a:buNone/>
              <a:defRPr>
                <a:solidFill>
                  <a:schemeClr val="tx1">
                    <a:tint val="75000"/>
                  </a:schemeClr>
                </a:solidFill>
              </a:defRPr>
            </a:lvl3pPr>
            <a:lvl4pPr marL="1829435" indent="0" algn="ctr">
              <a:buNone/>
              <a:defRPr>
                <a:solidFill>
                  <a:schemeClr val="tx1">
                    <a:tint val="75000"/>
                  </a:schemeClr>
                </a:solidFill>
              </a:defRPr>
            </a:lvl4pPr>
            <a:lvl5pPr marL="2439035" indent="0" algn="ctr">
              <a:buNone/>
              <a:defRPr>
                <a:solidFill>
                  <a:schemeClr val="tx1">
                    <a:tint val="75000"/>
                  </a:schemeClr>
                </a:solidFill>
              </a:defRPr>
            </a:lvl5pPr>
            <a:lvl6pPr marL="3049270" indent="0" algn="ctr">
              <a:buNone/>
              <a:defRPr>
                <a:solidFill>
                  <a:schemeClr val="tx1">
                    <a:tint val="75000"/>
                  </a:schemeClr>
                </a:solidFill>
              </a:defRPr>
            </a:lvl6pPr>
            <a:lvl7pPr marL="3658870" indent="0" algn="ctr">
              <a:buNone/>
              <a:defRPr>
                <a:solidFill>
                  <a:schemeClr val="tx1">
                    <a:tint val="75000"/>
                  </a:schemeClr>
                </a:solidFill>
              </a:defRPr>
            </a:lvl7pPr>
            <a:lvl8pPr marL="4268470" indent="0" algn="ctr">
              <a:buNone/>
              <a:defRPr>
                <a:solidFill>
                  <a:schemeClr val="tx1">
                    <a:tint val="75000"/>
                  </a:schemeClr>
                </a:solidFill>
              </a:defRPr>
            </a:lvl8pPr>
            <a:lvl9pPr marL="48787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6425" y="838994"/>
            <a:ext cx="10978515" cy="152435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918" y="2134095"/>
            <a:ext cx="10978515" cy="603601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3804" y="366269"/>
            <a:ext cx="2744629" cy="780384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918" y="366269"/>
            <a:ext cx="8030580" cy="780384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794" y="1122623"/>
            <a:ext cx="9148763" cy="2388153"/>
          </a:xfrm>
        </p:spPr>
        <p:txBody>
          <a:bodyPr anchor="b"/>
          <a:lstStyle>
            <a:lvl1pPr algn="ctr">
              <a:defRPr sz="6001"/>
            </a:lvl1pPr>
          </a:lstStyle>
          <a:p>
            <a:r>
              <a:rPr lang="zh-CN" altLang="en-US"/>
              <a:t>单击此处编辑母版标题样式</a:t>
            </a:r>
          </a:p>
        </p:txBody>
      </p:sp>
      <p:sp>
        <p:nvSpPr>
          <p:cNvPr id="3" name="副标题 2"/>
          <p:cNvSpPr>
            <a:spLocks noGrp="1"/>
          </p:cNvSpPr>
          <p:nvPr>
            <p:ph type="subTitle" idx="1"/>
          </p:nvPr>
        </p:nvSpPr>
        <p:spPr>
          <a:xfrm>
            <a:off x="1524794" y="3602872"/>
            <a:ext cx="9148763" cy="1656145"/>
          </a:xfrm>
        </p:spPr>
        <p:txBody>
          <a:bodyPr/>
          <a:lstStyle>
            <a:lvl1pPr marL="0" indent="0" algn="ctr">
              <a:buNone/>
              <a:defRPr sz="2400"/>
            </a:lvl1pPr>
            <a:lvl2pPr marL="457291" indent="0" algn="ctr">
              <a:buNone/>
              <a:defRPr sz="2000"/>
            </a:lvl2pPr>
            <a:lvl3pPr marL="914583" indent="0" algn="ctr">
              <a:buNone/>
              <a:defRPr sz="1800"/>
            </a:lvl3pPr>
            <a:lvl4pPr marL="1371874" indent="0" algn="ctr">
              <a:buNone/>
              <a:defRPr sz="1600"/>
            </a:lvl4pPr>
            <a:lvl5pPr marL="1829166" indent="0" algn="ctr">
              <a:buNone/>
              <a:defRPr sz="1600"/>
            </a:lvl5pPr>
            <a:lvl6pPr marL="2286457" indent="0" algn="ctr">
              <a:buNone/>
              <a:defRPr sz="1600"/>
            </a:lvl6pPr>
            <a:lvl7pPr marL="2743749" indent="0" algn="ctr">
              <a:buNone/>
              <a:defRPr sz="1600"/>
            </a:lvl7pPr>
            <a:lvl8pPr marL="3201040" indent="0" algn="ctr">
              <a:buNone/>
              <a:defRPr sz="1600"/>
            </a:lvl8pPr>
            <a:lvl9pPr marL="3658332"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13978837"/>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1956412151"/>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2283" y="1710134"/>
            <a:ext cx="10521077" cy="2853398"/>
          </a:xfrm>
        </p:spPr>
        <p:txBody>
          <a:bodyPr anchor="b"/>
          <a:lstStyle>
            <a:lvl1pPr>
              <a:defRPr sz="6001"/>
            </a:lvl1pPr>
          </a:lstStyle>
          <a:p>
            <a:r>
              <a:rPr lang="zh-CN" altLang="en-US"/>
              <a:t>单击此处编辑母版标题样式</a:t>
            </a:r>
          </a:p>
        </p:txBody>
      </p:sp>
      <p:sp>
        <p:nvSpPr>
          <p:cNvPr id="3" name="文本占位符 2"/>
          <p:cNvSpPr>
            <a:spLocks noGrp="1"/>
          </p:cNvSpPr>
          <p:nvPr>
            <p:ph type="body" idx="1"/>
          </p:nvPr>
        </p:nvSpPr>
        <p:spPr>
          <a:xfrm>
            <a:off x="832283" y="4590526"/>
            <a:ext cx="10521077" cy="1500534"/>
          </a:xfrm>
        </p:spPr>
        <p:txBody>
          <a:bodyPr/>
          <a:lstStyle>
            <a:lvl1pPr marL="0" indent="0">
              <a:buNone/>
              <a:defRPr sz="2400">
                <a:solidFill>
                  <a:schemeClr val="tx1">
                    <a:tint val="75000"/>
                  </a:schemeClr>
                </a:solidFill>
              </a:defRPr>
            </a:lvl1pPr>
            <a:lvl2pPr marL="457291" indent="0">
              <a:buNone/>
              <a:defRPr sz="2000">
                <a:solidFill>
                  <a:schemeClr val="tx1">
                    <a:tint val="75000"/>
                  </a:schemeClr>
                </a:solidFill>
              </a:defRPr>
            </a:lvl2pPr>
            <a:lvl3pPr marL="914583" indent="0">
              <a:buNone/>
              <a:defRPr sz="1800">
                <a:solidFill>
                  <a:schemeClr val="tx1">
                    <a:tint val="75000"/>
                  </a:schemeClr>
                </a:solidFill>
              </a:defRPr>
            </a:lvl3pPr>
            <a:lvl4pPr marL="1371874" indent="0">
              <a:buNone/>
              <a:defRPr sz="1600">
                <a:solidFill>
                  <a:schemeClr val="tx1">
                    <a:tint val="75000"/>
                  </a:schemeClr>
                </a:solidFill>
              </a:defRPr>
            </a:lvl4pPr>
            <a:lvl5pPr marL="1829166" indent="0">
              <a:buNone/>
              <a:defRPr sz="1600">
                <a:solidFill>
                  <a:schemeClr val="tx1">
                    <a:tint val="75000"/>
                  </a:schemeClr>
                </a:solidFill>
              </a:defRPr>
            </a:lvl5pPr>
            <a:lvl6pPr marL="2286457" indent="0">
              <a:buNone/>
              <a:defRPr sz="1600">
                <a:solidFill>
                  <a:schemeClr val="tx1">
                    <a:tint val="75000"/>
                  </a:schemeClr>
                </a:solidFill>
              </a:defRPr>
            </a:lvl6pPr>
            <a:lvl7pPr marL="2743749" indent="0">
              <a:buNone/>
              <a:defRPr sz="1600">
                <a:solidFill>
                  <a:schemeClr val="tx1">
                    <a:tint val="75000"/>
                  </a:schemeClr>
                </a:solidFill>
              </a:defRPr>
            </a:lvl7pPr>
            <a:lvl8pPr marL="3201040" indent="0">
              <a:buNone/>
              <a:defRPr sz="1600">
                <a:solidFill>
                  <a:schemeClr val="tx1">
                    <a:tint val="75000"/>
                  </a:schemeClr>
                </a:solidFill>
              </a:defRPr>
            </a:lvl8pPr>
            <a:lvl9pPr marL="3658332"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789441873"/>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636" y="1826048"/>
            <a:ext cx="5184299" cy="435234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5415" y="1826048"/>
            <a:ext cx="5184299" cy="435234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6356627"/>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225" y="365210"/>
            <a:ext cx="10521077" cy="1325870"/>
          </a:xfrm>
        </p:spPr>
        <p:txBody>
          <a:bodyPr/>
          <a:lstStyle/>
          <a:p>
            <a:r>
              <a:rPr lang="zh-CN" altLang="en-US"/>
              <a:t>单击此处编辑母版标题样式</a:t>
            </a:r>
          </a:p>
        </p:txBody>
      </p:sp>
      <p:sp>
        <p:nvSpPr>
          <p:cNvPr id="3" name="文本占位符 2"/>
          <p:cNvSpPr>
            <a:spLocks noGrp="1"/>
          </p:cNvSpPr>
          <p:nvPr>
            <p:ph type="body" idx="1"/>
          </p:nvPr>
        </p:nvSpPr>
        <p:spPr>
          <a:xfrm>
            <a:off x="840226" y="1681552"/>
            <a:ext cx="5160473"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226" y="2505655"/>
            <a:ext cx="5160473"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5414" y="1681552"/>
            <a:ext cx="5185888"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5414" y="2505655"/>
            <a:ext cx="5185888"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03266672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40225" y="365210"/>
            <a:ext cx="10521077" cy="1325870"/>
          </a:xfrm>
        </p:spPr>
        <p:txBody>
          <a:bodyPr/>
          <a:lstStyle/>
          <a:p>
            <a:r>
              <a:rPr lang="zh-CN" altLang="en-US"/>
              <a:t>单击此处编辑母版标题样式</a:t>
            </a:r>
          </a:p>
        </p:txBody>
      </p:sp>
      <p:sp>
        <p:nvSpPr>
          <p:cNvPr id="3" name="文本占位符 2"/>
          <p:cNvSpPr>
            <a:spLocks noGrp="1"/>
          </p:cNvSpPr>
          <p:nvPr>
            <p:ph type="body" idx="1"/>
          </p:nvPr>
        </p:nvSpPr>
        <p:spPr>
          <a:xfrm>
            <a:off x="840226" y="1681552"/>
            <a:ext cx="5160473"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226" y="2505655"/>
            <a:ext cx="5160473"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5414" y="1681552"/>
            <a:ext cx="5185888"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5414" y="2505655"/>
            <a:ext cx="5185888"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
        <p:nvSpPr>
          <p:cNvPr id="11" name="TextBox 10"/>
          <p:cNvSpPr txBox="1"/>
          <p:nvPr userDrawn="1"/>
        </p:nvSpPr>
        <p:spPr>
          <a:xfrm>
            <a:off x="1734436" y="6741131"/>
            <a:ext cx="1224774" cy="118457"/>
          </a:xfrm>
          <a:prstGeom prst="rect">
            <a:avLst/>
          </a:prstGeom>
          <a:noFill/>
        </p:spPr>
        <p:txBody>
          <a:bodyPr wrap="square" rtlCol="0">
            <a:spAutoFit/>
          </a:bodyPr>
          <a:lstStyle/>
          <a:p>
            <a:pPr marL="0" marR="0" lvl="0" indent="0" defTabSz="914583"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下载</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http://www.1ppt.com/xiazai/</a:t>
            </a:r>
          </a:p>
        </p:txBody>
      </p:sp>
    </p:spTree>
    <p:extLst>
      <p:ext uri="{BB962C8B-B14F-4D97-AF65-F5344CB8AC3E}">
        <p14:creationId xmlns:p14="http://schemas.microsoft.com/office/powerpoint/2010/main" val="95806321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21270137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1929779848"/>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一级标题">
    <p:spTree>
      <p:nvGrpSpPr>
        <p:cNvPr id="1" name=""/>
        <p:cNvGrpSpPr/>
        <p:nvPr/>
      </p:nvGrpSpPr>
      <p:grpSpPr>
        <a:xfrm>
          <a:off x="0" y="0"/>
          <a:ext cx="0" cy="0"/>
          <a:chOff x="0" y="0"/>
          <a:chExt cx="0" cy="0"/>
        </a:xfrm>
      </p:grpSpPr>
      <p:sp>
        <p:nvSpPr>
          <p:cNvPr id="2" name="Title 1"/>
          <p:cNvSpPr>
            <a:spLocks noGrp="1"/>
          </p:cNvSpPr>
          <p:nvPr>
            <p:ph type="title"/>
          </p:nvPr>
        </p:nvSpPr>
        <p:spPr>
          <a:xfrm>
            <a:off x="774700" y="352424"/>
            <a:ext cx="5334000" cy="429419"/>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143795"/>
            <a:ext cx="10978515" cy="5029200"/>
          </a:xfrm>
          <a:prstGeom prst="rect">
            <a:avLst/>
          </a:prstGeom>
        </p:spPr>
        <p:txBody>
          <a:bodyPr/>
          <a:lstStyle>
            <a:lvl1pPr marL="457200" indent="-457200">
              <a:lnSpc>
                <a:spcPct val="120000"/>
              </a:lnSpc>
              <a:buSzPct val="80000"/>
              <a:buFont typeface="Wingdings"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226" y="457306"/>
            <a:ext cx="3934285" cy="1600571"/>
          </a:xfrm>
        </p:spPr>
        <p:txBody>
          <a:bodyPr anchor="b"/>
          <a:lstStyle>
            <a:lvl1pPr>
              <a:defRPr sz="3201"/>
            </a:lvl1pPr>
          </a:lstStyle>
          <a:p>
            <a:r>
              <a:rPr lang="zh-CN" altLang="en-US"/>
              <a:t>单击此处编辑母版标题样式</a:t>
            </a:r>
          </a:p>
        </p:txBody>
      </p:sp>
      <p:sp>
        <p:nvSpPr>
          <p:cNvPr id="3" name="内容占位符 2"/>
          <p:cNvSpPr>
            <a:spLocks noGrp="1"/>
          </p:cNvSpPr>
          <p:nvPr>
            <p:ph idx="1"/>
          </p:nvPr>
        </p:nvSpPr>
        <p:spPr>
          <a:xfrm>
            <a:off x="5185887" y="987654"/>
            <a:ext cx="6175415" cy="4874754"/>
          </a:xfrm>
        </p:spPr>
        <p:txBody>
          <a:bodyPr/>
          <a:lstStyle>
            <a:lvl1pPr>
              <a:defRPr sz="3201"/>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40226" y="2057876"/>
            <a:ext cx="3934285" cy="3812471"/>
          </a:xfrm>
        </p:spPr>
        <p:txBody>
          <a:bodyPr/>
          <a:lstStyle>
            <a:lvl1pPr marL="0" indent="0">
              <a:buNone/>
              <a:defRPr sz="1600"/>
            </a:lvl1pPr>
            <a:lvl2pPr marL="457291" indent="0">
              <a:buNone/>
              <a:defRPr sz="1400"/>
            </a:lvl2pPr>
            <a:lvl3pPr marL="914583" indent="0">
              <a:buNone/>
              <a:defRPr sz="1200"/>
            </a:lvl3pPr>
            <a:lvl4pPr marL="1371874" indent="0">
              <a:buNone/>
              <a:defRPr sz="1000"/>
            </a:lvl4pPr>
            <a:lvl5pPr marL="1829166" indent="0">
              <a:buNone/>
              <a:defRPr sz="1000"/>
            </a:lvl5pPr>
            <a:lvl6pPr marL="2286457" indent="0">
              <a:buNone/>
              <a:defRPr sz="1000"/>
            </a:lvl6pPr>
            <a:lvl7pPr marL="2743749" indent="0">
              <a:buNone/>
              <a:defRPr sz="1000"/>
            </a:lvl7pPr>
            <a:lvl8pPr marL="3201040" indent="0">
              <a:buNone/>
              <a:defRPr sz="1000"/>
            </a:lvl8pPr>
            <a:lvl9pPr marL="3658332"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62335934"/>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226" y="457306"/>
            <a:ext cx="3934285" cy="1600571"/>
          </a:xfrm>
        </p:spPr>
        <p:txBody>
          <a:bodyPr anchor="b"/>
          <a:lstStyle>
            <a:lvl1pPr>
              <a:defRPr sz="3201"/>
            </a:lvl1pPr>
          </a:lstStyle>
          <a:p>
            <a:r>
              <a:rPr lang="zh-CN" altLang="en-US"/>
              <a:t>单击此处编辑母版标题样式</a:t>
            </a:r>
          </a:p>
        </p:txBody>
      </p:sp>
      <p:sp>
        <p:nvSpPr>
          <p:cNvPr id="3" name="图片占位符 2"/>
          <p:cNvSpPr>
            <a:spLocks noGrp="1"/>
          </p:cNvSpPr>
          <p:nvPr>
            <p:ph type="pic" idx="1"/>
          </p:nvPr>
        </p:nvSpPr>
        <p:spPr>
          <a:xfrm>
            <a:off x="5185887" y="987654"/>
            <a:ext cx="6175415" cy="4874754"/>
          </a:xfrm>
        </p:spPr>
        <p:txBody>
          <a:bodyPr/>
          <a:lstStyle>
            <a:lvl1pPr marL="0" indent="0">
              <a:buNone/>
              <a:defRPr sz="3201"/>
            </a:lvl1pPr>
            <a:lvl2pPr marL="457291" indent="0">
              <a:buNone/>
              <a:defRPr sz="2801"/>
            </a:lvl2pPr>
            <a:lvl3pPr marL="914583" indent="0">
              <a:buNone/>
              <a:defRPr sz="2400"/>
            </a:lvl3pPr>
            <a:lvl4pPr marL="1371874" indent="0">
              <a:buNone/>
              <a:defRPr sz="2000"/>
            </a:lvl4pPr>
            <a:lvl5pPr marL="1829166" indent="0">
              <a:buNone/>
              <a:defRPr sz="2000"/>
            </a:lvl5pPr>
            <a:lvl6pPr marL="2286457" indent="0">
              <a:buNone/>
              <a:defRPr sz="2000"/>
            </a:lvl6pPr>
            <a:lvl7pPr marL="2743749" indent="0">
              <a:buNone/>
              <a:defRPr sz="2000"/>
            </a:lvl7pPr>
            <a:lvl8pPr marL="3201040" indent="0">
              <a:buNone/>
              <a:defRPr sz="2000"/>
            </a:lvl8pPr>
            <a:lvl9pPr marL="3658332" indent="0">
              <a:buNone/>
              <a:defRPr sz="2000"/>
            </a:lvl9pPr>
          </a:lstStyle>
          <a:p>
            <a:endParaRPr lang="zh-CN" altLang="en-US"/>
          </a:p>
        </p:txBody>
      </p:sp>
      <p:sp>
        <p:nvSpPr>
          <p:cNvPr id="4" name="文本占位符 3"/>
          <p:cNvSpPr>
            <a:spLocks noGrp="1"/>
          </p:cNvSpPr>
          <p:nvPr>
            <p:ph type="body" sz="half" idx="2"/>
          </p:nvPr>
        </p:nvSpPr>
        <p:spPr>
          <a:xfrm>
            <a:off x="840226" y="2057876"/>
            <a:ext cx="3934285" cy="3812471"/>
          </a:xfrm>
        </p:spPr>
        <p:txBody>
          <a:bodyPr/>
          <a:lstStyle>
            <a:lvl1pPr marL="0" indent="0">
              <a:buNone/>
              <a:defRPr sz="1600"/>
            </a:lvl1pPr>
            <a:lvl2pPr marL="457291" indent="0">
              <a:buNone/>
              <a:defRPr sz="1400"/>
            </a:lvl2pPr>
            <a:lvl3pPr marL="914583" indent="0">
              <a:buNone/>
              <a:defRPr sz="1200"/>
            </a:lvl3pPr>
            <a:lvl4pPr marL="1371874" indent="0">
              <a:buNone/>
              <a:defRPr sz="1000"/>
            </a:lvl4pPr>
            <a:lvl5pPr marL="1829166" indent="0">
              <a:buNone/>
              <a:defRPr sz="1000"/>
            </a:lvl5pPr>
            <a:lvl6pPr marL="2286457" indent="0">
              <a:buNone/>
              <a:defRPr sz="1000"/>
            </a:lvl6pPr>
            <a:lvl7pPr marL="2743749" indent="0">
              <a:buNone/>
              <a:defRPr sz="1000"/>
            </a:lvl7pPr>
            <a:lvl8pPr marL="3201040" indent="0">
              <a:buNone/>
              <a:defRPr sz="1000"/>
            </a:lvl8pPr>
            <a:lvl9pPr marL="3658332"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92488262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98744654"/>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9444" y="365209"/>
            <a:ext cx="2630269" cy="581318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637" y="365209"/>
            <a:ext cx="7738328" cy="581318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4006792730"/>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两级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774700" y="362744"/>
            <a:ext cx="6581775" cy="40005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600994"/>
            <a:ext cx="10978515" cy="4572000"/>
          </a:xfrm>
          <a:prstGeom prst="rect">
            <a:avLst/>
          </a:prstGeom>
        </p:spPr>
        <p:txBody>
          <a:bodyPr/>
          <a:lstStyle>
            <a:lvl1pPr marL="457200" indent="-457200">
              <a:lnSpc>
                <a:spcPct val="120000"/>
              </a:lnSpc>
              <a:buSzPct val="80000"/>
              <a:buFont typeface="Wingdings"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7" name="Content Placeholder 2"/>
          <p:cNvSpPr>
            <a:spLocks noGrp="1"/>
          </p:cNvSpPr>
          <p:nvPr>
            <p:ph idx="13"/>
          </p:nvPr>
        </p:nvSpPr>
        <p:spPr>
          <a:xfrm>
            <a:off x="841375" y="984137"/>
            <a:ext cx="10747058" cy="464458"/>
          </a:xfrm>
          <a:prstGeom prst="rect">
            <a:avLst/>
          </a:prstGeom>
        </p:spPr>
        <p:txBody>
          <a:bodyPr/>
          <a:lstStyle>
            <a:lvl1pPr marL="0" indent="0">
              <a:lnSpc>
                <a:spcPct val="120000"/>
              </a:lnSpc>
              <a:buSzPct val="80000"/>
              <a:buFont typeface="Wingdings" pitchFamily="2" charset="2"/>
              <a:buNone/>
              <a:defRPr b="0">
                <a:solidFill>
                  <a:schemeClr val="tx1">
                    <a:lumMod val="95000"/>
                    <a:lumOff val="5000"/>
                  </a:schemeClr>
                </a:solidFill>
              </a:defRPr>
            </a:lvl1pPr>
          </a:lstStyle>
          <a:p>
            <a:pPr lvl="0"/>
            <a:r>
              <a:rPr lang="en-US" dirty="0"/>
              <a:t>Click to edit Master text styles</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sp>
        <p:nvSpPr>
          <p:cNvPr id="7" name="Freeform 3"/>
          <p:cNvSpPr/>
          <p:nvPr userDrawn="1"/>
        </p:nvSpPr>
        <p:spPr>
          <a:xfrm>
            <a:off x="-73026" y="0"/>
            <a:ext cx="12271375"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0" name="TextBox 1"/>
          <p:cNvSpPr txBox="1"/>
          <p:nvPr userDrawn="1"/>
        </p:nvSpPr>
        <p:spPr>
          <a:xfrm>
            <a:off x="2172326" y="711365"/>
            <a:ext cx="1359346" cy="886482"/>
          </a:xfrm>
          <a:prstGeom prst="rect">
            <a:avLst/>
          </a:prstGeom>
          <a:noFill/>
        </p:spPr>
        <p:txBody>
          <a:bodyPr wrap="none" lIns="0" tIns="0" rIns="0" bIns="60981" rtlCol="0">
            <a:spAutoFit/>
          </a:bodyPr>
          <a:lstStyle/>
          <a:p>
            <a:pPr>
              <a:lnSpc>
                <a:spcPts val="6935"/>
              </a:lnSpc>
            </a:pPr>
            <a:r>
              <a:rPr lang="zh-CN" altLang="en-US" sz="5300" dirty="0">
                <a:solidFill>
                  <a:srgbClr val="4197DF"/>
                </a:solidFill>
                <a:latin typeface="Microsoft YaHei UI" pitchFamily="18" charset="0"/>
                <a:cs typeface="Microsoft YaHei UI" pitchFamily="18" charset="0"/>
              </a:rPr>
              <a:t>内容</a:t>
            </a:r>
            <a:endParaRPr lang="en-US" altLang="zh-CN" sz="5300" dirty="0">
              <a:solidFill>
                <a:srgbClr val="4197DF"/>
              </a:solidFill>
              <a:latin typeface="Microsoft YaHei UI" pitchFamily="18" charset="0"/>
              <a:cs typeface="Microsoft YaHei UI" pitchFamily="18" charset="0"/>
            </a:endParaRPr>
          </a:p>
        </p:txBody>
      </p:sp>
      <p:sp>
        <p:nvSpPr>
          <p:cNvPr id="11" name="TextBox 1"/>
          <p:cNvSpPr txBox="1"/>
          <p:nvPr userDrawn="1"/>
        </p:nvSpPr>
        <p:spPr>
          <a:xfrm>
            <a:off x="2233987" y="1642914"/>
            <a:ext cx="1274388" cy="266761"/>
          </a:xfrm>
          <a:prstGeom prst="rect">
            <a:avLst/>
          </a:prstGeom>
          <a:noFill/>
        </p:spPr>
        <p:txBody>
          <a:bodyPr wrap="none" lIns="0" tIns="0" rIns="0" bIns="60981" rtlCol="0">
            <a:spAutoFit/>
          </a:bodyPr>
          <a:lstStyle/>
          <a:p>
            <a:pPr>
              <a:lnSpc>
                <a:spcPts val="1600"/>
              </a:lnSpc>
            </a:pPr>
            <a:r>
              <a:rPr lang="en-US" altLang="zh-CN" sz="1900" dirty="0">
                <a:solidFill>
                  <a:srgbClr val="4197DF"/>
                </a:solidFill>
                <a:latin typeface="Times New Roman" pitchFamily="18" charset="0"/>
                <a:cs typeface="Times New Roman" pitchFamily="18" charset="0"/>
              </a:rPr>
              <a:t>CONTENTS</a:t>
            </a:r>
          </a:p>
        </p:txBody>
      </p:sp>
      <p:sp>
        <p:nvSpPr>
          <p:cNvPr id="12" name="TextBox 1"/>
          <p:cNvSpPr txBox="1"/>
          <p:nvPr userDrawn="1"/>
        </p:nvSpPr>
        <p:spPr>
          <a:xfrm>
            <a:off x="3567791" y="762794"/>
            <a:ext cx="718145" cy="946434"/>
          </a:xfrm>
          <a:prstGeom prst="rect">
            <a:avLst/>
          </a:prstGeom>
          <a:noFill/>
        </p:spPr>
        <p:txBody>
          <a:bodyPr wrap="none" lIns="0" tIns="0" rIns="0" bIns="60981" rtlCol="0">
            <a:spAutoFit/>
          </a:bodyPr>
          <a:lstStyle/>
          <a:p>
            <a:pPr>
              <a:lnSpc>
                <a:spcPts val="6935"/>
              </a:lnSpc>
            </a:pPr>
            <a:r>
              <a:rPr lang="zh-CN" altLang="en-US" sz="2800" dirty="0">
                <a:solidFill>
                  <a:srgbClr val="4197DF"/>
                </a:solidFill>
                <a:latin typeface="Microsoft YaHei UI" pitchFamily="18" charset="0"/>
                <a:cs typeface="Microsoft YaHei UI" pitchFamily="18" charset="0"/>
              </a:rPr>
              <a:t>导航</a:t>
            </a:r>
            <a:endParaRPr lang="en-US" altLang="zh-CN" sz="2800" dirty="0">
              <a:solidFill>
                <a:srgbClr val="4197DF"/>
              </a:solidFill>
              <a:latin typeface="Microsoft YaHei UI" pitchFamily="18" charset="0"/>
              <a:cs typeface="Microsoft YaHei UI" pitchFamily="18" charset="0"/>
            </a:endParaRPr>
          </a:p>
        </p:txBody>
      </p:sp>
      <p:sp>
        <p:nvSpPr>
          <p:cNvPr id="13" name="矩形 12"/>
          <p:cNvSpPr/>
          <p:nvPr userDrawn="1"/>
        </p:nvSpPr>
        <p:spPr>
          <a:xfrm>
            <a:off x="1571625" y="828675"/>
            <a:ext cx="488950" cy="985838"/>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918" y="366269"/>
            <a:ext cx="10978515" cy="152435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917" y="2134095"/>
            <a:ext cx="5387605" cy="6036015"/>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0828" y="2134095"/>
            <a:ext cx="5387605" cy="6036015"/>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918" y="366269"/>
            <a:ext cx="10978515" cy="1524353"/>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918" y="2047291"/>
            <a:ext cx="5389723" cy="853214"/>
          </a:xfrm>
          <a:prstGeom prst="rect">
            <a:avLst/>
          </a:prstGeom>
        </p:spPr>
        <p:txBody>
          <a:bodyPr anchor="b"/>
          <a:lstStyle>
            <a:lvl1pPr marL="0" indent="0">
              <a:buNone/>
              <a:defRPr sz="3200" b="1"/>
            </a:lvl1pPr>
            <a:lvl2pPr marL="609600" indent="0">
              <a:buNone/>
              <a:defRPr sz="2700" b="1"/>
            </a:lvl2pPr>
            <a:lvl3pPr marL="1219835" indent="0">
              <a:buNone/>
              <a:defRPr sz="2400" b="1"/>
            </a:lvl3pPr>
            <a:lvl4pPr marL="1829435" indent="0">
              <a:buNone/>
              <a:defRPr sz="2100" b="1"/>
            </a:lvl4pPr>
            <a:lvl5pPr marL="2439035" indent="0">
              <a:buNone/>
              <a:defRPr sz="2100" b="1"/>
            </a:lvl5pPr>
            <a:lvl6pPr marL="3049270" indent="0">
              <a:buNone/>
              <a:defRPr sz="2100" b="1"/>
            </a:lvl6pPr>
            <a:lvl7pPr marL="3658870" indent="0">
              <a:buNone/>
              <a:defRPr sz="2100" b="1"/>
            </a:lvl7pPr>
            <a:lvl8pPr marL="4268470" indent="0">
              <a:buNone/>
              <a:defRPr sz="2100" b="1"/>
            </a:lvl8pPr>
            <a:lvl9pPr marL="4878705" indent="0">
              <a:buNone/>
              <a:defRPr sz="2100" b="1"/>
            </a:lvl9pPr>
          </a:lstStyle>
          <a:p>
            <a:pPr lvl="0"/>
            <a:r>
              <a:rPr lang="en-US"/>
              <a:t>Click to edit Master text styles</a:t>
            </a:r>
          </a:p>
        </p:txBody>
      </p:sp>
      <p:sp>
        <p:nvSpPr>
          <p:cNvPr id="4" name="Content Placeholder 3"/>
          <p:cNvSpPr>
            <a:spLocks noGrp="1"/>
          </p:cNvSpPr>
          <p:nvPr>
            <p:ph sz="half" idx="2"/>
          </p:nvPr>
        </p:nvSpPr>
        <p:spPr>
          <a:xfrm>
            <a:off x="609918" y="2900505"/>
            <a:ext cx="5389723" cy="5269604"/>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6593" y="2047291"/>
            <a:ext cx="5391840" cy="853214"/>
          </a:xfrm>
          <a:prstGeom prst="rect">
            <a:avLst/>
          </a:prstGeom>
        </p:spPr>
        <p:txBody>
          <a:bodyPr anchor="b"/>
          <a:lstStyle>
            <a:lvl1pPr marL="0" indent="0">
              <a:buNone/>
              <a:defRPr sz="3200" b="1"/>
            </a:lvl1pPr>
            <a:lvl2pPr marL="609600" indent="0">
              <a:buNone/>
              <a:defRPr sz="2700" b="1"/>
            </a:lvl2pPr>
            <a:lvl3pPr marL="1219835" indent="0">
              <a:buNone/>
              <a:defRPr sz="2400" b="1"/>
            </a:lvl3pPr>
            <a:lvl4pPr marL="1829435" indent="0">
              <a:buNone/>
              <a:defRPr sz="2100" b="1"/>
            </a:lvl4pPr>
            <a:lvl5pPr marL="2439035" indent="0">
              <a:buNone/>
              <a:defRPr sz="2100" b="1"/>
            </a:lvl5pPr>
            <a:lvl6pPr marL="3049270" indent="0">
              <a:buNone/>
              <a:defRPr sz="2100" b="1"/>
            </a:lvl6pPr>
            <a:lvl7pPr marL="3658870" indent="0">
              <a:buNone/>
              <a:defRPr sz="2100" b="1"/>
            </a:lvl7pPr>
            <a:lvl8pPr marL="4268470" indent="0">
              <a:buNone/>
              <a:defRPr sz="2100" b="1"/>
            </a:lvl8pPr>
            <a:lvl9pPr marL="4878705"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6593" y="2900505"/>
            <a:ext cx="5391840" cy="5269604"/>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918" y="364151"/>
            <a:ext cx="4013173" cy="1549759"/>
          </a:xfrm>
          <a:prstGeom prst="rect">
            <a:avLst/>
          </a:prstGeo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9216" y="364152"/>
            <a:ext cx="6819216" cy="7805958"/>
          </a:xfrm>
          <a:prstGeom prst="rect">
            <a:avLst/>
          </a:prstGeo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918" y="1913910"/>
            <a:ext cx="4013173" cy="6256199"/>
          </a:xfrm>
          <a:prstGeom prst="rect">
            <a:avLst/>
          </a:prstGeom>
        </p:spPr>
        <p:txBody>
          <a:bodyPr/>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90962" y="6402282"/>
            <a:ext cx="7319010" cy="755826"/>
          </a:xfrm>
          <a:prstGeom prst="rect">
            <a:avLst/>
          </a:prstGeo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90962" y="817223"/>
            <a:ext cx="7319010" cy="5487670"/>
          </a:xfrm>
          <a:prstGeom prst="rect">
            <a:avLst/>
          </a:prstGeom>
        </p:spPr>
        <p:txBody>
          <a:bodyPr/>
          <a:lstStyle>
            <a:lvl1pPr marL="0" indent="0">
              <a:buNone/>
              <a:defRPr sz="4300"/>
            </a:lvl1pPr>
            <a:lvl2pPr marL="609600" indent="0">
              <a:buNone/>
              <a:defRPr sz="3700"/>
            </a:lvl2pPr>
            <a:lvl3pPr marL="1219835" indent="0">
              <a:buNone/>
              <a:defRPr sz="3200"/>
            </a:lvl3pPr>
            <a:lvl4pPr marL="1829435" indent="0">
              <a:buNone/>
              <a:defRPr sz="2700"/>
            </a:lvl4pPr>
            <a:lvl5pPr marL="2439035" indent="0">
              <a:buNone/>
              <a:defRPr sz="2700"/>
            </a:lvl5pPr>
            <a:lvl6pPr marL="3049270" indent="0">
              <a:buNone/>
              <a:defRPr sz="2700"/>
            </a:lvl6pPr>
            <a:lvl7pPr marL="3658870" indent="0">
              <a:buNone/>
              <a:defRPr sz="2700"/>
            </a:lvl7pPr>
            <a:lvl8pPr marL="4268470" indent="0">
              <a:buNone/>
              <a:defRPr sz="2700"/>
            </a:lvl8pPr>
            <a:lvl9pPr marL="4878705" indent="0">
              <a:buNone/>
              <a:defRPr sz="2700"/>
            </a:lvl9pPr>
          </a:lstStyle>
          <a:p>
            <a:endParaRPr lang="en-US"/>
          </a:p>
        </p:txBody>
      </p:sp>
      <p:sp>
        <p:nvSpPr>
          <p:cNvPr id="4" name="Text Placeholder 3"/>
          <p:cNvSpPr>
            <a:spLocks noGrp="1"/>
          </p:cNvSpPr>
          <p:nvPr>
            <p:ph type="body" sz="half" idx="2"/>
          </p:nvPr>
        </p:nvSpPr>
        <p:spPr>
          <a:xfrm>
            <a:off x="2390962" y="7158108"/>
            <a:ext cx="7319010" cy="1073398"/>
          </a:xfrm>
          <a:prstGeom prst="rect">
            <a:avLst/>
          </a:prstGeom>
        </p:spPr>
        <p:txBody>
          <a:bodyPr/>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917" y="8477096"/>
            <a:ext cx="2846282" cy="486946"/>
          </a:xfrm>
          <a:prstGeom prst="rect">
            <a:avLst/>
          </a:prstGeom>
        </p:spPr>
        <p:txBody>
          <a:bodyPr vert="horz" lIns="121963" tIns="60981" rIns="121963" bIns="60981" rtlCol="0" anchor="ctr"/>
          <a:lstStyle>
            <a:lvl1pPr algn="l">
              <a:defRPr sz="1600">
                <a:solidFill>
                  <a:schemeClr val="tx1">
                    <a:tint val="75000"/>
                  </a:schemeClr>
                </a:solidFill>
              </a:defRPr>
            </a:lvl1pPr>
          </a:lstStyle>
          <a:p>
            <a:fld id="{1D8BD707-D9CF-40AE-B4C6-C98DA3205C09}" type="datetimeFigureOut">
              <a:rPr lang="en-US" smtClean="0"/>
              <a:t>1/13/2023</a:t>
            </a:fld>
            <a:endParaRPr lang="en-US"/>
          </a:p>
        </p:txBody>
      </p:sp>
      <p:sp>
        <p:nvSpPr>
          <p:cNvPr id="5" name="Footer Placeholder 4"/>
          <p:cNvSpPr>
            <a:spLocks noGrp="1"/>
          </p:cNvSpPr>
          <p:nvPr>
            <p:ph type="ftr" sz="quarter" idx="3"/>
          </p:nvPr>
        </p:nvSpPr>
        <p:spPr>
          <a:xfrm>
            <a:off x="4167770" y="8477096"/>
            <a:ext cx="3862811" cy="486946"/>
          </a:xfrm>
          <a:prstGeom prst="rect">
            <a:avLst/>
          </a:prstGeom>
        </p:spPr>
        <p:txBody>
          <a:bodyPr vert="horz" lIns="121963" tIns="60981" rIns="121963" bIns="60981"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42151" y="8477096"/>
            <a:ext cx="2846282" cy="486946"/>
          </a:xfrm>
          <a:prstGeom prst="rect">
            <a:avLst/>
          </a:prstGeom>
        </p:spPr>
        <p:txBody>
          <a:bodyPr vert="horz" lIns="121963" tIns="60981" rIns="121963" bIns="60981" rtlCol="0" anchor="ctr"/>
          <a:lstStyle>
            <a:lvl1pPr algn="r">
              <a:defRPr sz="1600">
                <a:solidFill>
                  <a:schemeClr val="tx1">
                    <a:tint val="75000"/>
                  </a:schemeClr>
                </a:solidFill>
              </a:defRPr>
            </a:lvl1pPr>
          </a:lstStyle>
          <a:p>
            <a:fld id="{B6F15528-21DE-4FAA-801E-634DDDAF4B2B}" type="slidenum">
              <a:rPr lang="en-US" smtClean="0"/>
              <a:t>‹#›</a:t>
            </a:fld>
            <a:endParaRPr lang="en-US"/>
          </a:p>
        </p:txBody>
      </p:sp>
      <p:sp>
        <p:nvSpPr>
          <p:cNvPr id="21" name="Text Placeholder 2"/>
          <p:cNvSpPr>
            <a:spLocks noGrp="1"/>
          </p:cNvSpPr>
          <p:nvPr>
            <p:ph type="body" idx="1"/>
          </p:nvPr>
        </p:nvSpPr>
        <p:spPr>
          <a:xfrm>
            <a:off x="609521" y="1143794"/>
            <a:ext cx="10971372" cy="5000369"/>
          </a:xfrm>
          <a:prstGeom prst="rect">
            <a:avLst/>
          </a:prstGeom>
        </p:spPr>
        <p:txBody>
          <a:bodyPr vert="horz" lIns="121917" tIns="60958" rIns="121917" bIns="6095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矩形 23"/>
          <p:cNvSpPr/>
          <p:nvPr/>
        </p:nvSpPr>
        <p:spPr>
          <a:xfrm>
            <a:off x="0" y="332656"/>
            <a:ext cx="12198350" cy="432048"/>
          </a:xfrm>
          <a:prstGeom prst="rect">
            <a:avLst/>
          </a:prstGeom>
          <a:solidFill>
            <a:srgbClr val="4080DC"/>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lvl="0" algn="ctr"/>
            <a:endParaRPr lang="zh-CN" altLang="en-US"/>
          </a:p>
        </p:txBody>
      </p:sp>
      <p:sp>
        <p:nvSpPr>
          <p:cNvPr id="25" name="矩形 24"/>
          <p:cNvSpPr/>
          <p:nvPr/>
        </p:nvSpPr>
        <p:spPr>
          <a:xfrm>
            <a:off x="0" y="764704"/>
            <a:ext cx="1219835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1283362" y="306064"/>
            <a:ext cx="485233" cy="485233"/>
          </a:xfrm>
          <a:prstGeom prst="ellipse">
            <a:avLst/>
          </a:prstGeom>
          <a:solidFill>
            <a:srgbClr val="408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0" dirty="0">
              <a:latin typeface="微软雅黑" pitchFamily="34" charset="-122"/>
              <a:ea typeface="微软雅黑" pitchFamily="34" charset="-122"/>
            </a:endParaRPr>
          </a:p>
        </p:txBody>
      </p:sp>
      <p:sp>
        <p:nvSpPr>
          <p:cNvPr id="27" name="TextBox 15"/>
          <p:cNvSpPr txBox="1"/>
          <p:nvPr/>
        </p:nvSpPr>
        <p:spPr>
          <a:xfrm>
            <a:off x="11283362" y="442092"/>
            <a:ext cx="483393" cy="246221"/>
          </a:xfrm>
          <a:prstGeom prst="rect">
            <a:avLst/>
          </a:prstGeom>
          <a:solidFill>
            <a:srgbClr val="4080DC"/>
          </a:solidFill>
        </p:spPr>
        <p:txBody>
          <a:bodyPr wrap="square" lIns="0" tIns="0" rIns="0" bIns="0" rtlCol="0">
            <a:spAutoFit/>
          </a:bodyPr>
          <a:lstStyle/>
          <a:p>
            <a:pPr algn="ctr"/>
            <a:fld id="{2EEF1883-7A0E-4F66-9932-E581691AD397}" type="slidenum">
              <a:rPr lang="zh-CN" altLang="en-US" sz="1600" smtClean="0">
                <a:solidFill>
                  <a:schemeClr val="tx1"/>
                </a:solidFill>
                <a:latin typeface="Arial Unicode MS" pitchFamily="34" charset="-122"/>
                <a:ea typeface="Arial Unicode MS" pitchFamily="34" charset="-122"/>
                <a:cs typeface="Arial Unicode MS" pitchFamily="34" charset="-122"/>
              </a:rPr>
              <a:t>‹#›</a:t>
            </a:fld>
            <a:r>
              <a:rPr lang="zh-CN" altLang="en-US" sz="1600" dirty="0">
                <a:solidFill>
                  <a:schemeClr val="tx1"/>
                </a:solidFill>
                <a:latin typeface="Arial Unicode MS" pitchFamily="34" charset="-122"/>
                <a:ea typeface="Arial Unicode MS" pitchFamily="34" charset="-122"/>
                <a:cs typeface="Arial Unicode MS" pitchFamily="34" charset="-122"/>
              </a:rPr>
              <a:t> </a:t>
            </a:r>
            <a:endParaRPr lang="zh-CN" altLang="en-US" sz="1600" b="0" dirty="0">
              <a:solidFill>
                <a:schemeClr val="tx1"/>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8004175" y="332656"/>
            <a:ext cx="2754072" cy="432048"/>
          </a:xfrm>
          <a:prstGeom prst="rect">
            <a:avLst/>
          </a:prstGeom>
          <a:solidFill>
            <a:srgbClr val="408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0" dirty="0">
                <a:solidFill>
                  <a:schemeClr val="bg1"/>
                </a:solidFill>
                <a:latin typeface="微软雅黑" pitchFamily="34" charset="-122"/>
                <a:ea typeface="微软雅黑" pitchFamily="34" charset="-122"/>
              </a:rPr>
              <a:t>项目</a:t>
            </a:r>
            <a:r>
              <a:rPr lang="en-US" altLang="zh-CN" sz="1800" b="0" dirty="0">
                <a:solidFill>
                  <a:schemeClr val="bg1"/>
                </a:solidFill>
                <a:latin typeface="微软雅黑" pitchFamily="34" charset="-122"/>
                <a:ea typeface="微软雅黑" pitchFamily="34" charset="-122"/>
              </a:rPr>
              <a:t>7 </a:t>
            </a:r>
            <a:r>
              <a:rPr lang="zh-CN" altLang="en-US" sz="1800" b="0" dirty="0">
                <a:solidFill>
                  <a:schemeClr val="bg1"/>
                </a:solidFill>
                <a:latin typeface="微软雅黑" pitchFamily="34" charset="-122"/>
                <a:ea typeface="微软雅黑" pitchFamily="34" charset="-122"/>
              </a:rPr>
              <a:t>接入广域网</a:t>
            </a:r>
          </a:p>
        </p:txBody>
      </p:sp>
      <p:sp>
        <p:nvSpPr>
          <p:cNvPr id="20" name="Title Placeholder 1"/>
          <p:cNvSpPr>
            <a:spLocks noGrp="1"/>
          </p:cNvSpPr>
          <p:nvPr>
            <p:ph type="title"/>
          </p:nvPr>
        </p:nvSpPr>
        <p:spPr>
          <a:xfrm>
            <a:off x="772942" y="362834"/>
            <a:ext cx="5305686" cy="399960"/>
          </a:xfrm>
          <a:prstGeom prst="rect">
            <a:avLst/>
          </a:prstGeom>
        </p:spPr>
        <p:txBody>
          <a:bodyPr vert="horz" lIns="121917" tIns="60958" rIns="121917" bIns="60958" rtlCol="0" anchor="ctr">
            <a:noAutofit/>
          </a:bodyPr>
          <a:lstStyle/>
          <a:p>
            <a:r>
              <a:rPr lang="en-US" dirty="0"/>
              <a:t>Click to edit Master title style</a:t>
            </a:r>
          </a:p>
        </p:txBody>
      </p:sp>
      <p:sp>
        <p:nvSpPr>
          <p:cNvPr id="40" name="等腰三角形 39">
            <a:hlinkClick r:id="" action="ppaction://hlinkshowjump?jump=previousslide"/>
          </p:cNvPr>
          <p:cNvSpPr/>
          <p:nvPr/>
        </p:nvSpPr>
        <p:spPr>
          <a:xfrm rot="5400000" flipH="1">
            <a:off x="3854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1" name="等腰三角形 40">
            <a:hlinkClick r:id="" action="ppaction://hlinkshowjump?jump=previousslide"/>
          </p:cNvPr>
          <p:cNvSpPr/>
          <p:nvPr/>
        </p:nvSpPr>
        <p:spPr>
          <a:xfrm rot="5400000" flipH="1">
            <a:off x="5251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2" name="等腰三角形 41">
            <a:hlinkClick r:id="" action="ppaction://hlinkshowjump?jump=previousslide"/>
          </p:cNvPr>
          <p:cNvSpPr/>
          <p:nvPr/>
        </p:nvSpPr>
        <p:spPr>
          <a:xfrm rot="5400000" flipH="1">
            <a:off x="65846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200" rtl="0" eaLnBrk="1" latinLnBrk="0" hangingPunct="1">
        <a:spcBef>
          <a:spcPct val="0"/>
        </a:spcBef>
        <a:buNone/>
        <a:defRPr sz="2200" kern="1200">
          <a:solidFill>
            <a:schemeClr val="bg1"/>
          </a:solidFill>
          <a:latin typeface="+mj-lt"/>
          <a:ea typeface="+mj-ea"/>
          <a:cs typeface="+mj-cs"/>
        </a:defRPr>
      </a:lvl1pPr>
    </p:titleStyle>
    <p:bodyStyle>
      <a:lvl1pPr marL="457200" indent="-457200" algn="l" defTabSz="1219200" rtl="0" eaLnBrk="1" latinLnBrk="0" hangingPunct="1">
        <a:spcBef>
          <a:spcPct val="20000"/>
        </a:spcBef>
        <a:buSzPct val="80000"/>
        <a:buFont typeface="Wingdings" pitchFamily="2" charset="2"/>
        <a:buChar char="l"/>
        <a:defRPr sz="2000" kern="1200">
          <a:solidFill>
            <a:schemeClr val="tx1">
              <a:lumMod val="75000"/>
              <a:lumOff val="25000"/>
            </a:schemeClr>
          </a:solidFill>
          <a:latin typeface="+mn-lt"/>
          <a:ea typeface="+mn-ea"/>
          <a:cs typeface="+mn-cs"/>
        </a:defRPr>
      </a:lvl1pPr>
      <a:lvl2pPr marL="991235" indent="-381000" algn="l" defTabSz="1219200" rtl="0" eaLnBrk="1" latinLnBrk="0" hangingPunct="1">
        <a:spcBef>
          <a:spcPct val="20000"/>
        </a:spcBef>
        <a:buFont typeface="Arial" pitchFamily="34" charset="0"/>
        <a:buChar char="–"/>
        <a:defRPr sz="1800" kern="1200">
          <a:solidFill>
            <a:schemeClr val="tx1">
              <a:lumMod val="75000"/>
              <a:lumOff val="25000"/>
            </a:schemeClr>
          </a:solidFill>
          <a:latin typeface="+mn-lt"/>
          <a:ea typeface="+mn-ea"/>
          <a:cs typeface="+mn-cs"/>
        </a:defRPr>
      </a:lvl2pPr>
      <a:lvl3pPr marL="1524635"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2134235"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744470"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3354070"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3670"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3905"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3505"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835" algn="l" defTabSz="1219200" rtl="0" eaLnBrk="1" latinLnBrk="0" hangingPunct="1">
        <a:defRPr sz="2400" kern="1200">
          <a:solidFill>
            <a:schemeClr val="tx1"/>
          </a:solidFill>
          <a:latin typeface="+mn-lt"/>
          <a:ea typeface="+mn-ea"/>
          <a:cs typeface="+mn-cs"/>
        </a:defRPr>
      </a:lvl3pPr>
      <a:lvl4pPr marL="1829435" algn="l" defTabSz="1219200" rtl="0" eaLnBrk="1" latinLnBrk="0" hangingPunct="1">
        <a:defRPr sz="2400" kern="1200">
          <a:solidFill>
            <a:schemeClr val="tx1"/>
          </a:solidFill>
          <a:latin typeface="+mn-lt"/>
          <a:ea typeface="+mn-ea"/>
          <a:cs typeface="+mn-cs"/>
        </a:defRPr>
      </a:lvl4pPr>
      <a:lvl5pPr marL="2439035" algn="l" defTabSz="1219200" rtl="0" eaLnBrk="1" latinLnBrk="0" hangingPunct="1">
        <a:defRPr sz="2400" kern="1200">
          <a:solidFill>
            <a:schemeClr val="tx1"/>
          </a:solidFill>
          <a:latin typeface="+mn-lt"/>
          <a:ea typeface="+mn-ea"/>
          <a:cs typeface="+mn-cs"/>
        </a:defRPr>
      </a:lvl5pPr>
      <a:lvl6pPr marL="3049270" algn="l" defTabSz="1219200" rtl="0" eaLnBrk="1" latinLnBrk="0" hangingPunct="1">
        <a:defRPr sz="2400" kern="1200">
          <a:solidFill>
            <a:schemeClr val="tx1"/>
          </a:solidFill>
          <a:latin typeface="+mn-lt"/>
          <a:ea typeface="+mn-ea"/>
          <a:cs typeface="+mn-cs"/>
        </a:defRPr>
      </a:lvl6pPr>
      <a:lvl7pPr marL="3658870" algn="l" defTabSz="1219200" rtl="0" eaLnBrk="1" latinLnBrk="0" hangingPunct="1">
        <a:defRPr sz="2400" kern="1200">
          <a:solidFill>
            <a:schemeClr val="tx1"/>
          </a:solidFill>
          <a:latin typeface="+mn-lt"/>
          <a:ea typeface="+mn-ea"/>
          <a:cs typeface="+mn-cs"/>
        </a:defRPr>
      </a:lvl7pPr>
      <a:lvl8pPr marL="4268470" algn="l" defTabSz="1219200" rtl="0" eaLnBrk="1" latinLnBrk="0" hangingPunct="1">
        <a:defRPr sz="2400" kern="1200">
          <a:solidFill>
            <a:schemeClr val="tx1"/>
          </a:solidFill>
          <a:latin typeface="+mn-lt"/>
          <a:ea typeface="+mn-ea"/>
          <a:cs typeface="+mn-cs"/>
        </a:defRPr>
      </a:lvl8pPr>
      <a:lvl9pPr marL="4878705" algn="l" defTabSz="121920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637" y="365210"/>
            <a:ext cx="10521077" cy="132587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637" y="1826048"/>
            <a:ext cx="10521077" cy="435234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636" y="6357822"/>
            <a:ext cx="2744629"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3"/>
          </p:nvPr>
        </p:nvSpPr>
        <p:spPr>
          <a:xfrm>
            <a:off x="4040704" y="6357822"/>
            <a:ext cx="4116943"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5085" y="6357822"/>
            <a:ext cx="2744629"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4258798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xStyles>
    <p:titleStyle>
      <a:lvl1pPr algn="l" defTabSz="914583"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46" indent="-228646" algn="l" defTabSz="914583"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937" indent="-228646" algn="l" defTabSz="91458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229" indent="-228646" algn="l" defTabSz="91458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520"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811"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103"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394"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86"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977"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583" rtl="0" eaLnBrk="1" latinLnBrk="0" hangingPunct="1">
        <a:defRPr sz="1800" kern="1200">
          <a:solidFill>
            <a:schemeClr val="tx1"/>
          </a:solidFill>
          <a:latin typeface="+mn-lt"/>
          <a:ea typeface="+mn-ea"/>
          <a:cs typeface="+mn-cs"/>
        </a:defRPr>
      </a:lvl1pPr>
      <a:lvl2pPr marL="457291" algn="l" defTabSz="914583" rtl="0" eaLnBrk="1" latinLnBrk="0" hangingPunct="1">
        <a:defRPr sz="1800" kern="1200">
          <a:solidFill>
            <a:schemeClr val="tx1"/>
          </a:solidFill>
          <a:latin typeface="+mn-lt"/>
          <a:ea typeface="+mn-ea"/>
          <a:cs typeface="+mn-cs"/>
        </a:defRPr>
      </a:lvl2pPr>
      <a:lvl3pPr marL="914583" algn="l" defTabSz="914583" rtl="0" eaLnBrk="1" latinLnBrk="0" hangingPunct="1">
        <a:defRPr sz="1800" kern="1200">
          <a:solidFill>
            <a:schemeClr val="tx1"/>
          </a:solidFill>
          <a:latin typeface="+mn-lt"/>
          <a:ea typeface="+mn-ea"/>
          <a:cs typeface="+mn-cs"/>
        </a:defRPr>
      </a:lvl3pPr>
      <a:lvl4pPr marL="1371874" algn="l" defTabSz="914583" rtl="0" eaLnBrk="1" latinLnBrk="0" hangingPunct="1">
        <a:defRPr sz="1800" kern="1200">
          <a:solidFill>
            <a:schemeClr val="tx1"/>
          </a:solidFill>
          <a:latin typeface="+mn-lt"/>
          <a:ea typeface="+mn-ea"/>
          <a:cs typeface="+mn-cs"/>
        </a:defRPr>
      </a:lvl4pPr>
      <a:lvl5pPr marL="1829166" algn="l" defTabSz="914583" rtl="0" eaLnBrk="1" latinLnBrk="0" hangingPunct="1">
        <a:defRPr sz="1800" kern="1200">
          <a:solidFill>
            <a:schemeClr val="tx1"/>
          </a:solidFill>
          <a:latin typeface="+mn-lt"/>
          <a:ea typeface="+mn-ea"/>
          <a:cs typeface="+mn-cs"/>
        </a:defRPr>
      </a:lvl5pPr>
      <a:lvl6pPr marL="2286457" algn="l" defTabSz="914583" rtl="0" eaLnBrk="1" latinLnBrk="0" hangingPunct="1">
        <a:defRPr sz="1800" kern="1200">
          <a:solidFill>
            <a:schemeClr val="tx1"/>
          </a:solidFill>
          <a:latin typeface="+mn-lt"/>
          <a:ea typeface="+mn-ea"/>
          <a:cs typeface="+mn-cs"/>
        </a:defRPr>
      </a:lvl6pPr>
      <a:lvl7pPr marL="2743749" algn="l" defTabSz="914583" rtl="0" eaLnBrk="1" latinLnBrk="0" hangingPunct="1">
        <a:defRPr sz="1800" kern="1200">
          <a:solidFill>
            <a:schemeClr val="tx1"/>
          </a:solidFill>
          <a:latin typeface="+mn-lt"/>
          <a:ea typeface="+mn-ea"/>
          <a:cs typeface="+mn-cs"/>
        </a:defRPr>
      </a:lvl7pPr>
      <a:lvl8pPr marL="3201040" algn="l" defTabSz="914583" rtl="0" eaLnBrk="1" latinLnBrk="0" hangingPunct="1">
        <a:defRPr sz="1800" kern="1200">
          <a:solidFill>
            <a:schemeClr val="tx1"/>
          </a:solidFill>
          <a:latin typeface="+mn-lt"/>
          <a:ea typeface="+mn-ea"/>
          <a:cs typeface="+mn-cs"/>
        </a:defRPr>
      </a:lvl8pPr>
      <a:lvl9pPr marL="3658332" algn="l" defTabSz="9145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3813175" y="1372394"/>
            <a:ext cx="8648521" cy="1841081"/>
          </a:xfrm>
          <a:prstGeom prst="rect">
            <a:avLst/>
          </a:prstGeom>
          <a:noFill/>
        </p:spPr>
        <p:txBody>
          <a:bodyPr wrap="none" rtlCol="0" anchor="t">
            <a:spAutoFit/>
          </a:bodyPr>
          <a:lstStyle/>
          <a:p>
            <a:pPr defTabSz="914583">
              <a:lnSpc>
                <a:spcPct val="150000"/>
              </a:lnSpc>
            </a:pPr>
            <a:r>
              <a:rPr lang="zh-CN" altLang="en-US" sz="4400" dirty="0">
                <a:solidFill>
                  <a:prstClr val="black"/>
                </a:solidFill>
                <a:cs typeface="+mn-ea"/>
                <a:sym typeface="+mn-lt"/>
              </a:rPr>
              <a:t>网络设备配置项目教程（华为版）</a:t>
            </a:r>
            <a:endParaRPr lang="en-US" altLang="zh-CN" sz="4400" dirty="0">
              <a:solidFill>
                <a:prstClr val="black"/>
              </a:solidFill>
              <a:cs typeface="+mn-ea"/>
              <a:sym typeface="+mn-lt"/>
            </a:endParaRPr>
          </a:p>
          <a:p>
            <a:pPr algn="ctr" defTabSz="914583">
              <a:lnSpc>
                <a:spcPct val="150000"/>
              </a:lnSpc>
            </a:pPr>
            <a:r>
              <a:rPr lang="zh-CN" altLang="en-US" sz="3600" dirty="0">
                <a:solidFill>
                  <a:prstClr val="black"/>
                </a:solidFill>
                <a:cs typeface="+mn-ea"/>
                <a:sym typeface="+mn-lt"/>
              </a:rPr>
              <a:t>（微课版）（第</a:t>
            </a:r>
            <a:r>
              <a:rPr lang="en-US" altLang="zh-CN" sz="3600" dirty="0">
                <a:solidFill>
                  <a:prstClr val="black"/>
                </a:solidFill>
                <a:cs typeface="+mn-ea"/>
                <a:sym typeface="+mn-lt"/>
              </a:rPr>
              <a:t>3</a:t>
            </a:r>
            <a:r>
              <a:rPr lang="zh-CN" altLang="en-US" sz="3600" dirty="0">
                <a:solidFill>
                  <a:prstClr val="black"/>
                </a:solidFill>
                <a:cs typeface="+mn-ea"/>
                <a:sym typeface="+mn-lt"/>
              </a:rPr>
              <a:t>版）</a:t>
            </a:r>
            <a:endParaRPr lang="zh-CN" altLang="en-US" sz="3600" dirty="0">
              <a:solidFill>
                <a:prstClr val="black"/>
              </a:solidFill>
              <a:latin typeface="微软雅黑"/>
              <a:ea typeface="微软雅黑"/>
              <a:cs typeface="+mn-ea"/>
              <a:sym typeface="+mn-lt"/>
            </a:endParaRPr>
          </a:p>
        </p:txBody>
      </p:sp>
      <p:pic>
        <p:nvPicPr>
          <p:cNvPr id="6" name="图片 5"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823575" y="4141292"/>
            <a:ext cx="1145805" cy="1145805"/>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42" presetClass="entr" presetSubtype="0" fill="hold" nodeType="withEffect">
                                  <p:stCondLst>
                                    <p:cond delay="0"/>
                                  </p:stCondLst>
                                  <p:childTnLst>
                                    <p:set>
                                      <p:cBhvr>
                                        <p:cTn id="11" dur="500"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2" name="文本框 1"/>
          <p:cNvSpPr txBox="1"/>
          <p:nvPr/>
        </p:nvSpPr>
        <p:spPr>
          <a:xfrm>
            <a:off x="917575" y="1585687"/>
            <a:ext cx="10591800" cy="3269613"/>
          </a:xfrm>
          <a:prstGeom prst="rect">
            <a:avLst/>
          </a:prstGeom>
          <a:noFill/>
        </p:spPr>
        <p:txBody>
          <a:bodyPr wrap="square" rtlCol="0" anchor="t">
            <a:spAutoFit/>
          </a:bodyPr>
          <a:lstStyle/>
          <a:p>
            <a:pPr indent="267970" algn="just">
              <a:lnSpc>
                <a:spcPct val="150000"/>
              </a:lnSpc>
            </a:pPr>
            <a:r>
              <a:rPr lang="en-US" altLang="zh-CN" sz="2000" b="1" kern="0" dirty="0">
                <a:effectLst/>
                <a:latin typeface="+mn-ea"/>
                <a:cs typeface="Tahoma" panose="020B0604030504040204" pitchFamily="34" charset="0"/>
              </a:rPr>
              <a:t>2.PPP</a:t>
            </a:r>
            <a:r>
              <a:rPr lang="zh-CN" altLang="zh-CN" sz="2000" b="1" kern="0" dirty="0">
                <a:effectLst/>
                <a:latin typeface="+mn-ea"/>
                <a:cs typeface="Tahoma" panose="020B0604030504040204" pitchFamily="34" charset="0"/>
              </a:rPr>
              <a:t>的验证方式</a:t>
            </a:r>
            <a:endParaRPr lang="zh-CN" altLang="zh-CN" sz="2000" kern="100" dirty="0">
              <a:effectLst/>
              <a:latin typeface="+mn-ea"/>
            </a:endParaRPr>
          </a:p>
          <a:p>
            <a:pPr indent="266700" algn="just">
              <a:lnSpc>
                <a:spcPct val="150000"/>
              </a:lnSpc>
            </a:pP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支持两种验证方式：</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Password Authentication Protocol</a:t>
            </a:r>
            <a:r>
              <a:rPr lang="zh-CN" altLang="zh-CN" sz="2000" kern="0" dirty="0">
                <a:effectLst/>
                <a:latin typeface="+mn-ea"/>
                <a:cs typeface="Tahoma" panose="020B0604030504040204" pitchFamily="34" charset="0"/>
              </a:rPr>
              <a:t>，口令验证协议）和</a:t>
            </a:r>
            <a:r>
              <a:rPr lang="en-US" altLang="zh-CN" sz="2000" kern="0" dirty="0">
                <a:effectLst/>
                <a:latin typeface="+mn-ea"/>
                <a:cs typeface="Tahoma" panose="020B0604030504040204" pitchFamily="34" charset="0"/>
              </a:rPr>
              <a:t>CHAP(</a:t>
            </a:r>
            <a:r>
              <a:rPr lang="en-US" altLang="zh-CN" sz="2000" kern="0" dirty="0" err="1">
                <a:effectLst/>
                <a:latin typeface="+mn-ea"/>
                <a:cs typeface="Tahoma" panose="020B0604030504040204" pitchFamily="34" charset="0"/>
              </a:rPr>
              <a:t>Chalange</a:t>
            </a:r>
            <a:r>
              <a:rPr lang="en-US" altLang="zh-CN" sz="2000" kern="0" dirty="0">
                <a:effectLst/>
                <a:latin typeface="+mn-ea"/>
                <a:cs typeface="Tahoma" panose="020B0604030504040204" pitchFamily="34" charset="0"/>
              </a:rPr>
              <a:t> Hands Authentication Protocol</a:t>
            </a:r>
            <a:r>
              <a:rPr lang="zh-CN" altLang="zh-CN" sz="2000" kern="0" dirty="0">
                <a:effectLst/>
                <a:latin typeface="+mn-ea"/>
                <a:cs typeface="Tahoma" panose="020B0604030504040204" pitchFamily="34" charset="0"/>
              </a:rPr>
              <a:t>，挑战握手验证协议</a:t>
            </a:r>
            <a:r>
              <a:rPr lang="en-US" altLang="zh-CN" sz="2000" kern="0" dirty="0">
                <a:effectLst/>
                <a:latin typeface="+mn-ea"/>
                <a:cs typeface="Tahoma" panose="020B0604030504040204" pitchFamily="34" charset="0"/>
              </a:rPr>
              <a:t>)</a:t>
            </a:r>
            <a:r>
              <a:rPr lang="zh-CN" altLang="zh-CN" sz="2000" kern="0" dirty="0">
                <a:effectLst/>
                <a:latin typeface="+mn-ea"/>
                <a:cs typeface="Tahoma" panose="020B0604030504040204" pitchFamily="34" charset="0"/>
              </a:rPr>
              <a:t>。</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1</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为两次握手验证，口令为明文。</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验证过程如下（验证流程如图</a:t>
            </a:r>
            <a:r>
              <a:rPr lang="en-US" altLang="zh-CN" sz="2000" kern="0" dirty="0">
                <a:effectLst/>
                <a:latin typeface="+mn-ea"/>
                <a:cs typeface="Tahoma" panose="020B0604030504040204" pitchFamily="34" charset="0"/>
              </a:rPr>
              <a:t>7-1</a:t>
            </a:r>
            <a:r>
              <a:rPr lang="zh-CN" altLang="zh-CN" sz="2000" kern="0" dirty="0">
                <a:effectLst/>
                <a:latin typeface="+mn-ea"/>
                <a:cs typeface="Tahoma" panose="020B0604030504040204" pitchFamily="34" charset="0"/>
              </a:rPr>
              <a:t>所示）。</a:t>
            </a:r>
            <a:endParaRPr lang="zh-CN" altLang="zh-CN" sz="2000" kern="100" dirty="0">
              <a:effectLst/>
              <a:latin typeface="+mn-ea"/>
            </a:endParaRPr>
          </a:p>
          <a:p>
            <a:pPr marL="342900" lvl="0" indent="-342900" algn="just">
              <a:lnSpc>
                <a:spcPct val="150000"/>
              </a:lnSpc>
              <a:buFont typeface="Wingdings" panose="05000000000000000000" pitchFamily="2" charset="2"/>
              <a:buChar char=""/>
            </a:pPr>
            <a:r>
              <a:rPr lang="zh-CN" altLang="zh-CN" sz="2000" kern="0" dirty="0">
                <a:effectLst/>
                <a:latin typeface="+mn-ea"/>
                <a:cs typeface="Tahoma" panose="020B0604030504040204" pitchFamily="34" charset="0"/>
              </a:rPr>
              <a:t>被验证方发送用户名和口令到验证方。</a:t>
            </a:r>
            <a:endParaRPr lang="zh-CN" altLang="zh-CN" sz="2000" kern="100" dirty="0">
              <a:effectLst/>
              <a:latin typeface="+mn-ea"/>
            </a:endParaRPr>
          </a:p>
          <a:p>
            <a:pPr marL="342900" lvl="0" indent="-342900" algn="just">
              <a:lnSpc>
                <a:spcPct val="150000"/>
              </a:lnSpc>
              <a:buFont typeface="Wingdings" panose="05000000000000000000" pitchFamily="2" charset="2"/>
              <a:buChar char=""/>
            </a:pPr>
            <a:r>
              <a:rPr lang="zh-CN" altLang="zh-CN" sz="2000" kern="0" dirty="0">
                <a:effectLst/>
                <a:latin typeface="+mn-ea"/>
                <a:cs typeface="Tahoma" panose="020B0604030504040204" pitchFamily="34" charset="0"/>
              </a:rPr>
              <a:t>验证方根据用户数据库查看是否有此用户以及口令是否正确，然后返回相应的响应。</a:t>
            </a:r>
            <a:endParaRPr lang="zh-CN" altLang="zh-CN" sz="2000" kern="100" dirty="0">
              <a:effectLst/>
              <a:latin typeface="+mn-ea"/>
            </a:endParaRPr>
          </a:p>
          <a:p>
            <a:pPr indent="266700" algn="just">
              <a:lnSpc>
                <a:spcPct val="150000"/>
              </a:lnSpc>
            </a:pP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118724355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pic>
        <p:nvPicPr>
          <p:cNvPr id="3" name="图片 2">
            <a:extLst>
              <a:ext uri="{FF2B5EF4-FFF2-40B4-BE49-F238E27FC236}">
                <a16:creationId xmlns:a16="http://schemas.microsoft.com/office/drawing/2014/main" id="{BC0F268C-3239-3E80-3FFA-3406B96B094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7906" y="1981994"/>
            <a:ext cx="3451860" cy="3771900"/>
          </a:xfrm>
          <a:prstGeom prst="rect">
            <a:avLst/>
          </a:prstGeom>
          <a:noFill/>
          <a:ln>
            <a:noFill/>
          </a:ln>
        </p:spPr>
      </p:pic>
      <p:sp>
        <p:nvSpPr>
          <p:cNvPr id="7" name="文本框 6">
            <a:extLst>
              <a:ext uri="{FF2B5EF4-FFF2-40B4-BE49-F238E27FC236}">
                <a16:creationId xmlns:a16="http://schemas.microsoft.com/office/drawing/2014/main" id="{98A450A3-29DE-791F-D611-8E80D55E30C8}"/>
              </a:ext>
            </a:extLst>
          </p:cNvPr>
          <p:cNvSpPr txBox="1"/>
          <p:nvPr/>
        </p:nvSpPr>
        <p:spPr>
          <a:xfrm>
            <a:off x="5032375" y="5944394"/>
            <a:ext cx="3733800" cy="338554"/>
          </a:xfrm>
          <a:prstGeom prst="rect">
            <a:avLst/>
          </a:prstGeom>
          <a:noFill/>
        </p:spPr>
        <p:txBody>
          <a:bodyPr wrap="square" rtlCol="0">
            <a:spAutoFit/>
          </a:bodyPr>
          <a:lstStyle/>
          <a:p>
            <a:r>
              <a:rPr lang="zh-CN" altLang="zh-CN" sz="1600" kern="100" dirty="0">
                <a:effectLst/>
                <a:latin typeface="+mn-ea"/>
              </a:rPr>
              <a:t>图</a:t>
            </a:r>
            <a:r>
              <a:rPr lang="en-US" altLang="zh-CN" sz="1600" kern="100" dirty="0">
                <a:effectLst/>
                <a:latin typeface="+mn-ea"/>
              </a:rPr>
              <a:t>7-1  PAP</a:t>
            </a:r>
            <a:r>
              <a:rPr lang="zh-CN" altLang="zh-CN" sz="1600" kern="100" dirty="0">
                <a:effectLst/>
                <a:latin typeface="+mn-ea"/>
              </a:rPr>
              <a:t>验证流程</a:t>
            </a:r>
          </a:p>
        </p:txBody>
      </p:sp>
    </p:spTree>
    <p:extLst>
      <p:ext uri="{BB962C8B-B14F-4D97-AF65-F5344CB8AC3E}">
        <p14:creationId xmlns:p14="http://schemas.microsoft.com/office/powerpoint/2010/main" val="3146633166"/>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2" name="文本框 1"/>
          <p:cNvSpPr txBox="1"/>
          <p:nvPr/>
        </p:nvSpPr>
        <p:spPr>
          <a:xfrm>
            <a:off x="917575" y="1585687"/>
            <a:ext cx="10591800" cy="4192943"/>
          </a:xfrm>
          <a:prstGeom prst="rect">
            <a:avLst/>
          </a:prstGeom>
          <a:noFill/>
        </p:spPr>
        <p:txBody>
          <a:bodyPr wrap="square" rtlCol="0" anchor="t">
            <a:spAutoFit/>
          </a:bodyPr>
          <a:lstStyle/>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2</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为三次握手验证，口令为密文（密钥）。</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验证过程如下（验证流程如图</a:t>
            </a:r>
            <a:r>
              <a:rPr lang="en-US" altLang="zh-CN" sz="2000" kern="0" dirty="0">
                <a:effectLst/>
                <a:latin typeface="+mn-ea"/>
                <a:cs typeface="Tahoma" panose="020B0604030504040204" pitchFamily="34" charset="0"/>
              </a:rPr>
              <a:t>7-2</a:t>
            </a:r>
            <a:r>
              <a:rPr lang="zh-CN" altLang="zh-CN" sz="2000" kern="0" dirty="0">
                <a:effectLst/>
                <a:latin typeface="+mn-ea"/>
                <a:cs typeface="Tahoma" panose="020B0604030504040204" pitchFamily="34" charset="0"/>
              </a:rPr>
              <a:t>所示）</a:t>
            </a:r>
            <a:endParaRPr lang="zh-CN" altLang="zh-CN" sz="2000" kern="100" dirty="0">
              <a:effectLst/>
              <a:latin typeface="+mn-ea"/>
            </a:endParaRPr>
          </a:p>
          <a:p>
            <a:pPr marL="342900" lvl="0" indent="-342900" algn="just">
              <a:lnSpc>
                <a:spcPct val="150000"/>
              </a:lnSpc>
              <a:buFont typeface="Wingdings" panose="05000000000000000000" pitchFamily="2" charset="2"/>
              <a:buChar char=""/>
            </a:pPr>
            <a:r>
              <a:rPr lang="zh-CN" altLang="zh-CN" sz="2000" kern="0" dirty="0">
                <a:effectLst/>
                <a:latin typeface="+mn-ea"/>
                <a:cs typeface="Tahoma" panose="020B0604030504040204" pitchFamily="34" charset="0"/>
              </a:rPr>
              <a:t>在接收到被验证方发送的包含其用户名的验证请求后，验证方向被验证方发送自己的主机名和一些随机产生的报文。</a:t>
            </a:r>
            <a:endParaRPr lang="zh-CN" altLang="zh-CN" sz="2000" kern="100" dirty="0">
              <a:effectLst/>
              <a:latin typeface="+mn-ea"/>
            </a:endParaRPr>
          </a:p>
          <a:p>
            <a:pPr marL="342900" lvl="0" indent="-342900" algn="just">
              <a:lnSpc>
                <a:spcPct val="150000"/>
              </a:lnSpc>
              <a:buFont typeface="Wingdings" panose="05000000000000000000" pitchFamily="2" charset="2"/>
              <a:buChar char=""/>
            </a:pPr>
            <a:r>
              <a:rPr lang="zh-CN" altLang="zh-CN" sz="2000" kern="0" dirty="0">
                <a:effectLst/>
                <a:latin typeface="+mn-ea"/>
                <a:cs typeface="Tahoma" panose="020B0604030504040204" pitchFamily="34" charset="0"/>
              </a:rPr>
              <a:t>被验证方用自己的口令字和</a:t>
            </a:r>
            <a:r>
              <a:rPr lang="en-US" altLang="zh-CN" sz="2000" kern="0" dirty="0">
                <a:effectLst/>
                <a:latin typeface="+mn-ea"/>
                <a:cs typeface="Tahoma" panose="020B0604030504040204" pitchFamily="34" charset="0"/>
              </a:rPr>
              <a:t>MD5</a:t>
            </a:r>
            <a:r>
              <a:rPr lang="zh-CN" altLang="zh-CN" sz="2000" kern="0" dirty="0">
                <a:effectLst/>
                <a:latin typeface="+mn-ea"/>
                <a:cs typeface="Tahoma" panose="020B0604030504040204" pitchFamily="34" charset="0"/>
              </a:rPr>
              <a:t>算法对该随机报文进行加密，将生成的密文和自己的主机名一起发回验证方。</a:t>
            </a:r>
            <a:endParaRPr lang="zh-CN" altLang="zh-CN" sz="2000" kern="100" dirty="0">
              <a:effectLst/>
              <a:latin typeface="+mn-ea"/>
            </a:endParaRPr>
          </a:p>
          <a:p>
            <a:pPr marL="342900" lvl="0" indent="-342900" algn="just">
              <a:lnSpc>
                <a:spcPct val="150000"/>
              </a:lnSpc>
              <a:buFont typeface="Wingdings" panose="05000000000000000000" pitchFamily="2" charset="2"/>
              <a:buChar char=""/>
            </a:pPr>
            <a:r>
              <a:rPr lang="zh-CN" altLang="zh-CN" sz="2000" kern="0" dirty="0">
                <a:effectLst/>
                <a:latin typeface="+mn-ea"/>
                <a:cs typeface="Tahoma" panose="020B0604030504040204" pitchFamily="34" charset="0"/>
              </a:rPr>
              <a:t>验证方用自己保存的被验证方口令字和</a:t>
            </a:r>
            <a:r>
              <a:rPr lang="en-US" altLang="zh-CN" sz="2000" kern="0" dirty="0">
                <a:effectLst/>
                <a:latin typeface="+mn-ea"/>
                <a:cs typeface="Tahoma" panose="020B0604030504040204" pitchFamily="34" charset="0"/>
              </a:rPr>
              <a:t>MD5</a:t>
            </a:r>
            <a:r>
              <a:rPr lang="zh-CN" altLang="zh-CN" sz="2000" kern="0" dirty="0">
                <a:effectLst/>
                <a:latin typeface="+mn-ea"/>
                <a:cs typeface="Tahoma" panose="020B0604030504040204" pitchFamily="34" charset="0"/>
              </a:rPr>
              <a:t>算法对原随机报文加密，比较二者的密文，如相同则通过验证，否则验证失效。</a:t>
            </a:r>
            <a:endParaRPr lang="zh-CN" altLang="zh-CN" sz="2000" kern="100" dirty="0">
              <a:effectLst/>
              <a:latin typeface="+mn-ea"/>
            </a:endParaRPr>
          </a:p>
          <a:p>
            <a:pPr indent="266700" algn="just">
              <a:lnSpc>
                <a:spcPct val="150000"/>
              </a:lnSpc>
            </a:pP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233229065"/>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7" name="文本框 6">
            <a:extLst>
              <a:ext uri="{FF2B5EF4-FFF2-40B4-BE49-F238E27FC236}">
                <a16:creationId xmlns:a16="http://schemas.microsoft.com/office/drawing/2014/main" id="{98A450A3-29DE-791F-D611-8E80D55E30C8}"/>
              </a:ext>
            </a:extLst>
          </p:cNvPr>
          <p:cNvSpPr txBox="1"/>
          <p:nvPr/>
        </p:nvSpPr>
        <p:spPr>
          <a:xfrm>
            <a:off x="4348004" y="6312178"/>
            <a:ext cx="3733800" cy="369332"/>
          </a:xfrm>
          <a:prstGeom prst="rect">
            <a:avLst/>
          </a:prstGeom>
          <a:noFill/>
        </p:spPr>
        <p:txBody>
          <a:bodyPr wrap="square" rtlCol="0">
            <a:spAutoFit/>
          </a:bodyPr>
          <a:lstStyle/>
          <a:p>
            <a:pPr algn="ctr">
              <a:tabLst>
                <a:tab pos="302260" algn="l"/>
                <a:tab pos="492760" algn="l"/>
                <a:tab pos="532765" algn="l"/>
              </a:tabLst>
            </a:pPr>
            <a:r>
              <a:rPr lang="zh-CN" altLang="zh-CN" sz="1800" kern="100" dirty="0">
                <a:effectLst/>
                <a:latin typeface="Times New Roman" panose="02020603050405020304" pitchFamily="18" charset="0"/>
                <a:ea typeface="黑体" panose="02010609060101010101" pitchFamily="49" charset="-122"/>
              </a:rPr>
              <a:t>图</a:t>
            </a:r>
            <a:r>
              <a:rPr lang="en-US" altLang="zh-CN" sz="1800" kern="100" dirty="0">
                <a:effectLst/>
                <a:latin typeface="Times New Roman" panose="02020603050405020304" pitchFamily="18" charset="0"/>
                <a:ea typeface="黑体" panose="02010609060101010101" pitchFamily="49" charset="-122"/>
              </a:rPr>
              <a:t>7-2 CHAP</a:t>
            </a:r>
            <a:r>
              <a:rPr lang="zh-CN" altLang="zh-CN" sz="1800" kern="100" dirty="0">
                <a:effectLst/>
                <a:latin typeface="Times New Roman" panose="02020603050405020304" pitchFamily="18" charset="0"/>
                <a:ea typeface="黑体" panose="02010609060101010101" pitchFamily="49" charset="-122"/>
              </a:rPr>
              <a:t>验证流程</a:t>
            </a:r>
            <a:endParaRPr lang="zh-CN" altLang="zh-CN" sz="1800" kern="100" dirty="0">
              <a:effectLst/>
              <a:latin typeface="Times New Roman" panose="02020603050405020304" pitchFamily="18" charset="0"/>
              <a:ea typeface="宋体" panose="02010600030101010101" pitchFamily="2" charset="-122"/>
            </a:endParaRPr>
          </a:p>
        </p:txBody>
      </p:sp>
      <p:pic>
        <p:nvPicPr>
          <p:cNvPr id="2" name="图片 1">
            <a:extLst>
              <a:ext uri="{FF2B5EF4-FFF2-40B4-BE49-F238E27FC236}">
                <a16:creationId xmlns:a16="http://schemas.microsoft.com/office/drawing/2014/main" id="{8DAFEE06-E0D0-53FE-B21B-BC948DC1E74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51325" y="1448626"/>
            <a:ext cx="3695700" cy="5021580"/>
          </a:xfrm>
          <a:prstGeom prst="rect">
            <a:avLst/>
          </a:prstGeom>
          <a:noFill/>
          <a:ln>
            <a:noFill/>
          </a:ln>
        </p:spPr>
      </p:pic>
    </p:spTree>
    <p:extLst>
      <p:ext uri="{BB962C8B-B14F-4D97-AF65-F5344CB8AC3E}">
        <p14:creationId xmlns:p14="http://schemas.microsoft.com/office/powerpoint/2010/main" val="1405756"/>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sz="2000" b="1" kern="100" dirty="0">
                <a:effectLst/>
                <a:latin typeface="+mn-ea"/>
              </a:rPr>
              <a:t> </a:t>
            </a:r>
            <a:r>
              <a:rPr lang="en-US" altLang="zh-CN" sz="2000" b="1" kern="100" dirty="0">
                <a:effectLst/>
                <a:latin typeface="+mn-ea"/>
              </a:rPr>
              <a:t>PAP</a:t>
            </a:r>
            <a:r>
              <a:rPr lang="zh-CN" altLang="zh-CN" sz="2000" b="1" kern="100" dirty="0">
                <a:effectLst/>
                <a:latin typeface="+mn-ea"/>
              </a:rPr>
              <a:t>验证配置</a:t>
            </a:r>
          </a:p>
        </p:txBody>
      </p:sp>
      <p:sp>
        <p:nvSpPr>
          <p:cNvPr id="2" name="文本框 1"/>
          <p:cNvSpPr txBox="1"/>
          <p:nvPr/>
        </p:nvSpPr>
        <p:spPr>
          <a:xfrm>
            <a:off x="917575" y="1585687"/>
            <a:ext cx="10591800" cy="3731278"/>
          </a:xfrm>
          <a:prstGeom prst="rect">
            <a:avLst/>
          </a:prstGeom>
          <a:noFill/>
        </p:spPr>
        <p:txBody>
          <a:bodyPr wrap="square" rtlCol="0" anchor="t">
            <a:spAutoFit/>
          </a:bodyPr>
          <a:lstStyle/>
          <a:p>
            <a:pPr indent="267970" algn="just">
              <a:lnSpc>
                <a:spcPct val="150000"/>
              </a:lnSpc>
            </a:pPr>
            <a:r>
              <a:rPr lang="en-US" altLang="zh-CN" sz="2000" b="1" kern="0" dirty="0">
                <a:effectLst/>
                <a:latin typeface="+mn-ea"/>
                <a:cs typeface="Tahoma" panose="020B0604030504040204" pitchFamily="34" charset="0"/>
              </a:rPr>
              <a:t>1.</a:t>
            </a:r>
            <a:r>
              <a:rPr lang="en-US" altLang="zh-CN" sz="2000" b="1" kern="0" cap="all" dirty="0">
                <a:effectLst/>
                <a:latin typeface="+mn-ea"/>
                <a:cs typeface="Tahoma" panose="020B0604030504040204" pitchFamily="34" charset="0"/>
              </a:rPr>
              <a:t>ppp</a:t>
            </a:r>
            <a:r>
              <a:rPr lang="zh-CN" altLang="zh-CN" sz="2000" b="1" kern="0" dirty="0">
                <a:effectLst/>
                <a:latin typeface="+mn-ea"/>
                <a:cs typeface="Tahoma" panose="020B0604030504040204" pitchFamily="34" charset="0"/>
              </a:rPr>
              <a:t>的</a:t>
            </a:r>
            <a:r>
              <a:rPr lang="en-US" altLang="zh-CN" sz="2000" b="1" kern="0" cap="all" dirty="0">
                <a:effectLst/>
                <a:latin typeface="+mn-ea"/>
                <a:cs typeface="Tahoma" panose="020B0604030504040204" pitchFamily="34" charset="0"/>
              </a:rPr>
              <a:t>PAP</a:t>
            </a:r>
            <a:r>
              <a:rPr lang="zh-CN" altLang="zh-CN" sz="2000" b="1" kern="0" dirty="0">
                <a:effectLst/>
                <a:latin typeface="+mn-ea"/>
                <a:cs typeface="Tahoma" panose="020B0604030504040204" pitchFamily="34" charset="0"/>
              </a:rPr>
              <a:t>认证</a:t>
            </a:r>
            <a:endParaRPr lang="zh-CN" altLang="zh-CN" sz="2000" kern="100" dirty="0">
              <a:effectLst/>
              <a:latin typeface="+mn-ea"/>
            </a:endParaRPr>
          </a:p>
          <a:p>
            <a:pPr lvl="0" algn="l">
              <a:lnSpc>
                <a:spcPct val="150000"/>
              </a:lnSpc>
            </a:pPr>
            <a:r>
              <a:rPr lang="zh-CN" altLang="en-US"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1</a:t>
            </a:r>
            <a:r>
              <a:rPr lang="zh-CN" altLang="en-US" sz="2000" kern="0" dirty="0">
                <a:effectLst/>
                <a:latin typeface="+mn-ea"/>
                <a:cs typeface="Tahoma" panose="020B0604030504040204" pitchFamily="34" charset="0"/>
              </a:rPr>
              <a:t>）</a:t>
            </a:r>
            <a:r>
              <a:rPr lang="zh-CN" altLang="zh-CN" sz="2000" kern="0" dirty="0">
                <a:effectLst/>
                <a:latin typeface="+mn-ea"/>
                <a:cs typeface="Tahoma" panose="020B0604030504040204" pitchFamily="34" charset="0"/>
              </a:rPr>
              <a:t>设置本端的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认证</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命令格式：</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[Huawei]int s4/0/0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-Serial4/0/0]</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authentication-mode pap domain </a:t>
            </a:r>
            <a:r>
              <a:rPr lang="en-US" altLang="zh-CN" sz="2000" b="1" i="1" kern="0" dirty="0" err="1">
                <a:effectLst/>
                <a:latin typeface="+mn-ea"/>
                <a:cs typeface="Tahoma" panose="020B0604030504040204" pitchFamily="34" charset="0"/>
              </a:rPr>
              <a:t>domain</a:t>
            </a:r>
            <a:endParaRPr lang="zh-CN" altLang="zh-CN" sz="2000" kern="100" dirty="0">
              <a:effectLst/>
              <a:latin typeface="+mn-ea"/>
            </a:endParaRPr>
          </a:p>
          <a:p>
            <a:pPr indent="266700" algn="just">
              <a:lnSpc>
                <a:spcPct val="150000"/>
              </a:lnSpc>
            </a:pPr>
            <a:r>
              <a:rPr lang="zh-CN" altLang="zh-CN" sz="2000" b="1" kern="0" dirty="0">
                <a:effectLst/>
                <a:latin typeface="+mn-ea"/>
                <a:cs typeface="Tahoma" panose="020B0604030504040204" pitchFamily="34" charset="0"/>
              </a:rPr>
              <a:t>说明：</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设置本端的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协议对对端设备的认证方式为</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domain</a:t>
            </a:r>
            <a:r>
              <a:rPr lang="zh-CN" altLang="zh-CN" sz="2000" kern="0" dirty="0">
                <a:effectLst/>
                <a:latin typeface="+mn-ea"/>
                <a:cs typeface="Tahoma" panose="020B0604030504040204" pitchFamily="34" charset="0"/>
              </a:rPr>
              <a:t>为认证采用域名。</a:t>
            </a:r>
            <a:endParaRPr lang="zh-CN" altLang="zh-CN" sz="2000" kern="100" dirty="0">
              <a:effectLst/>
              <a:latin typeface="+mn-ea"/>
            </a:endParaRPr>
          </a:p>
          <a:p>
            <a:pPr indent="266700" algn="just">
              <a:lnSpc>
                <a:spcPct val="150000"/>
              </a:lnSpc>
            </a:pP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048840585"/>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sz="2000" b="1" kern="100" dirty="0">
                <a:effectLst/>
                <a:latin typeface="+mn-ea"/>
              </a:rPr>
              <a:t> </a:t>
            </a:r>
            <a:r>
              <a:rPr lang="en-US" altLang="zh-CN" sz="2000" b="1" kern="100" dirty="0">
                <a:effectLst/>
                <a:latin typeface="+mn-ea"/>
              </a:rPr>
              <a:t>PAP</a:t>
            </a:r>
            <a:r>
              <a:rPr lang="zh-CN" altLang="zh-CN" sz="2000" b="1" kern="100" dirty="0">
                <a:effectLst/>
                <a:latin typeface="+mn-ea"/>
              </a:rPr>
              <a:t>验证配置</a:t>
            </a:r>
          </a:p>
        </p:txBody>
      </p:sp>
      <p:sp>
        <p:nvSpPr>
          <p:cNvPr id="2" name="文本框 1"/>
          <p:cNvSpPr txBox="1"/>
          <p:nvPr/>
        </p:nvSpPr>
        <p:spPr>
          <a:xfrm>
            <a:off x="917575" y="1585687"/>
            <a:ext cx="10591800" cy="4654608"/>
          </a:xfrm>
          <a:prstGeom prst="rect">
            <a:avLst/>
          </a:prstGeom>
          <a:noFill/>
        </p:spPr>
        <p:txBody>
          <a:bodyPr wrap="square" rtlCol="0" anchor="t">
            <a:spAutoFit/>
          </a:bodyPr>
          <a:lstStyle/>
          <a:p>
            <a:pPr indent="200025"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2</a:t>
            </a:r>
            <a:r>
              <a:rPr lang="zh-CN" altLang="zh-CN" sz="2000" kern="0" dirty="0">
                <a:effectLst/>
                <a:latin typeface="+mn-ea"/>
                <a:cs typeface="Tahoma" panose="020B0604030504040204" pitchFamily="34" charset="0"/>
              </a:rPr>
              <a:t>）配置本地认证信息</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a:t>
            </a:r>
            <a:r>
              <a:rPr lang="en-US" altLang="zh-CN" sz="2000" b="1" kern="0" dirty="0" err="1">
                <a:effectLst/>
                <a:latin typeface="+mn-ea"/>
                <a:cs typeface="Tahoma" panose="020B0604030504040204" pitchFamily="34" charset="0"/>
              </a:rPr>
              <a:t>aaa</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a:t>
            </a:r>
            <a:r>
              <a:rPr lang="en-US" altLang="zh-CN" sz="2000" b="1" kern="0" dirty="0" err="1">
                <a:effectLst/>
                <a:latin typeface="+mn-ea"/>
                <a:cs typeface="Tahoma" panose="020B0604030504040204" pitchFamily="34" charset="0"/>
              </a:rPr>
              <a:t>aaa</a:t>
            </a:r>
            <a:r>
              <a:rPr lang="en-US" altLang="zh-CN" sz="2000" b="1" kern="0" dirty="0">
                <a:effectLst/>
                <a:latin typeface="+mn-ea"/>
                <a:cs typeface="Tahoma" panose="020B0604030504040204" pitchFamily="34" charset="0"/>
              </a:rPr>
              <a:t>]local-user </a:t>
            </a:r>
            <a:r>
              <a:rPr lang="en-US" altLang="zh-CN" sz="2000" b="1" i="1" kern="0" dirty="0">
                <a:effectLst/>
                <a:latin typeface="+mn-ea"/>
                <a:cs typeface="Tahoma" panose="020B0604030504040204" pitchFamily="34" charset="0"/>
              </a:rPr>
              <a:t>username </a:t>
            </a:r>
            <a:r>
              <a:rPr lang="en-US" altLang="zh-CN" sz="2000" b="1" kern="0" dirty="0">
                <a:effectLst/>
                <a:latin typeface="+mn-ea"/>
                <a:cs typeface="Tahoma" panose="020B0604030504040204" pitchFamily="34" charset="0"/>
              </a:rPr>
              <a:t>password cipher </a:t>
            </a:r>
            <a:r>
              <a:rPr lang="en-US" altLang="zh-CN" sz="2000" b="1" i="1" kern="0" dirty="0">
                <a:effectLst/>
                <a:latin typeface="+mn-ea"/>
                <a:cs typeface="Tahoma" panose="020B0604030504040204" pitchFamily="34" charset="0"/>
              </a:rPr>
              <a:t>password</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a:t>
            </a:r>
            <a:r>
              <a:rPr lang="en-US" altLang="zh-CN" sz="2000" b="1" kern="0" dirty="0" err="1">
                <a:effectLst/>
                <a:latin typeface="+mn-ea"/>
                <a:cs typeface="Tahoma" panose="020B0604030504040204" pitchFamily="34" charset="0"/>
              </a:rPr>
              <a:t>aaa</a:t>
            </a:r>
            <a:r>
              <a:rPr lang="en-US" altLang="zh-CN" sz="2000" b="1" kern="0" dirty="0">
                <a:effectLst/>
                <a:latin typeface="+mn-ea"/>
                <a:cs typeface="Tahoma" panose="020B0604030504040204" pitchFamily="34" charset="0"/>
              </a:rPr>
              <a:t>]local-user </a:t>
            </a:r>
            <a:r>
              <a:rPr lang="en-US" altLang="zh-CN" sz="2000" b="1" i="1" kern="0" dirty="0">
                <a:effectLst/>
                <a:latin typeface="+mn-ea"/>
                <a:cs typeface="Tahoma" panose="020B0604030504040204" pitchFamily="34" charset="0"/>
              </a:rPr>
              <a:t>username</a:t>
            </a:r>
            <a:r>
              <a:rPr lang="en-US" altLang="zh-CN" sz="2000" b="1" kern="0" dirty="0">
                <a:effectLst/>
                <a:latin typeface="+mn-ea"/>
                <a:cs typeface="Tahoma" panose="020B0604030504040204" pitchFamily="34" charset="0"/>
              </a:rPr>
              <a:t> service-type </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a:t>
            </a:r>
            <a:endParaRPr lang="zh-CN" altLang="zh-CN" sz="2000" kern="100" dirty="0">
              <a:effectLst/>
              <a:latin typeface="+mn-ea"/>
            </a:endParaRPr>
          </a:p>
          <a:p>
            <a:pPr indent="262255" algn="just">
              <a:lnSpc>
                <a:spcPct val="150000"/>
              </a:lnSpc>
            </a:pPr>
            <a:r>
              <a:rPr lang="zh-CN" altLang="zh-CN" sz="2000" b="1" kern="0" dirty="0">
                <a:effectLst/>
                <a:latin typeface="+mn-ea"/>
                <a:cs typeface="Tahoma" panose="020B0604030504040204" pitchFamily="34" charset="0"/>
              </a:rPr>
              <a:t>说明：</a:t>
            </a:r>
            <a:endParaRPr lang="zh-CN" altLang="zh-CN" sz="2000" kern="100" dirty="0">
              <a:effectLst/>
              <a:latin typeface="+mn-ea"/>
            </a:endParaRPr>
          </a:p>
          <a:p>
            <a:pPr indent="261620" algn="just">
              <a:lnSpc>
                <a:spcPct val="150000"/>
              </a:lnSpc>
            </a:pPr>
            <a:r>
              <a:rPr lang="en-US" altLang="zh-CN" sz="2000" kern="0" dirty="0">
                <a:effectLst/>
                <a:latin typeface="+mn-ea"/>
                <a:cs typeface="Tahoma" panose="020B0604030504040204" pitchFamily="34" charset="0"/>
              </a:rPr>
              <a:t>Username</a:t>
            </a:r>
            <a:r>
              <a:rPr lang="zh-CN" altLang="zh-CN" sz="2000" kern="0" dirty="0">
                <a:effectLst/>
                <a:latin typeface="+mn-ea"/>
                <a:cs typeface="Tahoma" panose="020B0604030504040204" pitchFamily="34" charset="0"/>
              </a:rPr>
              <a:t>为对端认证方所使用的用户名，</a:t>
            </a:r>
            <a:r>
              <a:rPr lang="en-US" altLang="zh-CN" sz="2000" kern="0" dirty="0">
                <a:effectLst/>
                <a:latin typeface="+mn-ea"/>
                <a:cs typeface="Tahoma" panose="020B0604030504040204" pitchFamily="34" charset="0"/>
              </a:rPr>
              <a:t>password</a:t>
            </a:r>
            <a:r>
              <a:rPr lang="zh-CN" altLang="zh-CN" sz="2000" kern="0" dirty="0">
                <a:effectLst/>
                <a:latin typeface="+mn-ea"/>
                <a:cs typeface="Tahoma" panose="020B0604030504040204" pitchFamily="34" charset="0"/>
              </a:rPr>
              <a:t>为密码。</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3</a:t>
            </a:r>
            <a:r>
              <a:rPr lang="zh-CN" altLang="zh-CN" sz="2000" kern="0" dirty="0">
                <a:effectLst/>
                <a:latin typeface="+mn-ea"/>
                <a:cs typeface="Tahoma" panose="020B0604030504040204" pitchFamily="34" charset="0"/>
              </a:rPr>
              <a:t>）配置对端</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认证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[Huawei]int s4/0/0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-Serial4/0/0]</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pap local-user </a:t>
            </a:r>
            <a:r>
              <a:rPr lang="en-US" altLang="zh-CN" sz="2000" b="1" i="1" kern="0" dirty="0">
                <a:effectLst/>
                <a:latin typeface="+mn-ea"/>
                <a:cs typeface="Tahoma" panose="020B0604030504040204" pitchFamily="34" charset="0"/>
              </a:rPr>
              <a:t>username</a:t>
            </a:r>
            <a:r>
              <a:rPr lang="en-US" altLang="zh-CN" sz="2000" b="1" kern="0" dirty="0">
                <a:effectLst/>
                <a:latin typeface="+mn-ea"/>
                <a:cs typeface="Tahoma" panose="020B0604030504040204" pitchFamily="34" charset="0"/>
              </a:rPr>
              <a:t> password cipher </a:t>
            </a:r>
            <a:r>
              <a:rPr lang="en-US" altLang="zh-CN" sz="2000" b="1" i="1" kern="0" dirty="0">
                <a:effectLst/>
                <a:latin typeface="+mn-ea"/>
                <a:cs typeface="Tahoma" panose="020B0604030504040204" pitchFamily="34" charset="0"/>
              </a:rPr>
              <a:t>password</a:t>
            </a:r>
          </a:p>
          <a:p>
            <a:pPr indent="266700" algn="just">
              <a:lnSpc>
                <a:spcPct val="150000"/>
              </a:lnSpc>
            </a:pP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2980096099"/>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sz="2000" b="1" kern="100" dirty="0">
                <a:effectLst/>
                <a:latin typeface="+mn-ea"/>
              </a:rPr>
              <a:t> </a:t>
            </a:r>
            <a:r>
              <a:rPr lang="en-US" altLang="zh-CN" sz="2000" b="1" kern="100" dirty="0">
                <a:effectLst/>
                <a:latin typeface="+mn-ea"/>
              </a:rPr>
              <a:t>PAP</a:t>
            </a:r>
            <a:r>
              <a:rPr lang="zh-CN" altLang="zh-CN" sz="2000" b="1" kern="100" dirty="0">
                <a:effectLst/>
                <a:latin typeface="+mn-ea"/>
              </a:rPr>
              <a:t>验证配置</a:t>
            </a:r>
          </a:p>
        </p:txBody>
      </p:sp>
      <p:sp>
        <p:nvSpPr>
          <p:cNvPr id="2" name="文本框 1"/>
          <p:cNvSpPr txBox="1"/>
          <p:nvPr/>
        </p:nvSpPr>
        <p:spPr>
          <a:xfrm>
            <a:off x="917575" y="1585687"/>
            <a:ext cx="10591800" cy="1422954"/>
          </a:xfrm>
          <a:prstGeom prst="rect">
            <a:avLst/>
          </a:prstGeom>
          <a:noFill/>
        </p:spPr>
        <p:txBody>
          <a:bodyPr wrap="square" rtlCol="0" anchor="t">
            <a:spAutoFit/>
          </a:bodyPr>
          <a:lstStyle/>
          <a:p>
            <a:pPr indent="267970" algn="just">
              <a:lnSpc>
                <a:spcPct val="150000"/>
              </a:lnSpc>
            </a:pPr>
            <a:r>
              <a:rPr lang="en-US" altLang="zh-CN" sz="2000" b="1" kern="0" dirty="0">
                <a:effectLst/>
                <a:latin typeface="+mn-ea"/>
                <a:cs typeface="Tahoma" panose="020B0604030504040204" pitchFamily="34" charset="0"/>
              </a:rPr>
              <a:t>2</a:t>
            </a:r>
            <a:r>
              <a:rPr lang="zh-CN" altLang="zh-CN" sz="2000" b="1" kern="0" dirty="0">
                <a:effectLst/>
                <a:latin typeface="+mn-ea"/>
                <a:cs typeface="Tahoma" panose="020B0604030504040204" pitchFamily="34" charset="0"/>
              </a:rPr>
              <a:t>．</a:t>
            </a:r>
            <a:r>
              <a:rPr lang="en-US" altLang="zh-CN" sz="2000" b="1" kern="0" dirty="0">
                <a:effectLst/>
                <a:latin typeface="+mn-ea"/>
                <a:cs typeface="Tahoma" panose="020B0604030504040204" pitchFamily="34" charset="0"/>
              </a:rPr>
              <a:t>PAP</a:t>
            </a:r>
            <a:r>
              <a:rPr lang="zh-CN" altLang="zh-CN" sz="2000" b="1" kern="0" dirty="0">
                <a:effectLst/>
                <a:latin typeface="+mn-ea"/>
                <a:cs typeface="Tahoma" panose="020B0604030504040204" pitchFamily="34" charset="0"/>
              </a:rPr>
              <a:t>配置实例</a:t>
            </a:r>
            <a:endParaRPr lang="zh-CN" altLang="zh-CN" sz="2000" kern="100" dirty="0">
              <a:effectLst/>
              <a:latin typeface="+mn-ea"/>
            </a:endParaRPr>
          </a:p>
          <a:p>
            <a:pPr>
              <a:lnSpc>
                <a:spcPct val="150000"/>
              </a:lnSpc>
            </a:pPr>
            <a:r>
              <a:rPr lang="zh-CN" altLang="zh-CN" sz="2000" b="1" kern="0" dirty="0">
                <a:effectLst/>
                <a:latin typeface="+mn-ea"/>
                <a:cs typeface="Tahoma" panose="020B0604030504040204" pitchFamily="34" charset="0"/>
              </a:rPr>
              <a:t>例</a:t>
            </a:r>
            <a:r>
              <a:rPr lang="en-US" altLang="zh-CN" sz="2000" b="1" kern="0" dirty="0">
                <a:effectLst/>
                <a:latin typeface="+mn-ea"/>
                <a:cs typeface="Tahoma" panose="020B0604030504040204" pitchFamily="34" charset="0"/>
              </a:rPr>
              <a:t>1 </a:t>
            </a:r>
            <a:r>
              <a:rPr lang="zh-CN" altLang="zh-CN" sz="2000" kern="0" dirty="0">
                <a:effectLst/>
                <a:latin typeface="+mn-ea"/>
                <a:cs typeface="Tahoma" panose="020B0604030504040204" pitchFamily="34" charset="0"/>
              </a:rPr>
              <a:t>为图</a:t>
            </a:r>
            <a:r>
              <a:rPr lang="en-US" altLang="zh-CN" sz="2000" kern="0" dirty="0">
                <a:effectLst/>
                <a:latin typeface="+mn-ea"/>
                <a:cs typeface="Tahoma" panose="020B0604030504040204" pitchFamily="34" charset="0"/>
              </a:rPr>
              <a:t>7-3</a:t>
            </a:r>
            <a:r>
              <a:rPr lang="zh-CN" altLang="zh-CN" sz="2000" kern="0" dirty="0">
                <a:effectLst/>
                <a:latin typeface="+mn-ea"/>
                <a:cs typeface="Tahoma" panose="020B0604030504040204" pitchFamily="34" charset="0"/>
              </a:rPr>
              <a:t>中的</a:t>
            </a:r>
            <a:r>
              <a:rPr lang="en-US" altLang="zh-CN" sz="2000" kern="0" dirty="0">
                <a:effectLst/>
                <a:latin typeface="+mn-ea"/>
                <a:cs typeface="Tahoma" panose="020B0604030504040204" pitchFamily="34" charset="0"/>
              </a:rPr>
              <a:t>R1</a:t>
            </a:r>
            <a:r>
              <a:rPr lang="zh-CN" altLang="zh-CN" sz="2000" kern="0" dirty="0">
                <a:effectLst/>
                <a:latin typeface="+mn-ea"/>
                <a:cs typeface="Tahoma" panose="020B0604030504040204" pitchFamily="34" charset="0"/>
              </a:rPr>
              <a:t>与</a:t>
            </a:r>
            <a:r>
              <a:rPr lang="en-US" altLang="zh-CN" sz="2000" kern="0" dirty="0">
                <a:effectLst/>
                <a:latin typeface="+mn-ea"/>
                <a:cs typeface="Tahoma" panose="020B0604030504040204" pitchFamily="34" charset="0"/>
              </a:rPr>
              <a:t>R2</a:t>
            </a:r>
            <a:r>
              <a:rPr lang="zh-CN" altLang="zh-CN" sz="2000" kern="0" dirty="0">
                <a:effectLst/>
                <a:latin typeface="+mn-ea"/>
                <a:cs typeface="Tahoma" panose="020B0604030504040204" pitchFamily="34" charset="0"/>
              </a:rPr>
              <a:t>配置</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的 </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认证。要求：路由器两端的验证密码为</a:t>
            </a:r>
            <a:r>
              <a:rPr lang="en-US" altLang="zh-CN" sz="2000" kern="0" dirty="0" err="1">
                <a:effectLst/>
                <a:latin typeface="+mn-ea"/>
                <a:cs typeface="Tahoma" panose="020B0604030504040204" pitchFamily="34" charset="0"/>
              </a:rPr>
              <a:t>huawei</a:t>
            </a:r>
            <a:r>
              <a:rPr lang="zh-CN" altLang="zh-CN" sz="2000" kern="0" dirty="0">
                <a:effectLst/>
                <a:latin typeface="+mn-ea"/>
                <a:cs typeface="Tahoma" panose="020B0604030504040204" pitchFamily="34" charset="0"/>
              </a:rPr>
              <a:t>，路由协议使用</a:t>
            </a:r>
            <a:r>
              <a:rPr lang="en-US" altLang="zh-CN" sz="2000" kern="0" dirty="0">
                <a:effectLst/>
                <a:latin typeface="+mn-ea"/>
                <a:cs typeface="Tahoma" panose="020B0604030504040204" pitchFamily="34" charset="0"/>
              </a:rPr>
              <a:t>OSPF</a:t>
            </a:r>
            <a:r>
              <a:rPr lang="zh-CN" altLang="zh-CN" sz="2000" kern="0" dirty="0">
                <a:effectLst/>
                <a:latin typeface="+mn-ea"/>
                <a:cs typeface="Tahoma" panose="020B0604030504040204" pitchFamily="34" charset="0"/>
              </a:rPr>
              <a:t>。</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pic>
        <p:nvPicPr>
          <p:cNvPr id="3" name="图片 2">
            <a:extLst>
              <a:ext uri="{FF2B5EF4-FFF2-40B4-BE49-F238E27FC236}">
                <a16:creationId xmlns:a16="http://schemas.microsoft.com/office/drawing/2014/main" id="{7046401D-163E-A096-F8CA-88DF0D4FD55A}"/>
              </a:ext>
            </a:extLst>
          </p:cNvPr>
          <p:cNvPicPr>
            <a:picLocks noChangeAspect="1"/>
          </p:cNvPicPr>
          <p:nvPr/>
        </p:nvPicPr>
        <p:blipFill>
          <a:blip r:embed="rId2"/>
          <a:stretch>
            <a:fillRect/>
          </a:stretch>
        </p:blipFill>
        <p:spPr>
          <a:xfrm>
            <a:off x="3462020" y="3023811"/>
            <a:ext cx="5274310" cy="2912745"/>
          </a:xfrm>
          <a:prstGeom prst="rect">
            <a:avLst/>
          </a:prstGeom>
        </p:spPr>
      </p:pic>
      <p:sp>
        <p:nvSpPr>
          <p:cNvPr id="5" name="文本框 4">
            <a:extLst>
              <a:ext uri="{FF2B5EF4-FFF2-40B4-BE49-F238E27FC236}">
                <a16:creationId xmlns:a16="http://schemas.microsoft.com/office/drawing/2014/main" id="{875255A8-5117-3D22-33A6-69DE7B05540B}"/>
              </a:ext>
            </a:extLst>
          </p:cNvPr>
          <p:cNvSpPr txBox="1"/>
          <p:nvPr/>
        </p:nvSpPr>
        <p:spPr>
          <a:xfrm>
            <a:off x="3889375" y="5936556"/>
            <a:ext cx="3932555" cy="338554"/>
          </a:xfrm>
          <a:prstGeom prst="rect">
            <a:avLst/>
          </a:prstGeom>
          <a:noFill/>
        </p:spPr>
        <p:txBody>
          <a:bodyPr wrap="square" rtlCol="0">
            <a:spAutoFit/>
          </a:bodyPr>
          <a:lstStyle/>
          <a:p>
            <a:pPr algn="ctr"/>
            <a:r>
              <a:rPr lang="zh-CN" altLang="zh-CN" sz="1600" kern="100" dirty="0">
                <a:effectLst/>
                <a:latin typeface="+mn-ea"/>
              </a:rPr>
              <a:t>图</a:t>
            </a:r>
            <a:r>
              <a:rPr lang="en-US" altLang="zh-CN" sz="1600" kern="100" dirty="0">
                <a:effectLst/>
                <a:latin typeface="+mn-ea"/>
              </a:rPr>
              <a:t>7</a:t>
            </a:r>
            <a:r>
              <a:rPr lang="en-US" altLang="zh-CN" sz="1600" kern="0" dirty="0">
                <a:effectLst/>
                <a:latin typeface="+mn-ea"/>
                <a:cs typeface="Tahoma" panose="020B0604030504040204" pitchFamily="34" charset="0"/>
              </a:rPr>
              <a:t>-3</a:t>
            </a:r>
            <a:r>
              <a:rPr lang="en-US" altLang="zh-CN" sz="1600" kern="100" dirty="0">
                <a:effectLst/>
                <a:latin typeface="+mn-ea"/>
              </a:rPr>
              <a:t>  </a:t>
            </a:r>
            <a:r>
              <a:rPr lang="en-US" altLang="zh-CN" sz="1600" kern="100" dirty="0">
                <a:effectLst/>
                <a:latin typeface="+mn-ea"/>
                <a:cs typeface="Tahoma" panose="020B0604030504040204" pitchFamily="34" charset="0"/>
              </a:rPr>
              <a:t>PPP PAP</a:t>
            </a:r>
            <a:r>
              <a:rPr lang="zh-CN" altLang="zh-CN" sz="1600" kern="100" dirty="0">
                <a:effectLst/>
                <a:latin typeface="+mn-ea"/>
                <a:cs typeface="Tahoma" panose="020B0604030504040204" pitchFamily="34" charset="0"/>
              </a:rPr>
              <a:t>认证拓扑图</a:t>
            </a:r>
            <a:endParaRPr lang="zh-CN" altLang="zh-CN" sz="1600" kern="100" dirty="0">
              <a:effectLst/>
              <a:latin typeface="+mn-ea"/>
            </a:endParaRPr>
          </a:p>
        </p:txBody>
      </p:sp>
    </p:spTree>
    <p:extLst>
      <p:ext uri="{BB962C8B-B14F-4D97-AF65-F5344CB8AC3E}">
        <p14:creationId xmlns:p14="http://schemas.microsoft.com/office/powerpoint/2010/main" val="4029119107"/>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b="1" kern="100" dirty="0">
                <a:effectLst/>
                <a:latin typeface="+mn-ea"/>
              </a:rPr>
              <a:t> </a:t>
            </a:r>
            <a:r>
              <a:rPr lang="zh-CN" altLang="zh-CN" b="1" dirty="0">
                <a:effectLst/>
                <a:latin typeface="+mn-ea"/>
              </a:rPr>
              <a:t> </a:t>
            </a:r>
            <a:r>
              <a:rPr lang="en-US" altLang="zh-CN" b="1" dirty="0">
                <a:effectLst/>
                <a:latin typeface="+mn-ea"/>
              </a:rPr>
              <a:t>CHAP</a:t>
            </a:r>
            <a:r>
              <a:rPr lang="zh-CN" altLang="zh-CN" b="1" dirty="0">
                <a:effectLst/>
                <a:latin typeface="+mn-ea"/>
                <a:cs typeface="Times New Roman" panose="02020603050405020304" pitchFamily="18" charset="0"/>
              </a:rPr>
              <a:t>验证配置</a:t>
            </a:r>
            <a:endParaRPr lang="zh-CN" altLang="zh-CN" b="1" kern="100" dirty="0">
              <a:effectLst/>
              <a:latin typeface="+mn-ea"/>
            </a:endParaRPr>
          </a:p>
        </p:txBody>
      </p:sp>
      <p:sp>
        <p:nvSpPr>
          <p:cNvPr id="2" name="文本框 1"/>
          <p:cNvSpPr txBox="1"/>
          <p:nvPr/>
        </p:nvSpPr>
        <p:spPr>
          <a:xfrm>
            <a:off x="917575" y="1585687"/>
            <a:ext cx="10591800" cy="1422954"/>
          </a:xfrm>
          <a:prstGeom prst="rect">
            <a:avLst/>
          </a:prstGeom>
          <a:noFill/>
        </p:spPr>
        <p:txBody>
          <a:bodyPr wrap="square" rtlCol="0" anchor="t">
            <a:spAutoFit/>
          </a:bodyPr>
          <a:lstStyle/>
          <a:p>
            <a:pPr indent="266700" algn="just">
              <a:lnSpc>
                <a:spcPct val="150000"/>
              </a:lnSpc>
            </a:pPr>
            <a:r>
              <a:rPr lang="zh-CN" altLang="zh-CN" sz="2000" kern="100" dirty="0">
                <a:effectLst/>
                <a:latin typeface="+mn-ea"/>
                <a:cs typeface="Tahoma" panose="020B0604030504040204" pitchFamily="34" charset="0"/>
              </a:rPr>
              <a:t>对例</a:t>
            </a:r>
            <a:r>
              <a:rPr lang="en-US" altLang="zh-CN" sz="2000" kern="100" dirty="0">
                <a:effectLst/>
                <a:latin typeface="+mn-ea"/>
                <a:cs typeface="Tahoma" panose="020B0604030504040204" pitchFamily="34" charset="0"/>
              </a:rPr>
              <a:t>1</a:t>
            </a:r>
            <a:r>
              <a:rPr lang="zh-CN" altLang="zh-CN" sz="2000" kern="100" dirty="0">
                <a:effectLst/>
                <a:latin typeface="+mn-ea"/>
                <a:cs typeface="Tahoma" panose="020B0604030504040204" pitchFamily="34" charset="0"/>
              </a:rPr>
              <a:t>中串口链路进行抓包观察，观察报文中的用户名与密码。</a:t>
            </a:r>
            <a:endParaRPr lang="zh-CN" altLang="zh-CN" sz="2000" kern="100" dirty="0">
              <a:effectLst/>
              <a:latin typeface="+mn-ea"/>
            </a:endParaRPr>
          </a:p>
          <a:p>
            <a:pPr indent="266700" algn="just">
              <a:lnSpc>
                <a:spcPct val="150000"/>
              </a:lnSpc>
            </a:pPr>
            <a:r>
              <a:rPr lang="zh-CN" altLang="zh-CN" sz="2000" kern="100" dirty="0">
                <a:effectLst/>
                <a:latin typeface="+mn-ea"/>
                <a:cs typeface="Tahoma" panose="020B0604030504040204" pitchFamily="34" charset="0"/>
              </a:rPr>
              <a:t>注意：在抓包前必须关闭重启接口，因为</a:t>
            </a:r>
            <a:r>
              <a:rPr lang="en-US" altLang="zh-CN" sz="2000" kern="100" dirty="0">
                <a:effectLst/>
                <a:latin typeface="+mn-ea"/>
                <a:cs typeface="Tahoma" panose="020B0604030504040204" pitchFamily="34" charset="0"/>
              </a:rPr>
              <a:t>PPP</a:t>
            </a:r>
            <a:r>
              <a:rPr lang="zh-CN" altLang="zh-CN" sz="2000" kern="100" dirty="0">
                <a:effectLst/>
                <a:latin typeface="+mn-ea"/>
                <a:cs typeface="Tahoma" panose="020B0604030504040204" pitchFamily="34" charset="0"/>
              </a:rPr>
              <a:t>链路只有协商阶段才会在报文中携带用户名与密码。</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pic>
        <p:nvPicPr>
          <p:cNvPr id="7" name="图片 6">
            <a:extLst>
              <a:ext uri="{FF2B5EF4-FFF2-40B4-BE49-F238E27FC236}">
                <a16:creationId xmlns:a16="http://schemas.microsoft.com/office/drawing/2014/main" id="{2D1A9484-FCE5-D95B-6A0C-D2EDE8E03C65}"/>
              </a:ext>
            </a:extLst>
          </p:cNvPr>
          <p:cNvPicPr>
            <a:picLocks noChangeAspect="1"/>
          </p:cNvPicPr>
          <p:nvPr/>
        </p:nvPicPr>
        <p:blipFill>
          <a:blip r:embed="rId2"/>
          <a:stretch>
            <a:fillRect/>
          </a:stretch>
        </p:blipFill>
        <p:spPr>
          <a:xfrm>
            <a:off x="1831975" y="3349580"/>
            <a:ext cx="7890141" cy="2525871"/>
          </a:xfrm>
          <a:prstGeom prst="rect">
            <a:avLst/>
          </a:prstGeom>
        </p:spPr>
      </p:pic>
    </p:spTree>
    <p:extLst>
      <p:ext uri="{BB962C8B-B14F-4D97-AF65-F5344CB8AC3E}">
        <p14:creationId xmlns:p14="http://schemas.microsoft.com/office/powerpoint/2010/main" val="182140273"/>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b="1" kern="100" dirty="0">
                <a:effectLst/>
                <a:latin typeface="+mn-ea"/>
              </a:rPr>
              <a:t> </a:t>
            </a:r>
            <a:r>
              <a:rPr lang="zh-CN" altLang="zh-CN" b="1" dirty="0">
                <a:effectLst/>
                <a:latin typeface="+mn-ea"/>
              </a:rPr>
              <a:t> </a:t>
            </a:r>
            <a:r>
              <a:rPr lang="en-US" altLang="zh-CN" b="1" dirty="0">
                <a:effectLst/>
                <a:latin typeface="+mn-ea"/>
              </a:rPr>
              <a:t>CHAP</a:t>
            </a:r>
            <a:r>
              <a:rPr lang="zh-CN" altLang="zh-CN" b="1" dirty="0">
                <a:effectLst/>
                <a:latin typeface="+mn-ea"/>
                <a:cs typeface="Times New Roman" panose="02020603050405020304" pitchFamily="18" charset="0"/>
              </a:rPr>
              <a:t>验证配置</a:t>
            </a:r>
            <a:endParaRPr lang="zh-CN" altLang="zh-CN" b="1" kern="100" dirty="0">
              <a:effectLst/>
              <a:latin typeface="+mn-ea"/>
            </a:endParaRPr>
          </a:p>
        </p:txBody>
      </p:sp>
      <p:sp>
        <p:nvSpPr>
          <p:cNvPr id="2" name="文本框 1"/>
          <p:cNvSpPr txBox="1"/>
          <p:nvPr/>
        </p:nvSpPr>
        <p:spPr>
          <a:xfrm>
            <a:off x="917575" y="1585687"/>
            <a:ext cx="10591800" cy="1884618"/>
          </a:xfrm>
          <a:prstGeom prst="rect">
            <a:avLst/>
          </a:prstGeom>
          <a:noFill/>
        </p:spPr>
        <p:txBody>
          <a:bodyPr wrap="square" rtlCol="0" anchor="t">
            <a:spAutoFit/>
          </a:bodyPr>
          <a:lstStyle/>
          <a:p>
            <a:pPr indent="266700" algn="just">
              <a:lnSpc>
                <a:spcPct val="150000"/>
              </a:lnSpc>
            </a:pPr>
            <a:r>
              <a:rPr lang="en-US" altLang="zh-CN" sz="2000" kern="100" dirty="0">
                <a:effectLst/>
                <a:latin typeface="+mn-ea"/>
                <a:cs typeface="Tahoma" panose="020B0604030504040204" pitchFamily="34" charset="0"/>
              </a:rPr>
              <a:t>   </a:t>
            </a:r>
            <a:r>
              <a:rPr lang="zh-CN" altLang="zh-CN" sz="2000" kern="100" dirty="0">
                <a:effectLst/>
                <a:latin typeface="+mn-ea"/>
                <a:cs typeface="Tahoma" panose="020B0604030504040204" pitchFamily="34" charset="0"/>
              </a:rPr>
              <a:t>可以观察到，在数据包中很容易找到所配置的用户名和密码。“</a:t>
            </a:r>
            <a:r>
              <a:rPr lang="en-US" altLang="zh-CN" sz="2000" kern="100" dirty="0">
                <a:effectLst/>
                <a:latin typeface="+mn-ea"/>
                <a:cs typeface="Tahoma" panose="020B0604030504040204" pitchFamily="34" charset="0"/>
              </a:rPr>
              <a:t>Peer-ID</a:t>
            </a:r>
            <a:r>
              <a:rPr lang="zh-CN" altLang="zh-CN" sz="2000" kern="100" dirty="0">
                <a:effectLst/>
                <a:latin typeface="+mn-ea"/>
                <a:cs typeface="Tahoma" panose="020B0604030504040204" pitchFamily="34" charset="0"/>
              </a:rPr>
              <a:t>”显示内容为用户名，“</a:t>
            </a:r>
            <a:r>
              <a:rPr lang="en-US" altLang="zh-CN" sz="2000" kern="100" dirty="0">
                <a:effectLst/>
                <a:latin typeface="+mn-ea"/>
                <a:cs typeface="Tahoma" panose="020B0604030504040204" pitchFamily="34" charset="0"/>
              </a:rPr>
              <a:t>Password</a:t>
            </a:r>
            <a:r>
              <a:rPr lang="zh-CN" altLang="zh-CN" sz="2000" kern="100" dirty="0">
                <a:effectLst/>
                <a:latin typeface="+mn-ea"/>
                <a:cs typeface="Tahoma" panose="020B0604030504040204" pitchFamily="34" charset="0"/>
              </a:rPr>
              <a:t>”显示内容为密码。由此验证了使用</a:t>
            </a:r>
            <a:r>
              <a:rPr lang="en-US" altLang="zh-CN" sz="2000" kern="100" dirty="0">
                <a:effectLst/>
                <a:latin typeface="+mn-ea"/>
                <a:cs typeface="Tahoma" panose="020B0604030504040204" pitchFamily="34" charset="0"/>
              </a:rPr>
              <a:t>PAP</a:t>
            </a:r>
            <a:r>
              <a:rPr lang="zh-CN" altLang="zh-CN" sz="2000" kern="100" dirty="0">
                <a:effectLst/>
                <a:latin typeface="+mn-ea"/>
                <a:cs typeface="Tahoma" panose="020B0604030504040204" pitchFamily="34" charset="0"/>
              </a:rPr>
              <a:t>认证时，口令将以明文方式在链路上传送，并且由于完成</a:t>
            </a:r>
            <a:r>
              <a:rPr lang="en-US" altLang="zh-CN" sz="2000" kern="100" dirty="0">
                <a:effectLst/>
                <a:latin typeface="+mn-ea"/>
                <a:cs typeface="Tahoma" panose="020B0604030504040204" pitchFamily="34" charset="0"/>
              </a:rPr>
              <a:t>PPP</a:t>
            </a:r>
            <a:r>
              <a:rPr lang="zh-CN" altLang="zh-CN" sz="2000" kern="100" dirty="0">
                <a:effectLst/>
                <a:latin typeface="+mn-ea"/>
                <a:cs typeface="Tahoma" panose="020B0604030504040204" pitchFamily="34" charset="0"/>
              </a:rPr>
              <a:t>链路建立后，会不停地在链路上反复发送用户名和口令。而使用</a:t>
            </a:r>
            <a:r>
              <a:rPr lang="en-US" altLang="zh-CN" sz="2000" kern="100" dirty="0">
                <a:effectLst/>
                <a:latin typeface="+mn-ea"/>
                <a:cs typeface="Tahoma" panose="020B0604030504040204" pitchFamily="34" charset="0"/>
              </a:rPr>
              <a:t>CHAP</a:t>
            </a:r>
            <a:r>
              <a:rPr lang="zh-CN" altLang="zh-CN" sz="2000" kern="100" dirty="0">
                <a:effectLst/>
                <a:latin typeface="+mn-ea"/>
                <a:cs typeface="Tahoma" panose="020B0604030504040204" pitchFamily="34" charset="0"/>
              </a:rPr>
              <a:t>认证时，口令用</a:t>
            </a:r>
            <a:r>
              <a:rPr lang="en-US" altLang="zh-CN" sz="2000" kern="100" dirty="0">
                <a:effectLst/>
                <a:latin typeface="+mn-ea"/>
                <a:cs typeface="Tahoma" panose="020B0604030504040204" pitchFamily="34" charset="0"/>
              </a:rPr>
              <a:t>MD5</a:t>
            </a:r>
            <a:r>
              <a:rPr lang="zh-CN" altLang="zh-CN" sz="2000" kern="100" dirty="0">
                <a:effectLst/>
                <a:latin typeface="+mn-ea"/>
                <a:cs typeface="Tahoma" panose="020B0604030504040204" pitchFamily="34" charset="0"/>
              </a:rPr>
              <a:t>算法加密后在链路上发送，能有效地防止攻击。</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grpSp>
        <p:nvGrpSpPr>
          <p:cNvPr id="3" name="组合 2">
            <a:extLst>
              <a:ext uri="{FF2B5EF4-FFF2-40B4-BE49-F238E27FC236}">
                <a16:creationId xmlns:a16="http://schemas.microsoft.com/office/drawing/2014/main" id="{05D41B36-8F27-7F7E-F129-6929CDAB774E}"/>
              </a:ext>
            </a:extLst>
          </p:cNvPr>
          <p:cNvGrpSpPr/>
          <p:nvPr/>
        </p:nvGrpSpPr>
        <p:grpSpPr>
          <a:xfrm>
            <a:off x="841375" y="5487035"/>
            <a:ext cx="10226040" cy="1123950"/>
            <a:chOff x="1325" y="8641"/>
            <a:chExt cx="16104" cy="1770"/>
          </a:xfrm>
        </p:grpSpPr>
        <p:sp>
          <p:nvSpPr>
            <p:cNvPr id="5" name="矩形 4">
              <a:extLst>
                <a:ext uri="{FF2B5EF4-FFF2-40B4-BE49-F238E27FC236}">
                  <a16:creationId xmlns:a16="http://schemas.microsoft.com/office/drawing/2014/main" id="{6B28A855-64C9-3505-CCA1-DE99EE46BBF6}"/>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互联网">
              <a:extLst>
                <a:ext uri="{FF2B5EF4-FFF2-40B4-BE49-F238E27FC236}">
                  <a16:creationId xmlns:a16="http://schemas.microsoft.com/office/drawing/2014/main" id="{6F3999AB-B6C4-653C-BA95-3384894D61B0}"/>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302896860"/>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b="1" kern="100" dirty="0">
                <a:effectLst/>
                <a:latin typeface="+mn-ea"/>
              </a:rPr>
              <a:t> </a:t>
            </a:r>
            <a:r>
              <a:rPr lang="zh-CN" altLang="zh-CN" b="1" dirty="0">
                <a:effectLst/>
                <a:latin typeface="+mn-ea"/>
              </a:rPr>
              <a:t> </a:t>
            </a:r>
            <a:r>
              <a:rPr lang="en-US" altLang="zh-CN" b="1" dirty="0">
                <a:effectLst/>
                <a:latin typeface="+mn-ea"/>
              </a:rPr>
              <a:t>CHAP</a:t>
            </a:r>
            <a:r>
              <a:rPr lang="zh-CN" altLang="zh-CN" b="1" dirty="0">
                <a:effectLst/>
                <a:latin typeface="+mn-ea"/>
                <a:cs typeface="Times New Roman" panose="02020603050405020304" pitchFamily="18" charset="0"/>
              </a:rPr>
              <a:t>验证配置</a:t>
            </a:r>
            <a:endParaRPr lang="zh-CN" altLang="zh-CN" b="1" kern="100" dirty="0">
              <a:effectLst/>
              <a:latin typeface="+mn-ea"/>
            </a:endParaRPr>
          </a:p>
        </p:txBody>
      </p:sp>
      <p:sp>
        <p:nvSpPr>
          <p:cNvPr id="2" name="文本框 1"/>
          <p:cNvSpPr txBox="1"/>
          <p:nvPr/>
        </p:nvSpPr>
        <p:spPr>
          <a:xfrm>
            <a:off x="917575" y="1585687"/>
            <a:ext cx="10591800" cy="4192943"/>
          </a:xfrm>
          <a:prstGeom prst="rect">
            <a:avLst/>
          </a:prstGeom>
          <a:noFill/>
        </p:spPr>
        <p:txBody>
          <a:bodyPr wrap="square" rtlCol="0" anchor="t">
            <a:spAutoFit/>
          </a:bodyPr>
          <a:lstStyle/>
          <a:p>
            <a:pPr indent="262255" algn="just">
              <a:lnSpc>
                <a:spcPct val="150000"/>
              </a:lnSpc>
            </a:pPr>
            <a:r>
              <a:rPr lang="en-US" altLang="zh-CN" sz="2000" kern="100" dirty="0">
                <a:effectLst/>
                <a:latin typeface="+mn-ea"/>
                <a:cs typeface="Tahoma" panose="020B0604030504040204" pitchFamily="34" charset="0"/>
              </a:rPr>
              <a:t>   </a:t>
            </a:r>
            <a:r>
              <a:rPr lang="en-US" altLang="zh-CN" sz="2000" b="1" kern="100" dirty="0">
                <a:effectLst/>
                <a:latin typeface="+mn-ea"/>
                <a:cs typeface="Tahoma" panose="020B0604030504040204" pitchFamily="34" charset="0"/>
              </a:rPr>
              <a:t>1.PPP</a:t>
            </a:r>
            <a:r>
              <a:rPr lang="zh-CN" altLang="zh-CN" sz="2000" b="1" kern="100" dirty="0">
                <a:effectLst/>
                <a:latin typeface="+mn-ea"/>
                <a:cs typeface="Tahoma" panose="020B0604030504040204" pitchFamily="34" charset="0"/>
              </a:rPr>
              <a:t>的</a:t>
            </a:r>
            <a:r>
              <a:rPr lang="en-US" altLang="zh-CN" sz="2000" b="1" kern="100" dirty="0">
                <a:effectLst/>
                <a:latin typeface="+mn-ea"/>
                <a:cs typeface="Tahoma" panose="020B0604030504040204" pitchFamily="34" charset="0"/>
              </a:rPr>
              <a:t>CHAP</a:t>
            </a:r>
            <a:r>
              <a:rPr lang="zh-CN" altLang="zh-CN" sz="2000" b="1" kern="100" dirty="0">
                <a:effectLst/>
                <a:latin typeface="+mn-ea"/>
                <a:cs typeface="Tahoma" panose="020B0604030504040204" pitchFamily="34" charset="0"/>
              </a:rPr>
              <a:t>验证</a:t>
            </a:r>
            <a:r>
              <a:rPr lang="zh-CN" altLang="zh-CN" sz="2000" b="1" kern="0" dirty="0">
                <a:effectLst/>
                <a:latin typeface="+mn-ea"/>
                <a:cs typeface="Tahoma" panose="020B0604030504040204" pitchFamily="34" charset="0"/>
              </a:rPr>
              <a:t>配置</a:t>
            </a:r>
            <a:endParaRPr lang="zh-CN" altLang="zh-CN" sz="2000" kern="100" dirty="0">
              <a:effectLst/>
              <a:latin typeface="+mn-ea"/>
            </a:endParaRPr>
          </a:p>
          <a:p>
            <a:pPr indent="26162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1</a:t>
            </a:r>
            <a:r>
              <a:rPr lang="zh-CN" altLang="zh-CN" sz="2000" kern="0" dirty="0">
                <a:effectLst/>
                <a:latin typeface="+mn-ea"/>
                <a:cs typeface="Tahoma" panose="020B0604030504040204" pitchFamily="34" charset="0"/>
              </a:rPr>
              <a:t>）配置命令</a:t>
            </a:r>
            <a:endParaRPr lang="zh-CN" altLang="zh-CN" sz="2000" kern="100" dirty="0">
              <a:effectLst/>
              <a:latin typeface="+mn-ea"/>
            </a:endParaRPr>
          </a:p>
          <a:p>
            <a:pPr marL="342900" lvl="0" indent="-342900" algn="l">
              <a:lnSpc>
                <a:spcPct val="150000"/>
              </a:lnSpc>
              <a:buFont typeface="+mj-ea"/>
              <a:buAutoNum type="circleNumDbPlain"/>
            </a:pPr>
            <a:r>
              <a:rPr lang="zh-CN" altLang="zh-CN" sz="2000" kern="0" dirty="0">
                <a:effectLst/>
                <a:latin typeface="+mn-ea"/>
                <a:cs typeface="Tahoma" panose="020B0604030504040204" pitchFamily="34" charset="0"/>
              </a:rPr>
              <a:t>设置本端的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认证</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命令格式：</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[Huawei]int s4/0/0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-Serial4/0/0]</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authentication-mode CHAP</a:t>
            </a:r>
            <a:endParaRPr lang="zh-CN" altLang="zh-CN" sz="2000" kern="100" dirty="0">
              <a:effectLst/>
              <a:latin typeface="+mn-ea"/>
            </a:endParaRPr>
          </a:p>
          <a:p>
            <a:pPr indent="266700" algn="just">
              <a:lnSpc>
                <a:spcPct val="150000"/>
              </a:lnSpc>
            </a:pPr>
            <a:r>
              <a:rPr lang="zh-CN" altLang="zh-CN" sz="2000" b="1" kern="0" dirty="0">
                <a:effectLst/>
                <a:latin typeface="+mn-ea"/>
                <a:cs typeface="Tahoma" panose="020B0604030504040204" pitchFamily="34" charset="0"/>
              </a:rPr>
              <a:t>说明：</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设置本端的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协议对对端设备的认证方式为</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a:t>
            </a:r>
            <a:endParaRPr lang="zh-CN" altLang="zh-CN" sz="2000" kern="100" dirty="0">
              <a:effectLst/>
              <a:latin typeface="+mn-ea"/>
            </a:endParaRPr>
          </a:p>
          <a:p>
            <a:pPr indent="266700" algn="just">
              <a:lnSpc>
                <a:spcPct val="150000"/>
              </a:lnSpc>
            </a:pP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grpSp>
        <p:nvGrpSpPr>
          <p:cNvPr id="3" name="组合 2">
            <a:extLst>
              <a:ext uri="{FF2B5EF4-FFF2-40B4-BE49-F238E27FC236}">
                <a16:creationId xmlns:a16="http://schemas.microsoft.com/office/drawing/2014/main" id="{4086C65B-D8FC-0A33-8292-6BB12CED9A28}"/>
              </a:ext>
            </a:extLst>
          </p:cNvPr>
          <p:cNvGrpSpPr/>
          <p:nvPr/>
        </p:nvGrpSpPr>
        <p:grpSpPr>
          <a:xfrm>
            <a:off x="841375" y="5487035"/>
            <a:ext cx="10226040" cy="1123950"/>
            <a:chOff x="1325" y="8641"/>
            <a:chExt cx="16104" cy="1770"/>
          </a:xfrm>
        </p:grpSpPr>
        <p:sp>
          <p:nvSpPr>
            <p:cNvPr id="5" name="矩形 4">
              <a:extLst>
                <a:ext uri="{FF2B5EF4-FFF2-40B4-BE49-F238E27FC236}">
                  <a16:creationId xmlns:a16="http://schemas.microsoft.com/office/drawing/2014/main" id="{60119BAA-452F-5453-8FE1-8F9802ADFCD6}"/>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互联网">
              <a:extLst>
                <a:ext uri="{FF2B5EF4-FFF2-40B4-BE49-F238E27FC236}">
                  <a16:creationId xmlns:a16="http://schemas.microsoft.com/office/drawing/2014/main" id="{27DDDA1D-7C16-1983-F2C0-4BC3304EB8C8}"/>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2024489874"/>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026133" y="2459925"/>
            <a:ext cx="5615970" cy="1037335"/>
          </a:xfrm>
          <a:prstGeom prst="rect">
            <a:avLst/>
          </a:prstGeom>
          <a:noFill/>
        </p:spPr>
        <p:txBody>
          <a:bodyPr wrap="square" rtlCol="0" anchor="t">
            <a:spAutoFit/>
          </a:bodyPr>
          <a:lstStyle/>
          <a:p>
            <a:pPr defTabSz="914583">
              <a:lnSpc>
                <a:spcPct val="110000"/>
              </a:lnSpc>
            </a:pPr>
            <a:r>
              <a:rPr lang="zh-CN" altLang="en-US" sz="6001" dirty="0">
                <a:solidFill>
                  <a:prstClr val="black"/>
                </a:solidFill>
                <a:latin typeface="微软雅黑"/>
                <a:ea typeface="微软雅黑"/>
                <a:cs typeface="+mn-ea"/>
                <a:sym typeface="+mn-lt"/>
              </a:rPr>
              <a:t>接入广域网</a:t>
            </a:r>
          </a:p>
        </p:txBody>
      </p:sp>
      <p:sp>
        <p:nvSpPr>
          <p:cNvPr id="4" name="文本框 3"/>
          <p:cNvSpPr txBox="1"/>
          <p:nvPr/>
        </p:nvSpPr>
        <p:spPr>
          <a:xfrm>
            <a:off x="6026134" y="1554841"/>
            <a:ext cx="2924198" cy="801117"/>
          </a:xfrm>
          <a:prstGeom prst="rect">
            <a:avLst/>
          </a:prstGeom>
          <a:noFill/>
        </p:spPr>
        <p:txBody>
          <a:bodyPr wrap="none" rtlCol="0" anchor="t">
            <a:spAutoFit/>
          </a:bodyPr>
          <a:lstStyle/>
          <a:p>
            <a:pPr defTabSz="914583">
              <a:lnSpc>
                <a:spcPct val="110000"/>
              </a:lnSpc>
            </a:pPr>
            <a:r>
              <a:rPr lang="en-US" altLang="zh-CN" sz="4501" dirty="0">
                <a:solidFill>
                  <a:srgbClr val="4080DC"/>
                </a:solidFill>
                <a:latin typeface="微软雅黑"/>
                <a:ea typeface="微软雅黑"/>
                <a:cs typeface="+mn-ea"/>
                <a:sym typeface="+mn-lt"/>
              </a:rPr>
              <a:t>——</a:t>
            </a:r>
            <a:r>
              <a:rPr lang="zh-CN" altLang="en-US" sz="4501" dirty="0">
                <a:solidFill>
                  <a:srgbClr val="4080DC"/>
                </a:solidFill>
                <a:latin typeface="微软雅黑"/>
                <a:ea typeface="微软雅黑"/>
                <a:cs typeface="+mn-ea"/>
                <a:sym typeface="+mn-lt"/>
              </a:rPr>
              <a:t>项目</a:t>
            </a:r>
            <a:r>
              <a:rPr lang="en-US" altLang="zh-CN" sz="4501" dirty="0">
                <a:solidFill>
                  <a:srgbClr val="4080DC"/>
                </a:solidFill>
                <a:latin typeface="微软雅黑"/>
                <a:ea typeface="微软雅黑"/>
                <a:cs typeface="+mn-ea"/>
                <a:sym typeface="+mn-lt"/>
              </a:rPr>
              <a:t>7</a:t>
            </a:r>
          </a:p>
        </p:txBody>
      </p:sp>
      <p:sp>
        <p:nvSpPr>
          <p:cNvPr id="10" name="文本框 9">
            <a:extLst>
              <a:ext uri="{FF2B5EF4-FFF2-40B4-BE49-F238E27FC236}">
                <a16:creationId xmlns:a16="http://schemas.microsoft.com/office/drawing/2014/main" id="{EE0E30CD-5AB8-48A1-B069-07EBF4F22990}"/>
              </a:ext>
            </a:extLst>
          </p:cNvPr>
          <p:cNvSpPr txBox="1"/>
          <p:nvPr/>
        </p:nvSpPr>
        <p:spPr>
          <a:xfrm>
            <a:off x="2605231" y="304871"/>
            <a:ext cx="2493567" cy="375896"/>
          </a:xfrm>
          <a:prstGeom prst="rect">
            <a:avLst/>
          </a:prstGeom>
          <a:noFill/>
        </p:spPr>
        <p:txBody>
          <a:bodyPr wrap="none" rtlCol="0" anchor="t">
            <a:spAutoFit/>
          </a:bodyPr>
          <a:lstStyle/>
          <a:p>
            <a:pPr defTabSz="914583">
              <a:lnSpc>
                <a:spcPct val="110000"/>
              </a:lnSpc>
            </a:pPr>
            <a:r>
              <a:rPr lang="zh-CN" altLang="en-US" sz="1800" dirty="0">
                <a:solidFill>
                  <a:srgbClr val="4080DC"/>
                </a:solidFill>
                <a:latin typeface="微软雅黑"/>
                <a:ea typeface="微软雅黑"/>
                <a:cs typeface="+mn-ea"/>
                <a:sym typeface="+mn-lt"/>
              </a:rPr>
              <a:t>名校名师精品系列教材</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b="1" kern="100" dirty="0">
                <a:effectLst/>
                <a:latin typeface="+mn-ea"/>
              </a:rPr>
              <a:t> </a:t>
            </a:r>
            <a:r>
              <a:rPr lang="zh-CN" altLang="zh-CN" b="1" dirty="0">
                <a:effectLst/>
                <a:latin typeface="+mn-ea"/>
              </a:rPr>
              <a:t> </a:t>
            </a:r>
            <a:r>
              <a:rPr lang="en-US" altLang="zh-CN" b="1" dirty="0">
                <a:effectLst/>
                <a:latin typeface="+mn-ea"/>
              </a:rPr>
              <a:t>CHAP</a:t>
            </a:r>
            <a:r>
              <a:rPr lang="zh-CN" altLang="zh-CN" b="1" dirty="0">
                <a:effectLst/>
                <a:latin typeface="+mn-ea"/>
                <a:cs typeface="Times New Roman" panose="02020603050405020304" pitchFamily="18" charset="0"/>
              </a:rPr>
              <a:t>验证配置</a:t>
            </a:r>
            <a:endParaRPr lang="zh-CN" altLang="zh-CN" b="1" kern="100" dirty="0">
              <a:effectLst/>
              <a:latin typeface="+mn-ea"/>
            </a:endParaRPr>
          </a:p>
        </p:txBody>
      </p:sp>
      <p:sp>
        <p:nvSpPr>
          <p:cNvPr id="2" name="文本框 1"/>
          <p:cNvSpPr txBox="1"/>
          <p:nvPr/>
        </p:nvSpPr>
        <p:spPr>
          <a:xfrm>
            <a:off x="917575" y="1585687"/>
            <a:ext cx="10591800" cy="4192943"/>
          </a:xfrm>
          <a:prstGeom prst="rect">
            <a:avLst/>
          </a:prstGeom>
          <a:noFill/>
        </p:spPr>
        <p:txBody>
          <a:bodyPr wrap="square" rtlCol="0" anchor="t">
            <a:spAutoFit/>
          </a:bodyPr>
          <a:lstStyle/>
          <a:p>
            <a:pPr indent="200025"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2</a:t>
            </a:r>
            <a:r>
              <a:rPr lang="zh-CN" altLang="zh-CN" sz="2000" kern="0" dirty="0">
                <a:effectLst/>
                <a:latin typeface="+mn-ea"/>
                <a:cs typeface="Tahoma" panose="020B0604030504040204" pitchFamily="34" charset="0"/>
              </a:rPr>
              <a:t>）配置本地认证信息</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a:t>
            </a:r>
            <a:r>
              <a:rPr lang="en-US" altLang="zh-CN" sz="2000" b="1" kern="0" dirty="0" err="1">
                <a:effectLst/>
                <a:latin typeface="+mn-ea"/>
                <a:cs typeface="Tahoma" panose="020B0604030504040204" pitchFamily="34" charset="0"/>
              </a:rPr>
              <a:t>aaa</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a:t>
            </a:r>
            <a:r>
              <a:rPr lang="en-US" altLang="zh-CN" sz="2000" b="1" kern="0" dirty="0" err="1">
                <a:effectLst/>
                <a:latin typeface="+mn-ea"/>
                <a:cs typeface="Tahoma" panose="020B0604030504040204" pitchFamily="34" charset="0"/>
              </a:rPr>
              <a:t>aaa</a:t>
            </a:r>
            <a:r>
              <a:rPr lang="en-US" altLang="zh-CN" sz="2000" b="1" kern="0" dirty="0">
                <a:effectLst/>
                <a:latin typeface="+mn-ea"/>
                <a:cs typeface="Tahoma" panose="020B0604030504040204" pitchFamily="34" charset="0"/>
              </a:rPr>
              <a:t>]local-user </a:t>
            </a:r>
            <a:r>
              <a:rPr lang="en-US" altLang="zh-CN" sz="2000" b="1" i="1" kern="0" dirty="0">
                <a:effectLst/>
                <a:latin typeface="+mn-ea"/>
                <a:cs typeface="Tahoma" panose="020B0604030504040204" pitchFamily="34" charset="0"/>
              </a:rPr>
              <a:t>username </a:t>
            </a:r>
            <a:r>
              <a:rPr lang="en-US" altLang="zh-CN" sz="2000" b="1" kern="0" dirty="0">
                <a:effectLst/>
                <a:latin typeface="+mn-ea"/>
                <a:cs typeface="Tahoma" panose="020B0604030504040204" pitchFamily="34" charset="0"/>
              </a:rPr>
              <a:t>password cipher </a:t>
            </a:r>
            <a:r>
              <a:rPr lang="en-US" altLang="zh-CN" sz="2000" b="1" i="1" kern="0" dirty="0">
                <a:effectLst/>
                <a:latin typeface="+mn-ea"/>
                <a:cs typeface="Tahoma" panose="020B0604030504040204" pitchFamily="34" charset="0"/>
              </a:rPr>
              <a:t>password</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a:t>
            </a:r>
            <a:r>
              <a:rPr lang="en-US" altLang="zh-CN" sz="2000" b="1" kern="0" dirty="0" err="1">
                <a:effectLst/>
                <a:latin typeface="+mn-ea"/>
                <a:cs typeface="Tahoma" panose="020B0604030504040204" pitchFamily="34" charset="0"/>
              </a:rPr>
              <a:t>aaa</a:t>
            </a:r>
            <a:r>
              <a:rPr lang="en-US" altLang="zh-CN" sz="2000" b="1" kern="0" dirty="0">
                <a:effectLst/>
                <a:latin typeface="+mn-ea"/>
                <a:cs typeface="Tahoma" panose="020B0604030504040204" pitchFamily="34" charset="0"/>
              </a:rPr>
              <a:t>]local-user </a:t>
            </a:r>
            <a:r>
              <a:rPr lang="en-US" altLang="zh-CN" sz="2000" b="1" i="1" kern="0" dirty="0">
                <a:effectLst/>
                <a:latin typeface="+mn-ea"/>
                <a:cs typeface="Tahoma" panose="020B0604030504040204" pitchFamily="34" charset="0"/>
              </a:rPr>
              <a:t>username</a:t>
            </a:r>
            <a:r>
              <a:rPr lang="en-US" altLang="zh-CN" sz="2000" b="1" kern="0" dirty="0">
                <a:effectLst/>
                <a:latin typeface="+mn-ea"/>
                <a:cs typeface="Tahoma" panose="020B0604030504040204" pitchFamily="34" charset="0"/>
              </a:rPr>
              <a:t> service-type </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a:t>
            </a:r>
            <a:endParaRPr lang="zh-CN" altLang="zh-CN" sz="2000" kern="100" dirty="0">
              <a:effectLst/>
              <a:latin typeface="+mn-ea"/>
            </a:endParaRPr>
          </a:p>
          <a:p>
            <a:pPr indent="262255" algn="just">
              <a:lnSpc>
                <a:spcPct val="150000"/>
              </a:lnSpc>
            </a:pPr>
            <a:r>
              <a:rPr lang="zh-CN" altLang="zh-CN" sz="2000" b="1" kern="0" dirty="0">
                <a:effectLst/>
                <a:latin typeface="+mn-ea"/>
                <a:cs typeface="Tahoma" panose="020B0604030504040204" pitchFamily="34" charset="0"/>
              </a:rPr>
              <a:t>说明：</a:t>
            </a:r>
            <a:endParaRPr lang="zh-CN" altLang="zh-CN" sz="2000" kern="100" dirty="0">
              <a:effectLst/>
              <a:latin typeface="+mn-ea"/>
            </a:endParaRPr>
          </a:p>
          <a:p>
            <a:pPr indent="261620" algn="just">
              <a:lnSpc>
                <a:spcPct val="150000"/>
              </a:lnSpc>
            </a:pPr>
            <a:r>
              <a:rPr lang="en-US" altLang="zh-CN" sz="2000" kern="0" dirty="0">
                <a:effectLst/>
                <a:latin typeface="+mn-ea"/>
                <a:cs typeface="Tahoma" panose="020B0604030504040204" pitchFamily="34" charset="0"/>
              </a:rPr>
              <a:t>Username</a:t>
            </a:r>
            <a:r>
              <a:rPr lang="zh-CN" altLang="zh-CN" sz="2000" kern="0" dirty="0">
                <a:effectLst/>
                <a:latin typeface="+mn-ea"/>
                <a:cs typeface="Tahoma" panose="020B0604030504040204" pitchFamily="34" charset="0"/>
              </a:rPr>
              <a:t>为对端认证方所使用的用户名，</a:t>
            </a:r>
            <a:r>
              <a:rPr lang="en-US" altLang="zh-CN" sz="2000" kern="0" dirty="0">
                <a:effectLst/>
                <a:latin typeface="+mn-ea"/>
                <a:cs typeface="Tahoma" panose="020B0604030504040204" pitchFamily="34" charset="0"/>
              </a:rPr>
              <a:t>password</a:t>
            </a:r>
            <a:r>
              <a:rPr lang="zh-CN" altLang="zh-CN" sz="2000" kern="0" dirty="0">
                <a:effectLst/>
                <a:latin typeface="+mn-ea"/>
                <a:cs typeface="Tahoma" panose="020B0604030504040204" pitchFamily="34" charset="0"/>
              </a:rPr>
              <a:t>为密码。</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3</a:t>
            </a:r>
            <a:r>
              <a:rPr lang="zh-CN" altLang="zh-CN" sz="2000" kern="0" dirty="0">
                <a:effectLst/>
                <a:latin typeface="+mn-ea"/>
                <a:cs typeface="Tahoma" panose="020B0604030504040204" pitchFamily="34" charset="0"/>
              </a:rPr>
              <a:t>）配置对端</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认证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[Huawei]int s4/0/0   </a:t>
            </a:r>
            <a:endParaRPr lang="zh-CN" altLang="zh-CN" sz="2000" kern="100" dirty="0">
              <a:effectLst/>
              <a:latin typeface="+mn-ea"/>
            </a:endParaRPr>
          </a:p>
          <a:p>
            <a:pPr indent="262255" algn="just">
              <a:lnSpc>
                <a:spcPct val="150000"/>
              </a:lnSpc>
            </a:pPr>
            <a:r>
              <a:rPr lang="en-US" altLang="zh-CN" sz="2000" b="1" kern="0" dirty="0">
                <a:effectLst/>
                <a:latin typeface="+mn-ea"/>
                <a:cs typeface="Tahoma" panose="020B0604030504040204" pitchFamily="34" charset="0"/>
              </a:rPr>
              <a:t>[Huawei -Serial4/0/0]</a:t>
            </a:r>
            <a:r>
              <a:rPr lang="en-US" altLang="zh-CN" sz="2000" b="1" kern="0" dirty="0" err="1">
                <a:effectLst/>
                <a:latin typeface="+mn-ea"/>
                <a:cs typeface="Tahoma" panose="020B0604030504040204" pitchFamily="34" charset="0"/>
              </a:rPr>
              <a:t>ppp</a:t>
            </a:r>
            <a:r>
              <a:rPr lang="en-US" altLang="zh-CN" sz="2000" b="1" kern="0" dirty="0">
                <a:effectLst/>
                <a:latin typeface="+mn-ea"/>
                <a:cs typeface="Tahoma" panose="020B0604030504040204" pitchFamily="34" charset="0"/>
              </a:rPr>
              <a:t> pap local-user </a:t>
            </a:r>
            <a:r>
              <a:rPr lang="en-US" altLang="zh-CN" sz="2000" b="1" i="1" kern="0" dirty="0">
                <a:effectLst/>
                <a:latin typeface="+mn-ea"/>
                <a:cs typeface="Tahoma" panose="020B0604030504040204" pitchFamily="34" charset="0"/>
              </a:rPr>
              <a:t>username</a:t>
            </a:r>
            <a:r>
              <a:rPr lang="en-US" altLang="zh-CN" sz="2000" b="1" kern="0" dirty="0">
                <a:effectLst/>
                <a:latin typeface="+mn-ea"/>
                <a:cs typeface="Tahoma" panose="020B0604030504040204" pitchFamily="34" charset="0"/>
              </a:rPr>
              <a:t> password cipher </a:t>
            </a:r>
            <a:r>
              <a:rPr lang="en-US" altLang="zh-CN" sz="2000" b="1" i="1" kern="0" dirty="0">
                <a:effectLst/>
                <a:latin typeface="+mn-ea"/>
                <a:cs typeface="Tahoma" panose="020B0604030504040204" pitchFamily="34" charset="0"/>
              </a:rPr>
              <a:t>password</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3765676054"/>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zh-CN" altLang="zh-CN" b="1" kern="100" dirty="0">
                <a:effectLst/>
                <a:latin typeface="+mn-ea"/>
              </a:rPr>
              <a:t> </a:t>
            </a:r>
            <a:r>
              <a:rPr lang="zh-CN" altLang="zh-CN" b="1" dirty="0">
                <a:effectLst/>
                <a:latin typeface="+mn-ea"/>
              </a:rPr>
              <a:t> </a:t>
            </a:r>
            <a:r>
              <a:rPr lang="en-US" altLang="zh-CN" b="1" dirty="0">
                <a:effectLst/>
                <a:latin typeface="+mn-ea"/>
              </a:rPr>
              <a:t>CHAP</a:t>
            </a:r>
            <a:r>
              <a:rPr lang="zh-CN" altLang="en-US" b="1" dirty="0">
                <a:effectLst/>
                <a:latin typeface="+mn-ea"/>
                <a:cs typeface="Times New Roman" panose="02020603050405020304" pitchFamily="18" charset="0"/>
              </a:rPr>
              <a:t>配置实例</a:t>
            </a:r>
            <a:endParaRPr lang="zh-CN" altLang="zh-CN" b="1" kern="100" dirty="0">
              <a:effectLst/>
              <a:latin typeface="+mn-ea"/>
            </a:endParaRPr>
          </a:p>
        </p:txBody>
      </p:sp>
      <p:sp>
        <p:nvSpPr>
          <p:cNvPr id="2" name="文本框 1"/>
          <p:cNvSpPr txBox="1"/>
          <p:nvPr/>
        </p:nvSpPr>
        <p:spPr>
          <a:xfrm>
            <a:off x="1387094" y="1981994"/>
            <a:ext cx="10134600" cy="499624"/>
          </a:xfrm>
          <a:prstGeom prst="rect">
            <a:avLst/>
          </a:prstGeom>
          <a:noFill/>
        </p:spPr>
        <p:txBody>
          <a:bodyPr wrap="square" rtlCol="0" anchor="t">
            <a:spAutoFit/>
          </a:bodyPr>
          <a:lstStyle/>
          <a:p>
            <a:pPr lvl="0" algn="just">
              <a:lnSpc>
                <a:spcPct val="150000"/>
              </a:lnSpc>
            </a:pPr>
            <a:r>
              <a:rPr lang="zh-CN" altLang="en-US" sz="2000" b="1" kern="0" dirty="0">
                <a:effectLst/>
                <a:latin typeface="+mn-ea"/>
                <a:cs typeface="Tahoma" panose="020B0604030504040204" pitchFamily="34" charset="0"/>
              </a:rPr>
              <a:t>例</a:t>
            </a:r>
            <a:r>
              <a:rPr lang="en-US" altLang="zh-CN" sz="2000" b="1" kern="0" dirty="0">
                <a:effectLst/>
                <a:latin typeface="+mn-ea"/>
                <a:cs typeface="Tahoma" panose="020B0604030504040204" pitchFamily="34" charset="0"/>
              </a:rPr>
              <a:t>2 </a:t>
            </a:r>
            <a:r>
              <a:rPr lang="zh-CN" altLang="zh-CN" sz="2000" b="1" kern="0" dirty="0">
                <a:effectLst/>
                <a:latin typeface="+mn-ea"/>
                <a:cs typeface="Tahoma" panose="020B0604030504040204" pitchFamily="34" charset="0"/>
              </a:rPr>
              <a:t> </a:t>
            </a:r>
            <a:r>
              <a:rPr lang="zh-CN" altLang="zh-CN" sz="2000" kern="0" dirty="0">
                <a:effectLst/>
                <a:latin typeface="+mn-ea"/>
                <a:cs typeface="Tahoma" panose="020B0604030504040204" pitchFamily="34" charset="0"/>
              </a:rPr>
              <a:t>将例</a:t>
            </a:r>
            <a:r>
              <a:rPr lang="en-US" altLang="zh-CN" sz="2000" kern="0" dirty="0">
                <a:effectLst/>
                <a:latin typeface="+mn-ea"/>
                <a:cs typeface="Tahoma" panose="020B0604030504040204" pitchFamily="34" charset="0"/>
              </a:rPr>
              <a:t>1</a:t>
            </a:r>
            <a:r>
              <a:rPr lang="zh-CN" altLang="zh-CN" sz="2000" kern="0" dirty="0">
                <a:effectLst/>
                <a:latin typeface="+mn-ea"/>
                <a:cs typeface="Tahoma" panose="020B0604030504040204" pitchFamily="34" charset="0"/>
              </a:rPr>
              <a:t>中的验证方式修改为</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认证。</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4029471386"/>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7.4 </a:t>
            </a:r>
            <a:r>
              <a:rPr lang="zh-CN" altLang="en-US" dirty="0"/>
              <a:t>项目设计与准备</a:t>
            </a:r>
          </a:p>
        </p:txBody>
      </p:sp>
      <p:sp>
        <p:nvSpPr>
          <p:cNvPr id="6" name="内容占位符 5"/>
          <p:cNvSpPr>
            <a:spLocks noGrp="1"/>
          </p:cNvSpPr>
          <p:nvPr>
            <p:ph idx="13"/>
          </p:nvPr>
        </p:nvSpPr>
        <p:spPr/>
        <p:txBody>
          <a:bodyPr>
            <a:noAutofit/>
          </a:bodyPr>
          <a:lstStyle/>
          <a:p>
            <a:pPr indent="306070">
              <a:lnSpc>
                <a:spcPct val="150000"/>
              </a:lnSpc>
              <a:spcBef>
                <a:spcPts val="600"/>
              </a:spcBef>
              <a:spcAft>
                <a:spcPts val="600"/>
              </a:spcAft>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项目设计、项目配置规划</a:t>
            </a:r>
            <a:endParaRPr lang="zh-CN" altLang="zh-CN" sz="2000" b="1" dirty="0"/>
          </a:p>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437199"/>
            <a:ext cx="10134600" cy="5347105"/>
          </a:xfrm>
          <a:prstGeom prst="rect">
            <a:avLst/>
          </a:prstGeom>
          <a:noFill/>
        </p:spPr>
        <p:txBody>
          <a:bodyPr wrap="square" rtlCol="0" anchor="t">
            <a:spAutoFit/>
          </a:bodyPr>
          <a:lstStyle/>
          <a:p>
            <a:pPr indent="267970" algn="just">
              <a:lnSpc>
                <a:spcPct val="150000"/>
              </a:lnSpc>
              <a:spcBef>
                <a:spcPts val="600"/>
              </a:spcBef>
              <a:spcAft>
                <a:spcPts val="600"/>
              </a:spcAft>
            </a:pPr>
            <a:r>
              <a:rPr lang="en-US" altLang="zh-CN" sz="2000" b="1" kern="100" dirty="0">
                <a:effectLst/>
                <a:latin typeface="+mn-ea"/>
                <a:cs typeface="Times New Roman" panose="02020603050405020304" pitchFamily="18" charset="0"/>
              </a:rPr>
              <a:t>1. </a:t>
            </a:r>
            <a:r>
              <a:rPr lang="zh-CN" altLang="zh-CN" sz="2000" b="1" kern="100" dirty="0">
                <a:effectLst/>
                <a:latin typeface="+mn-ea"/>
                <a:cs typeface="Times New Roman" panose="02020603050405020304" pitchFamily="18" charset="0"/>
              </a:rPr>
              <a:t>项目设计</a:t>
            </a:r>
          </a:p>
          <a:p>
            <a:pPr indent="314325" algn="just">
              <a:lnSpc>
                <a:spcPct val="150000"/>
              </a:lnSpc>
            </a:pPr>
            <a:r>
              <a:rPr lang="zh-CN" altLang="zh-CN" sz="2000" kern="100" dirty="0">
                <a:effectLst/>
                <a:latin typeface="+mn-ea"/>
              </a:rPr>
              <a:t>公司总部以及公司分部最终需与</a:t>
            </a:r>
            <a:r>
              <a:rPr lang="en-US" altLang="zh-CN" sz="2000" kern="100" dirty="0">
                <a:effectLst/>
                <a:latin typeface="+mn-ea"/>
              </a:rPr>
              <a:t>Internet</a:t>
            </a:r>
            <a:r>
              <a:rPr lang="zh-CN" altLang="zh-CN" sz="2000" kern="100" dirty="0">
                <a:effectLst/>
                <a:latin typeface="+mn-ea"/>
              </a:rPr>
              <a:t>通信，为了增强广域网接入时的安全性，在公司外网接入路由器</a:t>
            </a:r>
            <a:r>
              <a:rPr lang="en-US" altLang="zh-CN" sz="2000" kern="100" dirty="0">
                <a:effectLst/>
                <a:latin typeface="+mn-ea"/>
              </a:rPr>
              <a:t>R2</a:t>
            </a:r>
            <a:r>
              <a:rPr lang="zh-CN" altLang="zh-CN" sz="2000" kern="100" dirty="0">
                <a:effectLst/>
                <a:latin typeface="+mn-ea"/>
              </a:rPr>
              <a:t>和公网路由器</a:t>
            </a:r>
            <a:r>
              <a:rPr lang="en-US" altLang="zh-CN" sz="2000" kern="100" dirty="0">
                <a:effectLst/>
                <a:latin typeface="+mn-ea"/>
              </a:rPr>
              <a:t> R4</a:t>
            </a:r>
            <a:r>
              <a:rPr lang="zh-CN" altLang="zh-CN" sz="2000" kern="100" dirty="0">
                <a:effectLst/>
                <a:latin typeface="+mn-ea"/>
              </a:rPr>
              <a:t>之间添加</a:t>
            </a:r>
            <a:r>
              <a:rPr lang="en-US" altLang="zh-CN" sz="2000" kern="100" dirty="0">
                <a:effectLst/>
                <a:latin typeface="+mn-ea"/>
              </a:rPr>
              <a:t>PPP </a:t>
            </a:r>
            <a:r>
              <a:rPr lang="zh-CN" altLang="zh-CN" sz="2000" kern="100" dirty="0">
                <a:effectLst/>
                <a:latin typeface="+mn-ea"/>
              </a:rPr>
              <a:t>协议的</a:t>
            </a:r>
            <a:r>
              <a:rPr lang="en-US" altLang="zh-CN" sz="2000" kern="100" dirty="0">
                <a:effectLst/>
                <a:latin typeface="+mn-ea"/>
              </a:rPr>
              <a:t>CHAP</a:t>
            </a:r>
            <a:r>
              <a:rPr lang="zh-CN" altLang="zh-CN" sz="2000" kern="100" dirty="0">
                <a:effectLst/>
                <a:latin typeface="+mn-ea"/>
              </a:rPr>
              <a:t>验证，在</a:t>
            </a:r>
            <a:r>
              <a:rPr lang="en-US" altLang="zh-CN" sz="2000" kern="100" dirty="0">
                <a:effectLst/>
                <a:latin typeface="+mn-ea"/>
              </a:rPr>
              <a:t>R4</a:t>
            </a:r>
            <a:r>
              <a:rPr lang="zh-CN" altLang="zh-CN" sz="2000" kern="100" dirty="0">
                <a:effectLst/>
                <a:latin typeface="+mn-ea"/>
              </a:rPr>
              <a:t>与</a:t>
            </a:r>
            <a:r>
              <a:rPr lang="en-US" altLang="zh-CN" sz="2000" kern="100" dirty="0">
                <a:effectLst/>
                <a:latin typeface="+mn-ea"/>
              </a:rPr>
              <a:t>R5</a:t>
            </a:r>
            <a:r>
              <a:rPr lang="zh-CN" altLang="zh-CN" sz="2000" kern="100" dirty="0">
                <a:effectLst/>
                <a:latin typeface="+mn-ea"/>
              </a:rPr>
              <a:t>间添加</a:t>
            </a:r>
            <a:r>
              <a:rPr lang="en-US" altLang="zh-CN" sz="2000" kern="100" dirty="0">
                <a:effectLst/>
                <a:latin typeface="+mn-ea"/>
              </a:rPr>
              <a:t>PPP </a:t>
            </a:r>
            <a:r>
              <a:rPr lang="zh-CN" altLang="zh-CN" sz="2000" kern="100" dirty="0">
                <a:effectLst/>
                <a:latin typeface="+mn-ea"/>
              </a:rPr>
              <a:t>协议的</a:t>
            </a:r>
            <a:r>
              <a:rPr lang="en-US" altLang="zh-CN" sz="2000" kern="100" dirty="0">
                <a:effectLst/>
                <a:latin typeface="+mn-ea"/>
              </a:rPr>
              <a:t>PAP</a:t>
            </a:r>
            <a:r>
              <a:rPr lang="zh-CN" altLang="zh-CN" sz="2000" kern="100" dirty="0">
                <a:effectLst/>
                <a:latin typeface="+mn-ea"/>
              </a:rPr>
              <a:t>验证。</a:t>
            </a:r>
          </a:p>
          <a:p>
            <a:pPr indent="267970" algn="just">
              <a:lnSpc>
                <a:spcPct val="150000"/>
              </a:lnSpc>
              <a:spcBef>
                <a:spcPts val="600"/>
              </a:spcBef>
              <a:spcAft>
                <a:spcPts val="600"/>
              </a:spcAft>
            </a:pPr>
            <a:r>
              <a:rPr lang="en-US" altLang="zh-CN" sz="2000" b="1" kern="100" dirty="0">
                <a:effectLst/>
                <a:latin typeface="+mn-ea"/>
                <a:cs typeface="Times New Roman" panose="02020603050405020304" pitchFamily="18" charset="0"/>
              </a:rPr>
              <a:t>2. </a:t>
            </a:r>
            <a:r>
              <a:rPr lang="zh-CN" altLang="zh-CN" sz="2000" b="1" kern="100" dirty="0">
                <a:effectLst/>
                <a:latin typeface="+mn-ea"/>
                <a:cs typeface="Times New Roman" panose="02020603050405020304" pitchFamily="18" charset="0"/>
              </a:rPr>
              <a:t>项目准备</a:t>
            </a:r>
          </a:p>
          <a:p>
            <a:pPr marL="342900" lvl="0" indent="-342900" algn="just">
              <a:lnSpc>
                <a:spcPct val="150000"/>
              </a:lnSpc>
              <a:buFont typeface="Wingdings" panose="05000000000000000000" pitchFamily="2" charset="2"/>
              <a:buChar char=""/>
              <a:tabLst>
                <a:tab pos="444500" algn="l"/>
              </a:tabLst>
            </a:pPr>
            <a:r>
              <a:rPr lang="zh-CN" altLang="zh-CN" sz="2000" kern="0" dirty="0">
                <a:solidFill>
                  <a:srgbClr val="000000"/>
                </a:solidFill>
                <a:effectLst/>
                <a:latin typeface="+mn-ea"/>
              </a:rPr>
              <a:t>方案一：真实设备操作（以组为单位，小组成员协作，共同完成实训）</a:t>
            </a:r>
            <a:endParaRPr lang="zh-CN" altLang="zh-CN" sz="20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 pos="733425" algn="l"/>
              </a:tabLst>
            </a:pPr>
            <a:r>
              <a:rPr lang="zh-CN" altLang="zh-CN" sz="2000" kern="0" dirty="0">
                <a:solidFill>
                  <a:srgbClr val="000000"/>
                </a:solidFill>
                <a:effectLst/>
                <a:latin typeface="+mn-ea"/>
              </a:rPr>
              <a:t>华为 交换机、配置线、台式机或笔记本电脑</a:t>
            </a:r>
            <a:endParaRPr lang="zh-CN" altLang="zh-CN" sz="20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 pos="733425" algn="l"/>
              </a:tabLst>
            </a:pPr>
            <a:r>
              <a:rPr lang="zh-CN" altLang="zh-CN" sz="2000" kern="0" dirty="0">
                <a:solidFill>
                  <a:srgbClr val="000000"/>
                </a:solidFill>
                <a:effectLst/>
                <a:latin typeface="+mn-ea"/>
              </a:rPr>
              <a:t>子项目六的配置结果</a:t>
            </a:r>
            <a:endParaRPr lang="zh-CN" altLang="zh-CN" sz="2000" kern="1000" dirty="0">
              <a:effectLst/>
              <a:latin typeface="+mn-ea"/>
            </a:endParaRPr>
          </a:p>
          <a:p>
            <a:pPr marL="342900" lvl="0" indent="-342900" algn="just">
              <a:lnSpc>
                <a:spcPct val="150000"/>
              </a:lnSpc>
              <a:buFont typeface="Wingdings" panose="05000000000000000000" pitchFamily="2" charset="2"/>
              <a:buChar char=""/>
              <a:tabLst>
                <a:tab pos="444500" algn="l"/>
              </a:tabLst>
            </a:pPr>
            <a:r>
              <a:rPr lang="zh-CN" altLang="zh-CN" sz="2000" kern="0" dirty="0">
                <a:solidFill>
                  <a:srgbClr val="000000"/>
                </a:solidFill>
                <a:effectLst/>
                <a:latin typeface="+mn-ea"/>
              </a:rPr>
              <a:t>方案二：在模拟软件中操作（以组为单位，成员相互帮助，各自独立完成实训）</a:t>
            </a:r>
            <a:endParaRPr lang="zh-CN" altLang="zh-CN" sz="20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Lst>
            </a:pPr>
            <a:r>
              <a:rPr lang="zh-CN" altLang="zh-CN" sz="2000" kern="0" dirty="0">
                <a:solidFill>
                  <a:srgbClr val="000000"/>
                </a:solidFill>
                <a:effectLst/>
                <a:latin typeface="+mn-ea"/>
              </a:rPr>
              <a:t>装有</a:t>
            </a:r>
            <a:r>
              <a:rPr lang="en-US" altLang="zh-CN" sz="2000" kern="0" dirty="0" err="1">
                <a:solidFill>
                  <a:srgbClr val="000000"/>
                </a:solidFill>
                <a:effectLst/>
                <a:latin typeface="+mn-ea"/>
              </a:rPr>
              <a:t>ensp</a:t>
            </a:r>
            <a:r>
              <a:rPr lang="zh-CN" altLang="zh-CN" sz="2000" kern="0" dirty="0">
                <a:solidFill>
                  <a:srgbClr val="000000"/>
                </a:solidFill>
                <a:effectLst/>
                <a:latin typeface="+mn-ea"/>
              </a:rPr>
              <a:t>的电脑每人一台</a:t>
            </a:r>
            <a:endParaRPr lang="zh-CN" altLang="zh-CN" sz="20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Lst>
            </a:pPr>
            <a:r>
              <a:rPr lang="zh-CN" altLang="zh-CN" sz="2000" kern="0" dirty="0">
                <a:solidFill>
                  <a:srgbClr val="000000"/>
                </a:solidFill>
                <a:effectLst/>
                <a:latin typeface="+mn-ea"/>
              </a:rPr>
              <a:t>子项目六的配置结果</a:t>
            </a:r>
            <a:endParaRPr lang="zh-CN" altLang="zh-CN" sz="2000" kern="10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163574313"/>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7.5 </a:t>
            </a:r>
            <a:r>
              <a:rPr lang="zh-CN" altLang="en-US" dirty="0"/>
              <a:t>项目实施</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646716"/>
            <a:ext cx="10134600" cy="5078313"/>
          </a:xfrm>
          <a:prstGeom prst="rect">
            <a:avLst/>
          </a:prstGeom>
          <a:noFill/>
        </p:spPr>
        <p:txBody>
          <a:bodyPr wrap="square" rtlCol="0" anchor="t">
            <a:spAutoFit/>
          </a:bodyPr>
          <a:lstStyle/>
          <a:p>
            <a:pPr marL="342900" lvl="0" indent="-342900" algn="just">
              <a:buFont typeface="+mj-lt"/>
              <a:buAutoNum type="arabicPeriod"/>
            </a:pPr>
            <a:r>
              <a:rPr lang="zh-CN" altLang="zh-CN" sz="1800" b="1" kern="0" dirty="0">
                <a:effectLst/>
                <a:latin typeface="+mn-ea"/>
                <a:cs typeface="Tahoma" panose="020B0604030504040204" pitchFamily="34" charset="0"/>
              </a:rPr>
              <a:t>为</a:t>
            </a:r>
            <a:r>
              <a:rPr lang="en-US" altLang="zh-CN" sz="1800" b="1" kern="100" dirty="0">
                <a:effectLst/>
                <a:latin typeface="+mn-ea"/>
              </a:rPr>
              <a:t>R2</a:t>
            </a:r>
            <a:r>
              <a:rPr lang="zh-CN" altLang="zh-CN" sz="1800" b="1" kern="100" dirty="0">
                <a:effectLst/>
                <a:latin typeface="+mn-ea"/>
              </a:rPr>
              <a:t>和</a:t>
            </a:r>
            <a:r>
              <a:rPr lang="en-US" altLang="zh-CN" sz="1800" b="1" kern="100" dirty="0">
                <a:effectLst/>
                <a:latin typeface="+mn-ea"/>
              </a:rPr>
              <a:t>R4</a:t>
            </a:r>
            <a:r>
              <a:rPr lang="zh-CN" altLang="zh-CN" sz="1800" b="1" kern="100" dirty="0">
                <a:effectLst/>
                <a:latin typeface="+mn-ea"/>
              </a:rPr>
              <a:t>之间添加</a:t>
            </a:r>
            <a:r>
              <a:rPr lang="en-US" altLang="zh-CN" sz="1800" b="1" kern="100" dirty="0">
                <a:effectLst/>
                <a:latin typeface="+mn-ea"/>
              </a:rPr>
              <a:t>PPP </a:t>
            </a:r>
            <a:r>
              <a:rPr lang="zh-CN" altLang="zh-CN" sz="1800" b="1" kern="100" dirty="0">
                <a:effectLst/>
                <a:latin typeface="+mn-ea"/>
              </a:rPr>
              <a:t>协议的</a:t>
            </a:r>
            <a:r>
              <a:rPr lang="en-US" altLang="zh-CN" sz="1800" b="1" kern="100" dirty="0">
                <a:effectLst/>
                <a:latin typeface="+mn-ea"/>
              </a:rPr>
              <a:t>CHAP</a:t>
            </a:r>
            <a:r>
              <a:rPr lang="zh-CN" altLang="zh-CN" sz="1800" b="1" kern="100" dirty="0">
                <a:effectLst/>
                <a:latin typeface="+mn-ea"/>
              </a:rPr>
              <a:t>验证，</a:t>
            </a:r>
            <a:r>
              <a:rPr lang="zh-CN" altLang="zh-CN" sz="1800" b="1" kern="100" dirty="0">
                <a:effectLst/>
                <a:latin typeface="+mn-ea"/>
                <a:cs typeface="Tahoma" panose="020B0604030504040204" pitchFamily="34" charset="0"/>
              </a:rPr>
              <a:t>路由器两端的验证密码为</a:t>
            </a:r>
            <a:r>
              <a:rPr lang="en-US" altLang="zh-CN" sz="1800" b="1" kern="100" dirty="0" err="1">
                <a:effectLst/>
                <a:latin typeface="+mn-ea"/>
                <a:cs typeface="Tahoma" panose="020B0604030504040204" pitchFamily="34" charset="0"/>
              </a:rPr>
              <a:t>huawei</a:t>
            </a:r>
            <a:endParaRPr lang="zh-CN" altLang="zh-CN" sz="1800" kern="100" dirty="0">
              <a:effectLst/>
              <a:latin typeface="+mn-ea"/>
            </a:endParaRPr>
          </a:p>
          <a:p>
            <a:pPr marL="133350" indent="133350" algn="l"/>
            <a:r>
              <a:rPr lang="zh-CN" altLang="zh-CN" sz="1800" kern="100" dirty="0">
                <a:effectLst/>
                <a:latin typeface="+mn-ea"/>
                <a:cs typeface="Tahoma" panose="020B0604030504040204" pitchFamily="34" charset="0"/>
              </a:rPr>
              <a:t>（</a:t>
            </a:r>
            <a:r>
              <a:rPr lang="en-US" altLang="zh-CN" sz="1800" kern="100" dirty="0">
                <a:effectLst/>
                <a:latin typeface="+mn-ea"/>
                <a:cs typeface="Tahoma" panose="020B0604030504040204" pitchFamily="34" charset="0"/>
              </a:rPr>
              <a:t>1</a:t>
            </a:r>
            <a:r>
              <a:rPr lang="zh-CN" altLang="zh-CN" sz="1800" kern="100" dirty="0">
                <a:effectLst/>
                <a:latin typeface="+mn-ea"/>
                <a:cs typeface="Tahoma" panose="020B0604030504040204" pitchFamily="34" charset="0"/>
              </a:rPr>
              <a:t>）</a:t>
            </a:r>
            <a:r>
              <a:rPr lang="zh-CN" altLang="zh-CN" sz="1800" kern="0" dirty="0">
                <a:effectLst/>
                <a:latin typeface="+mn-ea"/>
                <a:cs typeface="Tahoma" panose="020B0604030504040204" pitchFamily="34" charset="0"/>
              </a:rPr>
              <a:t>设置本端的</a:t>
            </a:r>
            <a:r>
              <a:rPr lang="en-US" altLang="zh-CN" sz="1800" kern="0" dirty="0">
                <a:effectLst/>
                <a:latin typeface="+mn-ea"/>
                <a:cs typeface="Tahoma" panose="020B0604030504040204" pitchFamily="34" charset="0"/>
              </a:rPr>
              <a:t>PPP</a:t>
            </a:r>
            <a:r>
              <a:rPr lang="zh-CN" altLang="zh-CN" sz="1800" kern="0" dirty="0">
                <a:effectLst/>
                <a:latin typeface="+mn-ea"/>
                <a:cs typeface="Tahoma" panose="020B0604030504040204" pitchFamily="34" charset="0"/>
              </a:rPr>
              <a:t>认证</a:t>
            </a:r>
            <a:endParaRPr lang="zh-CN" altLang="zh-CN" sz="1800" kern="100" dirty="0">
              <a:effectLst/>
              <a:latin typeface="+mn-ea"/>
            </a:endParaRPr>
          </a:p>
          <a:p>
            <a:pPr indent="266700" algn="just"/>
            <a:r>
              <a:rPr lang="zh-CN" altLang="zh-CN" sz="1800" kern="100" dirty="0">
                <a:effectLst/>
                <a:latin typeface="+mn-ea"/>
                <a:cs typeface="Tahoma" panose="020B0604030504040204" pitchFamily="34" charset="0"/>
              </a:rPr>
              <a:t>①</a:t>
            </a:r>
            <a:r>
              <a:rPr lang="en-US" altLang="zh-CN" sz="1800" kern="100" dirty="0">
                <a:effectLst/>
                <a:latin typeface="+mn-ea"/>
                <a:cs typeface="Tahoma" panose="020B0604030504040204" pitchFamily="34" charset="0"/>
              </a:rPr>
              <a:t>R4</a:t>
            </a:r>
            <a:r>
              <a:rPr lang="zh-CN" altLang="zh-CN" sz="1800" kern="0" dirty="0">
                <a:effectLst/>
                <a:latin typeface="+mn-ea"/>
                <a:cs typeface="Tahoma" panose="020B0604030504040204" pitchFamily="34" charset="0"/>
              </a:rPr>
              <a:t>在接口配置</a:t>
            </a:r>
            <a:r>
              <a:rPr lang="en-US" altLang="zh-CN" sz="1800" kern="0" dirty="0">
                <a:effectLst/>
                <a:latin typeface="+mn-ea"/>
                <a:cs typeface="Tahoma" panose="020B0604030504040204" pitchFamily="34" charset="0"/>
              </a:rPr>
              <a:t>PPP</a:t>
            </a:r>
            <a:r>
              <a:rPr lang="zh-CN" altLang="zh-CN" sz="1800" kern="0" dirty="0">
                <a:effectLst/>
                <a:latin typeface="+mn-ea"/>
                <a:cs typeface="Tahoma" panose="020B0604030504040204" pitchFamily="34" charset="0"/>
              </a:rPr>
              <a:t>协议</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[R4]int s1/0/0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[R4-Serial1/0/0]</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authentication-mode chap</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a:t>
            </a:r>
            <a:r>
              <a:rPr lang="en-US" altLang="zh-CN" sz="1800" kern="0" dirty="0" err="1">
                <a:solidFill>
                  <a:srgbClr val="000000"/>
                </a:solidFill>
                <a:effectLst/>
                <a:latin typeface="+mn-ea"/>
                <a:cs typeface="Tahoma" panose="020B0604030504040204" pitchFamily="34" charset="0"/>
              </a:rPr>
              <a:t>aaa</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[R4-aaa]local-user R2 password cipher </a:t>
            </a:r>
            <a:r>
              <a:rPr lang="en-US" altLang="zh-CN" sz="1800" kern="0" dirty="0" err="1">
                <a:solidFill>
                  <a:srgbClr val="000000"/>
                </a:solidFill>
                <a:effectLst/>
                <a:latin typeface="+mn-ea"/>
                <a:cs typeface="Tahoma" panose="020B0604030504040204" pitchFamily="34" charset="0"/>
              </a:rPr>
              <a:t>huawei</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Info: Add a new user.</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[R4-aaa]local-user R2 service-type </a:t>
            </a:r>
            <a:r>
              <a:rPr lang="en-US" altLang="zh-CN" sz="1800" kern="0" dirty="0" err="1">
                <a:solidFill>
                  <a:srgbClr val="000000"/>
                </a:solidFill>
                <a:effectLst/>
                <a:latin typeface="+mn-ea"/>
                <a:cs typeface="Tahoma" panose="020B0604030504040204" pitchFamily="34" charset="0"/>
              </a:rPr>
              <a:t>ppp</a:t>
            </a:r>
            <a:endParaRPr lang="zh-CN" altLang="zh-CN" sz="1800" kern="100" dirty="0">
              <a:effectLst/>
              <a:latin typeface="+mn-ea"/>
            </a:endParaRPr>
          </a:p>
          <a:p>
            <a:pPr marL="342900" lvl="0" indent="-342900" algn="just">
              <a:buFont typeface="+mj-ea"/>
              <a:buAutoNum type="circleNumDbPlain"/>
            </a:pPr>
            <a:r>
              <a:rPr lang="zh-CN" altLang="zh-CN" sz="1800" kern="100" dirty="0">
                <a:effectLst/>
                <a:latin typeface="+mn-ea"/>
                <a:cs typeface="Tahoma" panose="020B0604030504040204" pitchFamily="34" charset="0"/>
              </a:rPr>
              <a:t>配置完成后，关闭连接接口一段时间后再打开，使链路重新协商，查看链路状态，并测试连通性。</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[R4]ping 202.0.0.1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PING 202.0.0.1: 56  data bytes, press CTRL_C to break</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Request time out</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Request time out</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Request time out</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Request time out</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Request time out</a:t>
            </a:r>
            <a:endParaRPr lang="zh-CN" altLang="zh-CN" sz="1800" kern="100" dirty="0">
              <a:effectLst/>
              <a:latin typeface="+mn-ea"/>
            </a:endParaRPr>
          </a:p>
          <a:p>
            <a:pPr marL="495300" indent="266700" algn="just"/>
            <a:r>
              <a:rPr lang="en-US" altLang="zh-CN" sz="1800" kern="100" dirty="0">
                <a:effectLst/>
                <a:latin typeface="+mn-ea"/>
                <a:cs typeface="Tahoma" panose="020B0604030504040204" pitchFamily="34" charset="0"/>
              </a:rPr>
              <a:t>R2</a:t>
            </a:r>
            <a:r>
              <a:rPr lang="zh-CN" altLang="zh-CN" sz="1800" kern="100" dirty="0">
                <a:effectLst/>
                <a:latin typeface="+mn-ea"/>
                <a:cs typeface="Tahoma" panose="020B0604030504040204" pitchFamily="34" charset="0"/>
              </a:rPr>
              <a:t>和</a:t>
            </a:r>
            <a:r>
              <a:rPr lang="en-US" altLang="zh-CN" sz="1800" kern="100" dirty="0">
                <a:effectLst/>
                <a:latin typeface="+mn-ea"/>
                <a:cs typeface="Tahoma" panose="020B0604030504040204" pitchFamily="34" charset="0"/>
              </a:rPr>
              <a:t>PR4</a:t>
            </a:r>
            <a:r>
              <a:rPr lang="zh-CN" altLang="zh-CN" sz="1800" kern="100" dirty="0">
                <a:effectLst/>
                <a:latin typeface="+mn-ea"/>
                <a:cs typeface="Tahoma" panose="020B0604030504040204" pitchFamily="34" charset="0"/>
              </a:rPr>
              <a:t>间无法通信。</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669309049"/>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7.5 </a:t>
            </a:r>
            <a:r>
              <a:rPr lang="zh-CN" altLang="en-US" dirty="0"/>
              <a:t>项目实施</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722428"/>
            <a:ext cx="10134600" cy="3416320"/>
          </a:xfrm>
          <a:prstGeom prst="rect">
            <a:avLst/>
          </a:prstGeom>
          <a:noFill/>
        </p:spPr>
        <p:txBody>
          <a:bodyPr wrap="square" rtlCol="0" anchor="t">
            <a:spAutoFit/>
          </a:bodyPr>
          <a:lstStyle/>
          <a:p>
            <a:pPr marL="342900" lvl="0" indent="-342900" algn="just">
              <a:buFont typeface="+mj-ea"/>
              <a:buAutoNum type="circleNumDbPlain"/>
            </a:pPr>
            <a:r>
              <a:rPr lang="fr-FR" altLang="zh-CN" sz="1800" kern="100" dirty="0">
                <a:effectLst/>
                <a:latin typeface="+mn-ea"/>
                <a:cs typeface="Tahoma" panose="020B0604030504040204" pitchFamily="34" charset="0"/>
              </a:rPr>
              <a:t>R2</a:t>
            </a:r>
            <a:r>
              <a:rPr lang="zh-CN" altLang="zh-CN" sz="1800" kern="0" dirty="0">
                <a:effectLst/>
                <a:latin typeface="+mn-ea"/>
                <a:cs typeface="Tahoma" panose="020B0604030504040204" pitchFamily="34" charset="0"/>
              </a:rPr>
              <a:t>在接口下配置</a:t>
            </a:r>
            <a:r>
              <a:rPr lang="en-US" altLang="zh-CN" sz="1800" kern="0" dirty="0">
                <a:effectLst/>
                <a:latin typeface="+mn-ea"/>
                <a:cs typeface="Tahoma" panose="020B0604030504040204" pitchFamily="34" charset="0"/>
              </a:rPr>
              <a:t>CHAP</a:t>
            </a:r>
            <a:r>
              <a:rPr lang="zh-CN" altLang="zh-CN" sz="1800" kern="0" dirty="0">
                <a:effectLst/>
                <a:latin typeface="+mn-ea"/>
                <a:cs typeface="Tahoma" panose="020B0604030504040204" pitchFamily="34" charset="0"/>
              </a:rPr>
              <a:t>认证的用户名和密码</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[R2]int s1/0/0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[R2-Serial1/0/0]</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chap user R2</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[R2-Serial1/0/0]</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chap password cipher </a:t>
            </a:r>
            <a:r>
              <a:rPr lang="en-US" altLang="zh-CN" sz="1800" kern="0" dirty="0" err="1">
                <a:solidFill>
                  <a:srgbClr val="000000"/>
                </a:solidFill>
                <a:effectLst/>
                <a:latin typeface="+mn-ea"/>
                <a:cs typeface="Tahoma" panose="020B0604030504040204" pitchFamily="34" charset="0"/>
              </a:rPr>
              <a:t>huawei</a:t>
            </a:r>
            <a:endParaRPr lang="zh-CN" altLang="zh-CN" sz="1800" kern="100" dirty="0">
              <a:effectLst/>
              <a:latin typeface="+mn-ea"/>
            </a:endParaRPr>
          </a:p>
          <a:p>
            <a:pPr marL="342900" lvl="0" indent="-342900" algn="just">
              <a:buFont typeface="+mj-ea"/>
              <a:buAutoNum type="circleNumDbPlain"/>
            </a:pPr>
            <a:r>
              <a:rPr lang="zh-CN" altLang="zh-CN" sz="1800" kern="100" dirty="0">
                <a:effectLst/>
                <a:latin typeface="+mn-ea"/>
                <a:cs typeface="Tahoma" panose="020B0604030504040204" pitchFamily="34" charset="0"/>
              </a:rPr>
              <a:t>配置完成后，验证</a:t>
            </a:r>
            <a:r>
              <a:rPr lang="fr-FR" altLang="zh-CN" sz="1800" kern="100" dirty="0">
                <a:effectLst/>
                <a:latin typeface="+mn-ea"/>
                <a:cs typeface="Tahoma" panose="020B0604030504040204" pitchFamily="34" charset="0"/>
              </a:rPr>
              <a:t>R2</a:t>
            </a:r>
            <a:r>
              <a:rPr lang="zh-CN" altLang="zh-CN" sz="1800" kern="100" dirty="0">
                <a:effectLst/>
                <a:latin typeface="+mn-ea"/>
                <a:cs typeface="Tahoma" panose="020B0604030504040204" pitchFamily="34" charset="0"/>
              </a:rPr>
              <a:t>与</a:t>
            </a:r>
            <a:r>
              <a:rPr lang="fr-FR" altLang="zh-CN" sz="1800" kern="100" dirty="0">
                <a:effectLst/>
                <a:latin typeface="+mn-ea"/>
                <a:cs typeface="Tahoma" panose="020B0604030504040204" pitchFamily="34" charset="0"/>
              </a:rPr>
              <a:t>R4</a:t>
            </a:r>
            <a:r>
              <a:rPr lang="zh-CN" altLang="zh-CN" sz="1800" kern="100" dirty="0">
                <a:effectLst/>
                <a:latin typeface="+mn-ea"/>
                <a:cs typeface="Tahoma" panose="020B0604030504040204" pitchFamily="34" charset="0"/>
              </a:rPr>
              <a:t>可以通信</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[R4]ping 202.0.0.1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PING 202.0.0.1: 56  data bytes, press CTRL_C to break</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Sequence=1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time=60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Sequence=2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time=30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Sequence=3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Sequence=4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Sequence=5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time=10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19762368"/>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7.5 </a:t>
            </a:r>
            <a:r>
              <a:rPr lang="zh-CN" altLang="en-US" dirty="0"/>
              <a:t>项目实施</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722428"/>
            <a:ext cx="10134600" cy="3693319"/>
          </a:xfrm>
          <a:prstGeom prst="rect">
            <a:avLst/>
          </a:prstGeom>
          <a:noFill/>
        </p:spPr>
        <p:txBody>
          <a:bodyPr wrap="square" rtlCol="0" anchor="t">
            <a:spAutoFit/>
          </a:bodyPr>
          <a:lstStyle/>
          <a:p>
            <a:pPr indent="262255" algn="just"/>
            <a:r>
              <a:rPr lang="en-US" altLang="zh-CN" sz="1800" b="1" kern="0" dirty="0">
                <a:effectLst/>
                <a:latin typeface="+mn-ea"/>
                <a:cs typeface="Tahoma" panose="020B0604030504040204" pitchFamily="34" charset="0"/>
              </a:rPr>
              <a:t>2.</a:t>
            </a:r>
            <a:r>
              <a:rPr lang="zh-CN" altLang="zh-CN" sz="1800" b="1" kern="0" dirty="0">
                <a:effectLst/>
                <a:latin typeface="+mn-ea"/>
                <a:cs typeface="Tahoma" panose="020B0604030504040204" pitchFamily="34" charset="0"/>
              </a:rPr>
              <a:t>为</a:t>
            </a:r>
            <a:r>
              <a:rPr lang="en-US" altLang="zh-CN" sz="1800" b="1" kern="100" dirty="0">
                <a:effectLst/>
                <a:latin typeface="+mn-ea"/>
              </a:rPr>
              <a:t>R4</a:t>
            </a:r>
            <a:r>
              <a:rPr lang="zh-CN" altLang="zh-CN" sz="1800" b="1" kern="100" dirty="0">
                <a:effectLst/>
                <a:latin typeface="+mn-ea"/>
              </a:rPr>
              <a:t>和</a:t>
            </a:r>
            <a:r>
              <a:rPr lang="en-US" altLang="zh-CN" sz="1800" b="1" kern="100" dirty="0">
                <a:effectLst/>
                <a:latin typeface="+mn-ea"/>
              </a:rPr>
              <a:t>R5</a:t>
            </a:r>
            <a:r>
              <a:rPr lang="zh-CN" altLang="zh-CN" sz="1800" b="1" kern="100" dirty="0">
                <a:effectLst/>
                <a:latin typeface="+mn-ea"/>
              </a:rPr>
              <a:t>之间添加</a:t>
            </a:r>
            <a:r>
              <a:rPr lang="en-US" altLang="zh-CN" sz="1800" b="1" kern="100" dirty="0">
                <a:effectLst/>
                <a:latin typeface="+mn-ea"/>
              </a:rPr>
              <a:t>PPP </a:t>
            </a:r>
            <a:r>
              <a:rPr lang="zh-CN" altLang="zh-CN" sz="1800" b="1" kern="100" dirty="0">
                <a:effectLst/>
                <a:latin typeface="+mn-ea"/>
              </a:rPr>
              <a:t>协议的</a:t>
            </a:r>
            <a:r>
              <a:rPr lang="en-US" altLang="zh-CN" sz="1800" b="1" kern="100" cap="all" dirty="0">
                <a:effectLst/>
                <a:latin typeface="+mn-ea"/>
              </a:rPr>
              <a:t>CHAP</a:t>
            </a:r>
            <a:r>
              <a:rPr lang="zh-CN" altLang="zh-CN" sz="1800" b="1" kern="100" dirty="0">
                <a:effectLst/>
                <a:latin typeface="+mn-ea"/>
              </a:rPr>
              <a:t>验证，</a:t>
            </a:r>
            <a:r>
              <a:rPr lang="zh-CN" altLang="zh-CN" sz="1800" b="1" kern="100" dirty="0">
                <a:effectLst/>
                <a:latin typeface="+mn-ea"/>
                <a:cs typeface="Tahoma" panose="020B0604030504040204" pitchFamily="34" charset="0"/>
              </a:rPr>
              <a:t>路由器两端的验证密码为</a:t>
            </a:r>
            <a:r>
              <a:rPr lang="en-US" altLang="zh-CN" sz="1800" b="1" kern="100" dirty="0" err="1">
                <a:effectLst/>
                <a:latin typeface="+mn-ea"/>
                <a:cs typeface="Tahoma" panose="020B0604030504040204" pitchFamily="34" charset="0"/>
              </a:rPr>
              <a:t>huawei</a:t>
            </a:r>
            <a:endParaRPr lang="zh-CN" altLang="zh-CN" sz="1800" kern="100" dirty="0">
              <a:effectLst/>
              <a:latin typeface="+mn-ea"/>
            </a:endParaRPr>
          </a:p>
          <a:p>
            <a:pPr indent="266700" algn="just"/>
            <a:r>
              <a:rPr lang="zh-CN" altLang="zh-CN" sz="1800" kern="0" dirty="0">
                <a:effectLst/>
                <a:latin typeface="+mn-ea"/>
                <a:cs typeface="Tahoma" panose="020B0604030504040204" pitchFamily="34" charset="0"/>
              </a:rPr>
              <a:t>（</a:t>
            </a:r>
            <a:r>
              <a:rPr lang="fr-FR" altLang="zh-CN" sz="1800" kern="0" dirty="0">
                <a:effectLst/>
                <a:latin typeface="+mn-ea"/>
                <a:cs typeface="Tahoma" panose="020B0604030504040204" pitchFamily="34" charset="0"/>
              </a:rPr>
              <a:t>1</a:t>
            </a:r>
            <a:r>
              <a:rPr lang="zh-CN" altLang="zh-CN" sz="1800" kern="0" dirty="0">
                <a:effectLst/>
                <a:latin typeface="+mn-ea"/>
                <a:cs typeface="Tahoma" panose="020B0604030504040204" pitchFamily="34" charset="0"/>
              </a:rPr>
              <a:t>）</a:t>
            </a:r>
            <a:r>
              <a:rPr lang="fr-FR" altLang="zh-CN" sz="1800" kern="0" dirty="0">
                <a:effectLst/>
                <a:latin typeface="+mn-ea"/>
                <a:cs typeface="Tahoma" panose="020B0604030504040204" pitchFamily="34" charset="0"/>
              </a:rPr>
              <a:t>R5</a:t>
            </a:r>
            <a:r>
              <a:rPr lang="zh-CN" altLang="zh-CN" sz="1800" kern="0" dirty="0">
                <a:effectLst/>
                <a:latin typeface="+mn-ea"/>
                <a:cs typeface="Tahoma" panose="020B0604030504040204" pitchFamily="34" charset="0"/>
              </a:rPr>
              <a:t>配置</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[R5]int s1/0/1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[R5-Serial1/0/1]</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authentication-mode chap</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[R5-Serial1/0/1]q</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a:t>
            </a:r>
            <a:r>
              <a:rPr lang="en-US" altLang="zh-CN" sz="1800" kern="0" dirty="0" err="1">
                <a:solidFill>
                  <a:srgbClr val="000000"/>
                </a:solidFill>
                <a:effectLst/>
                <a:latin typeface="+mn-ea"/>
                <a:cs typeface="Tahoma" panose="020B0604030504040204" pitchFamily="34" charset="0"/>
              </a:rPr>
              <a:t>aaa</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[R5-aaa]local-user R4 password cipher </a:t>
            </a:r>
            <a:r>
              <a:rPr lang="en-US" altLang="zh-CN" sz="1800" kern="0" dirty="0" err="1">
                <a:solidFill>
                  <a:srgbClr val="000000"/>
                </a:solidFill>
                <a:effectLst/>
                <a:latin typeface="+mn-ea"/>
                <a:cs typeface="Tahoma" panose="020B0604030504040204" pitchFamily="34" charset="0"/>
              </a:rPr>
              <a:t>huawei</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Info: Add a new user.</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[R5-aaa]local-user R4 service-type </a:t>
            </a:r>
            <a:r>
              <a:rPr lang="en-US" altLang="zh-CN" sz="1800" kern="0" dirty="0" err="1">
                <a:solidFill>
                  <a:srgbClr val="000000"/>
                </a:solidFill>
                <a:effectLst/>
                <a:latin typeface="+mn-ea"/>
                <a:cs typeface="Tahoma" panose="020B0604030504040204" pitchFamily="34" charset="0"/>
              </a:rPr>
              <a:t>ppp</a:t>
            </a:r>
            <a:endParaRPr lang="zh-CN" altLang="zh-CN" sz="1800" kern="100" dirty="0">
              <a:effectLst/>
              <a:latin typeface="+mn-ea"/>
            </a:endParaRPr>
          </a:p>
          <a:p>
            <a:pPr indent="266700" algn="just"/>
            <a:r>
              <a:rPr lang="zh-CN" altLang="zh-CN" sz="1800" kern="100" dirty="0">
                <a:effectLst/>
                <a:latin typeface="+mn-ea"/>
                <a:cs typeface="Tahoma" panose="020B0604030504040204" pitchFamily="34" charset="0"/>
              </a:rPr>
              <a:t>（</a:t>
            </a:r>
            <a:r>
              <a:rPr lang="en-US" altLang="zh-CN" sz="1800" kern="100" dirty="0">
                <a:effectLst/>
                <a:latin typeface="+mn-ea"/>
                <a:cs typeface="Tahoma" panose="020B0604030504040204" pitchFamily="34" charset="0"/>
              </a:rPr>
              <a:t>2</a:t>
            </a:r>
            <a:r>
              <a:rPr lang="zh-CN" altLang="zh-CN" sz="1800" kern="100" dirty="0">
                <a:effectLst/>
                <a:latin typeface="+mn-ea"/>
                <a:cs typeface="Tahoma" panose="020B0604030504040204" pitchFamily="34" charset="0"/>
              </a:rPr>
              <a:t>）</a:t>
            </a:r>
            <a:r>
              <a:rPr lang="en-US" altLang="zh-CN" sz="1800" kern="100" dirty="0">
                <a:effectLst/>
                <a:latin typeface="+mn-ea"/>
                <a:cs typeface="Tahoma" panose="020B0604030504040204" pitchFamily="34" charset="0"/>
              </a:rPr>
              <a:t>R4</a:t>
            </a:r>
            <a:r>
              <a:rPr lang="zh-CN" altLang="zh-CN" sz="1800" kern="100" dirty="0">
                <a:effectLst/>
                <a:latin typeface="+mn-ea"/>
                <a:cs typeface="Tahoma" panose="020B0604030504040204" pitchFamily="34" charset="0"/>
              </a:rPr>
              <a:t>配置</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[R4]int s1/0/1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[R4-Serial1/0/1]</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chap user R4</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[R4-Serial1/0/1]</a:t>
            </a:r>
            <a:r>
              <a:rPr lang="en-US" altLang="zh-CN" sz="1800" kern="0" dirty="0" err="1">
                <a:solidFill>
                  <a:srgbClr val="000000"/>
                </a:solidFill>
                <a:effectLst/>
                <a:latin typeface="+mn-ea"/>
                <a:cs typeface="Tahoma" panose="020B0604030504040204" pitchFamily="34" charset="0"/>
              </a:rPr>
              <a:t>ppp</a:t>
            </a:r>
            <a:r>
              <a:rPr lang="en-US" altLang="zh-CN" sz="1800" kern="0" dirty="0">
                <a:solidFill>
                  <a:srgbClr val="000000"/>
                </a:solidFill>
                <a:effectLst/>
                <a:latin typeface="+mn-ea"/>
                <a:cs typeface="Tahoma" panose="020B0604030504040204" pitchFamily="34" charset="0"/>
              </a:rPr>
              <a:t> chap password cipher </a:t>
            </a:r>
            <a:r>
              <a:rPr lang="en-US" altLang="zh-CN" sz="1800" kern="0" dirty="0" err="1">
                <a:solidFill>
                  <a:srgbClr val="000000"/>
                </a:solidFill>
                <a:effectLst/>
                <a:latin typeface="+mn-ea"/>
                <a:cs typeface="Tahoma" panose="020B0604030504040204" pitchFamily="34" charset="0"/>
              </a:rPr>
              <a:t>huawei</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339218145"/>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7.5 </a:t>
            </a:r>
            <a:r>
              <a:rPr lang="zh-CN" altLang="en-US" dirty="0"/>
              <a:t>项目实施</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722428"/>
            <a:ext cx="10134600" cy="2308324"/>
          </a:xfrm>
          <a:prstGeom prst="rect">
            <a:avLst/>
          </a:prstGeom>
          <a:noFill/>
        </p:spPr>
        <p:txBody>
          <a:bodyPr wrap="square" rtlCol="0" anchor="t">
            <a:spAutoFit/>
          </a:bodyPr>
          <a:lstStyle/>
          <a:p>
            <a:pPr indent="266700" algn="just"/>
            <a:r>
              <a:rPr lang="zh-CN" altLang="zh-CN" sz="1800" kern="100" dirty="0">
                <a:effectLst/>
                <a:latin typeface="+mn-ea"/>
                <a:cs typeface="Tahoma" panose="020B0604030504040204" pitchFamily="34" charset="0"/>
              </a:rPr>
              <a:t>（</a:t>
            </a:r>
            <a:r>
              <a:rPr lang="en-US" altLang="zh-CN" sz="1800" kern="100" dirty="0">
                <a:effectLst/>
                <a:latin typeface="+mn-ea"/>
                <a:cs typeface="Tahoma" panose="020B0604030504040204" pitchFamily="34" charset="0"/>
              </a:rPr>
              <a:t>3</a:t>
            </a:r>
            <a:r>
              <a:rPr lang="zh-CN" altLang="zh-CN" sz="1800" kern="100" dirty="0">
                <a:effectLst/>
                <a:latin typeface="+mn-ea"/>
                <a:cs typeface="Tahoma" panose="020B0604030504040204" pitchFamily="34" charset="0"/>
              </a:rPr>
              <a:t>）配置完成后，验证</a:t>
            </a:r>
            <a:r>
              <a:rPr lang="en-US" altLang="zh-CN" sz="1800" kern="100" dirty="0">
                <a:effectLst/>
                <a:latin typeface="+mn-ea"/>
                <a:cs typeface="Tahoma" panose="020B0604030504040204" pitchFamily="34" charset="0"/>
              </a:rPr>
              <a:t>R4</a:t>
            </a:r>
            <a:r>
              <a:rPr lang="zh-CN" altLang="zh-CN" sz="1800" kern="100" dirty="0">
                <a:effectLst/>
                <a:latin typeface="+mn-ea"/>
                <a:cs typeface="Tahoma" panose="020B0604030504040204" pitchFamily="34" charset="0"/>
              </a:rPr>
              <a:t>与</a:t>
            </a:r>
            <a:r>
              <a:rPr lang="en-US" altLang="zh-CN" sz="1800" kern="100" dirty="0">
                <a:effectLst/>
                <a:latin typeface="+mn-ea"/>
                <a:cs typeface="Tahoma" panose="020B0604030504040204" pitchFamily="34" charset="0"/>
              </a:rPr>
              <a:t>R5</a:t>
            </a:r>
            <a:r>
              <a:rPr lang="zh-CN" altLang="zh-CN" sz="1800" kern="100" dirty="0">
                <a:effectLst/>
                <a:latin typeface="+mn-ea"/>
                <a:cs typeface="Tahoma" panose="020B0604030504040204" pitchFamily="34" charset="0"/>
              </a:rPr>
              <a:t>之间通信正常</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[R4]ping 202.0.1.2</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PING 202.0.1.2: 56  data bytes, press CTRL_C to break</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Sequence=1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Sequence=2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Sequence=3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time=40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Sequence=4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time=30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Sequence=5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3495211420"/>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7.5 </a:t>
            </a:r>
            <a:r>
              <a:rPr lang="zh-CN" altLang="en-US" dirty="0"/>
              <a:t>项目实施</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74775" y="1722428"/>
            <a:ext cx="10134600" cy="2308324"/>
          </a:xfrm>
          <a:prstGeom prst="rect">
            <a:avLst/>
          </a:prstGeom>
          <a:noFill/>
        </p:spPr>
        <p:txBody>
          <a:bodyPr wrap="square" rtlCol="0" anchor="t">
            <a:spAutoFit/>
          </a:bodyPr>
          <a:lstStyle/>
          <a:p>
            <a:pPr indent="266700" algn="just"/>
            <a:r>
              <a:rPr lang="zh-CN" altLang="zh-CN" sz="1800" kern="100" dirty="0">
                <a:effectLst/>
                <a:latin typeface="+mn-ea"/>
                <a:cs typeface="Tahoma" panose="020B0604030504040204" pitchFamily="34" charset="0"/>
              </a:rPr>
              <a:t>（</a:t>
            </a:r>
            <a:r>
              <a:rPr lang="en-US" altLang="zh-CN" sz="1800" kern="100" dirty="0">
                <a:effectLst/>
                <a:latin typeface="+mn-ea"/>
                <a:cs typeface="Tahoma" panose="020B0604030504040204" pitchFamily="34" charset="0"/>
              </a:rPr>
              <a:t>3</a:t>
            </a:r>
            <a:r>
              <a:rPr lang="zh-CN" altLang="zh-CN" sz="1800" kern="100" dirty="0">
                <a:effectLst/>
                <a:latin typeface="+mn-ea"/>
                <a:cs typeface="Tahoma" panose="020B0604030504040204" pitchFamily="34" charset="0"/>
              </a:rPr>
              <a:t>）配置完成后，验证</a:t>
            </a:r>
            <a:r>
              <a:rPr lang="en-US" altLang="zh-CN" sz="1800" kern="100" dirty="0">
                <a:effectLst/>
                <a:latin typeface="+mn-ea"/>
                <a:cs typeface="Tahoma" panose="020B0604030504040204" pitchFamily="34" charset="0"/>
              </a:rPr>
              <a:t>R4</a:t>
            </a:r>
            <a:r>
              <a:rPr lang="zh-CN" altLang="zh-CN" sz="1800" kern="100" dirty="0">
                <a:effectLst/>
                <a:latin typeface="+mn-ea"/>
                <a:cs typeface="Tahoma" panose="020B0604030504040204" pitchFamily="34" charset="0"/>
              </a:rPr>
              <a:t>与</a:t>
            </a:r>
            <a:r>
              <a:rPr lang="en-US" altLang="zh-CN" sz="1800" kern="100" dirty="0">
                <a:effectLst/>
                <a:latin typeface="+mn-ea"/>
                <a:cs typeface="Tahoma" panose="020B0604030504040204" pitchFamily="34" charset="0"/>
              </a:rPr>
              <a:t>R5</a:t>
            </a:r>
            <a:r>
              <a:rPr lang="zh-CN" altLang="zh-CN" sz="1800" kern="100" dirty="0">
                <a:effectLst/>
                <a:latin typeface="+mn-ea"/>
                <a:cs typeface="Tahoma" panose="020B0604030504040204" pitchFamily="34" charset="0"/>
              </a:rPr>
              <a:t>之间通信正常</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[R4]ping 202.0.1.2</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PING 202.0.1.2: 56  data bytes, press CTRL_C to break</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Sequence=1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Sequence=2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Sequence=3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time=40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Sequence=4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time=30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202.0.1.2: bytes=56 Sequence=5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855395387"/>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7.6 </a:t>
            </a:r>
            <a:r>
              <a:rPr lang="zh-CN" altLang="en-US" dirty="0"/>
              <a:t>项目验收</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r>
              <a:rPr lang="en-US" altLang="zh-CN" sz="2400" dirty="0">
                <a:effectLst/>
                <a:latin typeface="+mn-ea"/>
              </a:rPr>
              <a:t>PPP</a:t>
            </a:r>
            <a:r>
              <a:rPr lang="zh-CN" altLang="zh-CN" sz="2400" dirty="0">
                <a:effectLst/>
                <a:latin typeface="+mn-ea"/>
                <a:cs typeface="Times New Roman" panose="02020603050405020304" pitchFamily="18" charset="0"/>
              </a:rPr>
              <a:t>配置验收</a:t>
            </a:r>
            <a:endParaRPr lang="zh-CN" altLang="zh-CN" sz="2400" b="1" kern="100" dirty="0">
              <a:effectLst/>
              <a:latin typeface="+mn-ea"/>
            </a:endParaRPr>
          </a:p>
        </p:txBody>
      </p:sp>
      <p:sp>
        <p:nvSpPr>
          <p:cNvPr id="2" name="文本框 1"/>
          <p:cNvSpPr txBox="1"/>
          <p:nvPr/>
        </p:nvSpPr>
        <p:spPr>
          <a:xfrm>
            <a:off x="1374775" y="1722428"/>
            <a:ext cx="10134600" cy="4801314"/>
          </a:xfrm>
          <a:prstGeom prst="rect">
            <a:avLst/>
          </a:prstGeom>
          <a:noFill/>
        </p:spPr>
        <p:txBody>
          <a:bodyPr wrap="square" rtlCol="0" anchor="t">
            <a:spAutoFit/>
          </a:bodyPr>
          <a:lstStyle/>
          <a:p>
            <a:pPr marL="266700" algn="just"/>
            <a:r>
              <a:rPr lang="zh-CN" altLang="zh-CN" sz="1800" kern="100" dirty="0">
                <a:effectLst/>
                <a:latin typeface="+mn-ea"/>
                <a:cs typeface="Tahoma" panose="020B0604030504040204" pitchFamily="34" charset="0"/>
              </a:rPr>
              <a:t>（</a:t>
            </a:r>
            <a:r>
              <a:rPr lang="fr-FR" altLang="zh-CN" sz="1800" kern="100" dirty="0">
                <a:effectLst/>
                <a:latin typeface="+mn-ea"/>
                <a:cs typeface="Tahoma" panose="020B0604030504040204" pitchFamily="34" charset="0"/>
              </a:rPr>
              <a:t>1</a:t>
            </a:r>
            <a:r>
              <a:rPr lang="zh-CN" altLang="zh-CN" sz="1800" kern="100" dirty="0">
                <a:effectLst/>
                <a:latin typeface="+mn-ea"/>
                <a:cs typeface="Tahoma" panose="020B0604030504040204" pitchFamily="34" charset="0"/>
              </a:rPr>
              <a:t>）配置完成后，验证</a:t>
            </a:r>
            <a:r>
              <a:rPr lang="fr-FR" altLang="zh-CN" sz="1800" kern="100" dirty="0">
                <a:effectLst/>
                <a:latin typeface="+mn-ea"/>
                <a:cs typeface="Tahoma" panose="020B0604030504040204" pitchFamily="34" charset="0"/>
              </a:rPr>
              <a:t>R2</a:t>
            </a:r>
            <a:r>
              <a:rPr lang="zh-CN" altLang="zh-CN" sz="1800" kern="100" dirty="0">
                <a:effectLst/>
                <a:latin typeface="+mn-ea"/>
                <a:cs typeface="Tahoma" panose="020B0604030504040204" pitchFamily="34" charset="0"/>
              </a:rPr>
              <a:t>与</a:t>
            </a:r>
            <a:r>
              <a:rPr lang="fr-FR" altLang="zh-CN" sz="1800" kern="100" dirty="0">
                <a:effectLst/>
                <a:latin typeface="+mn-ea"/>
                <a:cs typeface="Tahoma" panose="020B0604030504040204" pitchFamily="34" charset="0"/>
              </a:rPr>
              <a:t>R4</a:t>
            </a:r>
            <a:r>
              <a:rPr lang="zh-CN" altLang="zh-CN" sz="1800" kern="100" dirty="0">
                <a:effectLst/>
                <a:latin typeface="+mn-ea"/>
                <a:cs typeface="Tahoma" panose="020B0604030504040204" pitchFamily="34" charset="0"/>
              </a:rPr>
              <a:t>可以通信</a:t>
            </a:r>
            <a:endParaRPr lang="zh-CN" altLang="zh-CN" sz="1800" kern="100" dirty="0">
              <a:effectLst/>
              <a:latin typeface="+mn-ea"/>
            </a:endParaRPr>
          </a:p>
          <a:p>
            <a:pPr indent="228600" algn="just"/>
            <a:r>
              <a:rPr lang="en-US" altLang="zh-CN" sz="1800" kern="0" dirty="0">
                <a:solidFill>
                  <a:srgbClr val="000000"/>
                </a:solidFill>
                <a:effectLst/>
                <a:latin typeface="+mn-ea"/>
                <a:cs typeface="Tahoma" panose="020B0604030504040204" pitchFamily="34" charset="0"/>
              </a:rPr>
              <a:t>[R4]ping 202.0.0.1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PING 202.0.0.1: 56  data bytes, press CTRL_C to break</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Sequence=1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time=60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Sequence=2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time=30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Sequence=3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Sequence=4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time=20 </a:t>
            </a:r>
            <a:r>
              <a:rPr lang="en-US" altLang="zh-CN" sz="1800" kern="0" dirty="0" err="1">
                <a:solidFill>
                  <a:srgbClr val="000000"/>
                </a:solidFill>
                <a:effectLst/>
                <a:latin typeface="+mn-ea"/>
                <a:cs typeface="Tahoma" panose="020B0604030504040204" pitchFamily="34" charset="0"/>
              </a:rPr>
              <a:t>ms</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Reply from 202.0.0.1: bytes=56 Sequence=5 </a:t>
            </a:r>
            <a:r>
              <a:rPr lang="en-US" altLang="zh-CN" sz="1800" kern="0" dirty="0" err="1">
                <a:solidFill>
                  <a:srgbClr val="000000"/>
                </a:solidFill>
                <a:effectLst/>
                <a:latin typeface="+mn-ea"/>
                <a:cs typeface="Tahoma" panose="020B0604030504040204" pitchFamily="34" charset="0"/>
              </a:rPr>
              <a:t>ttl</a:t>
            </a:r>
            <a:r>
              <a:rPr lang="en-US" altLang="zh-CN" sz="1800" kern="0" dirty="0">
                <a:solidFill>
                  <a:srgbClr val="000000"/>
                </a:solidFill>
                <a:effectLst/>
                <a:latin typeface="+mn-ea"/>
                <a:cs typeface="Tahoma" panose="020B0604030504040204" pitchFamily="34" charset="0"/>
              </a:rPr>
              <a:t>=255 time=10 </a:t>
            </a:r>
            <a:r>
              <a:rPr lang="en-US" altLang="zh-CN" sz="1800" kern="0" dirty="0" err="1">
                <a:solidFill>
                  <a:srgbClr val="000000"/>
                </a:solidFill>
                <a:effectLst/>
                <a:latin typeface="+mn-ea"/>
                <a:cs typeface="Tahoma" panose="020B0604030504040204" pitchFamily="34" charset="0"/>
              </a:rPr>
              <a:t>ms</a:t>
            </a:r>
            <a:endParaRPr lang="en-US" altLang="zh-CN" sz="1800" kern="0" dirty="0">
              <a:solidFill>
                <a:srgbClr val="000000"/>
              </a:solidFill>
              <a:effectLst/>
              <a:latin typeface="+mn-ea"/>
              <a:cs typeface="Tahoma" panose="020B0604030504040204" pitchFamily="34" charset="0"/>
            </a:endParaRPr>
          </a:p>
          <a:p>
            <a:pPr indent="266700" algn="just"/>
            <a:r>
              <a:rPr lang="zh-CN" altLang="zh-CN" sz="1800" kern="0" dirty="0">
                <a:solidFill>
                  <a:srgbClr val="000000"/>
                </a:solidFill>
                <a:latin typeface="+mn-ea"/>
                <a:cs typeface="Tahoma" panose="020B0604030504040204" pitchFamily="34" charset="0"/>
              </a:rPr>
              <a:t>（</a:t>
            </a:r>
            <a:r>
              <a:rPr lang="en-US" altLang="zh-CN" sz="1800" kern="0" dirty="0">
                <a:solidFill>
                  <a:srgbClr val="000000"/>
                </a:solidFill>
                <a:latin typeface="+mn-ea"/>
                <a:cs typeface="Tahoma" panose="020B0604030504040204" pitchFamily="34" charset="0"/>
              </a:rPr>
              <a:t>2</a:t>
            </a:r>
            <a:r>
              <a:rPr lang="zh-CN" altLang="zh-CN" sz="1800" kern="0" dirty="0">
                <a:solidFill>
                  <a:srgbClr val="000000"/>
                </a:solidFill>
                <a:latin typeface="+mn-ea"/>
                <a:cs typeface="Tahoma" panose="020B0604030504040204" pitchFamily="34" charset="0"/>
              </a:rPr>
              <a:t>）配置完成后，验证</a:t>
            </a:r>
            <a:r>
              <a:rPr lang="en-US" altLang="zh-CN" sz="1800" kern="0" dirty="0">
                <a:solidFill>
                  <a:srgbClr val="000000"/>
                </a:solidFill>
                <a:latin typeface="+mn-ea"/>
                <a:cs typeface="Tahoma" panose="020B0604030504040204" pitchFamily="34" charset="0"/>
              </a:rPr>
              <a:t>R4</a:t>
            </a:r>
            <a:r>
              <a:rPr lang="zh-CN" altLang="zh-CN" sz="1800" kern="0" dirty="0">
                <a:solidFill>
                  <a:srgbClr val="000000"/>
                </a:solidFill>
                <a:latin typeface="+mn-ea"/>
                <a:cs typeface="Tahoma" panose="020B0604030504040204" pitchFamily="34" charset="0"/>
              </a:rPr>
              <a:t>与</a:t>
            </a:r>
            <a:r>
              <a:rPr lang="en-US" altLang="zh-CN" sz="1800" kern="0" dirty="0">
                <a:solidFill>
                  <a:srgbClr val="000000"/>
                </a:solidFill>
                <a:latin typeface="+mn-ea"/>
                <a:cs typeface="Tahoma" panose="020B0604030504040204" pitchFamily="34" charset="0"/>
              </a:rPr>
              <a:t>R5</a:t>
            </a:r>
            <a:r>
              <a:rPr lang="zh-CN" altLang="zh-CN" sz="1800" kern="0" dirty="0">
                <a:solidFill>
                  <a:srgbClr val="000000"/>
                </a:solidFill>
                <a:latin typeface="+mn-ea"/>
                <a:cs typeface="Tahoma" panose="020B0604030504040204" pitchFamily="34" charset="0"/>
              </a:rPr>
              <a:t>之间通信正常</a:t>
            </a:r>
          </a:p>
          <a:p>
            <a:pPr indent="266700" algn="just"/>
            <a:r>
              <a:rPr lang="en-US" altLang="zh-CN" sz="1800" kern="0" dirty="0">
                <a:solidFill>
                  <a:srgbClr val="000000"/>
                </a:solidFill>
                <a:latin typeface="+mn-ea"/>
                <a:cs typeface="Tahoma" panose="020B0604030504040204" pitchFamily="34" charset="0"/>
              </a:rPr>
              <a:t>[R4]ping 202.0.1.2</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PING 202.0.1.2: 56  data bytes, press CTRL_C to break</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Reply from 202.0.1.2: bytes=56 Sequence=1 </a:t>
            </a:r>
            <a:r>
              <a:rPr lang="en-US" altLang="zh-CN" sz="1800" kern="0" dirty="0" err="1">
                <a:solidFill>
                  <a:srgbClr val="000000"/>
                </a:solidFill>
                <a:latin typeface="+mn-ea"/>
                <a:cs typeface="Tahoma" panose="020B0604030504040204" pitchFamily="34" charset="0"/>
              </a:rPr>
              <a:t>ttl</a:t>
            </a:r>
            <a:r>
              <a:rPr lang="en-US" altLang="zh-CN" sz="1800" kern="0" dirty="0">
                <a:solidFill>
                  <a:srgbClr val="000000"/>
                </a:solidFill>
                <a:latin typeface="+mn-ea"/>
                <a:cs typeface="Tahoma" panose="020B0604030504040204" pitchFamily="34" charset="0"/>
              </a:rPr>
              <a:t>=255 time=20 </a:t>
            </a:r>
            <a:r>
              <a:rPr lang="en-US" altLang="zh-CN" sz="1800" kern="0" dirty="0" err="1">
                <a:solidFill>
                  <a:srgbClr val="000000"/>
                </a:solidFill>
                <a:latin typeface="+mn-ea"/>
                <a:cs typeface="Tahoma" panose="020B0604030504040204" pitchFamily="34" charset="0"/>
              </a:rPr>
              <a:t>ms</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Reply from 202.0.1.2: bytes=56 Sequence=2 </a:t>
            </a:r>
            <a:r>
              <a:rPr lang="en-US" altLang="zh-CN" sz="1800" kern="0" dirty="0" err="1">
                <a:solidFill>
                  <a:srgbClr val="000000"/>
                </a:solidFill>
                <a:latin typeface="+mn-ea"/>
                <a:cs typeface="Tahoma" panose="020B0604030504040204" pitchFamily="34" charset="0"/>
              </a:rPr>
              <a:t>ttl</a:t>
            </a:r>
            <a:r>
              <a:rPr lang="en-US" altLang="zh-CN" sz="1800" kern="0" dirty="0">
                <a:solidFill>
                  <a:srgbClr val="000000"/>
                </a:solidFill>
                <a:latin typeface="+mn-ea"/>
                <a:cs typeface="Tahoma" panose="020B0604030504040204" pitchFamily="34" charset="0"/>
              </a:rPr>
              <a:t>=255 time=20 </a:t>
            </a:r>
            <a:r>
              <a:rPr lang="en-US" altLang="zh-CN" sz="1800" kern="0" dirty="0" err="1">
                <a:solidFill>
                  <a:srgbClr val="000000"/>
                </a:solidFill>
                <a:latin typeface="+mn-ea"/>
                <a:cs typeface="Tahoma" panose="020B0604030504040204" pitchFamily="34" charset="0"/>
              </a:rPr>
              <a:t>ms</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Reply from 202.0.1.2: bytes=56 Sequence=3 </a:t>
            </a:r>
            <a:r>
              <a:rPr lang="en-US" altLang="zh-CN" sz="1800" kern="0" dirty="0" err="1">
                <a:solidFill>
                  <a:srgbClr val="000000"/>
                </a:solidFill>
                <a:latin typeface="+mn-ea"/>
                <a:cs typeface="Tahoma" panose="020B0604030504040204" pitchFamily="34" charset="0"/>
              </a:rPr>
              <a:t>ttl</a:t>
            </a:r>
            <a:r>
              <a:rPr lang="en-US" altLang="zh-CN" sz="1800" kern="0" dirty="0">
                <a:solidFill>
                  <a:srgbClr val="000000"/>
                </a:solidFill>
                <a:latin typeface="+mn-ea"/>
                <a:cs typeface="Tahoma" panose="020B0604030504040204" pitchFamily="34" charset="0"/>
              </a:rPr>
              <a:t>=255 time=40 </a:t>
            </a:r>
            <a:r>
              <a:rPr lang="en-US" altLang="zh-CN" sz="1800" kern="0" dirty="0" err="1">
                <a:solidFill>
                  <a:srgbClr val="000000"/>
                </a:solidFill>
                <a:latin typeface="+mn-ea"/>
                <a:cs typeface="Tahoma" panose="020B0604030504040204" pitchFamily="34" charset="0"/>
              </a:rPr>
              <a:t>ms</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Reply from 202.0.1.2: bytes=56 Sequence=4 </a:t>
            </a:r>
            <a:r>
              <a:rPr lang="en-US" altLang="zh-CN" sz="1800" kern="0" dirty="0" err="1">
                <a:solidFill>
                  <a:srgbClr val="000000"/>
                </a:solidFill>
                <a:latin typeface="+mn-ea"/>
                <a:cs typeface="Tahoma" panose="020B0604030504040204" pitchFamily="34" charset="0"/>
              </a:rPr>
              <a:t>ttl</a:t>
            </a:r>
            <a:r>
              <a:rPr lang="en-US" altLang="zh-CN" sz="1800" kern="0" dirty="0">
                <a:solidFill>
                  <a:srgbClr val="000000"/>
                </a:solidFill>
                <a:latin typeface="+mn-ea"/>
                <a:cs typeface="Tahoma" panose="020B0604030504040204" pitchFamily="34" charset="0"/>
              </a:rPr>
              <a:t>=255 time=30 </a:t>
            </a:r>
            <a:r>
              <a:rPr lang="en-US" altLang="zh-CN" sz="1800" kern="0" dirty="0" err="1">
                <a:solidFill>
                  <a:srgbClr val="000000"/>
                </a:solidFill>
                <a:latin typeface="+mn-ea"/>
                <a:cs typeface="Tahoma" panose="020B0604030504040204" pitchFamily="34" charset="0"/>
              </a:rPr>
              <a:t>ms</a:t>
            </a:r>
            <a:endParaRPr lang="zh-CN" altLang="zh-CN" sz="1800" kern="0" dirty="0">
              <a:solidFill>
                <a:srgbClr val="000000"/>
              </a:solidFill>
              <a:latin typeface="+mn-ea"/>
              <a:cs typeface="Tahoma" panose="020B0604030504040204" pitchFamily="34" charset="0"/>
            </a:endParaRPr>
          </a:p>
          <a:p>
            <a:pPr indent="266700" algn="just"/>
            <a:r>
              <a:rPr lang="en-US" altLang="zh-CN" sz="1800" kern="0" dirty="0">
                <a:solidFill>
                  <a:srgbClr val="000000"/>
                </a:solidFill>
                <a:latin typeface="+mn-ea"/>
                <a:cs typeface="Tahoma" panose="020B0604030504040204" pitchFamily="34" charset="0"/>
              </a:rPr>
              <a:t>    Reply from 202.0.1.2: bytes=56 Sequence=5 </a:t>
            </a:r>
            <a:r>
              <a:rPr lang="en-US" altLang="zh-CN" sz="1800" kern="0" dirty="0" err="1">
                <a:solidFill>
                  <a:srgbClr val="000000"/>
                </a:solidFill>
                <a:latin typeface="+mn-ea"/>
                <a:cs typeface="Tahoma" panose="020B0604030504040204" pitchFamily="34" charset="0"/>
              </a:rPr>
              <a:t>ttl</a:t>
            </a:r>
            <a:r>
              <a:rPr lang="en-US" altLang="zh-CN" sz="1800" kern="0" dirty="0">
                <a:solidFill>
                  <a:srgbClr val="000000"/>
                </a:solidFill>
                <a:latin typeface="+mn-ea"/>
                <a:cs typeface="Tahoma" panose="020B0604030504040204" pitchFamily="34" charset="0"/>
              </a:rPr>
              <a:t>=255 time=20 </a:t>
            </a:r>
            <a:r>
              <a:rPr lang="en-US" altLang="zh-CN" sz="1800" kern="0" dirty="0" err="1">
                <a:solidFill>
                  <a:srgbClr val="000000"/>
                </a:solidFill>
                <a:latin typeface="+mn-ea"/>
                <a:cs typeface="Tahoma" panose="020B0604030504040204" pitchFamily="34" charset="0"/>
              </a:rPr>
              <a:t>ms</a:t>
            </a:r>
            <a:endParaRPr lang="zh-CN" altLang="zh-CN" sz="1800" kern="0" dirty="0">
              <a:solidFill>
                <a:srgbClr val="000000"/>
              </a:solidFill>
              <a:latin typeface="+mn-ea"/>
              <a:cs typeface="Tahoma" panose="020B0604030504040204" pitchFamily="34" charset="0"/>
            </a:endParaRPr>
          </a:p>
          <a:p>
            <a:pPr indent="266700" algn="just"/>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259660488"/>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7.7 </a:t>
            </a:r>
            <a:r>
              <a:rPr lang="zh-CN" altLang="en-US" dirty="0"/>
              <a:t>项目小结</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sz="2400" b="1" kern="100" dirty="0">
              <a:effectLst/>
              <a:latin typeface="+mn-ea"/>
            </a:endParaRPr>
          </a:p>
        </p:txBody>
      </p:sp>
      <p:sp>
        <p:nvSpPr>
          <p:cNvPr id="2" name="文本框 1"/>
          <p:cNvSpPr txBox="1"/>
          <p:nvPr/>
        </p:nvSpPr>
        <p:spPr>
          <a:xfrm>
            <a:off x="1374775" y="1722428"/>
            <a:ext cx="10134600" cy="1292662"/>
          </a:xfrm>
          <a:prstGeom prst="rect">
            <a:avLst/>
          </a:prstGeom>
          <a:noFill/>
        </p:spPr>
        <p:txBody>
          <a:bodyPr wrap="square" rtlCol="0" anchor="t">
            <a:spAutoFit/>
          </a:bodyPr>
          <a:lstStyle/>
          <a:p>
            <a:pPr indent="261620" algn="just">
              <a:lnSpc>
                <a:spcPct val="150000"/>
              </a:lnSpc>
            </a:pPr>
            <a:r>
              <a:rPr lang="zh-CN" altLang="zh-CN" sz="2000" kern="100" dirty="0">
                <a:effectLst/>
                <a:latin typeface="+mn-ea"/>
                <a:cs typeface="Tahoma" panose="020B0604030504040204" pitchFamily="34" charset="0"/>
              </a:rPr>
              <a:t>目前最流行的</a:t>
            </a:r>
            <a:r>
              <a:rPr lang="en-US" altLang="zh-CN" sz="2000" kern="100" dirty="0">
                <a:effectLst/>
                <a:latin typeface="+mn-ea"/>
                <a:cs typeface="Tahoma" panose="020B0604030504040204" pitchFamily="34" charset="0"/>
              </a:rPr>
              <a:t>WAN</a:t>
            </a:r>
            <a:r>
              <a:rPr lang="zh-CN" altLang="zh-CN" sz="2000" kern="100" dirty="0">
                <a:effectLst/>
                <a:latin typeface="+mn-ea"/>
                <a:cs typeface="Tahoma" panose="020B0604030504040204" pitchFamily="34" charset="0"/>
              </a:rPr>
              <a:t>技术的工作方式以及在路由器上比较常用的广域网协议配置包括</a:t>
            </a:r>
            <a:r>
              <a:rPr lang="en-US" altLang="zh-CN" sz="2000" kern="100" dirty="0">
                <a:effectLst/>
                <a:latin typeface="+mn-ea"/>
                <a:cs typeface="Tahoma" panose="020B0604030504040204" pitchFamily="34" charset="0"/>
              </a:rPr>
              <a:t>PPP</a:t>
            </a:r>
            <a:r>
              <a:rPr lang="zh-CN" altLang="zh-CN" sz="2000" kern="100" dirty="0">
                <a:effectLst/>
                <a:latin typeface="+mn-ea"/>
                <a:cs typeface="Tahoma" panose="020B0604030504040204" pitchFamily="34" charset="0"/>
              </a:rPr>
              <a:t>、</a:t>
            </a:r>
            <a:r>
              <a:rPr lang="en-US" altLang="zh-CN" sz="2000" kern="100" dirty="0">
                <a:effectLst/>
                <a:latin typeface="+mn-ea"/>
                <a:cs typeface="Tahoma" panose="020B0604030504040204" pitchFamily="34" charset="0"/>
              </a:rPr>
              <a:t>HDLC</a:t>
            </a:r>
            <a:r>
              <a:rPr lang="zh-CN" altLang="zh-CN" sz="2000" kern="100" dirty="0">
                <a:effectLst/>
                <a:latin typeface="+mn-ea"/>
                <a:cs typeface="Tahoma" panose="020B0604030504040204" pitchFamily="34" charset="0"/>
              </a:rPr>
              <a:t>、帧中继和</a:t>
            </a:r>
            <a:r>
              <a:rPr lang="en-US" altLang="zh-CN" sz="2000" kern="100" dirty="0">
                <a:effectLst/>
                <a:latin typeface="+mn-ea"/>
                <a:cs typeface="Tahoma" panose="020B0604030504040204" pitchFamily="34" charset="0"/>
              </a:rPr>
              <a:t>DDN</a:t>
            </a:r>
            <a:r>
              <a:rPr lang="zh-CN" altLang="zh-CN" sz="2000" kern="100" dirty="0">
                <a:effectLst/>
                <a:latin typeface="+mn-ea"/>
                <a:cs typeface="Tahoma" panose="020B0604030504040204" pitchFamily="34" charset="0"/>
              </a:rPr>
              <a:t>等。</a:t>
            </a:r>
            <a:r>
              <a:rPr lang="en-US" altLang="zh-CN" sz="2000" kern="100" dirty="0">
                <a:effectLst/>
                <a:latin typeface="+mn-ea"/>
                <a:cs typeface="Tahoma" panose="020B0604030504040204" pitchFamily="34" charset="0"/>
              </a:rPr>
              <a:t>PPP CHAP</a:t>
            </a:r>
            <a:r>
              <a:rPr lang="zh-CN" altLang="zh-CN" sz="2000" kern="100" dirty="0">
                <a:effectLst/>
                <a:latin typeface="+mn-ea"/>
                <a:cs typeface="Tahoma" panose="020B0604030504040204" pitchFamily="34" charset="0"/>
              </a:rPr>
              <a:t>认证的配置中对端路由器验证密码要一致。</a:t>
            </a:r>
            <a:endParaRPr lang="zh-CN" altLang="zh-CN" sz="2000" kern="100" dirty="0">
              <a:effectLst/>
              <a:latin typeface="+mn-ea"/>
            </a:endParaRPr>
          </a:p>
          <a:p>
            <a:pPr indent="266700" algn="just"/>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057809843"/>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4786728" y="451628"/>
            <a:ext cx="6927608" cy="1478911"/>
            <a:chOff x="3831" y="3919"/>
            <a:chExt cx="11776" cy="3366"/>
          </a:xfrm>
        </p:grpSpPr>
        <p:sp>
          <p:nvSpPr>
            <p:cNvPr id="15" name="文本框 14"/>
            <p:cNvSpPr txBox="1"/>
            <p:nvPr/>
          </p:nvSpPr>
          <p:spPr>
            <a:xfrm>
              <a:off x="3831" y="3919"/>
              <a:ext cx="11776" cy="3366"/>
            </a:xfrm>
            <a:prstGeom prst="rect">
              <a:avLst/>
            </a:prstGeom>
            <a:noFill/>
          </p:spPr>
          <p:txBody>
            <a:bodyPr wrap="square" rtlCol="0" anchor="t">
              <a:spAutoFit/>
            </a:bodyPr>
            <a:lstStyle/>
            <a:p>
              <a:pPr algn="dist" defTabSz="914400">
                <a:lnSpc>
                  <a:spcPct val="110000"/>
                </a:lnSpc>
              </a:pPr>
              <a:r>
                <a:rPr lang="en-US" sz="8800" dirty="0">
                  <a:solidFill>
                    <a:prstClr val="black"/>
                  </a:solidFill>
                  <a:latin typeface="微软雅黑" panose="020B0503020204020204" pitchFamily="34" charset="-122"/>
                  <a:ea typeface="微软雅黑" panose="020B0503020204020204" pitchFamily="34" charset="-122"/>
                  <a:cs typeface="+mn-ea"/>
                  <a:sym typeface="+mn-lt"/>
                </a:rPr>
                <a:t>CONTENTS</a:t>
              </a:r>
            </a:p>
          </p:txBody>
        </p:sp>
        <p:sp>
          <p:nvSpPr>
            <p:cNvPr id="4" name="文本框 3"/>
            <p:cNvSpPr txBox="1"/>
            <p:nvPr/>
          </p:nvSpPr>
          <p:spPr>
            <a:xfrm>
              <a:off x="3831" y="3919"/>
              <a:ext cx="11776" cy="3366"/>
            </a:xfrm>
            <a:prstGeom prst="rect">
              <a:avLst/>
            </a:prstGeom>
            <a:noFill/>
          </p:spPr>
          <p:txBody>
            <a:bodyPr wrap="square" rtlCol="0" anchor="t">
              <a:spAutoFit/>
            </a:bodyPr>
            <a:lstStyle/>
            <a:p>
              <a:pPr algn="dist" defTabSz="914400">
                <a:lnSpc>
                  <a:spcPct val="110000"/>
                </a:lnSpc>
              </a:pPr>
              <a:r>
                <a:rPr lang="en-US" sz="8800" dirty="0">
                  <a:solidFill>
                    <a:srgbClr val="4080DC"/>
                  </a:solidFill>
                  <a:latin typeface="微软雅黑" panose="020B0503020204020204" pitchFamily="34" charset="-122"/>
                  <a:ea typeface="微软雅黑" panose="020B0503020204020204" pitchFamily="34" charset="-122"/>
                  <a:cs typeface="+mn-ea"/>
                  <a:sym typeface="+mn-lt"/>
                </a:rPr>
                <a:t>CONTENTS</a:t>
              </a:r>
            </a:p>
          </p:txBody>
        </p:sp>
      </p:grpSp>
      <p:sp>
        <p:nvSpPr>
          <p:cNvPr id="5" name="文本框 4"/>
          <p:cNvSpPr txBox="1"/>
          <p:nvPr/>
        </p:nvSpPr>
        <p:spPr>
          <a:xfrm>
            <a:off x="6273800" y="2011045"/>
            <a:ext cx="112585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7.1</a:t>
            </a:r>
          </a:p>
        </p:txBody>
      </p:sp>
      <p:sp>
        <p:nvSpPr>
          <p:cNvPr id="2" name="文本框 1"/>
          <p:cNvSpPr txBox="1"/>
          <p:nvPr/>
        </p:nvSpPr>
        <p:spPr>
          <a:xfrm>
            <a:off x="7409067" y="2107066"/>
            <a:ext cx="14670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项目导入</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3" name="文本框 2"/>
          <p:cNvSpPr txBox="1"/>
          <p:nvPr/>
        </p:nvSpPr>
        <p:spPr>
          <a:xfrm>
            <a:off x="6273800" y="2639060"/>
            <a:ext cx="110998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7.2</a:t>
            </a:r>
          </a:p>
        </p:txBody>
      </p:sp>
      <p:sp>
        <p:nvSpPr>
          <p:cNvPr id="6" name="文本框 5"/>
          <p:cNvSpPr txBox="1"/>
          <p:nvPr/>
        </p:nvSpPr>
        <p:spPr>
          <a:xfrm>
            <a:off x="7409066" y="2754054"/>
            <a:ext cx="43195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职业能力目标和要求</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9" name="文本框 8"/>
          <p:cNvSpPr txBox="1"/>
          <p:nvPr/>
        </p:nvSpPr>
        <p:spPr>
          <a:xfrm>
            <a:off x="6273800" y="3287395"/>
            <a:ext cx="129413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7.3</a:t>
            </a:r>
          </a:p>
        </p:txBody>
      </p:sp>
      <p:sp>
        <p:nvSpPr>
          <p:cNvPr id="10" name="文本框 9"/>
          <p:cNvSpPr txBox="1"/>
          <p:nvPr/>
        </p:nvSpPr>
        <p:spPr>
          <a:xfrm>
            <a:off x="7409067" y="3371531"/>
            <a:ext cx="14670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相关知识</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2" name="文本框 11"/>
          <p:cNvSpPr txBox="1"/>
          <p:nvPr/>
        </p:nvSpPr>
        <p:spPr>
          <a:xfrm>
            <a:off x="6273800" y="3915410"/>
            <a:ext cx="144843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7.4</a:t>
            </a:r>
          </a:p>
        </p:txBody>
      </p:sp>
      <p:sp>
        <p:nvSpPr>
          <p:cNvPr id="13" name="文本框 12"/>
          <p:cNvSpPr txBox="1"/>
          <p:nvPr/>
        </p:nvSpPr>
        <p:spPr>
          <a:xfrm>
            <a:off x="7409067" y="3974929"/>
            <a:ext cx="24053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项目设计与准备</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7" name="文本框 16"/>
          <p:cNvSpPr txBox="1"/>
          <p:nvPr/>
        </p:nvSpPr>
        <p:spPr>
          <a:xfrm>
            <a:off x="6273800" y="4522470"/>
            <a:ext cx="142938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7.5</a:t>
            </a:r>
          </a:p>
        </p:txBody>
      </p:sp>
      <p:sp>
        <p:nvSpPr>
          <p:cNvPr id="19" name="文本框 18"/>
          <p:cNvSpPr txBox="1"/>
          <p:nvPr/>
        </p:nvSpPr>
        <p:spPr>
          <a:xfrm>
            <a:off x="7409067" y="4592422"/>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项目实施</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pic>
        <p:nvPicPr>
          <p:cNvPr id="23" name="图片 22" descr="D:\APPT制作\新员工网络信息安全意识培训\素材\元素\图片\51miz-E850815-01D69F5C.png51miz-E850815-01D69F5C"/>
          <p:cNvPicPr>
            <a:picLocks noChangeAspect="1"/>
          </p:cNvPicPr>
          <p:nvPr/>
        </p:nvPicPr>
        <p:blipFill>
          <a:blip r:embed="rId2" cstate="screen"/>
          <a:srcRect/>
          <a:stretch>
            <a:fillRect/>
          </a:stretch>
        </p:blipFill>
        <p:spPr>
          <a:xfrm>
            <a:off x="1146325" y="2066221"/>
            <a:ext cx="3640402" cy="3620404"/>
          </a:xfrm>
          <a:prstGeom prst="rect">
            <a:avLst/>
          </a:prstGeom>
        </p:spPr>
      </p:pic>
      <p:sp>
        <p:nvSpPr>
          <p:cNvPr id="7" name="文本框 6"/>
          <p:cNvSpPr txBox="1"/>
          <p:nvPr/>
        </p:nvSpPr>
        <p:spPr>
          <a:xfrm>
            <a:off x="6248400" y="5182870"/>
            <a:ext cx="127635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7.6</a:t>
            </a:r>
          </a:p>
        </p:txBody>
      </p:sp>
      <p:sp>
        <p:nvSpPr>
          <p:cNvPr id="8" name="文本框 7"/>
          <p:cNvSpPr txBox="1"/>
          <p:nvPr/>
        </p:nvSpPr>
        <p:spPr>
          <a:xfrm>
            <a:off x="7383667" y="5252822"/>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项目验收</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1" name="文本框 10"/>
          <p:cNvSpPr txBox="1"/>
          <p:nvPr/>
        </p:nvSpPr>
        <p:spPr>
          <a:xfrm>
            <a:off x="6248400" y="5860415"/>
            <a:ext cx="120015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7.7</a:t>
            </a:r>
          </a:p>
        </p:txBody>
      </p:sp>
      <p:sp>
        <p:nvSpPr>
          <p:cNvPr id="14" name="文本框 13"/>
          <p:cNvSpPr txBox="1"/>
          <p:nvPr/>
        </p:nvSpPr>
        <p:spPr>
          <a:xfrm>
            <a:off x="7383667" y="5930367"/>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项目小结</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500" fill="hold">
                                          <p:stCondLst>
                                            <p:cond delay="0"/>
                                          </p:stCondLst>
                                        </p:cTn>
                                        <p:tgtEl>
                                          <p:spTgt spid="23"/>
                                        </p:tgtEl>
                                        <p:attrNameLst>
                                          <p:attrName>style.visibility</p:attrName>
                                        </p:attrNameLst>
                                      </p:cBhvr>
                                      <p:to>
                                        <p:strVal val="visible"/>
                                      </p:to>
                                    </p:set>
                                    <p:animEffect transition="in" filter="fade">
                                      <p:cBhvr>
                                        <p:cTn id="14" dur="500"/>
                                        <p:tgtEl>
                                          <p:spTgt spid="23"/>
                                        </p:tgtEl>
                                      </p:cBhvr>
                                    </p:animEffect>
                                    <p:anim calcmode="lin" valueType="num">
                                      <p:cBhvr>
                                        <p:cTn id="15" dur="500" fill="hold"/>
                                        <p:tgtEl>
                                          <p:spTgt spid="23"/>
                                        </p:tgtEl>
                                        <p:attrNameLst>
                                          <p:attrName>ppt_x</p:attrName>
                                        </p:attrNameLst>
                                      </p:cBhvr>
                                      <p:tavLst>
                                        <p:tav tm="0">
                                          <p:val>
                                            <p:strVal val="#ppt_x"/>
                                          </p:val>
                                        </p:tav>
                                        <p:tav tm="100000">
                                          <p:val>
                                            <p:strVal val="#ppt_x"/>
                                          </p:val>
                                        </p:tav>
                                      </p:tavLst>
                                    </p:anim>
                                    <p:anim calcmode="lin" valueType="num">
                                      <p:cBhvr>
                                        <p:cTn id="16"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7.8 </a:t>
            </a:r>
            <a:r>
              <a:rPr lang="zh-CN" altLang="en-US" dirty="0"/>
              <a:t>知识扩展</a:t>
            </a:r>
          </a:p>
        </p:txBody>
      </p:sp>
      <p:sp>
        <p:nvSpPr>
          <p:cNvPr id="6" name="内容占位符 5"/>
          <p:cNvSpPr>
            <a:spLocks noGrp="1"/>
          </p:cNvSpPr>
          <p:nvPr>
            <p:ph idx="13"/>
          </p:nvPr>
        </p:nvSpPr>
        <p:spPr/>
        <p:txBody>
          <a:bodyPr>
            <a:noAutofit/>
          </a:bodyPr>
          <a:lstStyle/>
          <a:p>
            <a:pPr indent="306070">
              <a:lnSpc>
                <a:spcPct val="150000"/>
              </a:lnSpc>
              <a:spcBef>
                <a:spcPts val="600"/>
              </a:spcBef>
              <a:spcAft>
                <a:spcPts val="600"/>
              </a:spcAft>
            </a:pPr>
            <a:r>
              <a:rPr lang="zh-CN" altLang="zh-CN" sz="2000" b="1" kern="0" dirty="0">
                <a:effectLst/>
                <a:latin typeface="+mn-ea"/>
                <a:cs typeface="Tahoma" panose="020B0604030504040204" pitchFamily="34" charset="0"/>
              </a:rPr>
              <a:t>广域网技术基础</a:t>
            </a:r>
            <a:r>
              <a:rPr lang="en-US" altLang="zh-CN" sz="2000" b="1" kern="0" dirty="0">
                <a:effectLst/>
                <a:latin typeface="+mn-ea"/>
                <a:cs typeface="Tahoma" panose="020B0604030504040204" pitchFamily="34" charset="0"/>
              </a:rPr>
              <a:t>  </a:t>
            </a:r>
            <a:endParaRPr lang="zh-CN" altLang="zh-CN" sz="2000" b="1" kern="100" dirty="0">
              <a:effectLst/>
              <a:latin typeface="+mn-ea"/>
            </a:endParaRPr>
          </a:p>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87094" y="1981994"/>
            <a:ext cx="10134600" cy="4708981"/>
          </a:xfrm>
          <a:prstGeom prst="rect">
            <a:avLst/>
          </a:prstGeom>
          <a:noFill/>
        </p:spPr>
        <p:txBody>
          <a:bodyPr wrap="square" rtlCol="0" anchor="t">
            <a:spAutoFit/>
          </a:bodyPr>
          <a:lstStyle/>
          <a:p>
            <a:pPr indent="131445" algn="just">
              <a:lnSpc>
                <a:spcPct val="150000"/>
              </a:lnSpc>
            </a:pPr>
            <a:r>
              <a:rPr lang="en-US" altLang="zh-CN" sz="2000" b="1" kern="0" dirty="0">
                <a:latin typeface="+mn-ea"/>
                <a:cs typeface="Tahoma" panose="020B0604030504040204" pitchFamily="34" charset="0"/>
              </a:rPr>
              <a:t>   </a:t>
            </a:r>
            <a:r>
              <a:rPr lang="zh-CN" altLang="zh-CN" sz="2000" kern="0" dirty="0">
                <a:effectLst/>
                <a:latin typeface="+mn-ea"/>
                <a:cs typeface="Tahoma" panose="020B0604030504040204" pitchFamily="34" charset="0"/>
              </a:rPr>
              <a:t>广域网（</a:t>
            </a:r>
            <a:r>
              <a:rPr lang="en-US" altLang="zh-CN" sz="2000" kern="0" dirty="0">
                <a:effectLst/>
                <a:latin typeface="+mn-ea"/>
                <a:cs typeface="Tahoma" panose="020B0604030504040204" pitchFamily="34" charset="0"/>
              </a:rPr>
              <a:t>WAN</a:t>
            </a:r>
            <a:r>
              <a:rPr lang="zh-CN" altLang="zh-CN" sz="2000" kern="0" dirty="0">
                <a:effectLst/>
                <a:latin typeface="+mn-ea"/>
                <a:cs typeface="Tahoma" panose="020B0604030504040204" pitchFamily="34" charset="0"/>
              </a:rPr>
              <a:t>）是使用电信业务网提供的数据链路在广阔的地理区域以一定的带宽进行互联的网络。电信业务网是电信运营商面向广大公众提供电信业务的网络。为了能给用户提供多种电信业务，满足不同用户的电信需求，电信运营商建立了多种电信业务网络。</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目前可以利用电信传输网提供的广域网接入方式主要有以下几种。</a:t>
            </a:r>
            <a:endParaRPr lang="zh-CN" altLang="zh-CN" sz="2000" kern="100" dirty="0">
              <a:effectLst/>
              <a:latin typeface="+mn-ea"/>
            </a:endParaRPr>
          </a:p>
          <a:p>
            <a:pPr indent="261620" algn="just">
              <a:lnSpc>
                <a:spcPct val="150000"/>
              </a:lnSpc>
              <a:tabLst>
                <a:tab pos="2971800" algn="l"/>
              </a:tabLst>
            </a:pPr>
            <a:r>
              <a:rPr lang="zh-CN" altLang="zh-CN" sz="2000" kern="0" dirty="0">
                <a:latin typeface="+mn-ea"/>
                <a:cs typeface="Tahoma" panose="020B0604030504040204" pitchFamily="34" charset="0"/>
              </a:rPr>
              <a:t>（</a:t>
            </a:r>
            <a:r>
              <a:rPr lang="en-US" altLang="zh-CN" sz="2000" kern="0" dirty="0">
                <a:latin typeface="+mn-ea"/>
                <a:cs typeface="Tahoma" panose="020B0604030504040204" pitchFamily="34" charset="0"/>
              </a:rPr>
              <a:t>1</a:t>
            </a:r>
            <a:r>
              <a:rPr lang="zh-CN" altLang="zh-CN" sz="2000" kern="0" dirty="0">
                <a:latin typeface="+mn-ea"/>
                <a:cs typeface="Tahoma" panose="020B0604030504040204" pitchFamily="34" charset="0"/>
              </a:rPr>
              <a:t>）电路交换：由</a:t>
            </a:r>
            <a:r>
              <a:rPr lang="en-US" altLang="zh-CN" sz="2000" kern="0" dirty="0">
                <a:latin typeface="+mn-ea"/>
                <a:cs typeface="Tahoma" panose="020B0604030504040204" pitchFamily="34" charset="0"/>
              </a:rPr>
              <a:t>ISP</a:t>
            </a:r>
            <a:r>
              <a:rPr lang="zh-CN" altLang="zh-CN" sz="2000" kern="0" dirty="0">
                <a:latin typeface="+mn-ea"/>
                <a:cs typeface="Tahoma" panose="020B0604030504040204" pitchFamily="34" charset="0"/>
              </a:rPr>
              <a:t>为企业远程网络间通信提供的临时数据传输通道，其操作特性类似电话拨号技术。典型的电路交换技术</a:t>
            </a:r>
            <a:r>
              <a:rPr lang="en-US" altLang="zh-CN" sz="2000" kern="0" dirty="0">
                <a:latin typeface="+mn-ea"/>
                <a:cs typeface="Tahoma" panose="020B0604030504040204" pitchFamily="34" charset="0"/>
              </a:rPr>
              <a:t>PSTN</a:t>
            </a:r>
            <a:r>
              <a:rPr lang="zh-CN" altLang="zh-CN" sz="2000" kern="0" dirty="0">
                <a:latin typeface="+mn-ea"/>
                <a:cs typeface="Tahoma" panose="020B0604030504040204" pitchFamily="34" charset="0"/>
              </a:rPr>
              <a:t>模拟信号、</a:t>
            </a:r>
            <a:r>
              <a:rPr lang="en-US" altLang="zh-CN" sz="2000" kern="0" dirty="0">
                <a:latin typeface="+mn-ea"/>
                <a:cs typeface="Tahoma" panose="020B0604030504040204" pitchFamily="34" charset="0"/>
              </a:rPr>
              <a:t>ISDN</a:t>
            </a:r>
            <a:r>
              <a:rPr lang="zh-CN" altLang="zh-CN" sz="2000" kern="0" dirty="0">
                <a:latin typeface="+mn-ea"/>
                <a:cs typeface="Tahoma" panose="020B0604030504040204" pitchFamily="34" charset="0"/>
              </a:rPr>
              <a:t>数字拨号。</a:t>
            </a:r>
            <a:endParaRPr lang="en-US" altLang="zh-CN" sz="2000" kern="0" dirty="0">
              <a:latin typeface="+mn-ea"/>
              <a:cs typeface="Tahoma" panose="020B0604030504040204" pitchFamily="34" charset="0"/>
            </a:endParaRPr>
          </a:p>
          <a:p>
            <a:pPr indent="261620" algn="just">
              <a:lnSpc>
                <a:spcPct val="150000"/>
              </a:lnSpc>
              <a:tabLst>
                <a:tab pos="2971800" algn="l"/>
              </a:tabLst>
            </a:pPr>
            <a:r>
              <a:rPr lang="zh-CN" altLang="zh-CN" sz="2000" kern="0" dirty="0">
                <a:latin typeface="+mn-ea"/>
                <a:cs typeface="Tahoma" panose="020B0604030504040204" pitchFamily="34" charset="0"/>
              </a:rPr>
              <a:t>（</a:t>
            </a:r>
            <a:r>
              <a:rPr lang="en-US" altLang="zh-CN" sz="2000" kern="0" dirty="0">
                <a:latin typeface="+mn-ea"/>
                <a:cs typeface="Tahoma" panose="020B0604030504040204" pitchFamily="34" charset="0"/>
              </a:rPr>
              <a:t>2</a:t>
            </a:r>
            <a:r>
              <a:rPr lang="zh-CN" altLang="zh-CN" sz="2000" kern="0" dirty="0">
                <a:latin typeface="+mn-ea"/>
                <a:cs typeface="Tahoma" panose="020B0604030504040204" pitchFamily="34" charset="0"/>
              </a:rPr>
              <a:t>）分组交换</a:t>
            </a:r>
            <a:r>
              <a:rPr lang="en-US" altLang="zh-CN" sz="2000" kern="0" dirty="0">
                <a:latin typeface="+mn-ea"/>
                <a:cs typeface="Tahoma" panose="020B0604030504040204" pitchFamily="34" charset="0"/>
              </a:rPr>
              <a:t>:</a:t>
            </a:r>
            <a:r>
              <a:rPr lang="zh-CN" altLang="zh-CN" sz="2000" kern="0" dirty="0">
                <a:latin typeface="+mn-ea"/>
                <a:cs typeface="Tahoma" panose="020B0604030504040204" pitchFamily="34" charset="0"/>
              </a:rPr>
              <a:t>由</a:t>
            </a:r>
            <a:r>
              <a:rPr lang="en-US" altLang="zh-CN" sz="2000" kern="0" dirty="0">
                <a:latin typeface="+mn-ea"/>
                <a:cs typeface="Tahoma" panose="020B0604030504040204" pitchFamily="34" charset="0"/>
              </a:rPr>
              <a:t>ISP</a:t>
            </a:r>
            <a:r>
              <a:rPr lang="zh-CN" altLang="zh-CN" sz="2000" kern="0" dirty="0">
                <a:latin typeface="+mn-ea"/>
                <a:cs typeface="Tahoma" panose="020B0604030504040204" pitchFamily="34" charset="0"/>
              </a:rPr>
              <a:t>为企业多个远程节点间通信提供的一种共享物理链路的</a:t>
            </a:r>
            <a:r>
              <a:rPr lang="en-US" altLang="zh-CN" sz="2000" kern="0" dirty="0">
                <a:latin typeface="+mn-ea"/>
                <a:cs typeface="Tahoma" panose="020B0604030504040204" pitchFamily="34" charset="0"/>
              </a:rPr>
              <a:t>WAN</a:t>
            </a:r>
            <a:r>
              <a:rPr lang="zh-CN" altLang="zh-CN" sz="2000" kern="0" dirty="0">
                <a:latin typeface="+mn-ea"/>
                <a:cs typeface="Tahoma" panose="020B0604030504040204" pitchFamily="34" charset="0"/>
              </a:rPr>
              <a:t>技术</a:t>
            </a:r>
            <a:r>
              <a:rPr lang="zh-CN" altLang="en-US" sz="2000" kern="0" dirty="0">
                <a:latin typeface="+mn-ea"/>
                <a:cs typeface="Tahoma" panose="020B0604030504040204" pitchFamily="34" charset="0"/>
              </a:rPr>
              <a:t>。</a:t>
            </a:r>
            <a:r>
              <a:rPr lang="zh-CN" altLang="zh-CN" sz="2000" kern="0" dirty="0">
                <a:latin typeface="+mn-ea"/>
                <a:cs typeface="Tahoma" panose="020B0604030504040204" pitchFamily="34" charset="0"/>
              </a:rPr>
              <a:t>典型分组交换技术：</a:t>
            </a:r>
            <a:r>
              <a:rPr lang="en-US" altLang="zh-CN" sz="2000" kern="0" dirty="0">
                <a:latin typeface="+mn-ea"/>
                <a:cs typeface="Tahoma" panose="020B0604030504040204" pitchFamily="34" charset="0"/>
              </a:rPr>
              <a:t>FR</a:t>
            </a:r>
            <a:r>
              <a:rPr lang="zh-CN" altLang="zh-CN" sz="2000" kern="0" dirty="0">
                <a:latin typeface="+mn-ea"/>
                <a:cs typeface="Tahoma" panose="020B0604030504040204" pitchFamily="34" charset="0"/>
              </a:rPr>
              <a:t>、</a:t>
            </a:r>
            <a:r>
              <a:rPr lang="en-US" altLang="zh-CN" sz="2000" kern="0" dirty="0">
                <a:latin typeface="+mn-ea"/>
                <a:cs typeface="Tahoma" panose="020B0604030504040204" pitchFamily="34" charset="0"/>
              </a:rPr>
              <a:t>ATM</a:t>
            </a:r>
            <a:r>
              <a:rPr lang="zh-CN" altLang="zh-CN" sz="2000" kern="0" dirty="0">
                <a:latin typeface="+mn-ea"/>
                <a:cs typeface="Tahoma" panose="020B0604030504040204" pitchFamily="34" charset="0"/>
              </a:rPr>
              <a:t>、</a:t>
            </a:r>
            <a:r>
              <a:rPr lang="en-US" altLang="zh-CN" sz="2000" kern="0" dirty="0">
                <a:latin typeface="+mn-ea"/>
                <a:cs typeface="Tahoma" panose="020B0604030504040204" pitchFamily="34" charset="0"/>
              </a:rPr>
              <a:t>X.25</a:t>
            </a:r>
            <a:r>
              <a:rPr lang="zh-CN" altLang="zh-CN" sz="2000" kern="0" dirty="0">
                <a:latin typeface="+mn-ea"/>
                <a:cs typeface="Tahoma" panose="020B0604030504040204" pitchFamily="34" charset="0"/>
              </a:rPr>
              <a:t>。</a:t>
            </a:r>
          </a:p>
          <a:p>
            <a:r>
              <a:rPr lang="zh-CN" altLang="zh-CN" sz="2000" kern="0" dirty="0">
                <a:latin typeface="+mn-ea"/>
                <a:cs typeface="Tahoma" panose="020B0604030504040204" pitchFamily="34" charset="0"/>
              </a:rPr>
              <a:t>（</a:t>
            </a:r>
            <a:r>
              <a:rPr lang="en-US" altLang="zh-CN" sz="2000" kern="0" dirty="0">
                <a:latin typeface="+mn-ea"/>
                <a:cs typeface="Tahoma" panose="020B0604030504040204" pitchFamily="34" charset="0"/>
              </a:rPr>
              <a:t>3</a:t>
            </a:r>
            <a:r>
              <a:rPr lang="zh-CN" altLang="zh-CN" sz="2000" kern="0" dirty="0">
                <a:latin typeface="+mn-ea"/>
                <a:cs typeface="Tahoma" panose="020B0604030504040204" pitchFamily="34" charset="0"/>
              </a:rPr>
              <a:t>）专线技术</a:t>
            </a:r>
            <a:r>
              <a:rPr lang="en-US" altLang="zh-CN" sz="2000" kern="0" dirty="0">
                <a:latin typeface="+mn-ea"/>
                <a:cs typeface="Tahoma" panose="020B0604030504040204" pitchFamily="34" charset="0"/>
              </a:rPr>
              <a:t>:</a:t>
            </a:r>
            <a:r>
              <a:rPr lang="zh-CN" altLang="zh-CN" sz="2000" kern="0" dirty="0">
                <a:latin typeface="+mn-ea"/>
                <a:cs typeface="Tahoma" panose="020B0604030504040204" pitchFamily="34" charset="0"/>
              </a:rPr>
              <a:t>由</a:t>
            </a:r>
            <a:r>
              <a:rPr lang="en-US" altLang="zh-CN" sz="2000" kern="0" dirty="0">
                <a:latin typeface="+mn-ea"/>
                <a:cs typeface="Tahoma" panose="020B0604030504040204" pitchFamily="34" charset="0"/>
              </a:rPr>
              <a:t>ISP</a:t>
            </a:r>
            <a:r>
              <a:rPr lang="zh-CN" altLang="zh-CN" sz="2000" kern="0" dirty="0">
                <a:latin typeface="+mn-ea"/>
                <a:cs typeface="Tahoma" panose="020B0604030504040204" pitchFamily="34" charset="0"/>
              </a:rPr>
              <a:t>为企业远程网络节点之间通信提供的点到点专有线路连接的</a:t>
            </a:r>
            <a:r>
              <a:rPr lang="en-US" altLang="zh-CN" sz="2000" kern="0" dirty="0">
                <a:latin typeface="+mn-ea"/>
                <a:cs typeface="Tahoma" panose="020B0604030504040204" pitchFamily="34" charset="0"/>
              </a:rPr>
              <a:t>WAN</a:t>
            </a:r>
            <a:r>
              <a:rPr lang="zh-CN" altLang="zh-CN" sz="2000" kern="0" dirty="0">
                <a:latin typeface="+mn-ea"/>
                <a:cs typeface="Tahoma" panose="020B0604030504040204" pitchFamily="34" charset="0"/>
              </a:rPr>
              <a:t>链路技术，典型的专线技术：</a:t>
            </a:r>
            <a:r>
              <a:rPr lang="en-US" altLang="zh-CN" sz="2000" kern="0" dirty="0">
                <a:latin typeface="+mn-ea"/>
                <a:cs typeface="Tahoma" panose="020B0604030504040204" pitchFamily="34" charset="0"/>
              </a:rPr>
              <a:t>DDN</a:t>
            </a:r>
            <a:r>
              <a:rPr lang="zh-CN" altLang="zh-CN" sz="2000" kern="0" dirty="0">
                <a:latin typeface="+mn-ea"/>
                <a:cs typeface="Tahoma" panose="020B0604030504040204" pitchFamily="34" charset="0"/>
              </a:rPr>
              <a:t>专线、</a:t>
            </a:r>
            <a:r>
              <a:rPr lang="en-US" altLang="zh-CN" sz="2000" kern="0" dirty="0">
                <a:latin typeface="+mn-ea"/>
                <a:cs typeface="Tahoma" panose="020B0604030504040204" pitchFamily="34" charset="0"/>
              </a:rPr>
              <a:t>E1</a:t>
            </a:r>
            <a:r>
              <a:rPr lang="zh-CN" altLang="zh-CN" sz="2000" kern="0" dirty="0">
                <a:latin typeface="+mn-ea"/>
                <a:cs typeface="Tahoma" panose="020B0604030504040204" pitchFamily="34" charset="0"/>
              </a:rPr>
              <a:t>专线、</a:t>
            </a:r>
            <a:r>
              <a:rPr lang="en-US" altLang="zh-CN" sz="2000" kern="0" dirty="0">
                <a:latin typeface="+mn-ea"/>
                <a:cs typeface="Tahoma" panose="020B0604030504040204" pitchFamily="34" charset="0"/>
              </a:rPr>
              <a:t>POS</a:t>
            </a:r>
            <a:r>
              <a:rPr lang="zh-CN" altLang="zh-CN" sz="2000" kern="0" dirty="0">
                <a:latin typeface="+mn-ea"/>
                <a:cs typeface="Tahoma" panose="020B0604030504040204" pitchFamily="34" charset="0"/>
              </a:rPr>
              <a:t>专线、以太网专线。</a:t>
            </a:r>
          </a:p>
          <a:p>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052769176"/>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7.8 </a:t>
            </a:r>
            <a:r>
              <a:rPr lang="zh-CN" altLang="en-US" dirty="0"/>
              <a:t>知识扩展</a:t>
            </a:r>
          </a:p>
        </p:txBody>
      </p:sp>
      <p:sp>
        <p:nvSpPr>
          <p:cNvPr id="6" name="内容占位符 5"/>
          <p:cNvSpPr>
            <a:spLocks noGrp="1"/>
          </p:cNvSpPr>
          <p:nvPr>
            <p:ph idx="13"/>
          </p:nvPr>
        </p:nvSpPr>
        <p:spPr/>
        <p:txBody>
          <a:bodyPr>
            <a:noAutofit/>
          </a:bodyPr>
          <a:lstStyle/>
          <a:p>
            <a:pPr indent="306070">
              <a:lnSpc>
                <a:spcPct val="150000"/>
              </a:lnSpc>
              <a:spcBef>
                <a:spcPts val="600"/>
              </a:spcBef>
              <a:spcAft>
                <a:spcPts val="600"/>
              </a:spcAft>
            </a:pPr>
            <a:r>
              <a:rPr lang="zh-CN" altLang="zh-CN" b="1" kern="0" dirty="0">
                <a:latin typeface="+mn-ea"/>
                <a:cs typeface="Tahoma" panose="020B0604030504040204" pitchFamily="34" charset="0"/>
              </a:rPr>
              <a:t>广域网技术基础</a:t>
            </a:r>
            <a:r>
              <a:rPr lang="en-US" altLang="zh-CN" b="1" kern="0" dirty="0">
                <a:latin typeface="+mn-ea"/>
                <a:cs typeface="Tahoma" panose="020B0604030504040204" pitchFamily="34" charset="0"/>
              </a:rPr>
              <a:t>  </a:t>
            </a:r>
            <a:endParaRPr lang="zh-CN" altLang="zh-CN" b="1" kern="0" dirty="0">
              <a:latin typeface="+mn-ea"/>
              <a:cs typeface="Tahoma" panose="020B0604030504040204" pitchFamily="34" charset="0"/>
            </a:endParaRPr>
          </a:p>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87094" y="1981994"/>
            <a:ext cx="10134600" cy="3170099"/>
          </a:xfrm>
          <a:prstGeom prst="rect">
            <a:avLst/>
          </a:prstGeom>
          <a:noFill/>
        </p:spPr>
        <p:txBody>
          <a:bodyPr wrap="square" rtlCol="0" anchor="t">
            <a:spAutoFit/>
          </a:bodyPr>
          <a:lstStyle/>
          <a:p>
            <a:pPr indent="262255" algn="just">
              <a:lnSpc>
                <a:spcPct val="150000"/>
              </a:lnSpc>
            </a:pPr>
            <a:r>
              <a:rPr lang="en-US" altLang="zh-CN" sz="2000" b="1" kern="100" dirty="0">
                <a:effectLst/>
                <a:latin typeface="+mn-ea"/>
                <a:cs typeface="Tahoma" panose="020B0604030504040204" pitchFamily="34" charset="0"/>
              </a:rPr>
              <a:t>2</a:t>
            </a:r>
            <a:r>
              <a:rPr lang="zh-CN" altLang="zh-CN" sz="2000" b="1" kern="100" dirty="0">
                <a:effectLst/>
                <a:latin typeface="+mn-ea"/>
                <a:cs typeface="Tahoma" panose="020B0604030504040204" pitchFamily="34" charset="0"/>
              </a:rPr>
              <a:t>．</a:t>
            </a:r>
            <a:r>
              <a:rPr lang="en-US" altLang="zh-CN" sz="2000" b="1" kern="100" dirty="0">
                <a:effectLst/>
                <a:latin typeface="+mn-ea"/>
                <a:cs typeface="Tahoma" panose="020B0604030504040204" pitchFamily="34" charset="0"/>
              </a:rPr>
              <a:t>HDLC</a:t>
            </a:r>
            <a:r>
              <a:rPr lang="zh-CN" altLang="zh-CN" sz="2000" b="1" kern="100" dirty="0">
                <a:effectLst/>
                <a:latin typeface="+mn-ea"/>
                <a:cs typeface="Tahoma" panose="020B0604030504040204" pitchFamily="34" charset="0"/>
              </a:rPr>
              <a:t>协议及配置</a:t>
            </a:r>
            <a:endParaRPr lang="zh-CN" altLang="zh-CN" sz="2000" kern="100" dirty="0">
              <a:effectLst/>
              <a:latin typeface="+mn-ea"/>
            </a:endParaRPr>
          </a:p>
          <a:p>
            <a:pPr indent="276225" algn="just">
              <a:lnSpc>
                <a:spcPct val="150000"/>
              </a:lnSpc>
            </a:pPr>
            <a:r>
              <a:rPr lang="en-US" altLang="zh-CN" sz="2000" kern="100" dirty="0">
                <a:effectLst/>
                <a:latin typeface="+mn-ea"/>
                <a:cs typeface="Tahoma" panose="020B0604030504040204" pitchFamily="34" charset="0"/>
              </a:rPr>
              <a:t>HDLC(High-level Data Link Control)</a:t>
            </a:r>
            <a:r>
              <a:rPr lang="zh-CN" altLang="zh-CN" sz="2000" kern="100" dirty="0">
                <a:effectLst/>
                <a:latin typeface="+mn-ea"/>
                <a:cs typeface="Tahoma" panose="020B0604030504040204" pitchFamily="34" charset="0"/>
              </a:rPr>
              <a:t>协议是高级数据链路控制协议，它是串行线路的默认封装协议，与其他供应商设备部兼容。正常情况下，它是不用配置的。</a:t>
            </a:r>
            <a:r>
              <a:rPr lang="en-US" altLang="zh-CN" sz="2000" kern="100" dirty="0">
                <a:effectLst/>
                <a:latin typeface="+mn-ea"/>
                <a:cs typeface="Tahoma" panose="020B0604030504040204" pitchFamily="34" charset="0"/>
              </a:rPr>
              <a:t>HDLC</a:t>
            </a:r>
            <a:r>
              <a:rPr lang="zh-CN" altLang="zh-CN" sz="2000" kern="100" dirty="0">
                <a:effectLst/>
                <a:latin typeface="+mn-ea"/>
                <a:cs typeface="Tahoma" panose="020B0604030504040204" pitchFamily="34" charset="0"/>
              </a:rPr>
              <a:t>配置命令如下：</a:t>
            </a:r>
            <a:endParaRPr lang="zh-CN" altLang="zh-CN" sz="2000" kern="100" dirty="0">
              <a:effectLst/>
              <a:latin typeface="+mn-ea"/>
            </a:endParaRPr>
          </a:p>
          <a:p>
            <a:pPr marL="266700" algn="l">
              <a:lnSpc>
                <a:spcPct val="150000"/>
              </a:lnSpc>
            </a:pPr>
            <a:r>
              <a:rPr lang="en-US" altLang="zh-CN" sz="2000" kern="100" dirty="0">
                <a:effectLst/>
                <a:latin typeface="+mn-ea"/>
              </a:rPr>
              <a:t>link-protocol </a:t>
            </a:r>
            <a:r>
              <a:rPr lang="en-US" altLang="zh-CN" sz="2000" kern="100" dirty="0" err="1">
                <a:effectLst/>
                <a:latin typeface="+mn-ea"/>
              </a:rPr>
              <a:t>hdlc</a:t>
            </a:r>
            <a:endParaRPr lang="zh-CN" altLang="zh-CN" sz="2000" kern="100" dirty="0">
              <a:effectLst/>
              <a:latin typeface="+mn-ea"/>
            </a:endParaRPr>
          </a:p>
          <a:p>
            <a:pPr indent="266700" algn="just">
              <a:lnSpc>
                <a:spcPct val="150000"/>
              </a:lnSpc>
            </a:pPr>
            <a:r>
              <a:rPr lang="zh-CN" altLang="zh-CN" sz="2000" kern="100" dirty="0">
                <a:effectLst/>
                <a:latin typeface="+mn-ea"/>
                <a:cs typeface="Tahoma" panose="020B0604030504040204" pitchFamily="34" charset="0"/>
              </a:rPr>
              <a:t>其他配置和验证方法同</a:t>
            </a:r>
            <a:r>
              <a:rPr lang="en-US" altLang="zh-CN" sz="2000" kern="100" dirty="0">
                <a:effectLst/>
                <a:latin typeface="+mn-ea"/>
                <a:cs typeface="Tahoma" panose="020B0604030504040204" pitchFamily="34" charset="0"/>
              </a:rPr>
              <a:t>PPP</a:t>
            </a:r>
            <a:r>
              <a:rPr lang="zh-CN" altLang="zh-CN" sz="2000" kern="100" dirty="0">
                <a:effectLst/>
                <a:latin typeface="+mn-ea"/>
                <a:cs typeface="Tahoma" panose="020B0604030504040204" pitchFamily="34" charset="0"/>
              </a:rPr>
              <a:t>配置，此处不再详述。</a:t>
            </a:r>
            <a:endParaRPr lang="zh-CN" altLang="zh-CN" sz="2000" kern="100" dirty="0">
              <a:effectLst/>
              <a:latin typeface="+mn-ea"/>
            </a:endParaRPr>
          </a:p>
          <a:p>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2681597164"/>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7.9 </a:t>
            </a:r>
            <a:r>
              <a:rPr lang="zh-CN" altLang="en-US" dirty="0"/>
              <a:t>练习题</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87094" y="1669938"/>
            <a:ext cx="10134600" cy="5016758"/>
          </a:xfrm>
          <a:prstGeom prst="rect">
            <a:avLst/>
          </a:prstGeom>
          <a:noFill/>
        </p:spPr>
        <p:txBody>
          <a:bodyPr wrap="square" rtlCol="0" anchor="t">
            <a:spAutoFit/>
          </a:bodyPr>
          <a:lstStyle/>
          <a:p>
            <a:pPr algn="just">
              <a:lnSpc>
                <a:spcPct val="150000"/>
              </a:lnSpc>
            </a:pPr>
            <a:r>
              <a:rPr lang="zh-CN" altLang="zh-CN" sz="2000" b="1" kern="100" dirty="0">
                <a:effectLst/>
                <a:latin typeface="+mn-ea"/>
                <a:cs typeface="宋体" panose="02010600030101010101" pitchFamily="2" charset="-122"/>
              </a:rPr>
              <a:t>一、填空题</a:t>
            </a:r>
            <a:endParaRPr lang="zh-CN" altLang="zh-CN" sz="2000" kern="100" dirty="0">
              <a:effectLst/>
              <a:latin typeface="+mn-ea"/>
              <a:cs typeface="Courier New" panose="02070309020205020404" pitchFamily="49" charset="0"/>
            </a:endParaRPr>
          </a:p>
          <a:p>
            <a:pPr indent="266700" algn="just">
              <a:lnSpc>
                <a:spcPct val="150000"/>
              </a:lnSpc>
            </a:pPr>
            <a:r>
              <a:rPr lang="en-US" altLang="zh-CN" sz="2000" kern="0" dirty="0">
                <a:effectLst/>
                <a:latin typeface="+mn-ea"/>
                <a:cs typeface="Tahoma" panose="020B0604030504040204" pitchFamily="34" charset="0"/>
              </a:rPr>
              <a:t>1.</a:t>
            </a:r>
            <a:r>
              <a:rPr lang="zh-CN" altLang="zh-CN" sz="2000" kern="0" dirty="0">
                <a:effectLst/>
                <a:latin typeface="+mn-ea"/>
                <a:cs typeface="Tahoma" panose="020B0604030504040204" pitchFamily="34" charset="0"/>
              </a:rPr>
              <a:t>广域网协议包括</a:t>
            </a:r>
            <a:r>
              <a:rPr lang="en-US" altLang="zh-CN" sz="2000" u="sng" kern="100" dirty="0">
                <a:effectLst/>
                <a:latin typeface="+mn-ea"/>
              </a:rPr>
              <a:t>         </a:t>
            </a:r>
            <a:r>
              <a:rPr lang="zh-CN" altLang="zh-CN" sz="2000" kern="0" dirty="0">
                <a:effectLst/>
                <a:latin typeface="+mn-ea"/>
                <a:cs typeface="Tahoma" panose="020B0604030504040204" pitchFamily="34" charset="0"/>
              </a:rPr>
              <a:t>、</a:t>
            </a:r>
            <a:r>
              <a:rPr lang="en-US" altLang="zh-CN" sz="2000" u="sng" kern="100" dirty="0">
                <a:effectLst/>
                <a:latin typeface="+mn-ea"/>
              </a:rPr>
              <a:t>         </a:t>
            </a:r>
            <a:r>
              <a:rPr lang="zh-CN" altLang="zh-CN" sz="2000" kern="0" dirty="0">
                <a:effectLst/>
                <a:latin typeface="+mn-ea"/>
                <a:cs typeface="Tahoma" panose="020B0604030504040204" pitchFamily="34" charset="0"/>
              </a:rPr>
              <a:t>和</a:t>
            </a:r>
            <a:r>
              <a:rPr lang="en-US" altLang="zh-CN" sz="2000" u="sng" kern="100" dirty="0">
                <a:effectLst/>
                <a:latin typeface="+mn-ea"/>
              </a:rPr>
              <a:t>         </a:t>
            </a:r>
            <a:r>
              <a:rPr lang="zh-CN" altLang="zh-CN" sz="2000" kern="0" dirty="0">
                <a:effectLst/>
                <a:latin typeface="+mn-ea"/>
                <a:cs typeface="Tahoma" panose="020B0604030504040204" pitchFamily="34" charset="0"/>
              </a:rPr>
              <a:t>等</a:t>
            </a:r>
            <a:endParaRPr lang="zh-CN" altLang="zh-CN" sz="2000" kern="100" dirty="0">
              <a:effectLst/>
              <a:latin typeface="+mn-ea"/>
            </a:endParaRPr>
          </a:p>
          <a:p>
            <a:pPr indent="266700" algn="just">
              <a:lnSpc>
                <a:spcPct val="150000"/>
              </a:lnSpc>
            </a:pPr>
            <a:r>
              <a:rPr lang="en-US" altLang="zh-CN" sz="2000" kern="0" dirty="0">
                <a:effectLst/>
                <a:latin typeface="+mn-ea"/>
                <a:cs typeface="Tahoma" panose="020B0604030504040204" pitchFamily="34" charset="0"/>
              </a:rPr>
              <a:t>2.PPP</a:t>
            </a:r>
            <a:r>
              <a:rPr lang="zh-CN" altLang="zh-CN" sz="2000" kern="0" dirty="0">
                <a:effectLst/>
                <a:latin typeface="+mn-ea"/>
                <a:cs typeface="Tahoma" panose="020B0604030504040204" pitchFamily="34" charset="0"/>
              </a:rPr>
              <a:t>协议是提供在</a:t>
            </a:r>
            <a:r>
              <a:rPr lang="en-US" altLang="zh-CN" sz="2000" u="sng" kern="100" dirty="0">
                <a:effectLst/>
                <a:latin typeface="+mn-ea"/>
              </a:rPr>
              <a:t>         </a:t>
            </a:r>
            <a:r>
              <a:rPr lang="zh-CN" altLang="zh-CN" sz="2000" kern="0" dirty="0">
                <a:effectLst/>
                <a:latin typeface="+mn-ea"/>
                <a:cs typeface="Tahoma" panose="020B0604030504040204" pitchFamily="34" charset="0"/>
              </a:rPr>
              <a:t>链路上承载网络层数据包的一种</a:t>
            </a:r>
            <a:r>
              <a:rPr lang="en-US" altLang="zh-CN" sz="2000" u="sng" kern="100" dirty="0">
                <a:effectLst/>
                <a:latin typeface="+mn-ea"/>
              </a:rPr>
              <a:t>         </a:t>
            </a:r>
            <a:r>
              <a:rPr lang="zh-CN" altLang="zh-CN" sz="2000" kern="0" dirty="0">
                <a:effectLst/>
                <a:latin typeface="+mn-ea"/>
                <a:cs typeface="Tahoma" panose="020B0604030504040204" pitchFamily="34" charset="0"/>
              </a:rPr>
              <a:t>协议。</a:t>
            </a:r>
            <a:endParaRPr lang="zh-CN" altLang="zh-CN" sz="2000" kern="100" dirty="0">
              <a:effectLst/>
              <a:latin typeface="+mn-ea"/>
            </a:endParaRPr>
          </a:p>
          <a:p>
            <a:pPr indent="266700" algn="just">
              <a:lnSpc>
                <a:spcPct val="150000"/>
              </a:lnSpc>
            </a:pPr>
            <a:r>
              <a:rPr lang="en-US" altLang="zh-CN" sz="2000" kern="0" dirty="0">
                <a:effectLst/>
                <a:latin typeface="+mn-ea"/>
                <a:cs typeface="Tahoma" panose="020B0604030504040204" pitchFamily="34" charset="0"/>
              </a:rPr>
              <a:t>3.PPP</a:t>
            </a:r>
            <a:r>
              <a:rPr lang="zh-CN" altLang="zh-CN" sz="2000" kern="0" dirty="0">
                <a:effectLst/>
                <a:latin typeface="+mn-ea"/>
                <a:cs typeface="Tahoma" panose="020B0604030504040204" pitchFamily="34" charset="0"/>
              </a:rPr>
              <a:t>定义了一整套的协议包括</a:t>
            </a:r>
            <a:r>
              <a:rPr lang="en-US" altLang="zh-CN" sz="2000" u="sng" kern="100" dirty="0">
                <a:effectLst/>
                <a:latin typeface="+mn-ea"/>
              </a:rPr>
              <a:t>         </a:t>
            </a:r>
            <a:r>
              <a:rPr lang="zh-CN" altLang="zh-CN" sz="2000" kern="0" dirty="0">
                <a:effectLst/>
                <a:latin typeface="+mn-ea"/>
                <a:cs typeface="Tahoma" panose="020B0604030504040204" pitchFamily="34" charset="0"/>
              </a:rPr>
              <a:t>、</a:t>
            </a:r>
            <a:r>
              <a:rPr lang="en-US" altLang="zh-CN" sz="2000" u="sng" kern="100" dirty="0">
                <a:effectLst/>
                <a:latin typeface="+mn-ea"/>
              </a:rPr>
              <a:t>         </a:t>
            </a:r>
            <a:r>
              <a:rPr lang="zh-CN" altLang="zh-CN" sz="2000" kern="0" dirty="0">
                <a:effectLst/>
                <a:latin typeface="+mn-ea"/>
                <a:cs typeface="Tahoma" panose="020B0604030504040204" pitchFamily="34" charset="0"/>
              </a:rPr>
              <a:t>和</a:t>
            </a:r>
            <a:r>
              <a:rPr lang="en-US" altLang="zh-CN" sz="2000" u="sng" kern="100" dirty="0">
                <a:effectLst/>
                <a:latin typeface="+mn-ea"/>
              </a:rPr>
              <a:t>         </a:t>
            </a:r>
            <a:endParaRPr lang="zh-CN" altLang="zh-CN" sz="2000" kern="100" dirty="0">
              <a:effectLst/>
              <a:latin typeface="+mn-ea"/>
            </a:endParaRPr>
          </a:p>
          <a:p>
            <a:pPr indent="266700" algn="just">
              <a:lnSpc>
                <a:spcPct val="150000"/>
              </a:lnSpc>
            </a:pPr>
            <a:r>
              <a:rPr lang="en-US" altLang="zh-CN" sz="2000" kern="100" dirty="0">
                <a:effectLst/>
                <a:latin typeface="+mn-ea"/>
              </a:rPr>
              <a:t>4.</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支持两种验证方式：</a:t>
            </a:r>
            <a:r>
              <a:rPr lang="en-US" altLang="zh-CN" sz="2000" u="sng" kern="100" dirty="0">
                <a:effectLst/>
                <a:latin typeface="+mn-ea"/>
              </a:rPr>
              <a:t>         </a:t>
            </a:r>
            <a:r>
              <a:rPr lang="zh-CN" altLang="zh-CN" sz="2000" kern="0" dirty="0">
                <a:effectLst/>
                <a:latin typeface="+mn-ea"/>
                <a:cs typeface="Tahoma" panose="020B0604030504040204" pitchFamily="34" charset="0"/>
              </a:rPr>
              <a:t>和</a:t>
            </a:r>
            <a:r>
              <a:rPr lang="en-US" altLang="zh-CN" sz="2000" u="sng" kern="100" dirty="0">
                <a:effectLst/>
                <a:latin typeface="+mn-ea"/>
              </a:rPr>
              <a:t>         </a:t>
            </a:r>
            <a:r>
              <a:rPr lang="zh-CN" altLang="zh-CN" sz="2000" kern="0" dirty="0">
                <a:effectLst/>
                <a:latin typeface="+mn-ea"/>
                <a:cs typeface="Tahoma" panose="020B0604030504040204" pitchFamily="34" charset="0"/>
              </a:rPr>
              <a:t>。</a:t>
            </a:r>
            <a:endParaRPr lang="zh-CN" altLang="zh-CN" sz="2000" kern="100" dirty="0">
              <a:effectLst/>
              <a:latin typeface="+mn-ea"/>
            </a:endParaRPr>
          </a:p>
          <a:p>
            <a:pPr indent="266700" algn="just">
              <a:lnSpc>
                <a:spcPct val="150000"/>
              </a:lnSpc>
            </a:pPr>
            <a:r>
              <a:rPr lang="en-US" altLang="zh-CN" sz="2000" kern="0" dirty="0">
                <a:effectLst/>
                <a:latin typeface="+mn-ea"/>
              </a:rPr>
              <a:t>5.PAP</a:t>
            </a:r>
            <a:r>
              <a:rPr lang="zh-CN" altLang="zh-CN" sz="2000" kern="0" dirty="0">
                <a:effectLst/>
                <a:latin typeface="+mn-ea"/>
              </a:rPr>
              <a:t>为</a:t>
            </a:r>
            <a:r>
              <a:rPr lang="en-US" altLang="zh-CN" sz="2000" u="sng" kern="0" dirty="0">
                <a:effectLst/>
                <a:latin typeface="+mn-ea"/>
              </a:rPr>
              <a:t>         </a:t>
            </a:r>
            <a:r>
              <a:rPr lang="zh-CN" altLang="zh-CN" sz="2000" kern="0" dirty="0">
                <a:effectLst/>
                <a:latin typeface="+mn-ea"/>
              </a:rPr>
              <a:t>握手验证，</a:t>
            </a:r>
            <a:r>
              <a:rPr lang="en-US" altLang="zh-CN" sz="2000" kern="0" dirty="0">
                <a:effectLst/>
                <a:latin typeface="+mn-ea"/>
              </a:rPr>
              <a:t>CHAP</a:t>
            </a:r>
            <a:r>
              <a:rPr lang="zh-CN" altLang="zh-CN" sz="2000" kern="0" dirty="0">
                <a:effectLst/>
                <a:latin typeface="+mn-ea"/>
              </a:rPr>
              <a:t>为</a:t>
            </a:r>
            <a:r>
              <a:rPr lang="en-US" altLang="zh-CN" sz="2000" u="sng" kern="0" dirty="0">
                <a:effectLst/>
                <a:latin typeface="+mn-ea"/>
              </a:rPr>
              <a:t>         </a:t>
            </a:r>
            <a:r>
              <a:rPr lang="zh-CN" altLang="zh-CN" sz="2000" kern="0" dirty="0">
                <a:effectLst/>
                <a:latin typeface="+mn-ea"/>
              </a:rPr>
              <a:t>握手验证。</a:t>
            </a:r>
            <a:endParaRPr lang="zh-CN" altLang="zh-CN" sz="2000" kern="100" dirty="0">
              <a:effectLst/>
              <a:latin typeface="+mn-ea"/>
            </a:endParaRPr>
          </a:p>
          <a:p>
            <a:pPr algn="just">
              <a:lnSpc>
                <a:spcPct val="150000"/>
              </a:lnSpc>
            </a:pPr>
            <a:r>
              <a:rPr lang="zh-CN" altLang="zh-CN" sz="2000" b="1" kern="100" dirty="0">
                <a:effectLst/>
                <a:latin typeface="+mn-ea"/>
                <a:cs typeface="宋体" panose="02010600030101010101" pitchFamily="2" charset="-122"/>
              </a:rPr>
              <a:t>二、简答题</a:t>
            </a:r>
            <a:endParaRPr lang="zh-CN" altLang="zh-CN" sz="2000" kern="100" dirty="0">
              <a:effectLst/>
              <a:latin typeface="+mn-ea"/>
              <a:cs typeface="Courier New" panose="02070309020205020404" pitchFamily="49" charset="0"/>
            </a:endParaRPr>
          </a:p>
          <a:p>
            <a:pPr indent="261620" algn="just">
              <a:lnSpc>
                <a:spcPct val="150000"/>
              </a:lnSpc>
            </a:pPr>
            <a:r>
              <a:rPr lang="en-US" altLang="zh-CN" sz="2000" kern="100" dirty="0">
                <a:effectLst/>
                <a:latin typeface="+mn-ea"/>
                <a:cs typeface="Courier New" panose="02070309020205020404" pitchFamily="49" charset="0"/>
              </a:rPr>
              <a:t>1.</a:t>
            </a:r>
            <a:r>
              <a:rPr lang="zh-CN" altLang="zh-CN" sz="2000" kern="100" dirty="0">
                <a:effectLst/>
                <a:latin typeface="+mn-ea"/>
                <a:cs typeface="Courier New" panose="02070309020205020404" pitchFamily="49" charset="0"/>
              </a:rPr>
              <a:t>广域网协议有哪些？</a:t>
            </a:r>
          </a:p>
          <a:p>
            <a:pPr indent="266700" algn="just">
              <a:lnSpc>
                <a:spcPct val="150000"/>
              </a:lnSpc>
            </a:pPr>
            <a:r>
              <a:rPr lang="en-US" altLang="zh-CN" sz="2000" kern="100" dirty="0">
                <a:effectLst/>
                <a:latin typeface="+mn-ea"/>
              </a:rPr>
              <a:t>2.PPP</a:t>
            </a:r>
            <a:r>
              <a:rPr lang="zh-CN" altLang="zh-CN" sz="2000" kern="100" dirty="0">
                <a:effectLst/>
                <a:latin typeface="+mn-ea"/>
              </a:rPr>
              <a:t>协议的</a:t>
            </a:r>
            <a:r>
              <a:rPr lang="en-US" altLang="zh-CN" sz="2000" kern="100" dirty="0">
                <a:effectLst/>
                <a:latin typeface="+mn-ea"/>
              </a:rPr>
              <a:t>PAP</a:t>
            </a:r>
            <a:r>
              <a:rPr lang="zh-CN" altLang="zh-CN" sz="2000" kern="100" dirty="0">
                <a:effectLst/>
                <a:latin typeface="+mn-ea"/>
              </a:rPr>
              <a:t>和</a:t>
            </a:r>
            <a:r>
              <a:rPr lang="en-US" altLang="zh-CN" sz="2000" kern="100" dirty="0">
                <a:effectLst/>
                <a:latin typeface="+mn-ea"/>
              </a:rPr>
              <a:t>CHAP</a:t>
            </a:r>
            <a:r>
              <a:rPr lang="zh-CN" altLang="zh-CN" sz="2000" kern="100" dirty="0">
                <a:effectLst/>
                <a:latin typeface="+mn-ea"/>
              </a:rPr>
              <a:t>两种认证方式有什么特点？它们是如何应用的？</a:t>
            </a:r>
          </a:p>
          <a:p>
            <a:pPr indent="266700" algn="just">
              <a:lnSpc>
                <a:spcPct val="150000"/>
              </a:lnSpc>
            </a:pPr>
            <a:r>
              <a:rPr lang="en-US" altLang="zh-CN" sz="2000" kern="100" dirty="0">
                <a:effectLst/>
                <a:latin typeface="+mn-ea"/>
              </a:rPr>
              <a:t>3.PPP</a:t>
            </a:r>
            <a:r>
              <a:rPr lang="zh-CN" altLang="zh-CN" sz="2000" kern="100" dirty="0">
                <a:effectLst/>
                <a:latin typeface="+mn-ea"/>
              </a:rPr>
              <a:t>做广域网链接时需要注意什么？</a:t>
            </a:r>
          </a:p>
          <a:p>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107028888"/>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7.10 </a:t>
            </a:r>
            <a:r>
              <a:rPr lang="zh-CN" altLang="en-US" dirty="0"/>
              <a:t>项目实训</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87094" y="1981994"/>
            <a:ext cx="10134600" cy="961289"/>
          </a:xfrm>
          <a:prstGeom prst="rect">
            <a:avLst/>
          </a:prstGeom>
          <a:noFill/>
        </p:spPr>
        <p:txBody>
          <a:bodyPr wrap="square" rtlCol="0" anchor="t">
            <a:spAutoFit/>
          </a:bodyPr>
          <a:lstStyle/>
          <a:p>
            <a:pPr indent="262255" algn="just">
              <a:lnSpc>
                <a:spcPct val="150000"/>
              </a:lnSpc>
            </a:pPr>
            <a:r>
              <a:rPr lang="zh-CN" altLang="zh-CN" sz="2000" dirty="0">
                <a:effectLst/>
                <a:latin typeface="+mn-ea"/>
                <a:cs typeface="Times New Roman" panose="02020603050405020304" pitchFamily="18" charset="0"/>
              </a:rPr>
              <a:t>根据图</a:t>
            </a:r>
            <a:r>
              <a:rPr lang="en-US" altLang="zh-CN" sz="2000" dirty="0">
                <a:effectLst/>
                <a:latin typeface="+mn-ea"/>
              </a:rPr>
              <a:t>7-8</a:t>
            </a:r>
            <a:r>
              <a:rPr lang="zh-CN" altLang="zh-CN" sz="2000" dirty="0">
                <a:effectLst/>
                <a:latin typeface="+mn-ea"/>
                <a:cs typeface="Times New Roman" panose="02020603050405020304" pitchFamily="18" charset="0"/>
              </a:rPr>
              <a:t>搭建网络，并按图中所标识的左半部分配置</a:t>
            </a:r>
            <a:r>
              <a:rPr lang="en-US" altLang="zh-CN" sz="2000" dirty="0">
                <a:effectLst/>
                <a:latin typeface="+mn-ea"/>
              </a:rPr>
              <a:t>OSPF</a:t>
            </a:r>
            <a:r>
              <a:rPr lang="zh-CN" altLang="zh-CN" sz="2000" dirty="0">
                <a:effectLst/>
                <a:latin typeface="+mn-ea"/>
                <a:cs typeface="Times New Roman" panose="02020603050405020304" pitchFamily="18" charset="0"/>
              </a:rPr>
              <a:t>协议，采用</a:t>
            </a:r>
            <a:r>
              <a:rPr lang="en-US" altLang="zh-CN" sz="2000" dirty="0">
                <a:effectLst/>
                <a:latin typeface="+mn-ea"/>
              </a:rPr>
              <a:t>CHAP</a:t>
            </a:r>
            <a:r>
              <a:rPr lang="zh-CN" altLang="zh-CN" sz="2000" dirty="0">
                <a:effectLst/>
                <a:latin typeface="+mn-ea"/>
                <a:cs typeface="Times New Roman" panose="02020603050405020304" pitchFamily="18" charset="0"/>
              </a:rPr>
              <a:t>验证，右间部分配置</a:t>
            </a:r>
            <a:r>
              <a:rPr lang="en-US" altLang="zh-CN" sz="2000" dirty="0">
                <a:effectLst/>
                <a:latin typeface="+mn-ea"/>
              </a:rPr>
              <a:t>RIP v2</a:t>
            </a:r>
            <a:r>
              <a:rPr lang="zh-CN" altLang="zh-CN" sz="2000" dirty="0">
                <a:effectLst/>
                <a:latin typeface="+mn-ea"/>
                <a:cs typeface="Times New Roman" panose="02020603050405020304" pitchFamily="18" charset="0"/>
              </a:rPr>
              <a:t>协议，采用</a:t>
            </a:r>
            <a:r>
              <a:rPr lang="en-US" altLang="zh-CN" sz="2000" dirty="0">
                <a:effectLst/>
                <a:latin typeface="+mn-ea"/>
              </a:rPr>
              <a:t>PAP</a:t>
            </a:r>
            <a:r>
              <a:rPr lang="zh-CN" altLang="zh-CN" sz="2000" dirty="0">
                <a:effectLst/>
                <a:latin typeface="+mn-ea"/>
                <a:cs typeface="Times New Roman" panose="02020603050405020304" pitchFamily="18" charset="0"/>
              </a:rPr>
              <a:t>验证，使三台</a:t>
            </a:r>
            <a:r>
              <a:rPr lang="en-US" altLang="zh-CN" sz="2000" dirty="0">
                <a:effectLst/>
                <a:latin typeface="+mn-ea"/>
              </a:rPr>
              <a:t>PC</a:t>
            </a:r>
            <a:r>
              <a:rPr lang="zh-CN" altLang="zh-CN" sz="2000" dirty="0">
                <a:effectLst/>
                <a:latin typeface="+mn-ea"/>
                <a:cs typeface="Times New Roman" panose="02020603050405020304" pitchFamily="18" charset="0"/>
              </a:rPr>
              <a:t>机相互能</a:t>
            </a:r>
            <a:r>
              <a:rPr lang="en-US" altLang="zh-CN" sz="2000" dirty="0">
                <a:effectLst/>
                <a:latin typeface="+mn-ea"/>
              </a:rPr>
              <a:t>ping</a:t>
            </a:r>
            <a:r>
              <a:rPr lang="zh-CN" altLang="zh-CN" sz="2000" dirty="0">
                <a:effectLst/>
                <a:latin typeface="+mn-ea"/>
                <a:cs typeface="Times New Roman" panose="02020603050405020304" pitchFamily="18" charset="0"/>
              </a:rPr>
              <a:t>通</a:t>
            </a:r>
            <a:r>
              <a:rPr lang="zh-CN" altLang="en-US" sz="2000" dirty="0">
                <a:effectLst/>
                <a:latin typeface="+mn-ea"/>
                <a:cs typeface="Times New Roman" panose="02020603050405020304" pitchFamily="18" charset="0"/>
              </a:rPr>
              <a:t>。</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pic>
        <p:nvPicPr>
          <p:cNvPr id="3" name="图片 2">
            <a:extLst>
              <a:ext uri="{FF2B5EF4-FFF2-40B4-BE49-F238E27FC236}">
                <a16:creationId xmlns:a16="http://schemas.microsoft.com/office/drawing/2014/main" id="{7B4B84C7-1DF0-AA04-5119-F24F2AD745CD}"/>
              </a:ext>
            </a:extLst>
          </p:cNvPr>
          <p:cNvPicPr>
            <a:picLocks noChangeAspect="1"/>
          </p:cNvPicPr>
          <p:nvPr/>
        </p:nvPicPr>
        <p:blipFill>
          <a:blip r:embed="rId2"/>
          <a:stretch>
            <a:fillRect/>
          </a:stretch>
        </p:blipFill>
        <p:spPr>
          <a:xfrm>
            <a:off x="3309620" y="3413094"/>
            <a:ext cx="5274310" cy="2809875"/>
          </a:xfrm>
          <a:prstGeom prst="rect">
            <a:avLst/>
          </a:prstGeom>
        </p:spPr>
      </p:pic>
      <p:sp>
        <p:nvSpPr>
          <p:cNvPr id="5" name="文本框 4">
            <a:extLst>
              <a:ext uri="{FF2B5EF4-FFF2-40B4-BE49-F238E27FC236}">
                <a16:creationId xmlns:a16="http://schemas.microsoft.com/office/drawing/2014/main" id="{54F318C0-385F-B880-522E-61EFA894BA4C}"/>
              </a:ext>
            </a:extLst>
          </p:cNvPr>
          <p:cNvSpPr txBox="1"/>
          <p:nvPr/>
        </p:nvSpPr>
        <p:spPr>
          <a:xfrm>
            <a:off x="4835144" y="6222969"/>
            <a:ext cx="3238500" cy="707886"/>
          </a:xfrm>
          <a:prstGeom prst="rect">
            <a:avLst/>
          </a:prstGeom>
          <a:noFill/>
        </p:spPr>
        <p:txBody>
          <a:bodyPr wrap="square" rtlCol="0">
            <a:spAutoFit/>
          </a:bodyPr>
          <a:lstStyle/>
          <a:p>
            <a:r>
              <a:rPr lang="zh-CN" altLang="zh-CN" sz="1600" kern="100" dirty="0">
                <a:effectLst/>
                <a:latin typeface="+mn-ea"/>
              </a:rPr>
              <a:t>图</a:t>
            </a:r>
            <a:r>
              <a:rPr lang="en-US" altLang="zh-CN" sz="1600" kern="100" dirty="0">
                <a:effectLst/>
                <a:latin typeface="+mn-ea"/>
              </a:rPr>
              <a:t>7-8 </a:t>
            </a:r>
            <a:r>
              <a:rPr lang="zh-CN" altLang="zh-CN" sz="1600" kern="100" dirty="0">
                <a:effectLst/>
                <a:latin typeface="+mn-ea"/>
              </a:rPr>
              <a:t>随堂实训拓扑图</a:t>
            </a:r>
          </a:p>
          <a:p>
            <a:endParaRPr lang="zh-CN" altLang="en-US" dirty="0"/>
          </a:p>
        </p:txBody>
      </p:sp>
    </p:spTree>
    <p:extLst>
      <p:ext uri="{BB962C8B-B14F-4D97-AF65-F5344CB8AC3E}">
        <p14:creationId xmlns:p14="http://schemas.microsoft.com/office/powerpoint/2010/main" val="2539658672"/>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7.10 </a:t>
            </a:r>
            <a:r>
              <a:rPr lang="zh-CN" altLang="en-US"/>
              <a:t>项目实</a:t>
            </a:r>
            <a:r>
              <a:rPr lang="zh-CN" altLang="en-US" dirty="0"/>
              <a:t>训</a:t>
            </a:r>
          </a:p>
        </p:txBody>
      </p:sp>
      <p:sp>
        <p:nvSpPr>
          <p:cNvPr id="6" name="内容占位符 5"/>
          <p:cNvSpPr>
            <a:spLocks noGrp="1"/>
          </p:cNvSpPr>
          <p:nvPr>
            <p:ph idx="13"/>
          </p:nvPr>
        </p:nvSpPr>
        <p:spPr/>
        <p:txBody>
          <a:bodyPr>
            <a:noAutofit/>
          </a:bodyPr>
          <a:lstStyle/>
          <a:p>
            <a:pPr indent="306070" algn="l">
              <a:lnSpc>
                <a:spcPct val="150000"/>
              </a:lnSpc>
              <a:spcBef>
                <a:spcPts val="600"/>
              </a:spcBef>
              <a:spcAft>
                <a:spcPts val="600"/>
              </a:spcAft>
            </a:pPr>
            <a:endParaRPr lang="zh-CN" altLang="zh-CN" b="1" kern="100" dirty="0">
              <a:effectLst/>
              <a:latin typeface="+mn-ea"/>
            </a:endParaRPr>
          </a:p>
        </p:txBody>
      </p:sp>
      <p:sp>
        <p:nvSpPr>
          <p:cNvPr id="2" name="文本框 1"/>
          <p:cNvSpPr txBox="1"/>
          <p:nvPr/>
        </p:nvSpPr>
        <p:spPr>
          <a:xfrm>
            <a:off x="1387094" y="1981994"/>
            <a:ext cx="10134600" cy="3139321"/>
          </a:xfrm>
          <a:prstGeom prst="rect">
            <a:avLst/>
          </a:prstGeom>
          <a:noFill/>
        </p:spPr>
        <p:txBody>
          <a:bodyPr wrap="square" rtlCol="0" anchor="t">
            <a:spAutoFit/>
          </a:bodyPr>
          <a:lstStyle/>
          <a:p>
            <a:pPr indent="266700" algn="just">
              <a:lnSpc>
                <a:spcPct val="150000"/>
              </a:lnSpc>
            </a:pPr>
            <a:r>
              <a:rPr lang="en-US" altLang="zh-CN" sz="2000" kern="100" dirty="0">
                <a:effectLst/>
                <a:latin typeface="+mn-ea"/>
              </a:rPr>
              <a:t>1</a:t>
            </a:r>
            <a:r>
              <a:rPr lang="zh-CN" altLang="zh-CN" sz="2000" kern="100" dirty="0">
                <a:effectLst/>
                <a:latin typeface="+mn-ea"/>
              </a:rPr>
              <a:t>．基本配置：</a:t>
            </a:r>
          </a:p>
          <a:p>
            <a:pPr indent="266700" algn="just">
              <a:lnSpc>
                <a:spcPct val="150000"/>
              </a:lnSpc>
            </a:pPr>
            <a:r>
              <a:rPr lang="zh-CN" altLang="zh-CN" sz="2000" kern="100" dirty="0">
                <a:effectLst/>
                <a:latin typeface="+mn-ea"/>
              </a:rPr>
              <a:t>配置</a:t>
            </a:r>
            <a:r>
              <a:rPr lang="en-US" altLang="zh-CN" sz="2000" kern="100" dirty="0">
                <a:effectLst/>
                <a:latin typeface="+mn-ea"/>
              </a:rPr>
              <a:t>PC</a:t>
            </a:r>
            <a:r>
              <a:rPr lang="zh-CN" altLang="zh-CN" sz="2000" kern="100" dirty="0">
                <a:effectLst/>
                <a:latin typeface="+mn-ea"/>
              </a:rPr>
              <a:t>机及路由器各接口</a:t>
            </a:r>
            <a:r>
              <a:rPr lang="en-US" altLang="zh-CN" sz="2000" kern="100" dirty="0">
                <a:effectLst/>
                <a:latin typeface="+mn-ea"/>
              </a:rPr>
              <a:t>IP</a:t>
            </a:r>
            <a:r>
              <a:rPr lang="zh-CN" altLang="zh-CN" sz="2000" kern="100" dirty="0">
                <a:effectLst/>
                <a:latin typeface="+mn-ea"/>
              </a:rPr>
              <a:t>。</a:t>
            </a:r>
          </a:p>
          <a:p>
            <a:pPr indent="266700" algn="just">
              <a:lnSpc>
                <a:spcPct val="150000"/>
              </a:lnSpc>
            </a:pPr>
            <a:r>
              <a:rPr lang="en-US" altLang="zh-CN" sz="2000" kern="100" dirty="0">
                <a:effectLst/>
                <a:latin typeface="+mn-ea"/>
              </a:rPr>
              <a:t>2</a:t>
            </a:r>
            <a:r>
              <a:rPr lang="zh-CN" altLang="zh-CN" sz="2000" kern="100" dirty="0">
                <a:effectLst/>
                <a:latin typeface="+mn-ea"/>
              </a:rPr>
              <a:t>．路由配置</a:t>
            </a:r>
          </a:p>
          <a:p>
            <a:pPr indent="266700" algn="just">
              <a:lnSpc>
                <a:spcPct val="150000"/>
              </a:lnSpc>
            </a:pPr>
            <a:r>
              <a:rPr lang="zh-CN" altLang="zh-CN" sz="2000" kern="100" dirty="0">
                <a:effectLst/>
                <a:latin typeface="+mn-ea"/>
              </a:rPr>
              <a:t>左半部分配置</a:t>
            </a:r>
            <a:r>
              <a:rPr lang="en-US" altLang="zh-CN" sz="2000" kern="100" dirty="0">
                <a:effectLst/>
                <a:latin typeface="+mn-ea"/>
              </a:rPr>
              <a:t>OSPF</a:t>
            </a:r>
            <a:r>
              <a:rPr lang="zh-CN" altLang="zh-CN" sz="2000" kern="100" dirty="0">
                <a:effectLst/>
                <a:latin typeface="+mn-ea"/>
              </a:rPr>
              <a:t>协议，右半部分配置</a:t>
            </a:r>
            <a:r>
              <a:rPr lang="en-US" altLang="zh-CN" sz="2000" kern="100" dirty="0">
                <a:effectLst/>
                <a:latin typeface="+mn-ea"/>
              </a:rPr>
              <a:t>RIPv2</a:t>
            </a:r>
            <a:r>
              <a:rPr lang="zh-CN" altLang="zh-CN" sz="2000" kern="100" dirty="0">
                <a:effectLst/>
                <a:latin typeface="+mn-ea"/>
              </a:rPr>
              <a:t>协议，并相互引入，使</a:t>
            </a:r>
            <a:r>
              <a:rPr lang="en-US" altLang="zh-CN" sz="2000" kern="100" dirty="0">
                <a:effectLst/>
                <a:latin typeface="+mn-ea"/>
              </a:rPr>
              <a:t>3</a:t>
            </a:r>
            <a:r>
              <a:rPr lang="zh-CN" altLang="zh-CN" sz="2000" kern="100" dirty="0">
                <a:effectLst/>
                <a:latin typeface="+mn-ea"/>
              </a:rPr>
              <a:t>台</a:t>
            </a:r>
            <a:r>
              <a:rPr lang="en-US" altLang="zh-CN" sz="2000" kern="100" dirty="0">
                <a:effectLst/>
                <a:latin typeface="+mn-ea"/>
              </a:rPr>
              <a:t>PC</a:t>
            </a:r>
            <a:r>
              <a:rPr lang="zh-CN" altLang="zh-CN" sz="2000" kern="100" dirty="0">
                <a:effectLst/>
                <a:latin typeface="+mn-ea"/>
              </a:rPr>
              <a:t>相互能通信。</a:t>
            </a:r>
          </a:p>
          <a:p>
            <a:pPr indent="266700" algn="just">
              <a:lnSpc>
                <a:spcPct val="150000"/>
              </a:lnSpc>
            </a:pPr>
            <a:r>
              <a:rPr lang="en-US" altLang="zh-CN" sz="2000" kern="100" dirty="0">
                <a:effectLst/>
                <a:latin typeface="+mn-ea"/>
              </a:rPr>
              <a:t>3</a:t>
            </a:r>
            <a:r>
              <a:rPr lang="zh-CN" altLang="zh-CN" sz="2000" kern="100" dirty="0">
                <a:effectLst/>
                <a:latin typeface="+mn-ea"/>
              </a:rPr>
              <a:t>．验证配置</a:t>
            </a:r>
          </a:p>
          <a:p>
            <a:pPr indent="266700" algn="just">
              <a:lnSpc>
                <a:spcPct val="150000"/>
              </a:lnSpc>
            </a:pPr>
            <a:r>
              <a:rPr lang="en-US" altLang="zh-CN" sz="2000" kern="100" dirty="0">
                <a:effectLst/>
                <a:latin typeface="+mn-ea"/>
              </a:rPr>
              <a:t>R1</a:t>
            </a:r>
            <a:r>
              <a:rPr lang="zh-CN" altLang="zh-CN" sz="2000" kern="100" dirty="0">
                <a:effectLst/>
                <a:latin typeface="+mn-ea"/>
              </a:rPr>
              <a:t>与</a:t>
            </a:r>
            <a:r>
              <a:rPr lang="en-US" altLang="zh-CN" sz="2000" kern="100" dirty="0">
                <a:effectLst/>
                <a:latin typeface="+mn-ea"/>
              </a:rPr>
              <a:t>R2</a:t>
            </a:r>
            <a:r>
              <a:rPr lang="zh-CN" altLang="zh-CN" sz="2000" kern="100" dirty="0">
                <a:effectLst/>
                <a:latin typeface="+mn-ea"/>
              </a:rPr>
              <a:t>间采用</a:t>
            </a:r>
            <a:r>
              <a:rPr lang="en-US" altLang="zh-CN" sz="2000" kern="100" dirty="0">
                <a:effectLst/>
                <a:latin typeface="+mn-ea"/>
              </a:rPr>
              <a:t>CHAP</a:t>
            </a:r>
            <a:r>
              <a:rPr lang="zh-CN" altLang="zh-CN" sz="2000" kern="100" dirty="0">
                <a:effectLst/>
                <a:latin typeface="+mn-ea"/>
              </a:rPr>
              <a:t>验证，</a:t>
            </a:r>
            <a:r>
              <a:rPr lang="en-US" altLang="zh-CN" sz="2000" kern="100" dirty="0">
                <a:effectLst/>
                <a:latin typeface="+mn-ea"/>
              </a:rPr>
              <a:t>R2</a:t>
            </a:r>
            <a:r>
              <a:rPr lang="zh-CN" altLang="zh-CN" sz="2000" kern="100" dirty="0">
                <a:effectLst/>
                <a:latin typeface="+mn-ea"/>
              </a:rPr>
              <a:t>与</a:t>
            </a:r>
            <a:r>
              <a:rPr lang="en-US" altLang="zh-CN" sz="2000" kern="100" dirty="0">
                <a:effectLst/>
                <a:latin typeface="+mn-ea"/>
              </a:rPr>
              <a:t>R3</a:t>
            </a:r>
            <a:r>
              <a:rPr lang="zh-CN" altLang="zh-CN" sz="2000" kern="100" dirty="0">
                <a:effectLst/>
                <a:latin typeface="+mn-ea"/>
              </a:rPr>
              <a:t>间采用</a:t>
            </a:r>
            <a:r>
              <a:rPr lang="en-US" altLang="zh-CN" sz="2000" kern="100" dirty="0">
                <a:effectLst/>
                <a:latin typeface="+mn-ea"/>
              </a:rPr>
              <a:t>PAP</a:t>
            </a:r>
            <a:r>
              <a:rPr lang="zh-CN" altLang="zh-CN" sz="2000" kern="100" dirty="0">
                <a:effectLst/>
                <a:latin typeface="+mn-ea"/>
              </a:rPr>
              <a:t>验证，并测试</a:t>
            </a:r>
            <a:r>
              <a:rPr lang="en-US" altLang="zh-CN" sz="2000" kern="100" dirty="0">
                <a:effectLst/>
                <a:latin typeface="+mn-ea"/>
              </a:rPr>
              <a:t>3</a:t>
            </a:r>
            <a:r>
              <a:rPr lang="zh-CN" altLang="zh-CN" sz="2000" kern="100" dirty="0">
                <a:effectLst/>
                <a:latin typeface="+mn-ea"/>
              </a:rPr>
              <a:t>台</a:t>
            </a:r>
            <a:r>
              <a:rPr lang="en-US" altLang="zh-CN" sz="2000" kern="100" dirty="0">
                <a:effectLst/>
                <a:latin typeface="+mn-ea"/>
              </a:rPr>
              <a:t>PC</a:t>
            </a:r>
            <a:r>
              <a:rPr lang="zh-CN" altLang="zh-CN" sz="2000" kern="100" dirty="0">
                <a:effectLst/>
                <a:latin typeface="+mn-ea"/>
              </a:rPr>
              <a:t>的连通性。</a:t>
            </a:r>
          </a:p>
          <a:p>
            <a:pPr algn="just"/>
            <a:r>
              <a:rPr lang="en-US" altLang="zh-CN" sz="1800" kern="100" dirty="0">
                <a:effectLst/>
                <a:latin typeface="Times New Roman" panose="02020603050405020304" pitchFamily="18" charset="0"/>
                <a:ea typeface="宋体" panose="02010600030101010101" pitchFamily="2" charset="-122"/>
              </a:rPr>
              <a:t> </a:t>
            </a:r>
            <a:endParaRPr lang="zh-CN" altLang="zh-CN" sz="1800" kern="100" dirty="0">
              <a:effectLst/>
              <a:latin typeface="Times New Roman" panose="02020603050405020304" pitchFamily="18" charset="0"/>
              <a:ea typeface="宋体" panose="02010600030101010101" pitchFamily="2" charset="-122"/>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dirty="0"/>
          </a:p>
        </p:txBody>
      </p:sp>
    </p:spTree>
    <p:extLst>
      <p:ext uri="{BB962C8B-B14F-4D97-AF65-F5344CB8AC3E}">
        <p14:creationId xmlns:p14="http://schemas.microsoft.com/office/powerpoint/2010/main" val="1362263841"/>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946775" y="3270785"/>
            <a:ext cx="5724644" cy="1226170"/>
          </a:xfrm>
          <a:prstGeom prst="rect">
            <a:avLst/>
          </a:prstGeom>
          <a:noFill/>
        </p:spPr>
        <p:txBody>
          <a:bodyPr wrap="none" rtlCol="0" anchor="t">
            <a:spAutoFit/>
          </a:bodyPr>
          <a:lstStyle/>
          <a:p>
            <a:pPr fontAlgn="auto">
              <a:lnSpc>
                <a:spcPct val="110000"/>
              </a:lnSpc>
            </a:pPr>
            <a:r>
              <a:rPr lang="zh-CN" altLang="en-US" sz="7200" dirty="0">
                <a:cs typeface="+mn-ea"/>
                <a:sym typeface="+mn-lt"/>
              </a:rPr>
              <a:t>感谢您的观看</a:t>
            </a:r>
          </a:p>
        </p:txBody>
      </p:sp>
      <p:sp>
        <p:nvSpPr>
          <p:cNvPr id="5" name="文本框 4"/>
          <p:cNvSpPr txBox="1"/>
          <p:nvPr/>
        </p:nvSpPr>
        <p:spPr>
          <a:xfrm>
            <a:off x="2605231" y="304871"/>
            <a:ext cx="2493567" cy="375896"/>
          </a:xfrm>
          <a:prstGeom prst="rect">
            <a:avLst/>
          </a:prstGeom>
          <a:noFill/>
        </p:spPr>
        <p:txBody>
          <a:bodyPr wrap="none" rtlCol="0" anchor="t">
            <a:spAutoFit/>
          </a:bodyPr>
          <a:lstStyle/>
          <a:p>
            <a:pPr marL="0" marR="0" lvl="0" indent="0" algn="l" defTabSz="914583" rtl="0" eaLnBrk="1" fontAlgn="auto" latinLnBrk="0" hangingPunct="1">
              <a:lnSpc>
                <a:spcPct val="11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4080DC"/>
                </a:solidFill>
                <a:effectLst/>
                <a:uLnTx/>
                <a:uFillTx/>
                <a:latin typeface="微软雅黑"/>
                <a:ea typeface="微软雅黑"/>
                <a:cs typeface="+mn-ea"/>
                <a:sym typeface="+mn-lt"/>
              </a:rPr>
              <a:t>名校名师精品系列教材</a:t>
            </a:r>
          </a:p>
        </p:txBody>
      </p:sp>
      <p:sp>
        <p:nvSpPr>
          <p:cNvPr id="7" name="文本框 6"/>
          <p:cNvSpPr txBox="1"/>
          <p:nvPr/>
        </p:nvSpPr>
        <p:spPr>
          <a:xfrm>
            <a:off x="6026134" y="4362190"/>
            <a:ext cx="5669957" cy="322020"/>
          </a:xfrm>
          <a:prstGeom prst="rect">
            <a:avLst/>
          </a:prstGeom>
          <a:noFill/>
        </p:spPr>
        <p:txBody>
          <a:bodyPr wrap="square" rtlCol="0" anchor="t">
            <a:spAutoFit/>
          </a:bodyPr>
          <a:lstStyle/>
          <a:p>
            <a:pPr marL="0" marR="0" lvl="0" indent="0" algn="dist" defTabSz="914583" rtl="0" eaLnBrk="1" fontAlgn="auto" latinLnBrk="0" hangingPunct="1">
              <a:lnSpc>
                <a:spcPct val="100000"/>
              </a:lnSpc>
              <a:spcBef>
                <a:spcPts val="0"/>
              </a:spcBef>
              <a:spcAft>
                <a:spcPts val="0"/>
              </a:spcAft>
              <a:buClrTx/>
              <a:buSzTx/>
              <a:buFontTx/>
              <a:buNone/>
              <a:tabLst/>
              <a:defRPr/>
            </a:pPr>
            <a:r>
              <a:rPr kumimoji="0" lang="en-US" altLang="zh-CN" sz="15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rPr>
              <a:t>Foundations of Computer Network Technology</a:t>
            </a:r>
            <a:endParaRPr kumimoji="0" lang="zh-CN" altLang="en-US" sz="15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Tree>
    <p:extLst>
      <p:ext uri="{BB962C8B-B14F-4D97-AF65-F5344CB8AC3E}">
        <p14:creationId xmlns:p14="http://schemas.microsoft.com/office/powerpoint/2010/main" val="2089969542"/>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latin typeface="Microsoft YaHei UI" pitchFamily="18" charset="0"/>
                <a:sym typeface="+mn-ea"/>
              </a:rPr>
              <a:t>7.1 </a:t>
            </a:r>
            <a:r>
              <a:rPr lang="zh-CN" altLang="en-US" dirty="0">
                <a:latin typeface="Microsoft YaHei UI" pitchFamily="18" charset="0"/>
                <a:sym typeface="+mn-ea"/>
              </a:rPr>
              <a:t>项目导入</a:t>
            </a:r>
            <a:endParaRPr lang="zh-CN" altLang="en-US" dirty="0"/>
          </a:p>
        </p:txBody>
      </p:sp>
      <p:sp>
        <p:nvSpPr>
          <p:cNvPr id="6" name="内容占位符 5"/>
          <p:cNvSpPr>
            <a:spLocks noGrp="1"/>
          </p:cNvSpPr>
          <p:nvPr>
            <p:ph idx="13"/>
          </p:nvPr>
        </p:nvSpPr>
        <p:spPr/>
        <p:txBody>
          <a:bodyPr>
            <a:noAutofit/>
          </a:bodyPr>
          <a:lstStyle/>
          <a:p>
            <a:endParaRPr lang="zh-CN" altLang="en-US" dirty="0"/>
          </a:p>
        </p:txBody>
      </p:sp>
      <p:sp>
        <p:nvSpPr>
          <p:cNvPr id="2" name="文本框 1"/>
          <p:cNvSpPr txBox="1"/>
          <p:nvPr/>
        </p:nvSpPr>
        <p:spPr>
          <a:xfrm>
            <a:off x="1222375" y="1777106"/>
            <a:ext cx="9812733" cy="1422954"/>
          </a:xfrm>
          <a:prstGeom prst="rect">
            <a:avLst/>
          </a:prstGeom>
          <a:noFill/>
        </p:spPr>
        <p:txBody>
          <a:bodyPr wrap="square" rtlCol="0" anchor="t">
            <a:spAutoFit/>
          </a:bodyPr>
          <a:lstStyle/>
          <a:p>
            <a:pPr indent="314325" algn="just">
              <a:lnSpc>
                <a:spcPct val="150000"/>
              </a:lnSpc>
            </a:pPr>
            <a:r>
              <a:rPr lang="en-US" altLang="zh-CN" sz="2000" kern="100" dirty="0">
                <a:effectLst/>
                <a:latin typeface="+mn-ea"/>
              </a:rPr>
              <a:t>AAA</a:t>
            </a:r>
            <a:r>
              <a:rPr lang="zh-CN" altLang="zh-CN" sz="2000" kern="100" dirty="0">
                <a:effectLst/>
                <a:latin typeface="+mn-ea"/>
              </a:rPr>
              <a:t>公司最终需与</a:t>
            </a:r>
            <a:r>
              <a:rPr lang="en-US" altLang="zh-CN" sz="2000" kern="100" dirty="0">
                <a:effectLst/>
                <a:latin typeface="+mn-ea"/>
              </a:rPr>
              <a:t>Internet</a:t>
            </a:r>
            <a:r>
              <a:rPr lang="zh-CN" altLang="zh-CN" sz="2000" kern="100" dirty="0">
                <a:effectLst/>
                <a:latin typeface="+mn-ea"/>
              </a:rPr>
              <a:t>通信，为了增强广域网接入时的安全性，通常在公司或企业接入广域网的路由器上进行验证。可进行</a:t>
            </a:r>
            <a:r>
              <a:rPr lang="en-US" altLang="zh-CN" sz="2000" kern="100" dirty="0">
                <a:effectLst/>
                <a:latin typeface="+mn-ea"/>
              </a:rPr>
              <a:t>PPP</a:t>
            </a:r>
            <a:r>
              <a:rPr lang="zh-CN" altLang="zh-CN" sz="2000" kern="100" dirty="0">
                <a:effectLst/>
                <a:latin typeface="+mn-ea"/>
              </a:rPr>
              <a:t>的</a:t>
            </a:r>
            <a:r>
              <a:rPr lang="en-US" altLang="zh-CN" sz="2000" kern="100" dirty="0">
                <a:effectLst/>
                <a:latin typeface="+mn-ea"/>
              </a:rPr>
              <a:t>PAP</a:t>
            </a:r>
            <a:r>
              <a:rPr lang="zh-CN" altLang="zh-CN" sz="2000" kern="100" dirty="0">
                <a:effectLst/>
                <a:latin typeface="+mn-ea"/>
              </a:rPr>
              <a:t>验证，也可以进行</a:t>
            </a:r>
            <a:r>
              <a:rPr lang="en-US" altLang="zh-CN" sz="2000" kern="100" dirty="0">
                <a:effectLst/>
                <a:latin typeface="+mn-ea"/>
              </a:rPr>
              <a:t>PPP</a:t>
            </a:r>
            <a:r>
              <a:rPr lang="zh-CN" altLang="zh-CN" sz="2000" kern="100" dirty="0">
                <a:effectLst/>
                <a:latin typeface="+mn-ea"/>
              </a:rPr>
              <a:t>的</a:t>
            </a:r>
            <a:r>
              <a:rPr lang="en-US" altLang="zh-CN" sz="2000" kern="100" cap="all" dirty="0">
                <a:effectLst/>
                <a:latin typeface="+mn-ea"/>
              </a:rPr>
              <a:t>CHAP</a:t>
            </a:r>
            <a:r>
              <a:rPr lang="zh-CN" altLang="zh-CN" sz="2000" kern="100" dirty="0">
                <a:effectLst/>
                <a:latin typeface="+mn-ea"/>
              </a:rPr>
              <a:t>验证。</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993775" y="5746248"/>
            <a:ext cx="9551753" cy="926432"/>
            <a:chOff x="1325" y="8641"/>
            <a:chExt cx="16104" cy="1770"/>
          </a:xfrm>
        </p:grpSpPr>
        <p:sp>
          <p:nvSpPr>
            <p:cNvPr id="42" name="矩形 41"/>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0"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sz="2400" dirty="0"/>
              <a:t>7.2  </a:t>
            </a:r>
            <a:r>
              <a:rPr lang="zh-CN" altLang="en-US" sz="2400" dirty="0"/>
              <a:t>职业能力目标和要求</a:t>
            </a:r>
          </a:p>
        </p:txBody>
      </p:sp>
      <p:sp>
        <p:nvSpPr>
          <p:cNvPr id="6" name="内容占位符 5"/>
          <p:cNvSpPr>
            <a:spLocks noGrp="1"/>
          </p:cNvSpPr>
          <p:nvPr>
            <p:ph idx="13"/>
          </p:nvPr>
        </p:nvSpPr>
        <p:spPr>
          <a:xfrm>
            <a:off x="1069975" y="984137"/>
            <a:ext cx="10747058" cy="464458"/>
          </a:xfrm>
        </p:spPr>
        <p:txBody>
          <a:bodyPr>
            <a:noAutofit/>
          </a:bodyPr>
          <a:lstStyle/>
          <a:p>
            <a:r>
              <a:rPr lang="zh-CN" altLang="en-US" sz="2400" b="1" dirty="0"/>
              <a:t>一、</a:t>
            </a:r>
            <a:r>
              <a:rPr lang="zh-CN" altLang="en-US" sz="2400" b="1" dirty="0">
                <a:sym typeface="+mn-ea"/>
              </a:rPr>
              <a:t>职业能力目标</a:t>
            </a:r>
            <a:endParaRPr lang="zh-CN" altLang="en-US" sz="2400" dirty="0"/>
          </a:p>
        </p:txBody>
      </p:sp>
      <p:sp>
        <p:nvSpPr>
          <p:cNvPr id="2" name="文本框 1"/>
          <p:cNvSpPr txBox="1"/>
          <p:nvPr/>
        </p:nvSpPr>
        <p:spPr>
          <a:xfrm>
            <a:off x="1527175" y="1600994"/>
            <a:ext cx="9321090" cy="1884618"/>
          </a:xfrm>
          <a:prstGeom prst="rect">
            <a:avLst/>
          </a:prstGeom>
          <a:noFill/>
        </p:spPr>
        <p:txBody>
          <a:bodyPr wrap="square" rtlCol="0" anchor="t">
            <a:spAutoFit/>
          </a:bodyPr>
          <a:lstStyle/>
          <a:p>
            <a:pPr marL="342900" lvl="0" indent="-342900" algn="just">
              <a:lnSpc>
                <a:spcPct val="150000"/>
              </a:lnSpc>
              <a:spcAft>
                <a:spcPts val="0"/>
              </a:spcAft>
              <a:buFont typeface="Wingdings" panose="05000000000000000000" pitchFamily="2" charset="2"/>
              <a:buChar char="l"/>
              <a:tabLst>
                <a:tab pos="266700" algn="l"/>
              </a:tabLst>
            </a:pPr>
            <a:r>
              <a:rPr lang="zh-CN" altLang="zh-CN" sz="2000" kern="100" dirty="0">
                <a:effectLst/>
                <a:latin typeface="+mn-ea"/>
              </a:rPr>
              <a:t>了解</a:t>
            </a:r>
            <a:r>
              <a:rPr lang="en-US" altLang="zh-CN" sz="2000" kern="100" dirty="0">
                <a:effectLst/>
                <a:latin typeface="+mn-ea"/>
              </a:rPr>
              <a:t>PPP</a:t>
            </a:r>
            <a:r>
              <a:rPr lang="zh-CN" altLang="zh-CN" sz="2000" kern="100" dirty="0">
                <a:effectLst/>
                <a:latin typeface="+mn-ea"/>
              </a:rPr>
              <a:t>协议、运行原理和验证方式。</a:t>
            </a:r>
          </a:p>
          <a:p>
            <a:pPr marL="342900" lvl="0" indent="-342900" algn="just">
              <a:lnSpc>
                <a:spcPct val="150000"/>
              </a:lnSpc>
              <a:spcAft>
                <a:spcPts val="0"/>
              </a:spcAft>
              <a:buFont typeface="Wingdings" panose="05000000000000000000" pitchFamily="2" charset="2"/>
              <a:buChar char="l"/>
              <a:tabLst>
                <a:tab pos="266700" algn="l"/>
              </a:tabLst>
            </a:pPr>
            <a:r>
              <a:rPr lang="zh-CN" altLang="zh-CN" sz="2000" kern="100" dirty="0">
                <a:effectLst/>
                <a:latin typeface="+mn-ea"/>
              </a:rPr>
              <a:t>掌握</a:t>
            </a:r>
            <a:r>
              <a:rPr lang="en-US" altLang="zh-CN" sz="2000" kern="100" dirty="0">
                <a:effectLst/>
                <a:latin typeface="+mn-ea"/>
              </a:rPr>
              <a:t>PPP</a:t>
            </a:r>
            <a:r>
              <a:rPr lang="zh-CN" altLang="zh-CN" sz="2000" kern="100" dirty="0">
                <a:effectLst/>
                <a:latin typeface="+mn-ea"/>
              </a:rPr>
              <a:t>协议的</a:t>
            </a:r>
            <a:r>
              <a:rPr lang="en-US" altLang="zh-CN" sz="2000" kern="100" dirty="0">
                <a:effectLst/>
                <a:latin typeface="+mn-ea"/>
              </a:rPr>
              <a:t>CHAP</a:t>
            </a:r>
            <a:r>
              <a:rPr lang="zh-CN" altLang="zh-CN" sz="2000" kern="100" dirty="0">
                <a:effectLst/>
                <a:latin typeface="+mn-ea"/>
              </a:rPr>
              <a:t>验证配置。</a:t>
            </a:r>
          </a:p>
          <a:p>
            <a:pPr marL="342900" lvl="0" indent="-342900" algn="just">
              <a:lnSpc>
                <a:spcPct val="150000"/>
              </a:lnSpc>
              <a:spcAft>
                <a:spcPts val="0"/>
              </a:spcAft>
              <a:buFont typeface="Wingdings" panose="05000000000000000000" pitchFamily="2" charset="2"/>
              <a:buChar char="l"/>
              <a:tabLst>
                <a:tab pos="266700" algn="l"/>
              </a:tabLst>
            </a:pPr>
            <a:r>
              <a:rPr lang="zh-CN" altLang="zh-CN" sz="2000" kern="100" dirty="0">
                <a:effectLst/>
                <a:latin typeface="+mn-ea"/>
              </a:rPr>
              <a:t>掌握</a:t>
            </a:r>
            <a:r>
              <a:rPr lang="en-US" altLang="zh-CN" sz="2000" kern="100" dirty="0">
                <a:effectLst/>
                <a:latin typeface="+mn-ea"/>
              </a:rPr>
              <a:t>PPP</a:t>
            </a:r>
            <a:r>
              <a:rPr lang="zh-CN" altLang="zh-CN" sz="2000" kern="100" dirty="0">
                <a:effectLst/>
                <a:latin typeface="+mn-ea"/>
              </a:rPr>
              <a:t>协议的</a:t>
            </a:r>
            <a:r>
              <a:rPr lang="en-US" altLang="zh-CN" sz="2000" kern="100" dirty="0">
                <a:effectLst/>
                <a:latin typeface="+mn-ea"/>
              </a:rPr>
              <a:t>PAP</a:t>
            </a:r>
            <a:r>
              <a:rPr lang="zh-CN" altLang="zh-CN" sz="2000" kern="100" dirty="0">
                <a:effectLst/>
                <a:latin typeface="+mn-ea"/>
              </a:rPr>
              <a:t>验证配置。</a:t>
            </a:r>
          </a:p>
          <a:p>
            <a:pPr marL="342900" lvl="0" indent="-342900" algn="just">
              <a:lnSpc>
                <a:spcPct val="150000"/>
              </a:lnSpc>
              <a:spcAft>
                <a:spcPts val="0"/>
              </a:spcAft>
              <a:buFont typeface="Wingdings" panose="05000000000000000000" pitchFamily="2" charset="2"/>
              <a:buChar char="l"/>
              <a:tabLst>
                <a:tab pos="266700" algn="l"/>
              </a:tabLst>
            </a:pPr>
            <a:r>
              <a:rPr lang="zh-CN" altLang="zh-CN" sz="2000" kern="100" dirty="0">
                <a:effectLst/>
                <a:latin typeface="+mn-ea"/>
              </a:rPr>
              <a:t>了解广域网接入的不同方式。</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sz="2400" dirty="0"/>
              <a:t>7.2  </a:t>
            </a:r>
            <a:r>
              <a:rPr lang="zh-CN" altLang="en-US" sz="2400" dirty="0"/>
              <a:t>职业能力目标和要求</a:t>
            </a:r>
          </a:p>
        </p:txBody>
      </p:sp>
      <p:sp>
        <p:nvSpPr>
          <p:cNvPr id="6" name="内容占位符 5"/>
          <p:cNvSpPr>
            <a:spLocks noGrp="1"/>
          </p:cNvSpPr>
          <p:nvPr>
            <p:ph idx="13"/>
          </p:nvPr>
        </p:nvSpPr>
        <p:spPr>
          <a:xfrm>
            <a:off x="1069975" y="984137"/>
            <a:ext cx="10747058" cy="464458"/>
          </a:xfrm>
        </p:spPr>
        <p:txBody>
          <a:bodyPr>
            <a:noAutofit/>
          </a:bodyPr>
          <a:lstStyle/>
          <a:p>
            <a:r>
              <a:rPr lang="zh-CN" altLang="en-US" sz="2400" b="1" dirty="0"/>
              <a:t>二、</a:t>
            </a:r>
            <a:r>
              <a:rPr lang="zh-CN" altLang="en-US" sz="2400" b="1" dirty="0">
                <a:sym typeface="+mn-ea"/>
              </a:rPr>
              <a:t>重点、难点</a:t>
            </a:r>
            <a:endParaRPr lang="zh-CN" altLang="en-US" sz="2400" dirty="0"/>
          </a:p>
        </p:txBody>
      </p:sp>
      <p:sp>
        <p:nvSpPr>
          <p:cNvPr id="2" name="文本框 1"/>
          <p:cNvSpPr txBox="1"/>
          <p:nvPr/>
        </p:nvSpPr>
        <p:spPr>
          <a:xfrm>
            <a:off x="1374775" y="1600994"/>
            <a:ext cx="9473490" cy="2807948"/>
          </a:xfrm>
          <a:prstGeom prst="rect">
            <a:avLst/>
          </a:prstGeom>
          <a:noFill/>
        </p:spPr>
        <p:txBody>
          <a:bodyPr wrap="square" rtlCol="0" anchor="t">
            <a:spAutoFit/>
          </a:bodyPr>
          <a:lstStyle/>
          <a:p>
            <a:pPr eaLnBrk="1" hangingPunct="1">
              <a:lnSpc>
                <a:spcPct val="150000"/>
              </a:lnSpc>
            </a:pPr>
            <a:r>
              <a:rPr kumimoji="0" lang="zh-CN" altLang="en-US" sz="2000" b="1" dirty="0">
                <a:latin typeface="+mn-ea"/>
              </a:rPr>
              <a:t>教学重点</a:t>
            </a:r>
            <a:r>
              <a:rPr kumimoji="0" lang="zh-CN" altLang="en-US" sz="2000" dirty="0">
                <a:latin typeface="+mn-ea"/>
              </a:rPr>
              <a:t> ：</a:t>
            </a:r>
          </a:p>
          <a:p>
            <a:pPr eaLnBrk="1" hangingPunct="1">
              <a:lnSpc>
                <a:spcPct val="150000"/>
              </a:lnSpc>
            </a:pPr>
            <a:r>
              <a:rPr kumimoji="0" lang="en-US" altLang="zh-CN" sz="2000" dirty="0">
                <a:latin typeface="+mn-ea"/>
              </a:rPr>
              <a:t>1</a:t>
            </a:r>
            <a:r>
              <a:rPr kumimoji="0" lang="zh-CN" altLang="en-US" sz="2000" dirty="0">
                <a:latin typeface="+mn-ea"/>
              </a:rPr>
              <a:t>、</a:t>
            </a:r>
            <a:r>
              <a:rPr kumimoji="0" lang="en-US" altLang="zh-CN" sz="2000" dirty="0">
                <a:latin typeface="+mn-ea"/>
              </a:rPr>
              <a:t>PPP</a:t>
            </a:r>
            <a:r>
              <a:rPr kumimoji="0" lang="zh-CN" altLang="en-US" sz="2000" dirty="0">
                <a:latin typeface="+mn-ea"/>
              </a:rPr>
              <a:t>协议配置</a:t>
            </a:r>
          </a:p>
          <a:p>
            <a:pPr eaLnBrk="1" hangingPunct="1">
              <a:lnSpc>
                <a:spcPct val="150000"/>
              </a:lnSpc>
            </a:pPr>
            <a:r>
              <a:rPr kumimoji="0" lang="en-US" altLang="zh-CN" sz="2000" dirty="0">
                <a:latin typeface="+mn-ea"/>
              </a:rPr>
              <a:t>2</a:t>
            </a:r>
            <a:r>
              <a:rPr kumimoji="0" lang="zh-CN" altLang="en-US" sz="2000" dirty="0">
                <a:latin typeface="+mn-ea"/>
              </a:rPr>
              <a:t>、</a:t>
            </a:r>
            <a:r>
              <a:rPr kumimoji="0" lang="en-US" altLang="zh-CN" sz="2000" dirty="0">
                <a:latin typeface="+mn-ea"/>
              </a:rPr>
              <a:t>Chap</a:t>
            </a:r>
            <a:r>
              <a:rPr kumimoji="0" lang="zh-CN" altLang="en-US" sz="2000" dirty="0">
                <a:latin typeface="+mn-ea"/>
              </a:rPr>
              <a:t>验证</a:t>
            </a:r>
          </a:p>
          <a:p>
            <a:pPr eaLnBrk="1" hangingPunct="1">
              <a:lnSpc>
                <a:spcPct val="150000"/>
              </a:lnSpc>
            </a:pPr>
            <a:r>
              <a:rPr kumimoji="0" lang="en-US" altLang="zh-CN" sz="2000" dirty="0">
                <a:latin typeface="+mn-ea"/>
              </a:rPr>
              <a:t>3</a:t>
            </a:r>
            <a:r>
              <a:rPr kumimoji="0" lang="zh-CN" altLang="en-US" sz="2000" dirty="0">
                <a:latin typeface="+mn-ea"/>
              </a:rPr>
              <a:t>、</a:t>
            </a:r>
            <a:r>
              <a:rPr kumimoji="0" lang="en-US" altLang="zh-CN" sz="2000" dirty="0">
                <a:latin typeface="+mn-ea"/>
              </a:rPr>
              <a:t>Pap</a:t>
            </a:r>
            <a:r>
              <a:rPr kumimoji="0" lang="zh-CN" altLang="en-US" sz="2000" dirty="0">
                <a:latin typeface="+mn-ea"/>
              </a:rPr>
              <a:t>验证 </a:t>
            </a:r>
          </a:p>
          <a:p>
            <a:pPr eaLnBrk="1" hangingPunct="1">
              <a:lnSpc>
                <a:spcPct val="150000"/>
              </a:lnSpc>
            </a:pPr>
            <a:r>
              <a:rPr kumimoji="0" lang="zh-CN" altLang="en-US" sz="2000" b="1" dirty="0">
                <a:latin typeface="+mn-ea"/>
              </a:rPr>
              <a:t>教学难点</a:t>
            </a:r>
            <a:r>
              <a:rPr kumimoji="0" lang="zh-CN" altLang="en-US" sz="2000" dirty="0">
                <a:latin typeface="+mn-ea"/>
              </a:rPr>
              <a:t> ：</a:t>
            </a:r>
          </a:p>
          <a:p>
            <a:pPr eaLnBrk="1" hangingPunct="1">
              <a:lnSpc>
                <a:spcPct val="150000"/>
              </a:lnSpc>
            </a:pPr>
            <a:r>
              <a:rPr kumimoji="0" lang="en-US" altLang="zh-CN" sz="2000" dirty="0">
                <a:latin typeface="+mn-ea"/>
              </a:rPr>
              <a:t>1</a:t>
            </a:r>
            <a:r>
              <a:rPr kumimoji="0" lang="zh-CN" altLang="en-US" sz="2000" dirty="0">
                <a:latin typeface="+mn-ea"/>
              </a:rPr>
              <a:t>、</a:t>
            </a:r>
            <a:r>
              <a:rPr kumimoji="0" lang="en-US" altLang="zh-CN" sz="2000" dirty="0">
                <a:latin typeface="+mn-ea"/>
              </a:rPr>
              <a:t>Chap</a:t>
            </a:r>
            <a:r>
              <a:rPr kumimoji="0" lang="zh-CN" altLang="en-US" sz="2000" dirty="0">
                <a:latin typeface="+mn-ea"/>
              </a:rPr>
              <a:t>验证 </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2815541952"/>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2" name="文本框 1"/>
          <p:cNvSpPr txBox="1"/>
          <p:nvPr/>
        </p:nvSpPr>
        <p:spPr>
          <a:xfrm>
            <a:off x="917575" y="1585687"/>
            <a:ext cx="10747058" cy="2807948"/>
          </a:xfrm>
          <a:prstGeom prst="rect">
            <a:avLst/>
          </a:prstGeom>
          <a:noFill/>
        </p:spPr>
        <p:txBody>
          <a:bodyPr wrap="square" rtlCol="0" anchor="t">
            <a:spAutoFit/>
          </a:bodyPr>
          <a:lstStyle/>
          <a:p>
            <a:pPr indent="276225" algn="just">
              <a:lnSpc>
                <a:spcPct val="150000"/>
              </a:lnSpc>
            </a:pPr>
            <a:r>
              <a:rPr lang="en-US" altLang="zh-CN" sz="2000" kern="0" dirty="0">
                <a:effectLst/>
                <a:latin typeface="+mn-ea"/>
                <a:cs typeface="Tahoma" panose="020B0604030504040204" pitchFamily="34" charset="0"/>
              </a:rPr>
              <a:t>    </a:t>
            </a:r>
            <a:r>
              <a:rPr lang="zh-CN" altLang="zh-CN" sz="2000" kern="0" dirty="0">
                <a:effectLst/>
                <a:latin typeface="+mn-ea"/>
                <a:cs typeface="Tahoma" panose="020B0604030504040204" pitchFamily="34" charset="0"/>
              </a:rPr>
              <a:t>广域网协议包括</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协议、</a:t>
            </a:r>
            <a:r>
              <a:rPr lang="en-US" altLang="zh-CN" sz="2000" kern="0" dirty="0">
                <a:effectLst/>
                <a:latin typeface="+mn-ea"/>
                <a:cs typeface="Tahoma" panose="020B0604030504040204" pitchFamily="34" charset="0"/>
              </a:rPr>
              <a:t>HDLC</a:t>
            </a:r>
            <a:r>
              <a:rPr lang="zh-CN" altLang="zh-CN" sz="2000" kern="0" dirty="0">
                <a:effectLst/>
                <a:latin typeface="+mn-ea"/>
                <a:cs typeface="Tahoma" panose="020B0604030504040204" pitchFamily="34" charset="0"/>
              </a:rPr>
              <a:t>协议和帧中继（</a:t>
            </a:r>
            <a:r>
              <a:rPr lang="en-US" altLang="zh-CN" sz="2000" kern="100" dirty="0">
                <a:effectLst/>
                <a:latin typeface="+mn-ea"/>
              </a:rPr>
              <a:t>Frame Relay</a:t>
            </a:r>
            <a:r>
              <a:rPr lang="zh-CN" altLang="zh-CN" sz="2000" kern="0" dirty="0">
                <a:effectLst/>
                <a:latin typeface="+mn-ea"/>
                <a:cs typeface="Tahoma" panose="020B0604030504040204" pitchFamily="34" charset="0"/>
              </a:rPr>
              <a:t>）协议等，本任务主要学习</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协议的配置。</a:t>
            </a:r>
            <a:endParaRPr lang="zh-CN" altLang="zh-CN" sz="2000" kern="100" dirty="0">
              <a:effectLst/>
              <a:latin typeface="+mn-ea"/>
            </a:endParaRPr>
          </a:p>
          <a:p>
            <a:pPr>
              <a:lnSpc>
                <a:spcPct val="150000"/>
              </a:lnSpc>
            </a:pPr>
            <a:r>
              <a:rPr lang="en-US" altLang="zh-CN" sz="2000" dirty="0">
                <a:effectLst/>
                <a:latin typeface="+mn-ea"/>
                <a:cs typeface="Times New Roman" panose="02020603050405020304" pitchFamily="18" charset="0"/>
              </a:rPr>
              <a:t>       PPP</a:t>
            </a:r>
            <a:r>
              <a:rPr lang="zh-CN" altLang="zh-CN" sz="2000" dirty="0">
                <a:effectLst/>
                <a:latin typeface="+mn-ea"/>
                <a:cs typeface="Times New Roman" panose="02020603050405020304" pitchFamily="18" charset="0"/>
              </a:rPr>
              <a:t>（</a:t>
            </a:r>
            <a:r>
              <a:rPr lang="en-US" altLang="zh-CN" sz="2000" dirty="0">
                <a:effectLst/>
                <a:latin typeface="+mn-ea"/>
                <a:cs typeface="Times New Roman" panose="02020603050405020304" pitchFamily="18" charset="0"/>
              </a:rPr>
              <a:t>Point to Point Protocol</a:t>
            </a:r>
            <a:r>
              <a:rPr lang="zh-CN" altLang="zh-CN" sz="2000" dirty="0">
                <a:effectLst/>
                <a:latin typeface="+mn-ea"/>
                <a:cs typeface="Times New Roman" panose="02020603050405020304" pitchFamily="18" charset="0"/>
              </a:rPr>
              <a:t>）点到点协议是</a:t>
            </a:r>
            <a:r>
              <a:rPr lang="en-US" altLang="zh-CN" sz="2000" dirty="0">
                <a:effectLst/>
                <a:latin typeface="+mn-ea"/>
                <a:cs typeface="Times New Roman" panose="02020603050405020304" pitchFamily="18" charset="0"/>
              </a:rPr>
              <a:t>IETF</a:t>
            </a:r>
            <a:r>
              <a:rPr lang="zh-CN" altLang="zh-CN" sz="2000" dirty="0">
                <a:effectLst/>
                <a:latin typeface="+mn-ea"/>
                <a:cs typeface="Times New Roman" panose="02020603050405020304" pitchFamily="18" charset="0"/>
              </a:rPr>
              <a:t>（</a:t>
            </a:r>
            <a:r>
              <a:rPr lang="en-US" altLang="zh-CN" sz="2000" dirty="0">
                <a:effectLst/>
                <a:latin typeface="+mn-ea"/>
                <a:cs typeface="Times New Roman" panose="02020603050405020304" pitchFamily="18" charset="0"/>
              </a:rPr>
              <a:t>Internet Engineering Task Force</a:t>
            </a:r>
            <a:r>
              <a:rPr lang="zh-CN" altLang="zh-CN" sz="2000" dirty="0">
                <a:effectLst/>
                <a:latin typeface="+mn-ea"/>
                <a:cs typeface="Times New Roman" panose="02020603050405020304" pitchFamily="18" charset="0"/>
              </a:rPr>
              <a:t>，因特网工程任务组）推出的点到点类型线路的数据链路层协议。</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协议是提供在点到点链路上承载网络层数据包的一种链路层协议，它提供了跨过同步和异步电路实现路由器到路由器（</a:t>
            </a:r>
            <a:r>
              <a:rPr lang="en-US" altLang="zh-CN" sz="2000" kern="0" dirty="0">
                <a:effectLst/>
                <a:latin typeface="+mn-ea"/>
                <a:cs typeface="Tahoma" panose="020B0604030504040204" pitchFamily="34" charset="0"/>
              </a:rPr>
              <a:t>router</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to</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router</a:t>
            </a:r>
            <a:r>
              <a:rPr lang="zh-CN" altLang="zh-CN" sz="2000" kern="0" dirty="0">
                <a:effectLst/>
                <a:latin typeface="+mn-ea"/>
                <a:cs typeface="Tahoma" panose="020B0604030504040204" pitchFamily="34" charset="0"/>
              </a:rPr>
              <a:t>）和主机到网络（</a:t>
            </a:r>
            <a:r>
              <a:rPr lang="en-US" altLang="zh-CN" sz="2000" kern="0" dirty="0">
                <a:effectLst/>
                <a:latin typeface="+mn-ea"/>
                <a:cs typeface="Tahoma" panose="020B0604030504040204" pitchFamily="34" charset="0"/>
              </a:rPr>
              <a:t>host</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to</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network</a:t>
            </a:r>
            <a:r>
              <a:rPr lang="zh-CN" altLang="zh-CN" sz="2000" kern="0" dirty="0">
                <a:effectLst/>
                <a:latin typeface="+mn-ea"/>
                <a:cs typeface="Tahoma" panose="020B0604030504040204" pitchFamily="34" charset="0"/>
              </a:rPr>
              <a:t>）的连接。</a:t>
            </a:r>
            <a:endParaRPr lang="en-US" altLang="zh-CN" sz="2000" dirty="0">
              <a:solidFill>
                <a:srgbClr val="656D8D"/>
              </a:solidFill>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1867066356"/>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2" name="文本框 1"/>
          <p:cNvSpPr txBox="1"/>
          <p:nvPr/>
        </p:nvSpPr>
        <p:spPr>
          <a:xfrm>
            <a:off x="917575" y="1585687"/>
            <a:ext cx="10747058" cy="2346283"/>
          </a:xfrm>
          <a:prstGeom prst="rect">
            <a:avLst/>
          </a:prstGeom>
          <a:noFill/>
        </p:spPr>
        <p:txBody>
          <a:bodyPr wrap="square" rtlCol="0" anchor="t">
            <a:spAutoFit/>
          </a:bodyPr>
          <a:lstStyle/>
          <a:p>
            <a:pPr indent="266700" algn="just">
              <a:lnSpc>
                <a:spcPct val="150000"/>
              </a:lnSpc>
            </a:pP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定义了一整套的协议包括链路控制协议（</a:t>
            </a:r>
            <a:r>
              <a:rPr lang="en-US" altLang="zh-CN" sz="2000" kern="0" dirty="0">
                <a:effectLst/>
                <a:latin typeface="+mn-ea"/>
                <a:cs typeface="Tahoma" panose="020B0604030504040204" pitchFamily="34" charset="0"/>
              </a:rPr>
              <a:t>Link Control Protocol</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LCP</a:t>
            </a:r>
            <a:r>
              <a:rPr lang="zh-CN" altLang="zh-CN" sz="2000" kern="0" dirty="0">
                <a:effectLst/>
                <a:latin typeface="+mn-ea"/>
                <a:cs typeface="Tahoma" panose="020B0604030504040204" pitchFamily="34" charset="0"/>
              </a:rPr>
              <a:t>，用于链路层参数的协商，建立、拆除和监控数据链路等）、网络层控制协议（</a:t>
            </a:r>
            <a:r>
              <a:rPr lang="en-US" altLang="zh-CN" sz="2000" kern="0" dirty="0">
                <a:effectLst/>
                <a:latin typeface="+mn-ea"/>
                <a:cs typeface="Tahoma" panose="020B0604030504040204" pitchFamily="34" charset="0"/>
              </a:rPr>
              <a:t>Network Control </a:t>
            </a:r>
            <a:r>
              <a:rPr lang="en-US" altLang="zh-CN" sz="2000" kern="0" dirty="0" err="1">
                <a:effectLst/>
                <a:latin typeface="+mn-ea"/>
                <a:cs typeface="Tahoma" panose="020B0604030504040204" pitchFamily="34" charset="0"/>
              </a:rPr>
              <a:t>Protoco</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NCP</a:t>
            </a:r>
            <a:r>
              <a:rPr lang="zh-CN" altLang="zh-CN" sz="2000" kern="0" dirty="0">
                <a:effectLst/>
                <a:latin typeface="+mn-ea"/>
                <a:cs typeface="Tahoma" panose="020B0604030504040204" pitchFamily="34" charset="0"/>
              </a:rPr>
              <a:t>，支持不同网络层协议，如</a:t>
            </a:r>
            <a:r>
              <a:rPr lang="en-US" altLang="zh-CN" sz="2000" kern="0" dirty="0">
                <a:effectLst/>
                <a:latin typeface="+mn-ea"/>
                <a:cs typeface="Tahoma" panose="020B0604030504040204" pitchFamily="34" charset="0"/>
              </a:rPr>
              <a:t>IP</a:t>
            </a: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IPX</a:t>
            </a:r>
            <a:r>
              <a:rPr lang="zh-CN" altLang="zh-CN" sz="2000" kern="0" dirty="0">
                <a:effectLst/>
                <a:latin typeface="+mn-ea"/>
                <a:cs typeface="Tahoma" panose="020B0604030504040204" pitchFamily="34" charset="0"/>
              </a:rPr>
              <a:t>等）和验证协议（</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和</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，用来验证</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身份合法性，在一定程度上保证链路的安全性）。</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由于能够提供用户验证、易于扩充和支持同异步而获得较广泛的应用。</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7.3 </a:t>
            </a:r>
            <a:r>
              <a:rPr lang="zh-CN" altLang="en-US" dirty="0"/>
              <a:t>相关知识</a:t>
            </a:r>
          </a:p>
        </p:txBody>
      </p:sp>
      <p:sp>
        <p:nvSpPr>
          <p:cNvPr id="6" name="内容占位符 5"/>
          <p:cNvSpPr>
            <a:spLocks noGrp="1"/>
          </p:cNvSpPr>
          <p:nvPr>
            <p:ph idx="13"/>
          </p:nvPr>
        </p:nvSpPr>
        <p:spPr/>
        <p:txBody>
          <a:bodyPr>
            <a:noAutofit/>
          </a:bodyPr>
          <a:lstStyle/>
          <a:p>
            <a:pPr indent="306070" algn="l">
              <a:lnSpc>
                <a:spcPct val="172000"/>
              </a:lnSpc>
              <a:spcBef>
                <a:spcPts val="600"/>
              </a:spcBef>
              <a:spcAft>
                <a:spcPts val="600"/>
              </a:spcAft>
            </a:pPr>
            <a:r>
              <a:rPr lang="en-US" altLang="zh-CN" b="1" kern="100" dirty="0">
                <a:effectLst/>
                <a:latin typeface="+mn-ea"/>
              </a:rPr>
              <a:t>PPP</a:t>
            </a:r>
            <a:r>
              <a:rPr lang="zh-CN" altLang="zh-CN" b="1" kern="100" dirty="0">
                <a:effectLst/>
                <a:latin typeface="+mn-ea"/>
              </a:rPr>
              <a:t>协议</a:t>
            </a:r>
          </a:p>
        </p:txBody>
      </p:sp>
      <p:sp>
        <p:nvSpPr>
          <p:cNvPr id="2" name="文本框 1"/>
          <p:cNvSpPr txBox="1"/>
          <p:nvPr/>
        </p:nvSpPr>
        <p:spPr>
          <a:xfrm>
            <a:off x="917575" y="1585687"/>
            <a:ext cx="10591800" cy="3731278"/>
          </a:xfrm>
          <a:prstGeom prst="rect">
            <a:avLst/>
          </a:prstGeom>
          <a:noFill/>
        </p:spPr>
        <p:txBody>
          <a:bodyPr wrap="square" rtlCol="0" anchor="t">
            <a:spAutoFit/>
          </a:bodyPr>
          <a:lstStyle/>
          <a:p>
            <a:pPr indent="267970" algn="just">
              <a:lnSpc>
                <a:spcPct val="150000"/>
              </a:lnSpc>
            </a:pPr>
            <a:r>
              <a:rPr lang="en-US" altLang="zh-CN" sz="2000" b="1" kern="0" dirty="0">
                <a:effectLst/>
                <a:latin typeface="+mn-ea"/>
                <a:cs typeface="Tahoma" panose="020B0604030504040204" pitchFamily="34" charset="0"/>
              </a:rPr>
              <a:t>1.PPP</a:t>
            </a:r>
            <a:r>
              <a:rPr lang="zh-CN" altLang="zh-CN" sz="2000" b="1" kern="0" dirty="0">
                <a:effectLst/>
                <a:latin typeface="+mn-ea"/>
                <a:cs typeface="Tahoma" panose="020B0604030504040204" pitchFamily="34" charset="0"/>
              </a:rPr>
              <a:t>运行过程及原理</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1</a:t>
            </a:r>
            <a:r>
              <a:rPr lang="zh-CN" altLang="zh-CN" sz="2000" kern="0" dirty="0">
                <a:effectLst/>
                <a:latin typeface="+mn-ea"/>
                <a:cs typeface="Tahoma" panose="020B0604030504040204" pitchFamily="34" charset="0"/>
              </a:rPr>
              <a:t>）创建</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链路，进入</a:t>
            </a:r>
            <a:r>
              <a:rPr lang="en-US" altLang="zh-CN" sz="2000" kern="0" dirty="0">
                <a:effectLst/>
                <a:latin typeface="+mn-ea"/>
                <a:cs typeface="Tahoma" panose="020B0604030504040204" pitchFamily="34" charset="0"/>
              </a:rPr>
              <a:t>LCP</a:t>
            </a:r>
            <a:r>
              <a:rPr lang="zh-CN" altLang="zh-CN" sz="2000" kern="0" dirty="0">
                <a:effectLst/>
                <a:latin typeface="+mn-ea"/>
                <a:cs typeface="Tahoma" panose="020B0604030504040204" pitchFamily="34" charset="0"/>
              </a:rPr>
              <a:t>开启状态。</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2</a:t>
            </a:r>
            <a:r>
              <a:rPr lang="zh-CN" altLang="zh-CN" sz="2000" kern="0" dirty="0">
                <a:effectLst/>
                <a:latin typeface="+mn-ea"/>
                <a:cs typeface="Tahoma" panose="020B0604030504040204" pitchFamily="34" charset="0"/>
              </a:rPr>
              <a:t>）用户验证，使用验证协议</a:t>
            </a:r>
            <a:r>
              <a:rPr lang="en-US" altLang="zh-CN" sz="2000" kern="0" dirty="0">
                <a:effectLst/>
                <a:latin typeface="+mn-ea"/>
                <a:cs typeface="Tahoma" panose="020B0604030504040204" pitchFamily="34" charset="0"/>
              </a:rPr>
              <a:t>PAP</a:t>
            </a:r>
            <a:r>
              <a:rPr lang="zh-CN" altLang="zh-CN" sz="2000" kern="0" dirty="0">
                <a:effectLst/>
                <a:latin typeface="+mn-ea"/>
                <a:cs typeface="Tahoma" panose="020B0604030504040204" pitchFamily="34" charset="0"/>
              </a:rPr>
              <a:t>或</a:t>
            </a:r>
            <a:r>
              <a:rPr lang="en-US" altLang="zh-CN" sz="2000" kern="0" dirty="0">
                <a:effectLst/>
                <a:latin typeface="+mn-ea"/>
                <a:cs typeface="Tahoma" panose="020B0604030504040204" pitchFamily="34" charset="0"/>
              </a:rPr>
              <a:t>CHAP</a:t>
            </a:r>
            <a:r>
              <a:rPr lang="zh-CN" altLang="zh-CN" sz="2000" kern="0" dirty="0">
                <a:effectLst/>
                <a:latin typeface="+mn-ea"/>
                <a:cs typeface="Tahoma" panose="020B0604030504040204" pitchFamily="34" charset="0"/>
              </a:rPr>
              <a:t>。</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3</a:t>
            </a:r>
            <a:r>
              <a:rPr lang="zh-CN" altLang="zh-CN" sz="2000" kern="0" dirty="0">
                <a:effectLst/>
                <a:latin typeface="+mn-ea"/>
                <a:cs typeface="Tahoma" panose="020B0604030504040204" pitchFamily="34" charset="0"/>
              </a:rPr>
              <a:t>）调用网络层协议，如分配</a:t>
            </a:r>
            <a:r>
              <a:rPr lang="en-US" altLang="zh-CN" sz="2000" kern="0" dirty="0">
                <a:effectLst/>
                <a:latin typeface="+mn-ea"/>
                <a:cs typeface="Tahoma" panose="020B0604030504040204" pitchFamily="34" charset="0"/>
              </a:rPr>
              <a:t>IP</a:t>
            </a:r>
            <a:r>
              <a:rPr lang="zh-CN" altLang="zh-CN" sz="2000" kern="0" dirty="0">
                <a:effectLst/>
                <a:latin typeface="+mn-ea"/>
                <a:cs typeface="Tahoma" panose="020B0604030504040204" pitchFamily="34" charset="0"/>
              </a:rPr>
              <a:t>地址等。经过这</a:t>
            </a:r>
            <a:r>
              <a:rPr lang="en-US" altLang="zh-CN" sz="2000" kern="0" dirty="0">
                <a:effectLst/>
                <a:latin typeface="+mn-ea"/>
                <a:cs typeface="Tahoma" panose="020B0604030504040204" pitchFamily="34" charset="0"/>
              </a:rPr>
              <a:t>3</a:t>
            </a:r>
            <a:r>
              <a:rPr lang="zh-CN" altLang="zh-CN" sz="2000" kern="0" dirty="0">
                <a:effectLst/>
                <a:latin typeface="+mn-ea"/>
                <a:cs typeface="Tahoma" panose="020B0604030504040204" pitchFamily="34" charset="0"/>
              </a:rPr>
              <a:t>个阶段后，一条完整的</a:t>
            </a:r>
            <a:r>
              <a:rPr lang="en-US" altLang="zh-CN" sz="2000" kern="0" dirty="0">
                <a:effectLst/>
                <a:latin typeface="+mn-ea"/>
                <a:cs typeface="Tahoma" panose="020B0604030504040204" pitchFamily="34" charset="0"/>
              </a:rPr>
              <a:t>PPP</a:t>
            </a:r>
            <a:r>
              <a:rPr lang="zh-CN" altLang="zh-CN" sz="2000" kern="0" dirty="0">
                <a:effectLst/>
                <a:latin typeface="+mn-ea"/>
                <a:cs typeface="Tahoma" panose="020B0604030504040204" pitchFamily="34" charset="0"/>
              </a:rPr>
              <a:t>链路就建立起来了。</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4</a:t>
            </a:r>
            <a:r>
              <a:rPr lang="zh-CN" altLang="zh-CN" sz="2000" kern="0" dirty="0">
                <a:effectLst/>
                <a:latin typeface="+mn-ea"/>
                <a:cs typeface="Tahoma" panose="020B0604030504040204" pitchFamily="34" charset="0"/>
              </a:rPr>
              <a:t>）链路保持，数据传输。</a:t>
            </a:r>
            <a:endParaRPr lang="zh-CN" altLang="zh-CN" sz="2000" kern="100" dirty="0">
              <a:effectLst/>
              <a:latin typeface="+mn-ea"/>
            </a:endParaRPr>
          </a:p>
          <a:p>
            <a:pPr indent="266700" algn="just">
              <a:lnSpc>
                <a:spcPct val="150000"/>
              </a:lnSpc>
            </a:pPr>
            <a:r>
              <a:rPr lang="zh-CN" altLang="zh-CN" sz="2000" kern="0" dirty="0">
                <a:effectLst/>
                <a:latin typeface="+mn-ea"/>
                <a:cs typeface="Tahoma" panose="020B0604030504040204" pitchFamily="34" charset="0"/>
              </a:rPr>
              <a:t>（</a:t>
            </a:r>
            <a:r>
              <a:rPr lang="en-US" altLang="zh-CN" sz="2000" kern="0" dirty="0">
                <a:effectLst/>
                <a:latin typeface="+mn-ea"/>
                <a:cs typeface="Tahoma" panose="020B0604030504040204" pitchFamily="34" charset="0"/>
              </a:rPr>
              <a:t>5</a:t>
            </a:r>
            <a:r>
              <a:rPr lang="zh-CN" altLang="zh-CN" sz="2000" kern="0" dirty="0">
                <a:effectLst/>
                <a:latin typeface="+mn-ea"/>
                <a:cs typeface="Tahoma" panose="020B0604030504040204" pitchFamily="34" charset="0"/>
              </a:rPr>
              <a:t>）链路关闭，撤销连接。如有明确的</a:t>
            </a:r>
            <a:r>
              <a:rPr lang="en-US" altLang="zh-CN" sz="2000" kern="0" dirty="0">
                <a:effectLst/>
                <a:latin typeface="+mn-ea"/>
                <a:cs typeface="Tahoma" panose="020B0604030504040204" pitchFamily="34" charset="0"/>
              </a:rPr>
              <a:t>LCP</a:t>
            </a:r>
            <a:r>
              <a:rPr lang="zh-CN" altLang="zh-CN" sz="2000" kern="0" dirty="0">
                <a:effectLst/>
                <a:latin typeface="+mn-ea"/>
                <a:cs typeface="Tahoma" panose="020B0604030504040204" pitchFamily="34" charset="0"/>
              </a:rPr>
              <a:t>或</a:t>
            </a:r>
            <a:r>
              <a:rPr lang="en-US" altLang="zh-CN" sz="2000" kern="0" dirty="0">
                <a:effectLst/>
                <a:latin typeface="+mn-ea"/>
                <a:cs typeface="Tahoma" panose="020B0604030504040204" pitchFamily="34" charset="0"/>
              </a:rPr>
              <a:t>NCP</a:t>
            </a:r>
            <a:r>
              <a:rPr lang="zh-CN" altLang="zh-CN" sz="2000" kern="0" dirty="0">
                <a:effectLst/>
                <a:latin typeface="+mn-ea"/>
                <a:cs typeface="Tahoma" panose="020B0604030504040204" pitchFamily="34" charset="0"/>
              </a:rPr>
              <a:t>帧关闭这条链路，或发生了某些外部事件，该链路便关闭，并撤销连接。</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957713193"/>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常用">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qdtzti4">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1976</TotalTime>
  <Words>2900</Words>
  <Application>Microsoft Office PowerPoint</Application>
  <PresentationFormat>自定义</PresentationFormat>
  <Paragraphs>260</Paragraphs>
  <Slides>35</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35</vt:i4>
      </vt:variant>
    </vt:vector>
  </HeadingPairs>
  <TitlesOfParts>
    <vt:vector size="44" baseType="lpstr">
      <vt:lpstr>Arial Unicode MS</vt:lpstr>
      <vt:lpstr>Microsoft YaHei UI</vt:lpstr>
      <vt:lpstr>微软雅黑</vt:lpstr>
      <vt:lpstr>Arial</vt:lpstr>
      <vt:lpstr>Calibri</vt:lpstr>
      <vt:lpstr>Times New Roman</vt:lpstr>
      <vt:lpstr>Wingdings</vt:lpstr>
      <vt:lpstr>Office Theme</vt:lpstr>
      <vt:lpstr>第一PPT，www.1ppt.com</vt:lpstr>
      <vt:lpstr>PowerPoint 演示文稿</vt:lpstr>
      <vt:lpstr>PowerPoint 演示文稿</vt:lpstr>
      <vt:lpstr>PowerPoint 演示文稿</vt:lpstr>
      <vt:lpstr>7.1 项目导入</vt:lpstr>
      <vt:lpstr>7.2  职业能力目标和要求</vt:lpstr>
      <vt:lpstr>7.2  职业能力目标和要求</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7.3 相关知识</vt:lpstr>
      <vt:lpstr>7.4 项目设计与准备</vt:lpstr>
      <vt:lpstr>7.5 项目实施</vt:lpstr>
      <vt:lpstr>7.5 项目实施</vt:lpstr>
      <vt:lpstr>7.5 项目实施</vt:lpstr>
      <vt:lpstr>7.5 项目实施</vt:lpstr>
      <vt:lpstr>7.5 项目实施</vt:lpstr>
      <vt:lpstr>7.6 项目验收</vt:lpstr>
      <vt:lpstr>7.7 项目小结</vt:lpstr>
      <vt:lpstr>7.8 知识扩展</vt:lpstr>
      <vt:lpstr>7.8 知识扩展</vt:lpstr>
      <vt:lpstr>7.9 练习题</vt:lpstr>
      <vt:lpstr>7.10 项目实训</vt:lpstr>
      <vt:lpstr>7.10 项目实训</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siri</dc:creator>
  <cp:lastModifiedBy>wang yuli</cp:lastModifiedBy>
  <cp:revision>152</cp:revision>
  <dcterms:created xsi:type="dcterms:W3CDTF">2006-08-16T00:00:00Z</dcterms:created>
  <dcterms:modified xsi:type="dcterms:W3CDTF">2023-01-13T06:58:50Z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2052-10.1.0.5740</vt:lpwstr>
  </property>
</Properties>
</file>