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0" r:id="rId2"/>
  </p:sldMasterIdLst>
  <p:sldIdLst>
    <p:sldId id="358" r:id="rId3"/>
    <p:sldId id="313" r:id="rId4"/>
    <p:sldId id="439" r:id="rId5"/>
    <p:sldId id="280" r:id="rId6"/>
    <p:sldId id="543" r:id="rId7"/>
    <p:sldId id="544" r:id="rId8"/>
    <p:sldId id="407" r:id="rId9"/>
    <p:sldId id="388" r:id="rId10"/>
    <p:sldId id="411" r:id="rId11"/>
    <p:sldId id="410" r:id="rId12"/>
    <p:sldId id="409" r:id="rId13"/>
    <p:sldId id="412" r:id="rId14"/>
    <p:sldId id="413" r:id="rId15"/>
    <p:sldId id="414" r:id="rId16"/>
    <p:sldId id="415" r:id="rId17"/>
    <p:sldId id="416" r:id="rId18"/>
    <p:sldId id="417" r:id="rId19"/>
    <p:sldId id="418" r:id="rId20"/>
    <p:sldId id="419" r:id="rId21"/>
    <p:sldId id="420" r:id="rId22"/>
    <p:sldId id="421" r:id="rId23"/>
    <p:sldId id="422" r:id="rId24"/>
    <p:sldId id="423" r:id="rId25"/>
    <p:sldId id="424" r:id="rId26"/>
    <p:sldId id="425" r:id="rId27"/>
    <p:sldId id="426" r:id="rId28"/>
    <p:sldId id="427" r:id="rId29"/>
    <p:sldId id="428" r:id="rId30"/>
    <p:sldId id="429" r:id="rId31"/>
    <p:sldId id="430" r:id="rId32"/>
    <p:sldId id="431" r:id="rId33"/>
    <p:sldId id="432" r:id="rId34"/>
    <p:sldId id="545" r:id="rId35"/>
    <p:sldId id="433" r:id="rId36"/>
    <p:sldId id="547" r:id="rId37"/>
    <p:sldId id="548" r:id="rId38"/>
    <p:sldId id="549" r:id="rId39"/>
    <p:sldId id="550" r:id="rId40"/>
    <p:sldId id="551" r:id="rId41"/>
    <p:sldId id="552" r:id="rId42"/>
    <p:sldId id="553" r:id="rId43"/>
    <p:sldId id="554" r:id="rId44"/>
    <p:sldId id="555" r:id="rId45"/>
    <p:sldId id="556" r:id="rId46"/>
    <p:sldId id="557" r:id="rId47"/>
    <p:sldId id="546" r:id="rId48"/>
    <p:sldId id="434" r:id="rId49"/>
    <p:sldId id="435" r:id="rId50"/>
    <p:sldId id="436" r:id="rId51"/>
    <p:sldId id="558" r:id="rId52"/>
    <p:sldId id="437" r:id="rId53"/>
    <p:sldId id="438" r:id="rId54"/>
    <p:sldId id="360" r:id="rId55"/>
  </p:sldIdLst>
  <p:sldSz cx="12198350" cy="6859588"/>
  <p:notesSz cx="6858000" cy="9144000"/>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orient="horz" pos="2929" userDrawn="1">
          <p15:clr>
            <a:srgbClr val="A4A3A4"/>
          </p15:clr>
        </p15:guide>
        <p15:guide id="3" pos="866">
          <p15:clr>
            <a:srgbClr val="A4A3A4"/>
          </p15:clr>
        </p15:guide>
        <p15:guide id="4" pos="37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6CF"/>
    <a:srgbClr val="127EC3"/>
    <a:srgbClr val="4080DC"/>
    <a:srgbClr val="1F2D2D"/>
    <a:srgbClr val="2B3E40"/>
    <a:srgbClr val="FFFFFF"/>
    <a:srgbClr val="656D8D"/>
    <a:srgbClr val="3E5CCC"/>
    <a:srgbClr val="92D050"/>
    <a:srgbClr val="3A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76" autoAdjust="0"/>
    <p:restoredTop sz="94660"/>
  </p:normalViewPr>
  <p:slideViewPr>
    <p:cSldViewPr>
      <p:cViewPr varScale="1">
        <p:scale>
          <a:sx n="63" d="100"/>
          <a:sy n="63" d="100"/>
        </p:scale>
        <p:origin x="58" y="221"/>
      </p:cViewPr>
      <p:guideLst>
        <p:guide orient="horz" pos="2161"/>
        <p:guide orient="horz" pos="2929"/>
        <p:guide pos="866"/>
        <p:guide pos="37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623"/>
            <a:ext cx="9148763" cy="2388153"/>
          </a:xfrm>
        </p:spPr>
        <p:txBody>
          <a:bodyPr anchor="b"/>
          <a:lstStyle>
            <a:lvl1pPr algn="ctr">
              <a:defRPr sz="6001"/>
            </a:lvl1pPr>
          </a:lstStyle>
          <a:p>
            <a:r>
              <a:rPr lang="zh-CN" altLang="en-US"/>
              <a:t>单击此处编辑母版标题样式</a:t>
            </a:r>
          </a:p>
        </p:txBody>
      </p:sp>
      <p:sp>
        <p:nvSpPr>
          <p:cNvPr id="3" name="副标题 2"/>
          <p:cNvSpPr>
            <a:spLocks noGrp="1"/>
          </p:cNvSpPr>
          <p:nvPr>
            <p:ph type="subTitle" idx="1"/>
          </p:nvPr>
        </p:nvSpPr>
        <p:spPr>
          <a:xfrm>
            <a:off x="1524794" y="3602872"/>
            <a:ext cx="9148763" cy="1656145"/>
          </a:xfrm>
        </p:spPr>
        <p:txBody>
          <a:bodyPr/>
          <a:lstStyle>
            <a:lvl1pPr marL="0" indent="0" algn="ctr">
              <a:buNone/>
              <a:defRPr sz="2400"/>
            </a:lvl1pPr>
            <a:lvl2pPr marL="457291" indent="0" algn="ctr">
              <a:buNone/>
              <a:defRPr sz="2000"/>
            </a:lvl2pPr>
            <a:lvl3pPr marL="914583" indent="0" algn="ctr">
              <a:buNone/>
              <a:defRPr sz="1800"/>
            </a:lvl3pPr>
            <a:lvl4pPr marL="1371874" indent="0" algn="ctr">
              <a:buNone/>
              <a:defRPr sz="1600"/>
            </a:lvl4pPr>
            <a:lvl5pPr marL="1829166" indent="0" algn="ctr">
              <a:buNone/>
              <a:defRPr sz="1600"/>
            </a:lvl5pPr>
            <a:lvl6pPr marL="2286457" indent="0" algn="ctr">
              <a:buNone/>
              <a:defRPr sz="1600"/>
            </a:lvl6pPr>
            <a:lvl7pPr marL="2743749" indent="0" algn="ctr">
              <a:buNone/>
              <a:defRPr sz="1600"/>
            </a:lvl7pPr>
            <a:lvl8pPr marL="3201040" indent="0" algn="ctr">
              <a:buNone/>
              <a:defRPr sz="1600"/>
            </a:lvl8pPr>
            <a:lvl9pPr marL="3658332"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13978837"/>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1956412151"/>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10134"/>
            <a:ext cx="10521077" cy="2853398"/>
          </a:xfrm>
        </p:spPr>
        <p:txBody>
          <a:bodyPr anchor="b"/>
          <a:lstStyle>
            <a:lvl1pPr>
              <a:defRPr sz="6001"/>
            </a:lvl1pPr>
          </a:lstStyle>
          <a:p>
            <a:r>
              <a:rPr lang="zh-CN" altLang="en-US"/>
              <a:t>单击此处编辑母版标题样式</a:t>
            </a:r>
          </a:p>
        </p:txBody>
      </p:sp>
      <p:sp>
        <p:nvSpPr>
          <p:cNvPr id="3" name="文本占位符 2"/>
          <p:cNvSpPr>
            <a:spLocks noGrp="1"/>
          </p:cNvSpPr>
          <p:nvPr>
            <p:ph type="body" idx="1"/>
          </p:nvPr>
        </p:nvSpPr>
        <p:spPr>
          <a:xfrm>
            <a:off x="832283" y="4590526"/>
            <a:ext cx="10521077" cy="1500534"/>
          </a:xfrm>
        </p:spPr>
        <p:txBody>
          <a:bodyPr/>
          <a:lstStyle>
            <a:lvl1pPr marL="0" indent="0">
              <a:buNone/>
              <a:defRPr sz="2400">
                <a:solidFill>
                  <a:schemeClr val="tx1">
                    <a:tint val="75000"/>
                  </a:schemeClr>
                </a:solidFill>
              </a:defRPr>
            </a:lvl1pPr>
            <a:lvl2pPr marL="457291" indent="0">
              <a:buNone/>
              <a:defRPr sz="2000">
                <a:solidFill>
                  <a:schemeClr val="tx1">
                    <a:tint val="75000"/>
                  </a:schemeClr>
                </a:solidFill>
              </a:defRPr>
            </a:lvl2pPr>
            <a:lvl3pPr marL="914583" indent="0">
              <a:buNone/>
              <a:defRPr sz="1800">
                <a:solidFill>
                  <a:schemeClr val="tx1">
                    <a:tint val="75000"/>
                  </a:schemeClr>
                </a:solidFill>
              </a:defRPr>
            </a:lvl3pPr>
            <a:lvl4pPr marL="1371874" indent="0">
              <a:buNone/>
              <a:defRPr sz="1600">
                <a:solidFill>
                  <a:schemeClr val="tx1">
                    <a:tint val="75000"/>
                  </a:schemeClr>
                </a:solidFill>
              </a:defRPr>
            </a:lvl4pPr>
            <a:lvl5pPr marL="1829166" indent="0">
              <a:buNone/>
              <a:defRPr sz="1600">
                <a:solidFill>
                  <a:schemeClr val="tx1">
                    <a:tint val="75000"/>
                  </a:schemeClr>
                </a:solidFill>
              </a:defRPr>
            </a:lvl5pPr>
            <a:lvl6pPr marL="2286457" indent="0">
              <a:buNone/>
              <a:defRPr sz="1600">
                <a:solidFill>
                  <a:schemeClr val="tx1">
                    <a:tint val="75000"/>
                  </a:schemeClr>
                </a:solidFill>
              </a:defRPr>
            </a:lvl6pPr>
            <a:lvl7pPr marL="2743749" indent="0">
              <a:buNone/>
              <a:defRPr sz="1600">
                <a:solidFill>
                  <a:schemeClr val="tx1">
                    <a:tint val="75000"/>
                  </a:schemeClr>
                </a:solidFill>
              </a:defRPr>
            </a:lvl7pPr>
            <a:lvl8pPr marL="3201040" indent="0">
              <a:buNone/>
              <a:defRPr sz="1600">
                <a:solidFill>
                  <a:schemeClr val="tx1">
                    <a:tint val="75000"/>
                  </a:schemeClr>
                </a:solidFill>
              </a:defRPr>
            </a:lvl8pPr>
            <a:lvl9pPr marL="3658332"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789441873"/>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636"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5415"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2023/1/13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6356627"/>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2023/1/13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032666729"/>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2023/1/13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
        <p:nvSpPr>
          <p:cNvPr id="11" name="TextBox 10"/>
          <p:cNvSpPr txBox="1"/>
          <p:nvPr userDrawn="1"/>
        </p:nvSpPr>
        <p:spPr>
          <a:xfrm>
            <a:off x="1734436" y="6741131"/>
            <a:ext cx="1224774" cy="118457"/>
          </a:xfrm>
          <a:prstGeom prst="rect">
            <a:avLst/>
          </a:prstGeom>
          <a:noFill/>
        </p:spPr>
        <p:txBody>
          <a:bodyPr wrap="square" rtlCol="0">
            <a:spAutoFit/>
          </a:bodyPr>
          <a:lstStyle/>
          <a:p>
            <a:pPr marL="0" marR="0" lvl="0" indent="0" defTabSz="914583"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958063219"/>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02D343-BBAA-4974-B89F-198DA37C01B5}" type="datetimeFigureOut">
              <a:rPr lang="zh-CN" altLang="en-US" smtClean="0"/>
              <a:t>2023/1/13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212701379"/>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02D343-BBAA-4974-B89F-198DA37C01B5}" type="datetimeFigureOut">
              <a:rPr lang="zh-CN" altLang="en-US" smtClean="0"/>
              <a:t>2023/1/13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1929779848"/>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1"/>
            </a:lvl1pPr>
          </a:lstStyle>
          <a:p>
            <a:r>
              <a:rPr lang="zh-CN" altLang="en-US"/>
              <a:t>单击此处编辑母版标题样式</a:t>
            </a:r>
          </a:p>
        </p:txBody>
      </p:sp>
      <p:sp>
        <p:nvSpPr>
          <p:cNvPr id="3" name="内容占位符 2"/>
          <p:cNvSpPr>
            <a:spLocks noGrp="1"/>
          </p:cNvSpPr>
          <p:nvPr>
            <p:ph idx="1"/>
          </p:nvPr>
        </p:nvSpPr>
        <p:spPr>
          <a:xfrm>
            <a:off x="5185887" y="987654"/>
            <a:ext cx="6175415" cy="4874754"/>
          </a:xfrm>
        </p:spPr>
        <p:txBody>
          <a:bodyPr/>
          <a:lstStyle>
            <a:lvl1pPr>
              <a:defRPr sz="3201"/>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2023/1/13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62335934"/>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1"/>
            </a:lvl1pPr>
          </a:lstStyle>
          <a:p>
            <a:r>
              <a:rPr lang="zh-CN" altLang="en-US"/>
              <a:t>单击此处编辑母版标题样式</a:t>
            </a:r>
          </a:p>
        </p:txBody>
      </p:sp>
      <p:sp>
        <p:nvSpPr>
          <p:cNvPr id="3" name="图片占位符 2"/>
          <p:cNvSpPr>
            <a:spLocks noGrp="1"/>
          </p:cNvSpPr>
          <p:nvPr>
            <p:ph type="pic" idx="1"/>
          </p:nvPr>
        </p:nvSpPr>
        <p:spPr>
          <a:xfrm>
            <a:off x="5185887" y="987654"/>
            <a:ext cx="6175415" cy="4874754"/>
          </a:xfrm>
        </p:spPr>
        <p:txBody>
          <a:bodyPr/>
          <a:lstStyle>
            <a:lvl1pPr marL="0" indent="0">
              <a:buNone/>
              <a:defRPr sz="3201"/>
            </a:lvl1pPr>
            <a:lvl2pPr marL="457291" indent="0">
              <a:buNone/>
              <a:defRPr sz="2801"/>
            </a:lvl2pPr>
            <a:lvl3pPr marL="914583" indent="0">
              <a:buNone/>
              <a:defRPr sz="2400"/>
            </a:lvl3pPr>
            <a:lvl4pPr marL="1371874" indent="0">
              <a:buNone/>
              <a:defRPr sz="2000"/>
            </a:lvl4pPr>
            <a:lvl5pPr marL="1829166" indent="0">
              <a:buNone/>
              <a:defRPr sz="2000"/>
            </a:lvl5pPr>
            <a:lvl6pPr marL="2286457" indent="0">
              <a:buNone/>
              <a:defRPr sz="2000"/>
            </a:lvl6pPr>
            <a:lvl7pPr marL="2743749" indent="0">
              <a:buNone/>
              <a:defRPr sz="2000"/>
            </a:lvl7pPr>
            <a:lvl8pPr marL="3201040" indent="0">
              <a:buNone/>
              <a:defRPr sz="2000"/>
            </a:lvl8pPr>
            <a:lvl9pPr marL="3658332" indent="0">
              <a:buNone/>
              <a:defRPr sz="2000"/>
            </a:lvl9pPr>
          </a:lstStyle>
          <a:p>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2023/1/13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924882629"/>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98744654"/>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209"/>
            <a:ext cx="2630269"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637" y="365209"/>
            <a:ext cx="7738328" cy="581318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4006792730"/>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itchFamily="2" charset="2"/>
              <a:buNone/>
              <a:defRPr b="0">
                <a:solidFill>
                  <a:schemeClr val="tx1">
                    <a:lumMod val="95000"/>
                    <a:lumOff val="5000"/>
                  </a:schemeClr>
                </a:solidFill>
              </a:defRPr>
            </a:lvl1pPr>
          </a:lstStyle>
          <a:p>
            <a:pPr lvl="0"/>
            <a:r>
              <a:rPr lang="en-US" dirty="0"/>
              <a:t>Click to edit Master text styles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itchFamily="18" charset="0"/>
                <a:cs typeface="Microsoft YaHei UI" pitchFamily="18" charset="0"/>
              </a:rPr>
              <a:t>内容</a:t>
            </a:r>
            <a:endParaRPr lang="en-US" altLang="zh-CN" sz="5300" dirty="0">
              <a:solidFill>
                <a:srgbClr val="4197DF"/>
              </a:solidFill>
              <a:latin typeface="Microsoft YaHei UI" pitchFamily="18" charset="0"/>
              <a:cs typeface="Microsoft YaHei UI" pitchFamily="18" charset="0"/>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itchFamily="18" charset="0"/>
                <a:cs typeface="Times New Roman" pitchFamily="18" charset="0"/>
              </a:rPr>
              <a:t>CONTENTS</a:t>
            </a: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itchFamily="18" charset="0"/>
                <a:cs typeface="Microsoft YaHei UI" pitchFamily="18" charset="0"/>
              </a:rPr>
              <a:t>导航</a:t>
            </a:r>
            <a:endParaRPr lang="en-US" altLang="zh-CN" sz="2800" dirty="0">
              <a:solidFill>
                <a:srgbClr val="4197DF"/>
              </a:solidFill>
              <a:latin typeface="Microsoft YaHei UI" pitchFamily="18" charset="0"/>
              <a:cs typeface="Microsoft YaHei UI" pitchFamily="18" charset="0"/>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t>1/13/2023</a:t>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itchFamily="34" charset="-122"/>
              <a:ea typeface="微软雅黑"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itchFamily="34" charset="-122"/>
                <a:ea typeface="Arial Unicode MS" pitchFamily="34" charset="-122"/>
                <a:cs typeface="Arial Unicode MS" pitchFamily="34" charset="-122"/>
              </a:rPr>
              <a:t>‹#›</a:t>
            </a:fld>
            <a:r>
              <a:rPr lang="zh-CN" altLang="en-US" sz="1600" dirty="0">
                <a:solidFill>
                  <a:schemeClr val="tx1"/>
                </a:solidFill>
                <a:latin typeface="Arial Unicode MS" pitchFamily="34" charset="-122"/>
                <a:ea typeface="Arial Unicode MS" pitchFamily="34" charset="-122"/>
                <a:cs typeface="Arial Unicode MS" pitchFamily="34" charset="-122"/>
              </a:rPr>
              <a:t> </a:t>
            </a:r>
            <a:endParaRPr lang="zh-CN" altLang="en-US" sz="1600" b="0" dirty="0">
              <a:solidFill>
                <a:schemeClr val="tx1"/>
              </a:solidFill>
              <a:latin typeface="Arial Unicode MS" pitchFamily="34" charset="-122"/>
              <a:ea typeface="Arial Unicode MS" pitchFamily="34" charset="-122"/>
              <a:cs typeface="Arial Unicode MS"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0" dirty="0">
                <a:solidFill>
                  <a:schemeClr val="bg1"/>
                </a:solidFill>
                <a:latin typeface="微软雅黑" pitchFamily="34" charset="-122"/>
                <a:ea typeface="微软雅黑" pitchFamily="34" charset="-122"/>
              </a:rPr>
              <a:t>项目</a:t>
            </a:r>
            <a:r>
              <a:rPr lang="en-US" altLang="zh-CN" sz="1800" b="0" dirty="0">
                <a:solidFill>
                  <a:schemeClr val="bg1"/>
                </a:solidFill>
                <a:latin typeface="微软雅黑" pitchFamily="34" charset="-122"/>
                <a:ea typeface="微软雅黑" pitchFamily="34" charset="-122"/>
              </a:rPr>
              <a:t>8 </a:t>
            </a:r>
            <a:r>
              <a:rPr lang="zh-CN" altLang="en-US" sz="1800" b="0" dirty="0">
                <a:solidFill>
                  <a:schemeClr val="bg1"/>
                </a:solidFill>
                <a:latin typeface="微软雅黑" pitchFamily="34" charset="-122"/>
                <a:ea typeface="微软雅黑" pitchFamily="34" charset="-122"/>
              </a:rPr>
              <a:t>控制子网间的访问</a:t>
            </a: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210"/>
            <a:ext cx="10521077"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637" y="1826048"/>
            <a:ext cx="10521077" cy="43523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636" y="6357822"/>
            <a:ext cx="2744629"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C02D343-BBAA-4974-B89F-198DA37C01B5}" type="datetimeFigureOut">
              <a:rPr lang="zh-CN" altLang="en-US" smtClean="0"/>
              <a:t>2023/1/13</a:t>
            </a:fld>
            <a:endParaRPr lang="zh-CN" altLang="en-US"/>
          </a:p>
        </p:txBody>
      </p:sp>
      <p:sp>
        <p:nvSpPr>
          <p:cNvPr id="5" name="页脚占位符 4"/>
          <p:cNvSpPr>
            <a:spLocks noGrp="1"/>
          </p:cNvSpPr>
          <p:nvPr>
            <p:ph type="ftr" sz="quarter" idx="3"/>
          </p:nvPr>
        </p:nvSpPr>
        <p:spPr>
          <a:xfrm>
            <a:off x="4040704" y="6357822"/>
            <a:ext cx="411694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085" y="6357822"/>
            <a:ext cx="2744629"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4258798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xStyles>
    <p:titleStyle>
      <a:lvl1pPr algn="l" defTabSz="91458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813175" y="1372394"/>
            <a:ext cx="8648521" cy="1841081"/>
          </a:xfrm>
          <a:prstGeom prst="rect">
            <a:avLst/>
          </a:prstGeom>
          <a:noFill/>
        </p:spPr>
        <p:txBody>
          <a:bodyPr wrap="none" rtlCol="0" anchor="t">
            <a:spAutoFit/>
          </a:bodyPr>
          <a:lstStyle/>
          <a:p>
            <a:pPr defTabSz="914583">
              <a:lnSpc>
                <a:spcPct val="150000"/>
              </a:lnSpc>
            </a:pPr>
            <a:r>
              <a:rPr lang="zh-CN" altLang="en-US" sz="4400" dirty="0">
                <a:solidFill>
                  <a:prstClr val="black"/>
                </a:solidFill>
                <a:cs typeface="+mn-ea"/>
                <a:sym typeface="+mn-lt"/>
              </a:rPr>
              <a:t>网络设备配置项目教程（华为版）</a:t>
            </a:r>
            <a:endParaRPr lang="en-US" altLang="zh-CN" sz="4400" dirty="0">
              <a:solidFill>
                <a:prstClr val="black"/>
              </a:solidFill>
              <a:cs typeface="+mn-ea"/>
              <a:sym typeface="+mn-lt"/>
            </a:endParaRPr>
          </a:p>
          <a:p>
            <a:pPr algn="ctr" defTabSz="914583">
              <a:lnSpc>
                <a:spcPct val="150000"/>
              </a:lnSpc>
            </a:pPr>
            <a:r>
              <a:rPr lang="zh-CN" altLang="en-US" sz="3600" dirty="0">
                <a:solidFill>
                  <a:prstClr val="black"/>
                </a:solidFill>
                <a:cs typeface="+mn-ea"/>
                <a:sym typeface="+mn-lt"/>
              </a:rPr>
              <a:t>（微课版）（第</a:t>
            </a:r>
            <a:r>
              <a:rPr lang="en-US" altLang="zh-CN" sz="3600" dirty="0">
                <a:solidFill>
                  <a:prstClr val="black"/>
                </a:solidFill>
                <a:cs typeface="+mn-ea"/>
                <a:sym typeface="+mn-lt"/>
              </a:rPr>
              <a:t>3</a:t>
            </a:r>
            <a:r>
              <a:rPr lang="zh-CN" altLang="en-US" sz="3600" dirty="0">
                <a:solidFill>
                  <a:prstClr val="black"/>
                </a:solidFill>
                <a:cs typeface="+mn-ea"/>
                <a:sym typeface="+mn-lt"/>
              </a:rPr>
              <a:t>版）</a:t>
            </a:r>
            <a:endParaRPr lang="zh-CN" altLang="en-US" sz="3600" dirty="0">
              <a:solidFill>
                <a:prstClr val="black"/>
              </a:solidFill>
              <a:latin typeface="微软雅黑"/>
              <a:ea typeface="微软雅黑"/>
              <a:cs typeface="+mn-ea"/>
              <a:sym typeface="+mn-lt"/>
            </a:endParaRPr>
          </a:p>
        </p:txBody>
      </p:sp>
      <p:pic>
        <p:nvPicPr>
          <p:cNvPr id="6" name="图片 5" descr="51miz-E841183-647785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3575" y="4141292"/>
            <a:ext cx="1145805" cy="1145805"/>
          </a:xfrm>
          <a:prstGeom prst="rect">
            <a:avLst/>
          </a:prstGeom>
        </p:spPr>
      </p:pic>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zh-CN" b="1" kern="100" dirty="0">
                <a:solidFill>
                  <a:srgbClr val="000000"/>
                </a:solidFill>
                <a:effectLst/>
                <a:latin typeface="+mn-ea"/>
              </a:rPr>
              <a:t>的工作过程</a:t>
            </a:r>
            <a:endParaRPr lang="zh-CN" altLang="zh-CN" b="1" kern="100" dirty="0">
              <a:effectLst/>
              <a:latin typeface="+mn-ea"/>
            </a:endParaRPr>
          </a:p>
        </p:txBody>
      </p:sp>
      <p:sp>
        <p:nvSpPr>
          <p:cNvPr id="2" name="文本框 1"/>
          <p:cNvSpPr txBox="1"/>
          <p:nvPr/>
        </p:nvSpPr>
        <p:spPr>
          <a:xfrm>
            <a:off x="1292606" y="1862981"/>
            <a:ext cx="10747058" cy="1884618"/>
          </a:xfrm>
          <a:prstGeom prst="rect">
            <a:avLst/>
          </a:prstGeom>
          <a:noFill/>
        </p:spPr>
        <p:txBody>
          <a:bodyPr wrap="square" rtlCol="0" anchor="t">
            <a:spAutoFit/>
          </a:bodyPr>
          <a:lstStyle/>
          <a:p>
            <a:pPr eaLnBrk="1" hangingPunct="1">
              <a:lnSpc>
                <a:spcPct val="150000"/>
              </a:lnSpc>
              <a:defRPr/>
            </a:pPr>
            <a:r>
              <a:rPr lang="en-US" altLang="zh-CN" sz="2000" dirty="0">
                <a:latin typeface="+mn-ea"/>
                <a:ea typeface="+mn-ea"/>
              </a:rPr>
              <a:t>ACL</a:t>
            </a:r>
            <a:r>
              <a:rPr lang="zh-CN" altLang="zh-CN" sz="2000" dirty="0">
                <a:latin typeface="+mn-ea"/>
                <a:ea typeface="+mn-ea"/>
              </a:rPr>
              <a:t>的操作过程 </a:t>
            </a:r>
          </a:p>
          <a:p>
            <a:pPr lvl="1" eaLnBrk="1" hangingPunct="1">
              <a:lnSpc>
                <a:spcPct val="150000"/>
              </a:lnSpc>
              <a:defRPr/>
            </a:pPr>
            <a:r>
              <a:rPr lang="en-US" altLang="zh-CN" sz="2000" dirty="0">
                <a:latin typeface="+mn-ea"/>
                <a:ea typeface="+mn-ea"/>
              </a:rPr>
              <a:t>-</a:t>
            </a:r>
            <a:r>
              <a:rPr lang="zh-CN" altLang="zh-CN" sz="2000" dirty="0">
                <a:latin typeface="+mn-ea"/>
                <a:ea typeface="+mn-ea"/>
              </a:rPr>
              <a:t>入站访问控制操作过程 </a:t>
            </a:r>
          </a:p>
          <a:p>
            <a:pPr lvl="1" eaLnBrk="1" hangingPunct="1">
              <a:lnSpc>
                <a:spcPct val="150000"/>
              </a:lnSpc>
              <a:defRPr/>
            </a:pPr>
            <a:r>
              <a:rPr lang="en-US" altLang="zh-CN" sz="2000" dirty="0">
                <a:latin typeface="+mn-ea"/>
                <a:ea typeface="+mn-ea"/>
              </a:rPr>
              <a:t>-</a:t>
            </a:r>
            <a:r>
              <a:rPr lang="zh-CN" altLang="zh-CN" sz="2000" dirty="0">
                <a:latin typeface="+mn-ea"/>
                <a:ea typeface="+mn-ea"/>
              </a:rPr>
              <a:t>出站访问控制操作过程 </a:t>
            </a:r>
          </a:p>
          <a:p>
            <a:pPr eaLnBrk="1" hangingPunct="1">
              <a:lnSpc>
                <a:spcPct val="150000"/>
              </a:lnSpc>
              <a:defRPr/>
            </a:pPr>
            <a:r>
              <a:rPr lang="en-US" altLang="zh-CN" sz="2000" dirty="0">
                <a:latin typeface="+mn-ea"/>
                <a:ea typeface="+mn-ea"/>
              </a:rPr>
              <a:t>ACL</a:t>
            </a:r>
            <a:r>
              <a:rPr lang="zh-CN" altLang="zh-CN" sz="2000" dirty="0">
                <a:latin typeface="+mn-ea"/>
                <a:ea typeface="+mn-ea"/>
              </a:rPr>
              <a:t>的逻辑测试过程 </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2844790430"/>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zh-CN" b="1" kern="100" dirty="0">
                <a:solidFill>
                  <a:srgbClr val="000000"/>
                </a:solidFill>
                <a:effectLst/>
                <a:latin typeface="+mn-ea"/>
              </a:rPr>
              <a:t>的工作过程</a:t>
            </a:r>
            <a:endParaRPr lang="zh-CN" altLang="zh-CN" b="1" kern="100" dirty="0">
              <a:effectLst/>
              <a:latin typeface="+mn-ea"/>
            </a:endParaRPr>
          </a:p>
        </p:txBody>
      </p:sp>
      <p:sp>
        <p:nvSpPr>
          <p:cNvPr id="2" name="文本框 1"/>
          <p:cNvSpPr txBox="1"/>
          <p:nvPr/>
        </p:nvSpPr>
        <p:spPr>
          <a:xfrm>
            <a:off x="917575" y="1585687"/>
            <a:ext cx="10747058" cy="2807948"/>
          </a:xfrm>
          <a:prstGeom prst="rect">
            <a:avLst/>
          </a:prstGeom>
          <a:noFill/>
        </p:spPr>
        <p:txBody>
          <a:bodyPr wrap="square" rtlCol="0" anchor="t">
            <a:spAutoFit/>
          </a:bodyPr>
          <a:lstStyle/>
          <a:p>
            <a:pPr eaLnBrk="1" hangingPunct="1">
              <a:lnSpc>
                <a:spcPct val="150000"/>
              </a:lnSpc>
              <a:defRPr/>
            </a:pPr>
            <a:r>
              <a:rPr lang="en-US" altLang="zh-CN" sz="2000" b="1" dirty="0">
                <a:latin typeface="+mn-ea"/>
              </a:rPr>
              <a:t>1.</a:t>
            </a:r>
            <a:r>
              <a:rPr lang="zh-CN" altLang="zh-CN" sz="2000" b="1" dirty="0">
                <a:latin typeface="+mn-ea"/>
              </a:rPr>
              <a:t>入站访问控制操作过程</a:t>
            </a:r>
            <a:endParaRPr lang="en-US" altLang="zh-CN" sz="2000" b="1" dirty="0">
              <a:effectLst>
                <a:outerShdw blurRad="38100" dist="38100" dir="2700000" algn="tl">
                  <a:srgbClr val="FFFFFF"/>
                </a:outerShdw>
              </a:effectLst>
              <a:latin typeface="+mn-ea"/>
            </a:endParaRPr>
          </a:p>
          <a:p>
            <a:pPr eaLnBrk="1" hangingPunct="1">
              <a:lnSpc>
                <a:spcPct val="150000"/>
              </a:lnSpc>
              <a:defRPr/>
            </a:pPr>
            <a:r>
              <a:rPr lang="en-US" altLang="zh-CN" sz="2000" b="1" dirty="0">
                <a:effectLst>
                  <a:outerShdw blurRad="38100" dist="38100" dir="2700000" algn="tl">
                    <a:srgbClr val="FFFFFF"/>
                  </a:outerShdw>
                </a:effectLst>
                <a:latin typeface="+mn-ea"/>
              </a:rPr>
              <a:t>1</a:t>
            </a:r>
            <a:r>
              <a:rPr lang="zh-CN" altLang="en-US" sz="2000" b="1" dirty="0">
                <a:effectLst>
                  <a:outerShdw blurRad="38100" dist="38100" dir="2700000" algn="tl">
                    <a:srgbClr val="FFFFFF"/>
                  </a:outerShdw>
                </a:effectLst>
                <a:latin typeface="+mn-ea"/>
              </a:rPr>
              <a:t>）</a:t>
            </a:r>
            <a:r>
              <a:rPr lang="en-US" altLang="zh-CN" sz="2000" b="1" dirty="0">
                <a:effectLst>
                  <a:outerShdw blurRad="38100" dist="38100" dir="2700000" algn="tl">
                    <a:srgbClr val="FFFFFF"/>
                  </a:outerShdw>
                </a:effectLst>
                <a:latin typeface="+mn-ea"/>
              </a:rPr>
              <a:t> </a:t>
            </a:r>
            <a:r>
              <a:rPr lang="zh-CN" altLang="en-US" sz="2000" b="1" dirty="0">
                <a:effectLst>
                  <a:outerShdw blurRad="38100" dist="38100" dir="2700000" algn="tl">
                    <a:srgbClr val="FFFFFF"/>
                  </a:outerShdw>
                </a:effectLst>
                <a:latin typeface="+mn-ea"/>
              </a:rPr>
              <a:t>相关概念</a:t>
            </a:r>
            <a:endParaRPr lang="en-US" altLang="zh-CN" sz="2000" b="1" dirty="0">
              <a:effectLst>
                <a:outerShdw blurRad="38100" dist="38100" dir="2700000" algn="tl">
                  <a:srgbClr val="FFFFFF"/>
                </a:outerShdw>
              </a:effectLst>
              <a:latin typeface="+mn-ea"/>
            </a:endParaRPr>
          </a:p>
          <a:p>
            <a:pPr eaLnBrk="1" hangingPunct="1">
              <a:lnSpc>
                <a:spcPct val="150000"/>
              </a:lnSpc>
              <a:buFont typeface="宋体" pitchFamily="2" charset="-122"/>
              <a:buChar char="•"/>
              <a:defRPr/>
            </a:pPr>
            <a:r>
              <a:rPr lang="zh-CN" altLang="zh-CN" sz="2000" dirty="0">
                <a:latin typeface="+mn-ea"/>
              </a:rPr>
              <a:t>相对网络接口来说，从网络上流入该接口的数据包，为入站数据流。</a:t>
            </a:r>
          </a:p>
          <a:p>
            <a:pPr eaLnBrk="1" hangingPunct="1">
              <a:lnSpc>
                <a:spcPct val="150000"/>
              </a:lnSpc>
              <a:buFont typeface="Arial" charset="0"/>
              <a:buChar char="•"/>
              <a:defRPr/>
            </a:pPr>
            <a:r>
              <a:rPr lang="zh-CN" altLang="zh-CN" sz="2000" dirty="0">
                <a:latin typeface="+mn-ea"/>
              </a:rPr>
              <a:t>对入站数据流的过滤控制称为入站访问控制。</a:t>
            </a:r>
            <a:r>
              <a:rPr lang="zh-CN" altLang="zh-CN" sz="2000" dirty="0">
                <a:latin typeface="+mn-ea"/>
                <a:cs typeface="Times New Roman" pitchFamily="18" charset="0"/>
              </a:rPr>
              <a:t> </a:t>
            </a:r>
          </a:p>
          <a:p>
            <a:pPr eaLnBrk="1" hangingPunct="1">
              <a:lnSpc>
                <a:spcPct val="150000"/>
              </a:lnSpc>
              <a:buFont typeface="Arial" charset="0"/>
              <a:buChar char="•"/>
              <a:defRPr/>
            </a:pPr>
            <a:r>
              <a:rPr lang="zh-CN" altLang="zh-CN" sz="2000" dirty="0">
                <a:latin typeface="+mn-ea"/>
              </a:rPr>
              <a:t>如果一个入站数据包被访问控制列表禁止（</a:t>
            </a:r>
            <a:r>
              <a:rPr lang="en-US" altLang="zh-CN" sz="2000" dirty="0">
                <a:latin typeface="+mn-ea"/>
              </a:rPr>
              <a:t>deny），</a:t>
            </a:r>
            <a:r>
              <a:rPr lang="en-US" altLang="zh-CN" sz="2000" dirty="0" err="1">
                <a:latin typeface="+mn-ea"/>
              </a:rPr>
              <a:t>那么该数据包被直接丢弃</a:t>
            </a:r>
            <a:r>
              <a:rPr lang="zh-CN" altLang="zh-CN" sz="2000" dirty="0">
                <a:latin typeface="+mn-ea"/>
              </a:rPr>
              <a:t>（</a:t>
            </a:r>
            <a:r>
              <a:rPr lang="en-US" altLang="zh-CN" sz="2000" dirty="0">
                <a:latin typeface="+mn-ea"/>
              </a:rPr>
              <a:t>discard）。</a:t>
            </a:r>
          </a:p>
          <a:p>
            <a:pPr eaLnBrk="1" hangingPunct="1">
              <a:lnSpc>
                <a:spcPct val="150000"/>
              </a:lnSpc>
              <a:buFont typeface="Arial" charset="0"/>
              <a:buChar char="•"/>
              <a:defRPr/>
            </a:pPr>
            <a:r>
              <a:rPr lang="zh-CN" altLang="zh-CN" sz="2000" dirty="0">
                <a:latin typeface="+mn-ea"/>
              </a:rPr>
              <a:t>只有那些被</a:t>
            </a:r>
            <a:r>
              <a:rPr lang="en-US" altLang="zh-CN" sz="2000" dirty="0">
                <a:latin typeface="+mn-ea"/>
              </a:rPr>
              <a:t>ACL</a:t>
            </a:r>
            <a:r>
              <a:rPr lang="zh-CN" altLang="zh-CN" sz="2000" dirty="0">
                <a:latin typeface="+mn-ea"/>
              </a:rPr>
              <a:t>允许（</a:t>
            </a:r>
            <a:r>
              <a:rPr lang="en-US" altLang="zh-CN" sz="2000" dirty="0" err="1">
                <a:latin typeface="+mn-ea"/>
              </a:rPr>
              <a:t>permit）的入站数据包</a:t>
            </a:r>
            <a:r>
              <a:rPr lang="zh-CN" altLang="zh-CN" sz="2000" dirty="0">
                <a:latin typeface="+mn-ea"/>
              </a:rPr>
              <a:t>才进行路由查找与转发处理。</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368603051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zh-CN" b="1" kern="100" dirty="0">
                <a:solidFill>
                  <a:srgbClr val="000000"/>
                </a:solidFill>
                <a:effectLst/>
                <a:latin typeface="+mn-ea"/>
              </a:rPr>
              <a:t>的工作过程</a:t>
            </a:r>
            <a:endParaRPr lang="zh-CN" altLang="zh-CN" b="1" kern="100" dirty="0">
              <a:effectLst/>
              <a:latin typeface="+mn-ea"/>
            </a:endParaRPr>
          </a:p>
        </p:txBody>
      </p:sp>
      <p:sp>
        <p:nvSpPr>
          <p:cNvPr id="2" name="文本框 1"/>
          <p:cNvSpPr txBox="1"/>
          <p:nvPr/>
        </p:nvSpPr>
        <p:spPr>
          <a:xfrm>
            <a:off x="917575" y="1585687"/>
            <a:ext cx="10747058" cy="2807948"/>
          </a:xfrm>
          <a:prstGeom prst="rect">
            <a:avLst/>
          </a:prstGeom>
          <a:noFill/>
        </p:spPr>
        <p:txBody>
          <a:bodyPr wrap="square" rtlCol="0" anchor="t">
            <a:spAutoFit/>
          </a:bodyPr>
          <a:lstStyle/>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2</a:t>
            </a:r>
            <a:r>
              <a:rPr lang="zh-CN" altLang="zh-CN" sz="2000" kern="0" dirty="0">
                <a:effectLst/>
                <a:latin typeface="+mn-ea"/>
                <a:cs typeface="Tahoma" panose="020B0604030504040204" pitchFamily="34" charset="0"/>
              </a:rPr>
              <a:t>）工作原理</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当数据包流入到路由器的入站接口时，路由器首先检查接该口是否应用了</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，如果有，则利用该数据包的源地址或目标地址依次比对访问控制列表中的列表项，即逻辑测试，若测试结果允许（</a:t>
            </a:r>
            <a:r>
              <a:rPr lang="en-US" altLang="zh-CN" sz="2000" kern="0" dirty="0">
                <a:effectLst/>
                <a:latin typeface="+mn-ea"/>
                <a:cs typeface="Tahoma" panose="020B0604030504040204" pitchFamily="34" charset="0"/>
              </a:rPr>
              <a:t>permit</a:t>
            </a:r>
            <a:r>
              <a:rPr lang="zh-CN" altLang="zh-CN" sz="2000" kern="0" dirty="0">
                <a:effectLst/>
                <a:latin typeface="+mn-ea"/>
                <a:cs typeface="Tahoma" panose="020B0604030504040204" pitchFamily="34" charset="0"/>
              </a:rPr>
              <a:t>）该数据包流入，则转到路由表中进行路由查找，若是查找到，则选择该网络接口将数据包转发出去，否则就将该数据包丢弃；若是逻辑测试结果为拒绝（</a:t>
            </a:r>
            <a:r>
              <a:rPr lang="en-US" altLang="zh-CN" sz="2000" kern="0" dirty="0" err="1">
                <a:effectLst/>
                <a:latin typeface="+mn-ea"/>
                <a:cs typeface="Tahoma" panose="020B0604030504040204" pitchFamily="34" charset="0"/>
              </a:rPr>
              <a:t>denny</a:t>
            </a:r>
            <a:r>
              <a:rPr lang="zh-CN" altLang="zh-CN" sz="2000" kern="0" dirty="0">
                <a:effectLst/>
                <a:latin typeface="+mn-ea"/>
                <a:cs typeface="Tahoma" panose="020B0604030504040204" pitchFamily="34" charset="0"/>
              </a:rPr>
              <a:t>），则直接丢弃该数据包，而不再查找路由表。其工作原理逻辑图如图</a:t>
            </a:r>
            <a:r>
              <a:rPr lang="en-US" altLang="zh-CN" sz="2000" kern="0" dirty="0">
                <a:effectLst/>
                <a:latin typeface="+mn-ea"/>
                <a:cs typeface="Tahoma" panose="020B0604030504040204" pitchFamily="34" charset="0"/>
              </a:rPr>
              <a:t>8-1</a:t>
            </a:r>
            <a:r>
              <a:rPr lang="zh-CN" altLang="zh-CN" sz="2000" kern="0" dirty="0">
                <a:effectLst/>
                <a:latin typeface="+mn-ea"/>
                <a:cs typeface="Tahoma" panose="020B0604030504040204" pitchFamily="34" charset="0"/>
              </a:rPr>
              <a:t>所示</a:t>
            </a:r>
            <a:r>
              <a:rPr lang="zh-CN" altLang="zh-CN" sz="1800" kern="0" dirty="0">
                <a:effectLst/>
                <a:latin typeface="Times New Roman" panose="02020603050405020304" pitchFamily="18" charset="0"/>
                <a:ea typeface="宋体" panose="02010600030101010101" pitchFamily="2" charset="-122"/>
                <a:cs typeface="Tahoma" panose="020B0604030504040204" pitchFamily="34" charset="0"/>
              </a:rPr>
              <a:t>。</a:t>
            </a:r>
            <a:endParaRPr lang="zh-CN" altLang="zh-CN" sz="1800" kern="100" dirty="0">
              <a:effectLst/>
              <a:latin typeface="Times New Roman" panose="02020603050405020304" pitchFamily="18" charset="0"/>
              <a:ea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3389932260"/>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17118" y="347802"/>
            <a:ext cx="6581775" cy="400050"/>
          </a:xfrm>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zh-CN" b="1" kern="100" dirty="0">
                <a:solidFill>
                  <a:srgbClr val="000000"/>
                </a:solidFill>
                <a:effectLst/>
                <a:latin typeface="+mn-ea"/>
              </a:rPr>
              <a:t>的工作过程</a:t>
            </a:r>
            <a:endParaRPr lang="zh-CN" altLang="zh-CN" b="1"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2">
            <a:extLst>
              <a:ext uri="{FF2B5EF4-FFF2-40B4-BE49-F238E27FC236}">
                <a16:creationId xmlns:a16="http://schemas.microsoft.com/office/drawing/2014/main" id="{07F30C30-D4E4-24E6-489E-098E7C679DA1}"/>
              </a:ext>
            </a:extLst>
          </p:cNvPr>
          <p:cNvPicPr>
            <a:picLocks/>
          </p:cNvPicPr>
          <p:nvPr/>
        </p:nvPicPr>
        <p:blipFill>
          <a:blip r:embed="rId2">
            <a:extLst>
              <a:ext uri="{28A0092B-C50C-407E-A947-70E740481C1C}">
                <a14:useLocalDpi xmlns:a14="http://schemas.microsoft.com/office/drawing/2010/main" val="0"/>
              </a:ext>
            </a:extLst>
          </a:blip>
          <a:srcRect l="-2325" r="-2325" b="-2077"/>
          <a:stretch>
            <a:fillRect/>
          </a:stretch>
        </p:blipFill>
        <p:spPr bwMode="auto">
          <a:xfrm>
            <a:off x="3058795" y="1813991"/>
            <a:ext cx="5935980" cy="3970016"/>
          </a:xfrm>
          <a:prstGeom prst="rect">
            <a:avLst/>
          </a:prstGeom>
          <a:noFill/>
          <a:ln>
            <a:noFill/>
          </a:ln>
        </p:spPr>
      </p:pic>
      <p:sp>
        <p:nvSpPr>
          <p:cNvPr id="5" name="文本框 4">
            <a:extLst>
              <a:ext uri="{FF2B5EF4-FFF2-40B4-BE49-F238E27FC236}">
                <a16:creationId xmlns:a16="http://schemas.microsoft.com/office/drawing/2014/main" id="{9BB074C0-6F32-3C52-556B-5A4849D4A12F}"/>
              </a:ext>
            </a:extLst>
          </p:cNvPr>
          <p:cNvSpPr txBox="1"/>
          <p:nvPr/>
        </p:nvSpPr>
        <p:spPr>
          <a:xfrm>
            <a:off x="4308475" y="6161834"/>
            <a:ext cx="3581400" cy="338554"/>
          </a:xfrm>
          <a:prstGeom prst="rect">
            <a:avLst/>
          </a:prstGeom>
          <a:noFill/>
        </p:spPr>
        <p:txBody>
          <a:bodyPr wrap="square" rtlCol="0">
            <a:spAutoFit/>
          </a:bodyPr>
          <a:lstStyle/>
          <a:p>
            <a:r>
              <a:rPr lang="zh-CN" altLang="zh-CN" sz="1600" kern="0" dirty="0">
                <a:effectLst/>
                <a:latin typeface="+mn-ea"/>
                <a:cs typeface="Tahoma" panose="020B0604030504040204" pitchFamily="34" charset="0"/>
              </a:rPr>
              <a:t>图</a:t>
            </a:r>
            <a:r>
              <a:rPr lang="en-US" altLang="zh-CN" sz="1600" kern="0" dirty="0">
                <a:effectLst/>
                <a:latin typeface="+mn-ea"/>
                <a:cs typeface="Tahoma" panose="020B0604030504040204" pitchFamily="34" charset="0"/>
              </a:rPr>
              <a:t>8-1 </a:t>
            </a:r>
            <a:r>
              <a:rPr lang="zh-CN" altLang="zh-CN" sz="1600" kern="0" dirty="0">
                <a:effectLst/>
                <a:latin typeface="+mn-ea"/>
                <a:cs typeface="Tahoma" panose="020B0604030504040204" pitchFamily="34" charset="0"/>
              </a:rPr>
              <a:t>入站访问控制操作过程原理</a:t>
            </a:r>
            <a:endParaRPr lang="zh-CN" altLang="en-US" sz="1600" dirty="0">
              <a:latin typeface="+mn-ea"/>
            </a:endParaRPr>
          </a:p>
        </p:txBody>
      </p:sp>
    </p:spTree>
    <p:extLst>
      <p:ext uri="{BB962C8B-B14F-4D97-AF65-F5344CB8AC3E}">
        <p14:creationId xmlns:p14="http://schemas.microsoft.com/office/powerpoint/2010/main" val="308623780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zh-CN" b="1" kern="100" dirty="0">
                <a:solidFill>
                  <a:srgbClr val="000000"/>
                </a:solidFill>
                <a:effectLst/>
                <a:latin typeface="+mn-ea"/>
              </a:rPr>
              <a:t>的工作过程</a:t>
            </a:r>
            <a:endParaRPr lang="zh-CN" altLang="zh-CN" b="1" kern="100" dirty="0">
              <a:effectLst/>
              <a:latin typeface="+mn-ea"/>
            </a:endParaRPr>
          </a:p>
        </p:txBody>
      </p:sp>
      <p:sp>
        <p:nvSpPr>
          <p:cNvPr id="2" name="文本框 1"/>
          <p:cNvSpPr txBox="1"/>
          <p:nvPr/>
        </p:nvSpPr>
        <p:spPr>
          <a:xfrm>
            <a:off x="917575" y="1585687"/>
            <a:ext cx="10747058" cy="2807948"/>
          </a:xfrm>
          <a:prstGeom prst="rect">
            <a:avLst/>
          </a:prstGeom>
          <a:noFill/>
        </p:spPr>
        <p:txBody>
          <a:bodyPr wrap="square" rtlCol="0" anchor="t">
            <a:spAutoFit/>
          </a:bodyPr>
          <a:lstStyle/>
          <a:p>
            <a:pPr indent="267970" algn="just">
              <a:lnSpc>
                <a:spcPct val="150000"/>
              </a:lnSpc>
            </a:pPr>
            <a:r>
              <a:rPr lang="en-US" altLang="zh-CN" sz="2000" b="1" kern="0" dirty="0">
                <a:effectLst/>
                <a:latin typeface="+mn-ea"/>
                <a:cs typeface="Tahoma" panose="020B0604030504040204" pitchFamily="34" charset="0"/>
              </a:rPr>
              <a:t>2</a:t>
            </a:r>
            <a:r>
              <a:rPr lang="zh-CN" altLang="zh-CN" sz="2000" b="1" kern="0" dirty="0">
                <a:effectLst/>
                <a:latin typeface="+mn-ea"/>
                <a:cs typeface="Tahoma" panose="020B0604030504040204" pitchFamily="34" charset="0"/>
              </a:rPr>
              <a:t>．出站访问控制操作过程</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1</a:t>
            </a:r>
            <a:r>
              <a:rPr lang="zh-CN" altLang="zh-CN" sz="2000" kern="0" dirty="0">
                <a:effectLst/>
                <a:latin typeface="+mn-ea"/>
                <a:cs typeface="Tahoma" panose="020B0604030504040204" pitchFamily="34" charset="0"/>
              </a:rPr>
              <a:t>）相关内容</a:t>
            </a:r>
            <a:endParaRPr lang="zh-CN" altLang="zh-CN" sz="2000" kern="100" dirty="0">
              <a:effectLst/>
              <a:latin typeface="+mn-ea"/>
            </a:endParaRPr>
          </a:p>
          <a:p>
            <a:pPr indent="400050" algn="just">
              <a:lnSpc>
                <a:spcPct val="150000"/>
              </a:lnSpc>
            </a:pPr>
            <a:r>
              <a:rPr lang="zh-CN" altLang="zh-CN" sz="2000" kern="0" dirty="0">
                <a:effectLst/>
                <a:latin typeface="+mn-ea"/>
                <a:cs typeface="Tahoma" panose="020B0604030504040204" pitchFamily="34" charset="0"/>
              </a:rPr>
              <a:t>①从网络接口流出到网络的数据包，称为出站数据流。</a:t>
            </a:r>
            <a:endParaRPr lang="zh-CN" altLang="zh-CN" sz="2000" kern="100" dirty="0">
              <a:effectLst/>
              <a:latin typeface="+mn-ea"/>
            </a:endParaRPr>
          </a:p>
          <a:p>
            <a:pPr indent="400050" algn="just">
              <a:lnSpc>
                <a:spcPct val="150000"/>
              </a:lnSpc>
            </a:pPr>
            <a:r>
              <a:rPr lang="zh-CN" altLang="zh-CN" sz="2000" kern="0" dirty="0">
                <a:effectLst/>
                <a:latin typeface="+mn-ea"/>
                <a:cs typeface="Tahoma" panose="020B0604030504040204" pitchFamily="34" charset="0"/>
              </a:rPr>
              <a:t>②出站访问控制是对出站数据流的过滤控制。</a:t>
            </a:r>
            <a:endParaRPr lang="zh-CN" altLang="zh-CN" sz="2000" kern="100" dirty="0">
              <a:effectLst/>
              <a:latin typeface="+mn-ea"/>
            </a:endParaRPr>
          </a:p>
          <a:p>
            <a:pPr indent="400050" algn="just">
              <a:lnSpc>
                <a:spcPct val="150000"/>
              </a:lnSpc>
            </a:pPr>
            <a:r>
              <a:rPr lang="zh-CN" altLang="zh-CN" sz="2000" kern="0" dirty="0">
                <a:effectLst/>
                <a:latin typeface="+mn-ea"/>
                <a:cs typeface="Tahoma" panose="020B0604030504040204" pitchFamily="34" charset="0"/>
              </a:rPr>
              <a:t>③那些被允许的入站数据流需要进行路由转发处理。</a:t>
            </a:r>
            <a:endParaRPr lang="zh-CN" altLang="zh-CN" sz="2000" kern="100" dirty="0">
              <a:effectLst/>
              <a:latin typeface="+mn-ea"/>
            </a:endParaRPr>
          </a:p>
          <a:p>
            <a:pPr indent="400050" algn="just">
              <a:lnSpc>
                <a:spcPct val="150000"/>
              </a:lnSpc>
            </a:pPr>
            <a:r>
              <a:rPr lang="zh-CN" altLang="zh-CN" sz="2000" kern="0" dirty="0">
                <a:effectLst/>
                <a:latin typeface="+mn-ea"/>
                <a:cs typeface="Tahoma" panose="020B0604030504040204" pitchFamily="34" charset="0"/>
              </a:rPr>
              <a:t>④在转发之前，交由出站访问控制进行过滤控制操作。</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76065841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zh-CN" b="1" kern="100" dirty="0">
                <a:solidFill>
                  <a:srgbClr val="000000"/>
                </a:solidFill>
                <a:effectLst/>
                <a:latin typeface="+mn-ea"/>
              </a:rPr>
              <a:t>的工作过程</a:t>
            </a:r>
            <a:endParaRPr lang="zh-CN" altLang="zh-CN" b="1" kern="100" dirty="0">
              <a:effectLst/>
              <a:latin typeface="+mn-ea"/>
            </a:endParaRPr>
          </a:p>
        </p:txBody>
      </p:sp>
      <p:sp>
        <p:nvSpPr>
          <p:cNvPr id="2" name="文本框 1"/>
          <p:cNvSpPr txBox="1"/>
          <p:nvPr/>
        </p:nvSpPr>
        <p:spPr>
          <a:xfrm>
            <a:off x="917575" y="1585687"/>
            <a:ext cx="10747058" cy="2807948"/>
          </a:xfrm>
          <a:prstGeom prst="rect">
            <a:avLst/>
          </a:prstGeom>
          <a:noFill/>
        </p:spPr>
        <p:txBody>
          <a:bodyPr wrap="square" rtlCol="0" anchor="t">
            <a:spAutoFit/>
          </a:bodyPr>
          <a:lstStyle/>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2</a:t>
            </a:r>
            <a:r>
              <a:rPr lang="zh-CN" altLang="zh-CN" sz="2000" kern="0" dirty="0">
                <a:effectLst/>
                <a:latin typeface="+mn-ea"/>
                <a:cs typeface="Tahoma" panose="020B0604030504040204" pitchFamily="34" charset="0"/>
              </a:rPr>
              <a:t>）工作原理</a:t>
            </a:r>
            <a:endParaRPr lang="zh-CN" altLang="zh-CN" sz="2000" kern="100" dirty="0">
              <a:effectLst/>
              <a:latin typeface="+mn-ea"/>
            </a:endParaRPr>
          </a:p>
          <a:p>
            <a:pPr indent="333375" algn="just">
              <a:lnSpc>
                <a:spcPct val="150000"/>
              </a:lnSpc>
            </a:pPr>
            <a:r>
              <a:rPr lang="zh-CN" altLang="zh-CN" sz="2000" kern="0" dirty="0">
                <a:effectLst/>
                <a:latin typeface="+mn-ea"/>
                <a:cs typeface="Tahoma" panose="020B0604030504040204" pitchFamily="34" charset="0"/>
              </a:rPr>
              <a:t>当数据包流入到路由器的入站接口时，路由器首先查找路由表，若没有找到相应的路由信息，则直接丢弃数据包，若找到，选择相应的网络接口，检查接该口是否应用了</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。如果已经应用了</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，则利用该数据包的源地址或目标地址依次比对访问控制列表中的列表项，若测试结果允许（</a:t>
            </a:r>
            <a:r>
              <a:rPr lang="en-US" altLang="zh-CN" sz="2000" kern="0" dirty="0">
                <a:effectLst/>
                <a:latin typeface="+mn-ea"/>
                <a:cs typeface="Tahoma" panose="020B0604030504040204" pitchFamily="34" charset="0"/>
              </a:rPr>
              <a:t>permit</a:t>
            </a:r>
            <a:r>
              <a:rPr lang="zh-CN" altLang="zh-CN" sz="2000" kern="0" dirty="0">
                <a:effectLst/>
                <a:latin typeface="+mn-ea"/>
                <a:cs typeface="Tahoma" panose="020B0604030504040204" pitchFamily="34" charset="0"/>
              </a:rPr>
              <a:t>）该数据包流入，则将数据包从该接口转发出去；若是逻辑测试结果拒绝（</a:t>
            </a:r>
            <a:r>
              <a:rPr lang="en-US" altLang="zh-CN" sz="2000" kern="0" dirty="0">
                <a:effectLst/>
                <a:latin typeface="+mn-ea"/>
                <a:cs typeface="Tahoma" panose="020B0604030504040204" pitchFamily="34" charset="0"/>
              </a:rPr>
              <a:t>deny</a:t>
            </a:r>
            <a:r>
              <a:rPr lang="zh-CN" altLang="zh-CN" sz="2000" kern="0" dirty="0">
                <a:effectLst/>
                <a:latin typeface="+mn-ea"/>
                <a:cs typeface="Tahoma" panose="020B0604030504040204" pitchFamily="34" charset="0"/>
              </a:rPr>
              <a:t>），则直接丢弃该数据包。其工作原理逻辑图如图</a:t>
            </a:r>
            <a:r>
              <a:rPr lang="en-US" altLang="zh-CN" sz="2000" kern="0" dirty="0">
                <a:effectLst/>
                <a:latin typeface="+mn-ea"/>
                <a:cs typeface="Tahoma" panose="020B0604030504040204" pitchFamily="34" charset="0"/>
              </a:rPr>
              <a:t>8-2</a:t>
            </a:r>
            <a:r>
              <a:rPr lang="zh-CN" altLang="zh-CN" sz="2000" kern="0" dirty="0">
                <a:effectLst/>
                <a:latin typeface="+mn-ea"/>
                <a:cs typeface="Tahoma" panose="020B0604030504040204" pitchFamily="34" charset="0"/>
              </a:rPr>
              <a:t>所示。</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485585735"/>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zh-CN" b="1" kern="100" dirty="0">
                <a:solidFill>
                  <a:srgbClr val="000000"/>
                </a:solidFill>
                <a:effectLst/>
                <a:latin typeface="+mn-ea"/>
              </a:rPr>
              <a:t>的工作过程</a:t>
            </a:r>
            <a:endParaRPr lang="zh-CN" altLang="zh-CN" b="1"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5" name="文本框 4">
            <a:extLst>
              <a:ext uri="{FF2B5EF4-FFF2-40B4-BE49-F238E27FC236}">
                <a16:creationId xmlns:a16="http://schemas.microsoft.com/office/drawing/2014/main" id="{9BB074C0-6F32-3C52-556B-5A4849D4A12F}"/>
              </a:ext>
            </a:extLst>
          </p:cNvPr>
          <p:cNvSpPr txBox="1"/>
          <p:nvPr/>
        </p:nvSpPr>
        <p:spPr>
          <a:xfrm>
            <a:off x="4575175" y="6158290"/>
            <a:ext cx="3581400" cy="338554"/>
          </a:xfrm>
          <a:prstGeom prst="rect">
            <a:avLst/>
          </a:prstGeom>
          <a:noFill/>
        </p:spPr>
        <p:txBody>
          <a:bodyPr wrap="square" rtlCol="0">
            <a:spAutoFit/>
          </a:bodyPr>
          <a:lstStyle/>
          <a:p>
            <a:r>
              <a:rPr lang="zh-CN" altLang="zh-CN" sz="1600" kern="0" dirty="0">
                <a:effectLst/>
                <a:latin typeface="+mn-ea"/>
                <a:cs typeface="Tahoma" panose="020B0604030504040204" pitchFamily="34" charset="0"/>
              </a:rPr>
              <a:t>图</a:t>
            </a:r>
            <a:r>
              <a:rPr lang="en-US" altLang="zh-CN" sz="1600" kern="0" dirty="0">
                <a:effectLst/>
                <a:latin typeface="+mn-ea"/>
                <a:cs typeface="Tahoma" panose="020B0604030504040204" pitchFamily="34" charset="0"/>
              </a:rPr>
              <a:t>8-2 </a:t>
            </a:r>
            <a:r>
              <a:rPr lang="zh-CN" altLang="en-US" sz="1600" kern="0" dirty="0">
                <a:effectLst/>
                <a:latin typeface="+mn-ea"/>
                <a:cs typeface="Tahoma" panose="020B0604030504040204" pitchFamily="34" charset="0"/>
              </a:rPr>
              <a:t>出</a:t>
            </a:r>
            <a:r>
              <a:rPr lang="zh-CN" altLang="zh-CN" sz="1600" kern="0" dirty="0">
                <a:effectLst/>
                <a:latin typeface="+mn-ea"/>
                <a:cs typeface="Tahoma" panose="020B0604030504040204" pitchFamily="34" charset="0"/>
              </a:rPr>
              <a:t>站访问控制操作过程原理</a:t>
            </a:r>
            <a:endParaRPr lang="zh-CN" altLang="en-US" sz="1600" dirty="0">
              <a:latin typeface="+mn-ea"/>
            </a:endParaRPr>
          </a:p>
        </p:txBody>
      </p:sp>
      <p:pic>
        <p:nvPicPr>
          <p:cNvPr id="2" name="图片 1">
            <a:extLst>
              <a:ext uri="{FF2B5EF4-FFF2-40B4-BE49-F238E27FC236}">
                <a16:creationId xmlns:a16="http://schemas.microsoft.com/office/drawing/2014/main" id="{F9CCC093-AB9F-C015-0BD9-D52B972E6B62}"/>
              </a:ext>
            </a:extLst>
          </p:cNvPr>
          <p:cNvPicPr>
            <a:picLocks/>
          </p:cNvPicPr>
          <p:nvPr/>
        </p:nvPicPr>
        <p:blipFill>
          <a:blip r:embed="rId2">
            <a:extLst>
              <a:ext uri="{28A0092B-C50C-407E-A947-70E740481C1C}">
                <a14:useLocalDpi xmlns:a14="http://schemas.microsoft.com/office/drawing/2010/main" val="0"/>
              </a:ext>
            </a:extLst>
          </a:blip>
          <a:srcRect l="-2182" t="-845" r="-1704" b="-1932"/>
          <a:stretch>
            <a:fillRect/>
          </a:stretch>
        </p:blipFill>
        <p:spPr bwMode="auto">
          <a:xfrm>
            <a:off x="2822575" y="1936270"/>
            <a:ext cx="6019800" cy="3939181"/>
          </a:xfrm>
          <a:prstGeom prst="rect">
            <a:avLst/>
          </a:prstGeom>
          <a:noFill/>
          <a:ln>
            <a:noFill/>
          </a:ln>
        </p:spPr>
      </p:pic>
    </p:spTree>
    <p:extLst>
      <p:ext uri="{BB962C8B-B14F-4D97-AF65-F5344CB8AC3E}">
        <p14:creationId xmlns:p14="http://schemas.microsoft.com/office/powerpoint/2010/main" val="2299670707"/>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zh-CN" b="1" kern="100" dirty="0">
                <a:solidFill>
                  <a:srgbClr val="000000"/>
                </a:solidFill>
                <a:effectLst/>
                <a:latin typeface="+mn-ea"/>
              </a:rPr>
              <a:t>的工作过程</a:t>
            </a:r>
            <a:endParaRPr lang="zh-CN" altLang="zh-CN" b="1" kern="100" dirty="0">
              <a:effectLst/>
              <a:latin typeface="+mn-ea"/>
            </a:endParaRPr>
          </a:p>
        </p:txBody>
      </p:sp>
      <p:sp>
        <p:nvSpPr>
          <p:cNvPr id="2" name="文本框 1"/>
          <p:cNvSpPr txBox="1"/>
          <p:nvPr/>
        </p:nvSpPr>
        <p:spPr>
          <a:xfrm>
            <a:off x="917575" y="1585687"/>
            <a:ext cx="10747058" cy="3269613"/>
          </a:xfrm>
          <a:prstGeom prst="rect">
            <a:avLst/>
          </a:prstGeom>
          <a:noFill/>
        </p:spPr>
        <p:txBody>
          <a:bodyPr wrap="square" rtlCol="0" anchor="t">
            <a:spAutoFit/>
          </a:bodyPr>
          <a:lstStyle/>
          <a:p>
            <a:pPr indent="267970" algn="just">
              <a:lnSpc>
                <a:spcPct val="150000"/>
              </a:lnSpc>
            </a:pPr>
            <a:r>
              <a:rPr lang="en-US" altLang="zh-CN" sz="2000" b="1" kern="0" dirty="0">
                <a:effectLst/>
                <a:latin typeface="+mn-ea"/>
                <a:cs typeface="Tahoma" panose="020B0604030504040204" pitchFamily="34" charset="0"/>
              </a:rPr>
              <a:t>3</a:t>
            </a:r>
            <a:r>
              <a:rPr lang="zh-CN" altLang="zh-CN" sz="2000" b="1" kern="0" dirty="0">
                <a:effectLst/>
                <a:latin typeface="+mn-ea"/>
                <a:cs typeface="Tahoma" panose="020B0604030504040204" pitchFamily="34" charset="0"/>
              </a:rPr>
              <a:t>．</a:t>
            </a:r>
            <a:r>
              <a:rPr lang="en-US" altLang="zh-CN" sz="2000" b="1" kern="0" dirty="0">
                <a:effectLst/>
                <a:latin typeface="+mn-ea"/>
                <a:cs typeface="Tahoma" panose="020B0604030504040204" pitchFamily="34" charset="0"/>
              </a:rPr>
              <a:t>ACL</a:t>
            </a:r>
            <a:r>
              <a:rPr lang="zh-CN" altLang="zh-CN" sz="2000" b="1" kern="0" dirty="0">
                <a:effectLst/>
                <a:latin typeface="+mn-ea"/>
                <a:cs typeface="Tahoma" panose="020B0604030504040204" pitchFamily="34" charset="0"/>
              </a:rPr>
              <a:t>的逻辑测试过程</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无论是入站访问控制还是出站访问控制，当发现该接口上使用了</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时，都要经过下面的逻辑测试过程。</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按照规则的顺序依次进行匹配判断，如果匹配第一条规则，则使用该规则规定的动作（</a:t>
            </a:r>
            <a:r>
              <a:rPr lang="en-US" altLang="zh-CN" sz="2000" kern="0" dirty="0">
                <a:effectLst/>
                <a:latin typeface="+mn-ea"/>
                <a:cs typeface="Tahoma" panose="020B0604030504040204" pitchFamily="34" charset="0"/>
              </a:rPr>
              <a:t>Permit</a:t>
            </a:r>
            <a:r>
              <a:rPr lang="zh-CN" altLang="zh-CN" sz="2000" kern="0" dirty="0">
                <a:effectLst/>
                <a:latin typeface="+mn-ea"/>
                <a:cs typeface="Tahoma" panose="020B0604030504040204" pitchFamily="34" charset="0"/>
              </a:rPr>
              <a:t>或</a:t>
            </a:r>
            <a:r>
              <a:rPr lang="en-US" altLang="zh-CN" sz="2000" kern="0" dirty="0">
                <a:effectLst/>
                <a:latin typeface="+mn-ea"/>
                <a:cs typeface="Tahoma" panose="020B0604030504040204" pitchFamily="34" charset="0"/>
              </a:rPr>
              <a:t>Deny</a:t>
            </a:r>
            <a:r>
              <a:rPr lang="zh-CN" altLang="zh-CN" sz="2000" kern="0" dirty="0">
                <a:effectLst/>
                <a:latin typeface="+mn-ea"/>
                <a:cs typeface="Tahoma" panose="020B0604030504040204" pitchFamily="34" charset="0"/>
              </a:rPr>
              <a:t>）来处理数据报文，而不再继续匹配后面的所有规则；如果不匹配，则依次往下进行匹配判断。若发现匹配成功，则不再继续匹配。若所有规则都测试完毕，仍没有发现相匹配的规则，则使用默认规则丢弃该数据报文。其工作原理逻辑图如图</a:t>
            </a:r>
            <a:r>
              <a:rPr lang="en-US" altLang="zh-CN" sz="2000" kern="0" dirty="0">
                <a:effectLst/>
                <a:latin typeface="+mn-ea"/>
                <a:cs typeface="Tahoma" panose="020B0604030504040204" pitchFamily="34" charset="0"/>
              </a:rPr>
              <a:t>8-3</a:t>
            </a:r>
            <a:r>
              <a:rPr lang="zh-CN" altLang="zh-CN" sz="2000" kern="0" dirty="0">
                <a:effectLst/>
                <a:latin typeface="+mn-ea"/>
                <a:cs typeface="Tahoma" panose="020B0604030504040204" pitchFamily="34" charset="0"/>
              </a:rPr>
              <a:t>所示。</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544804947"/>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zh-CN" b="1" kern="100" dirty="0">
                <a:solidFill>
                  <a:srgbClr val="000000"/>
                </a:solidFill>
                <a:effectLst/>
                <a:latin typeface="+mn-ea"/>
              </a:rPr>
              <a:t>的工作过程</a:t>
            </a:r>
            <a:endParaRPr lang="zh-CN" altLang="zh-CN" b="1"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5" name="文本框 4">
            <a:extLst>
              <a:ext uri="{FF2B5EF4-FFF2-40B4-BE49-F238E27FC236}">
                <a16:creationId xmlns:a16="http://schemas.microsoft.com/office/drawing/2014/main" id="{9BB074C0-6F32-3C52-556B-5A4849D4A12F}"/>
              </a:ext>
            </a:extLst>
          </p:cNvPr>
          <p:cNvSpPr txBox="1"/>
          <p:nvPr/>
        </p:nvSpPr>
        <p:spPr>
          <a:xfrm>
            <a:off x="3889375" y="6158290"/>
            <a:ext cx="3581400" cy="338554"/>
          </a:xfrm>
          <a:prstGeom prst="rect">
            <a:avLst/>
          </a:prstGeom>
          <a:noFill/>
        </p:spPr>
        <p:txBody>
          <a:bodyPr wrap="square" rtlCol="0">
            <a:spAutoFit/>
          </a:bodyPr>
          <a:lstStyle/>
          <a:p>
            <a:pPr indent="266700" algn="ctr"/>
            <a:r>
              <a:rPr lang="zh-CN" altLang="zh-CN" sz="1600" kern="0" dirty="0">
                <a:effectLst/>
                <a:latin typeface="+mn-ea"/>
                <a:cs typeface="Tahoma" panose="020B0604030504040204" pitchFamily="34" charset="0"/>
              </a:rPr>
              <a:t>图</a:t>
            </a:r>
            <a:r>
              <a:rPr lang="en-US" altLang="zh-CN" sz="1600" kern="0" dirty="0">
                <a:effectLst/>
                <a:latin typeface="+mn-ea"/>
                <a:cs typeface="Tahoma" panose="020B0604030504040204" pitchFamily="34" charset="0"/>
              </a:rPr>
              <a:t>8-3 ACL</a:t>
            </a:r>
            <a:r>
              <a:rPr lang="zh-CN" altLang="zh-CN" sz="1600" kern="0" dirty="0">
                <a:effectLst/>
                <a:latin typeface="+mn-ea"/>
                <a:cs typeface="Tahoma" panose="020B0604030504040204" pitchFamily="34" charset="0"/>
              </a:rPr>
              <a:t>的逻辑测试过程原理</a:t>
            </a:r>
            <a:endParaRPr lang="zh-CN" altLang="zh-CN" sz="1600" kern="100" dirty="0">
              <a:effectLst/>
              <a:latin typeface="+mn-ea"/>
            </a:endParaRPr>
          </a:p>
        </p:txBody>
      </p:sp>
      <p:pic>
        <p:nvPicPr>
          <p:cNvPr id="3" name="图片 2">
            <a:extLst>
              <a:ext uri="{FF2B5EF4-FFF2-40B4-BE49-F238E27FC236}">
                <a16:creationId xmlns:a16="http://schemas.microsoft.com/office/drawing/2014/main" id="{9D10FD3D-7F29-9102-E174-134338899C6C}"/>
              </a:ext>
            </a:extLst>
          </p:cNvPr>
          <p:cNvPicPr>
            <a:picLocks/>
          </p:cNvPicPr>
          <p:nvPr/>
        </p:nvPicPr>
        <p:blipFill>
          <a:blip r:embed="rId2">
            <a:extLst>
              <a:ext uri="{28A0092B-C50C-407E-A947-70E740481C1C}">
                <a14:useLocalDpi xmlns:a14="http://schemas.microsoft.com/office/drawing/2010/main" val="0"/>
              </a:ext>
            </a:extLst>
          </a:blip>
          <a:srcRect r="-2760" b="-197"/>
          <a:stretch>
            <a:fillRect/>
          </a:stretch>
        </p:blipFill>
        <p:spPr bwMode="auto">
          <a:xfrm>
            <a:off x="3432175" y="1936276"/>
            <a:ext cx="5863590" cy="3779517"/>
          </a:xfrm>
          <a:prstGeom prst="rect">
            <a:avLst/>
          </a:prstGeom>
          <a:noFill/>
          <a:ln>
            <a:noFill/>
          </a:ln>
          <a:effectLst/>
        </p:spPr>
      </p:pic>
    </p:spTree>
    <p:extLst>
      <p:ext uri="{BB962C8B-B14F-4D97-AF65-F5344CB8AC3E}">
        <p14:creationId xmlns:p14="http://schemas.microsoft.com/office/powerpoint/2010/main" val="4137735788"/>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3269613"/>
          </a:xfrm>
          <a:prstGeom prst="rect">
            <a:avLst/>
          </a:prstGeom>
          <a:noFill/>
        </p:spPr>
        <p:txBody>
          <a:bodyPr wrap="square" rtlCol="0" anchor="t">
            <a:spAutoFit/>
          </a:bodyPr>
          <a:lstStyle/>
          <a:p>
            <a:pPr indent="266700" algn="just">
              <a:lnSpc>
                <a:spcPct val="150000"/>
              </a:lnSpc>
            </a:pPr>
            <a:r>
              <a:rPr lang="en-US" altLang="zh-CN" sz="2000" kern="100" dirty="0">
                <a:effectLst/>
                <a:latin typeface="+mn-ea"/>
              </a:rPr>
              <a:t>   </a:t>
            </a:r>
            <a:r>
              <a:rPr lang="zh-CN" altLang="zh-CN" sz="2000" kern="100" dirty="0">
                <a:effectLst/>
                <a:latin typeface="+mn-ea"/>
              </a:rPr>
              <a:t>按照使用方式习惯不同，华为</a:t>
            </a:r>
            <a:r>
              <a:rPr lang="en-US" altLang="zh-CN" sz="2000" kern="100" dirty="0">
                <a:effectLst/>
                <a:latin typeface="+mn-ea"/>
              </a:rPr>
              <a:t> ACL</a:t>
            </a:r>
            <a:r>
              <a:rPr lang="zh-CN" altLang="zh-CN" sz="2000" kern="100" dirty="0">
                <a:effectLst/>
                <a:latin typeface="+mn-ea"/>
              </a:rPr>
              <a:t>可以分为基本</a:t>
            </a:r>
            <a:r>
              <a:rPr lang="en-US" altLang="zh-CN" sz="2000" kern="100" dirty="0" err="1">
                <a:effectLst/>
                <a:latin typeface="+mn-ea"/>
              </a:rPr>
              <a:t>acl</a:t>
            </a:r>
            <a:r>
              <a:rPr lang="zh-CN" altLang="zh-CN" sz="2000" kern="100" dirty="0">
                <a:effectLst/>
                <a:latin typeface="+mn-ea"/>
              </a:rPr>
              <a:t>和高级</a:t>
            </a:r>
            <a:r>
              <a:rPr lang="en-US" altLang="zh-CN" sz="2000" kern="100" dirty="0" err="1">
                <a:effectLst/>
                <a:latin typeface="+mn-ea"/>
              </a:rPr>
              <a:t>acl</a:t>
            </a:r>
            <a:r>
              <a:rPr lang="zh-CN" altLang="zh-CN" sz="2000" kern="100" dirty="0">
                <a:effectLst/>
                <a:latin typeface="+mn-ea"/>
              </a:rPr>
              <a:t>两种情况。</a:t>
            </a:r>
            <a:r>
              <a:rPr lang="zh-CN" altLang="zh-CN" sz="2000" kern="0" dirty="0">
                <a:effectLst/>
                <a:latin typeface="+mn-ea"/>
                <a:cs typeface="Tahoma" panose="020B0604030504040204" pitchFamily="34" charset="0"/>
              </a:rPr>
              <a:t>这里我们主要学习用这种方式配置访问控制列表的方法。</a:t>
            </a:r>
            <a:endParaRPr lang="zh-CN" altLang="zh-CN" sz="2000" kern="100" dirty="0">
              <a:effectLst/>
              <a:latin typeface="+mn-ea"/>
            </a:endParaRPr>
          </a:p>
          <a:p>
            <a:pPr indent="266700" algn="just">
              <a:lnSpc>
                <a:spcPct val="150000"/>
              </a:lnSpc>
            </a:pPr>
            <a:r>
              <a:rPr lang="en-US" altLang="zh-CN" sz="2000" kern="0" dirty="0">
                <a:effectLst/>
                <a:latin typeface="+mn-ea"/>
                <a:cs typeface="Tahoma" panose="020B0604030504040204" pitchFamily="34" charset="0"/>
              </a:rPr>
              <a:t>   </a:t>
            </a:r>
            <a:r>
              <a:rPr lang="zh-CN" altLang="zh-CN" sz="2000" kern="0" dirty="0">
                <a:effectLst/>
                <a:latin typeface="+mn-ea"/>
                <a:cs typeface="Tahoma" panose="020B0604030504040204" pitchFamily="34" charset="0"/>
              </a:rPr>
              <a:t>访问控制列表使用不同的编号区别不同的访问控制列表，其中基本的访问控制列表的编号取值范围为</a:t>
            </a:r>
            <a:r>
              <a:rPr lang="en-US" altLang="zh-CN" sz="2000" kern="0" dirty="0">
                <a:effectLst/>
                <a:latin typeface="+mn-ea"/>
                <a:cs typeface="Tahoma" panose="020B0604030504040204" pitchFamily="34" charset="0"/>
              </a:rPr>
              <a:t> 2000-2999</a:t>
            </a:r>
            <a:r>
              <a:rPr lang="zh-CN" altLang="zh-CN" sz="2000" kern="0" dirty="0">
                <a:effectLst/>
                <a:latin typeface="+mn-ea"/>
                <a:cs typeface="Tahoma" panose="020B0604030504040204" pitchFamily="34" charset="0"/>
              </a:rPr>
              <a:t>；高级的扩展访问控制列表编号取值范围为</a:t>
            </a:r>
            <a:r>
              <a:rPr lang="en-US" altLang="zh-CN" sz="2000" kern="0" dirty="0">
                <a:effectLst/>
                <a:latin typeface="+mn-ea"/>
                <a:cs typeface="Tahoma" panose="020B0604030504040204" pitchFamily="34" charset="0"/>
              </a:rPr>
              <a:t>3000-3999</a:t>
            </a:r>
            <a:r>
              <a:rPr lang="zh-CN" altLang="zh-CN" sz="2000" kern="0" dirty="0">
                <a:effectLst/>
                <a:latin typeface="+mn-ea"/>
                <a:cs typeface="Tahoma" panose="020B0604030504040204" pitchFamily="34" charset="0"/>
              </a:rPr>
              <a:t>。这两种</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的区别是：基本的</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只匹配、检查数据包头中的源地址信息；高级</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不仅仅匹配检查数据包中源地址信息，还检查数据包的目的地址、特定协议类型、端口号等。高级的</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提高了对数据流的检查细节，为网络访问提供更多的访问控制功能。</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78524177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26133" y="2459925"/>
            <a:ext cx="5615970" cy="2053126"/>
          </a:xfrm>
          <a:prstGeom prst="rect">
            <a:avLst/>
          </a:prstGeom>
          <a:noFill/>
        </p:spPr>
        <p:txBody>
          <a:bodyPr wrap="square" rtlCol="0" anchor="t">
            <a:spAutoFit/>
          </a:bodyPr>
          <a:lstStyle/>
          <a:p>
            <a:pPr defTabSz="914583">
              <a:lnSpc>
                <a:spcPct val="110000"/>
              </a:lnSpc>
            </a:pPr>
            <a:r>
              <a:rPr lang="zh-CN" altLang="en-US" sz="6001" dirty="0">
                <a:solidFill>
                  <a:prstClr val="black"/>
                </a:solidFill>
                <a:latin typeface="微软雅黑"/>
                <a:ea typeface="微软雅黑"/>
                <a:cs typeface="+mn-ea"/>
                <a:sym typeface="+mn-lt"/>
              </a:rPr>
              <a:t>控制子网间的访问</a:t>
            </a:r>
          </a:p>
        </p:txBody>
      </p:sp>
      <p:sp>
        <p:nvSpPr>
          <p:cNvPr id="4" name="文本框 3"/>
          <p:cNvSpPr txBox="1"/>
          <p:nvPr/>
        </p:nvSpPr>
        <p:spPr>
          <a:xfrm>
            <a:off x="6026134" y="1554841"/>
            <a:ext cx="2924198" cy="801117"/>
          </a:xfrm>
          <a:prstGeom prst="rect">
            <a:avLst/>
          </a:prstGeom>
          <a:noFill/>
        </p:spPr>
        <p:txBody>
          <a:bodyPr wrap="none" rtlCol="0" anchor="t">
            <a:spAutoFit/>
          </a:bodyPr>
          <a:lstStyle/>
          <a:p>
            <a:pPr defTabSz="914583">
              <a:lnSpc>
                <a:spcPct val="110000"/>
              </a:lnSpc>
            </a:pPr>
            <a:r>
              <a:rPr lang="en-US" altLang="zh-CN" sz="4501" dirty="0">
                <a:solidFill>
                  <a:srgbClr val="4080DC"/>
                </a:solidFill>
                <a:latin typeface="微软雅黑"/>
                <a:ea typeface="微软雅黑"/>
                <a:cs typeface="+mn-ea"/>
                <a:sym typeface="+mn-lt"/>
              </a:rPr>
              <a:t>——</a:t>
            </a:r>
            <a:r>
              <a:rPr lang="zh-CN" altLang="en-US" sz="4501" dirty="0">
                <a:solidFill>
                  <a:srgbClr val="4080DC"/>
                </a:solidFill>
                <a:latin typeface="微软雅黑"/>
                <a:ea typeface="微软雅黑"/>
                <a:cs typeface="+mn-ea"/>
                <a:sym typeface="+mn-lt"/>
              </a:rPr>
              <a:t>项目</a:t>
            </a:r>
            <a:r>
              <a:rPr lang="en-US" altLang="zh-CN" sz="4501" dirty="0">
                <a:solidFill>
                  <a:srgbClr val="4080DC"/>
                </a:solidFill>
                <a:latin typeface="微软雅黑"/>
                <a:ea typeface="微软雅黑"/>
                <a:cs typeface="+mn-ea"/>
                <a:sym typeface="+mn-lt"/>
              </a:rPr>
              <a:t>8</a:t>
            </a:r>
          </a:p>
        </p:txBody>
      </p:sp>
      <p:sp>
        <p:nvSpPr>
          <p:cNvPr id="10" name="文本框 9">
            <a:extLst>
              <a:ext uri="{FF2B5EF4-FFF2-40B4-BE49-F238E27FC236}">
                <a16:creationId xmlns:a16="http://schemas.microsoft.com/office/drawing/2014/main" id="{EE0E30CD-5AB8-48A1-B069-07EBF4F22990}"/>
              </a:ext>
            </a:extLst>
          </p:cNvPr>
          <p:cNvSpPr txBox="1"/>
          <p:nvPr/>
        </p:nvSpPr>
        <p:spPr>
          <a:xfrm>
            <a:off x="2605231" y="304871"/>
            <a:ext cx="2493567" cy="375896"/>
          </a:xfrm>
          <a:prstGeom prst="rect">
            <a:avLst/>
          </a:prstGeom>
          <a:noFill/>
        </p:spPr>
        <p:txBody>
          <a:bodyPr wrap="none" rtlCol="0" anchor="t">
            <a:spAutoFit/>
          </a:bodyPr>
          <a:lstStyle/>
          <a:p>
            <a:pPr defTabSz="914583">
              <a:lnSpc>
                <a:spcPct val="110000"/>
              </a:lnSpc>
            </a:pPr>
            <a:r>
              <a:rPr lang="zh-CN" altLang="en-US" sz="1800" dirty="0">
                <a:solidFill>
                  <a:srgbClr val="4080DC"/>
                </a:solidFill>
                <a:latin typeface="微软雅黑"/>
                <a:ea typeface="微软雅黑"/>
                <a:cs typeface="+mn-ea"/>
                <a:sym typeface="+mn-lt"/>
              </a:rPr>
              <a:t>名校名师精品系列教材</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961289"/>
          </a:xfrm>
          <a:prstGeom prst="rect">
            <a:avLst/>
          </a:prstGeom>
          <a:noFill/>
        </p:spPr>
        <p:txBody>
          <a:bodyPr wrap="square" rtlCol="0" anchor="t">
            <a:spAutoFit/>
          </a:bodyPr>
          <a:lstStyle/>
          <a:p>
            <a:pPr indent="133985" algn="just">
              <a:lnSpc>
                <a:spcPct val="150000"/>
              </a:lnSpc>
            </a:pPr>
            <a:r>
              <a:rPr lang="en-US" altLang="zh-CN" sz="2000" kern="100" dirty="0">
                <a:effectLst/>
                <a:latin typeface="+mn-ea"/>
              </a:rPr>
              <a:t>   </a:t>
            </a:r>
            <a:r>
              <a:rPr lang="en-US" altLang="zh-CN" sz="2000" b="1" kern="0" dirty="0">
                <a:effectLst/>
                <a:latin typeface="+mn-ea"/>
                <a:cs typeface="Tahoma" panose="020B0604030504040204" pitchFamily="34" charset="0"/>
              </a:rPr>
              <a:t>1</a:t>
            </a:r>
            <a:r>
              <a:rPr lang="zh-CN" altLang="zh-CN" sz="2000" b="1" kern="0" dirty="0">
                <a:effectLst/>
                <a:latin typeface="+mn-ea"/>
                <a:cs typeface="Tahoma" panose="020B0604030504040204" pitchFamily="34" charset="0"/>
              </a:rPr>
              <a:t>．基本的访问控制列表</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基本的</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对数据包过滤的示意图如图</a:t>
            </a:r>
            <a:r>
              <a:rPr lang="en-US" altLang="zh-CN" sz="2000" kern="0" dirty="0">
                <a:effectLst/>
                <a:latin typeface="+mn-ea"/>
                <a:cs typeface="Tahoma" panose="020B0604030504040204" pitchFamily="34" charset="0"/>
              </a:rPr>
              <a:t>8-4</a:t>
            </a:r>
            <a:r>
              <a:rPr lang="zh-CN" altLang="zh-CN" sz="2000" kern="0" dirty="0">
                <a:effectLst/>
                <a:latin typeface="+mn-ea"/>
                <a:cs typeface="Tahoma" panose="020B0604030504040204" pitchFamily="34" charset="0"/>
              </a:rPr>
              <a:t>所示。</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2">
            <a:extLst>
              <a:ext uri="{FF2B5EF4-FFF2-40B4-BE49-F238E27FC236}">
                <a16:creationId xmlns:a16="http://schemas.microsoft.com/office/drawing/2014/main" id="{FF5F21AB-5560-42F6-5F4E-ADDCD96DA80C}"/>
              </a:ext>
            </a:extLst>
          </p:cNvPr>
          <p:cNvPicPr>
            <a:picLocks noChangeAspect="1"/>
          </p:cNvPicPr>
          <p:nvPr/>
        </p:nvPicPr>
        <p:blipFill>
          <a:blip r:embed="rId2"/>
          <a:stretch>
            <a:fillRect/>
          </a:stretch>
        </p:blipFill>
        <p:spPr>
          <a:xfrm>
            <a:off x="3462020" y="2820194"/>
            <a:ext cx="5274310" cy="2837180"/>
          </a:xfrm>
          <a:prstGeom prst="rect">
            <a:avLst/>
          </a:prstGeom>
        </p:spPr>
      </p:pic>
      <p:sp>
        <p:nvSpPr>
          <p:cNvPr id="7" name="文本框 6">
            <a:extLst>
              <a:ext uri="{FF2B5EF4-FFF2-40B4-BE49-F238E27FC236}">
                <a16:creationId xmlns:a16="http://schemas.microsoft.com/office/drawing/2014/main" id="{EBE4D43E-1700-AC65-DF44-C796998F17EE}"/>
              </a:ext>
            </a:extLst>
          </p:cNvPr>
          <p:cNvSpPr txBox="1"/>
          <p:nvPr/>
        </p:nvSpPr>
        <p:spPr>
          <a:xfrm>
            <a:off x="4651375" y="6020594"/>
            <a:ext cx="4800600" cy="338554"/>
          </a:xfrm>
          <a:prstGeom prst="rect">
            <a:avLst/>
          </a:prstGeom>
          <a:noFill/>
        </p:spPr>
        <p:txBody>
          <a:bodyPr wrap="square" rtlCol="0">
            <a:spAutoFit/>
          </a:bodyPr>
          <a:lstStyle/>
          <a:p>
            <a:r>
              <a:rPr lang="zh-CN" altLang="zh-CN" sz="1600" kern="0" dirty="0">
                <a:effectLst/>
                <a:latin typeface="+mn-ea"/>
                <a:cs typeface="Tahoma" panose="020B0604030504040204" pitchFamily="34" charset="0"/>
              </a:rPr>
              <a:t>图</a:t>
            </a:r>
            <a:r>
              <a:rPr lang="en-US" altLang="zh-CN" sz="1600" kern="0" dirty="0">
                <a:effectLst/>
                <a:latin typeface="+mn-ea"/>
                <a:cs typeface="Tahoma" panose="020B0604030504040204" pitchFamily="34" charset="0"/>
              </a:rPr>
              <a:t>8-4 </a:t>
            </a:r>
            <a:r>
              <a:rPr lang="zh-CN" altLang="zh-CN" sz="1600" kern="0" dirty="0">
                <a:effectLst/>
                <a:latin typeface="+mn-ea"/>
                <a:cs typeface="Tahoma" panose="020B0604030504040204" pitchFamily="34" charset="0"/>
              </a:rPr>
              <a:t>标准</a:t>
            </a:r>
            <a:r>
              <a:rPr lang="en-US" altLang="zh-CN" sz="1600" kern="0" dirty="0">
                <a:effectLst/>
                <a:latin typeface="+mn-ea"/>
                <a:cs typeface="Tahoma" panose="020B0604030504040204" pitchFamily="34" charset="0"/>
              </a:rPr>
              <a:t>ACL</a:t>
            </a:r>
            <a:r>
              <a:rPr lang="zh-CN" altLang="zh-CN" sz="1600" kern="0" dirty="0">
                <a:effectLst/>
                <a:latin typeface="+mn-ea"/>
                <a:cs typeface="Tahoma" panose="020B0604030504040204" pitchFamily="34" charset="0"/>
              </a:rPr>
              <a:t>对数据包过滤示意图</a:t>
            </a:r>
            <a:endParaRPr lang="zh-CN" altLang="zh-CN" sz="1600" kern="100" dirty="0">
              <a:effectLst/>
              <a:latin typeface="+mn-ea"/>
            </a:endParaRPr>
          </a:p>
        </p:txBody>
      </p:sp>
    </p:spTree>
    <p:extLst>
      <p:ext uri="{BB962C8B-B14F-4D97-AF65-F5344CB8AC3E}">
        <p14:creationId xmlns:p14="http://schemas.microsoft.com/office/powerpoint/2010/main" val="2648527543"/>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2807948"/>
          </a:xfrm>
          <a:prstGeom prst="rect">
            <a:avLst/>
          </a:prstGeom>
          <a:noFill/>
        </p:spPr>
        <p:txBody>
          <a:bodyPr wrap="square" rtlCol="0" anchor="t">
            <a:spAutoFit/>
          </a:bodyPr>
          <a:lstStyle/>
          <a:p>
            <a:pPr indent="266700" algn="just">
              <a:lnSpc>
                <a:spcPct val="150000"/>
              </a:lnSpc>
            </a:pPr>
            <a:r>
              <a:rPr lang="en-US" altLang="zh-CN" sz="2000" kern="0" dirty="0">
                <a:effectLst/>
                <a:latin typeface="+mn-ea"/>
                <a:cs typeface="Tahoma" panose="020B0604030504040204" pitchFamily="34" charset="0"/>
              </a:rPr>
              <a:t>1</a:t>
            </a:r>
            <a:r>
              <a:rPr lang="zh-CN" altLang="zh-CN" sz="2000" kern="0" dirty="0">
                <a:effectLst/>
                <a:latin typeface="+mn-ea"/>
                <a:cs typeface="Tahoma" panose="020B0604030504040204" pitchFamily="34" charset="0"/>
              </a:rPr>
              <a:t>）基本的</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的配置</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1</a:t>
            </a:r>
            <a:r>
              <a:rPr lang="zh-CN" altLang="zh-CN" sz="2000" kern="0" dirty="0">
                <a:effectLst/>
                <a:latin typeface="+mn-ea"/>
                <a:cs typeface="Tahoma" panose="020B0604030504040204" pitchFamily="34" charset="0"/>
              </a:rPr>
              <a:t>）配置步骤</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①使用</a:t>
            </a:r>
            <a:r>
              <a:rPr lang="en-US" altLang="zh-CN" sz="2000" kern="0" dirty="0" err="1">
                <a:effectLst/>
                <a:latin typeface="+mn-ea"/>
                <a:cs typeface="Tahoma" panose="020B0604030504040204" pitchFamily="34" charset="0"/>
              </a:rPr>
              <a:t>acl</a:t>
            </a:r>
            <a:r>
              <a:rPr lang="zh-CN" altLang="zh-CN" sz="2000" kern="0" dirty="0">
                <a:effectLst/>
                <a:latin typeface="+mn-ea"/>
                <a:cs typeface="Tahoma" panose="020B0604030504040204" pitchFamily="34" charset="0"/>
              </a:rPr>
              <a:t>命令创建访问控制列表。</a:t>
            </a:r>
            <a:endParaRPr lang="zh-CN" altLang="zh-CN" sz="2000" kern="100" dirty="0">
              <a:effectLst/>
              <a:latin typeface="+mn-ea"/>
            </a:endParaRPr>
          </a:p>
          <a:p>
            <a:pPr indent="262255" algn="just">
              <a:lnSpc>
                <a:spcPct val="150000"/>
              </a:lnSpc>
            </a:pPr>
            <a:r>
              <a:rPr lang="en-US" altLang="zh-CN" sz="2000" b="1" kern="0" dirty="0">
                <a:effectLst/>
                <a:latin typeface="+mn-ea"/>
                <a:cs typeface="Tahoma" panose="020B0604030504040204" pitchFamily="34" charset="0"/>
              </a:rPr>
              <a:t>[Huawei] </a:t>
            </a:r>
            <a:r>
              <a:rPr lang="en-US" altLang="zh-CN" sz="2000" b="1" kern="0" dirty="0" err="1">
                <a:effectLst/>
                <a:latin typeface="+mn-ea"/>
                <a:cs typeface="Tahoma" panose="020B0604030504040204" pitchFamily="34" charset="0"/>
              </a:rPr>
              <a:t>acl</a:t>
            </a:r>
            <a:r>
              <a:rPr lang="en-US" altLang="zh-CN" sz="2000" b="1" kern="0" dirty="0">
                <a:effectLst/>
                <a:latin typeface="+mn-ea"/>
                <a:cs typeface="Tahoma" panose="020B0604030504040204" pitchFamily="34" charset="0"/>
              </a:rPr>
              <a:t> </a:t>
            </a:r>
            <a:r>
              <a:rPr lang="en-US" altLang="zh-CN" sz="2000" b="1" i="1" kern="0" dirty="0">
                <a:effectLst/>
                <a:latin typeface="+mn-ea"/>
                <a:cs typeface="Tahoma" panose="020B0604030504040204" pitchFamily="34" charset="0"/>
              </a:rPr>
              <a:t>access-list-number </a:t>
            </a:r>
            <a:endParaRPr lang="zh-CN" altLang="zh-CN" sz="2000" kern="100" dirty="0">
              <a:effectLst/>
              <a:latin typeface="+mn-ea"/>
            </a:endParaRPr>
          </a:p>
          <a:p>
            <a:pPr indent="262255" algn="just">
              <a:lnSpc>
                <a:spcPct val="150000"/>
              </a:lnSpc>
            </a:pPr>
            <a:r>
              <a:rPr lang="en-US" altLang="zh-CN" sz="2000" b="1" kern="0" dirty="0">
                <a:effectLst/>
                <a:latin typeface="+mn-ea"/>
                <a:cs typeface="Tahoma" panose="020B0604030504040204" pitchFamily="34" charset="0"/>
              </a:rPr>
              <a:t>[Huawei-</a:t>
            </a:r>
            <a:r>
              <a:rPr lang="en-US" altLang="zh-CN" sz="2000" b="1" kern="0" dirty="0" err="1">
                <a:effectLst/>
                <a:latin typeface="+mn-ea"/>
                <a:cs typeface="Tahoma" panose="020B0604030504040204" pitchFamily="34" charset="0"/>
              </a:rPr>
              <a:t>acl</a:t>
            </a:r>
            <a:r>
              <a:rPr lang="en-US" altLang="zh-CN" sz="2000" b="1" kern="0" dirty="0">
                <a:effectLst/>
                <a:latin typeface="+mn-ea"/>
                <a:cs typeface="Tahoma" panose="020B0604030504040204" pitchFamily="34" charset="0"/>
              </a:rPr>
              <a:t>-basic-</a:t>
            </a:r>
            <a:r>
              <a:rPr lang="en-US" altLang="zh-CN" sz="2000" b="1" i="1" kern="0" dirty="0">
                <a:effectLst/>
                <a:latin typeface="+mn-ea"/>
                <a:cs typeface="Tahoma" panose="020B0604030504040204" pitchFamily="34" charset="0"/>
              </a:rPr>
              <a:t> access-list-number</a:t>
            </a:r>
            <a:r>
              <a:rPr lang="en-US" altLang="zh-CN" sz="2000" b="1" kern="0" dirty="0">
                <a:effectLst/>
                <a:latin typeface="+mn-ea"/>
                <a:cs typeface="Tahoma" panose="020B0604030504040204" pitchFamily="34" charset="0"/>
              </a:rPr>
              <a:t>] rule </a:t>
            </a:r>
            <a:r>
              <a:rPr lang="en-US" altLang="zh-CN" sz="2000" b="1" i="1" kern="0" dirty="0">
                <a:effectLst/>
                <a:latin typeface="+mn-ea"/>
                <a:cs typeface="Tahoma" panose="020B0604030504040204" pitchFamily="34" charset="0"/>
              </a:rPr>
              <a:t>access-list-number</a:t>
            </a:r>
            <a:r>
              <a:rPr lang="en-US" altLang="zh-CN" sz="2000" b="1" kern="0" dirty="0">
                <a:effectLst/>
                <a:latin typeface="+mn-ea"/>
                <a:cs typeface="Tahoma" panose="020B0604030504040204" pitchFamily="34" charset="0"/>
              </a:rPr>
              <a:t> { permit | deny }</a:t>
            </a:r>
            <a:r>
              <a:rPr lang="en-US" altLang="zh-CN" sz="2000" b="1" i="1" kern="0" dirty="0">
                <a:effectLst/>
                <a:latin typeface="+mn-ea"/>
                <a:cs typeface="Tahoma" panose="020B0604030504040204" pitchFamily="34" charset="0"/>
              </a:rPr>
              <a:t> source [source- wildcard ] </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926463189"/>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1884618"/>
          </a:xfrm>
          <a:prstGeom prst="rect">
            <a:avLst/>
          </a:prstGeom>
          <a:noFill/>
        </p:spPr>
        <p:txBody>
          <a:bodyPr wrap="square" rtlCol="0" anchor="t">
            <a:spAutoFit/>
          </a:bodyPr>
          <a:lstStyle/>
          <a:p>
            <a:pPr marL="342900" lvl="0" indent="-342900" algn="just">
              <a:lnSpc>
                <a:spcPct val="150000"/>
              </a:lnSpc>
              <a:buFont typeface="Wingdings" panose="05000000000000000000" pitchFamily="2" charset="2"/>
              <a:buChar char=""/>
              <a:tabLst>
                <a:tab pos="336550" algn="l"/>
                <a:tab pos="457200" algn="l"/>
              </a:tabLst>
            </a:pPr>
            <a:r>
              <a:rPr lang="zh-CN" altLang="zh-CN" sz="2000" kern="0" dirty="0">
                <a:effectLst/>
                <a:latin typeface="+mn-ea"/>
                <a:cs typeface="Tahoma" panose="020B0604030504040204" pitchFamily="34" charset="0"/>
              </a:rPr>
              <a:t>为访问控制列表增加一条测试语句。</a:t>
            </a:r>
            <a:endParaRPr lang="zh-CN" altLang="zh-CN" sz="2000" kern="100" dirty="0">
              <a:effectLst/>
              <a:latin typeface="+mn-ea"/>
            </a:endParaRPr>
          </a:p>
          <a:p>
            <a:pPr marL="342900" lvl="0" indent="-342900" algn="just">
              <a:lnSpc>
                <a:spcPct val="150000"/>
              </a:lnSpc>
              <a:buFont typeface="Wingdings" panose="05000000000000000000" pitchFamily="2" charset="2"/>
              <a:buChar char=""/>
              <a:tabLst>
                <a:tab pos="336550" algn="l"/>
                <a:tab pos="457200" algn="l"/>
              </a:tabLst>
            </a:pPr>
            <a:r>
              <a:rPr lang="zh-CN" altLang="zh-CN" sz="2000" kern="0" dirty="0">
                <a:effectLst/>
                <a:latin typeface="+mn-ea"/>
                <a:cs typeface="Tahoma" panose="020B0604030504040204" pitchFamily="34" charset="0"/>
              </a:rPr>
              <a:t>标准</a:t>
            </a:r>
            <a:r>
              <a:rPr lang="en-US" altLang="zh-CN" sz="2000" kern="0" dirty="0">
                <a:effectLst/>
                <a:latin typeface="+mn-ea"/>
                <a:cs typeface="Tahoma" panose="020B0604030504040204" pitchFamily="34" charset="0"/>
              </a:rPr>
              <a:t>IP ACL</a:t>
            </a:r>
            <a:r>
              <a:rPr lang="zh-CN" altLang="zh-CN" sz="2000" kern="0" dirty="0">
                <a:effectLst/>
                <a:latin typeface="+mn-ea"/>
                <a:cs typeface="Tahoma" panose="020B0604030504040204" pitchFamily="34" charset="0"/>
              </a:rPr>
              <a:t>的参数</a:t>
            </a:r>
            <a:r>
              <a:rPr lang="en-US" altLang="zh-CN" sz="2000" i="1" kern="0" dirty="0">
                <a:effectLst/>
                <a:latin typeface="+mn-ea"/>
                <a:cs typeface="Tahoma" panose="020B0604030504040204" pitchFamily="34" charset="0"/>
              </a:rPr>
              <a:t>access-list-number </a:t>
            </a:r>
            <a:r>
              <a:rPr lang="zh-CN" altLang="zh-CN" sz="2000" kern="0" dirty="0">
                <a:effectLst/>
                <a:latin typeface="+mn-ea"/>
                <a:cs typeface="Tahoma" panose="020B0604030504040204" pitchFamily="34" charset="0"/>
              </a:rPr>
              <a:t>取值范围从</a:t>
            </a:r>
            <a:r>
              <a:rPr lang="en-US" altLang="zh-CN" sz="2000" kern="0" dirty="0">
                <a:effectLst/>
                <a:latin typeface="+mn-ea"/>
                <a:cs typeface="Tahoma" panose="020B0604030504040204" pitchFamily="34" charset="0"/>
              </a:rPr>
              <a:t>2000</a:t>
            </a:r>
            <a:r>
              <a:rPr lang="zh-CN" altLang="zh-CN" sz="2000" kern="0" dirty="0">
                <a:effectLst/>
                <a:latin typeface="+mn-ea"/>
                <a:cs typeface="Tahoma" panose="020B0604030504040204" pitchFamily="34" charset="0"/>
              </a:rPr>
              <a:t>到</a:t>
            </a:r>
            <a:r>
              <a:rPr lang="en-US" altLang="zh-CN" sz="2000" kern="0" dirty="0">
                <a:effectLst/>
                <a:latin typeface="+mn-ea"/>
                <a:cs typeface="Tahoma" panose="020B0604030504040204" pitchFamily="34" charset="0"/>
              </a:rPr>
              <a:t>2999</a:t>
            </a:r>
            <a:r>
              <a:rPr lang="zh-CN" altLang="zh-CN" sz="2000" kern="0" dirty="0">
                <a:effectLst/>
                <a:latin typeface="+mn-ea"/>
                <a:cs typeface="Tahoma" panose="020B0604030504040204" pitchFamily="34" charset="0"/>
              </a:rPr>
              <a:t>。</a:t>
            </a:r>
            <a:endParaRPr lang="zh-CN" altLang="zh-CN" sz="2000" kern="100" dirty="0">
              <a:effectLst/>
              <a:latin typeface="+mn-ea"/>
            </a:endParaRPr>
          </a:p>
          <a:p>
            <a:pPr marL="342900" lvl="0" indent="-342900" algn="just">
              <a:lnSpc>
                <a:spcPct val="150000"/>
              </a:lnSpc>
              <a:buFont typeface="Wingdings" panose="05000000000000000000" pitchFamily="2" charset="2"/>
              <a:buChar char=""/>
              <a:tabLst>
                <a:tab pos="336550" algn="l"/>
                <a:tab pos="457200" algn="l"/>
              </a:tabLst>
            </a:pPr>
            <a:r>
              <a:rPr lang="zh-CN" altLang="zh-CN" sz="2000" kern="0" dirty="0">
                <a:effectLst/>
                <a:latin typeface="+mn-ea"/>
                <a:cs typeface="Tahoma" panose="020B0604030504040204" pitchFamily="34" charset="0"/>
              </a:rPr>
              <a:t>缺省反转掩码</a:t>
            </a:r>
            <a:r>
              <a:rPr lang="en-US" altLang="zh-CN" sz="2000" kern="0" dirty="0">
                <a:effectLst/>
                <a:latin typeface="+mn-ea"/>
                <a:cs typeface="Tahoma" panose="020B0604030504040204" pitchFamily="34" charset="0"/>
              </a:rPr>
              <a:t> = 0.0.0.0</a:t>
            </a:r>
            <a:r>
              <a:rPr lang="zh-CN" altLang="zh-CN" sz="2000" kern="0" dirty="0">
                <a:effectLst/>
                <a:latin typeface="+mn-ea"/>
                <a:cs typeface="Tahoma" panose="020B0604030504040204" pitchFamily="34" charset="0"/>
              </a:rPr>
              <a:t>。</a:t>
            </a:r>
            <a:endParaRPr lang="zh-CN" altLang="zh-CN" sz="2000" kern="100" dirty="0">
              <a:effectLst/>
              <a:latin typeface="+mn-ea"/>
            </a:endParaRPr>
          </a:p>
          <a:p>
            <a:pPr marL="342900" lvl="0" indent="-342900" algn="just">
              <a:lnSpc>
                <a:spcPct val="150000"/>
              </a:lnSpc>
              <a:buFont typeface="Wingdings" panose="05000000000000000000" pitchFamily="2" charset="2"/>
              <a:buChar char=""/>
              <a:tabLst>
                <a:tab pos="336550" algn="l"/>
                <a:tab pos="457200" algn="l"/>
              </a:tabLst>
            </a:pPr>
            <a:r>
              <a:rPr lang="zh-CN" altLang="zh-CN" sz="2000" kern="0" dirty="0">
                <a:effectLst/>
                <a:latin typeface="+mn-ea"/>
                <a:cs typeface="Tahoma" panose="020B0604030504040204" pitchFamily="34" charset="0"/>
              </a:rPr>
              <a:t>默认包含拒绝所有网段。</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3499474909"/>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3269613"/>
          </a:xfrm>
          <a:prstGeom prst="rect">
            <a:avLst/>
          </a:prstGeom>
          <a:noFill/>
        </p:spPr>
        <p:txBody>
          <a:bodyPr wrap="square" rtlCol="0" anchor="t">
            <a:spAutoFit/>
          </a:bodyPr>
          <a:lstStyle/>
          <a:p>
            <a:pPr indent="266700" algn="just">
              <a:lnSpc>
                <a:spcPct val="150000"/>
              </a:lnSpc>
            </a:pPr>
            <a:r>
              <a:rPr lang="zh-CN" altLang="zh-CN" sz="2000" kern="0" dirty="0">
                <a:effectLst/>
                <a:latin typeface="+mn-ea"/>
                <a:cs typeface="Tahoma" panose="020B0604030504040204" pitchFamily="34" charset="0"/>
              </a:rPr>
              <a:t>②使用</a:t>
            </a:r>
            <a:r>
              <a:rPr lang="en-US" altLang="zh-CN" sz="2000" kern="0" dirty="0">
                <a:effectLst/>
                <a:latin typeface="+mn-ea"/>
                <a:cs typeface="Tahoma" panose="020B0604030504040204" pitchFamily="34" charset="0"/>
              </a:rPr>
              <a:t>traffic-</a:t>
            </a:r>
            <a:r>
              <a:rPr lang="en-US" altLang="zh-CN" sz="2000" kern="0" dirty="0" err="1">
                <a:effectLst/>
                <a:latin typeface="+mn-ea"/>
                <a:cs typeface="Tahoma" panose="020B0604030504040204" pitchFamily="34" charset="0"/>
              </a:rPr>
              <a:t>filte</a:t>
            </a:r>
            <a:r>
              <a:rPr lang="zh-CN" altLang="zh-CN" sz="2000" kern="0" dirty="0">
                <a:effectLst/>
                <a:latin typeface="+mn-ea"/>
                <a:cs typeface="Tahoma" panose="020B0604030504040204" pitchFamily="34" charset="0"/>
              </a:rPr>
              <a:t>命令把访问控制列表应用到某接口。</a:t>
            </a:r>
            <a:endParaRPr lang="zh-CN" altLang="zh-CN" sz="2000" kern="100" dirty="0">
              <a:effectLst/>
              <a:latin typeface="+mn-ea"/>
            </a:endParaRPr>
          </a:p>
          <a:p>
            <a:pPr indent="267970" algn="just">
              <a:lnSpc>
                <a:spcPct val="150000"/>
              </a:lnSpc>
            </a:pPr>
            <a:r>
              <a:rPr lang="en-US" altLang="zh-CN" sz="2000" b="1" kern="0" dirty="0">
                <a:effectLst/>
                <a:latin typeface="+mn-ea"/>
                <a:cs typeface="Tahoma" panose="020B0604030504040204" pitchFamily="34" charset="0"/>
              </a:rPr>
              <a:t>[Huawei]traffic-filter</a:t>
            </a:r>
            <a:r>
              <a:rPr lang="en-US" altLang="zh-CN" sz="2000" kern="0" dirty="0">
                <a:effectLst/>
                <a:latin typeface="+mn-ea"/>
                <a:cs typeface="Tahoma" panose="020B0604030504040204" pitchFamily="34" charset="0"/>
              </a:rPr>
              <a:t> </a:t>
            </a:r>
            <a:r>
              <a:rPr lang="en-US" altLang="zh-CN" sz="2000" b="1" kern="0" dirty="0">
                <a:effectLst/>
                <a:latin typeface="+mn-ea"/>
                <a:cs typeface="Tahoma" panose="020B0604030504040204" pitchFamily="34" charset="0"/>
              </a:rPr>
              <a:t>{ inbound | outbound } </a:t>
            </a:r>
            <a:r>
              <a:rPr lang="en-US" altLang="zh-CN" sz="2000" b="1" kern="0" dirty="0" err="1">
                <a:effectLst/>
                <a:latin typeface="+mn-ea"/>
                <a:cs typeface="Tahoma" panose="020B0604030504040204" pitchFamily="34" charset="0"/>
              </a:rPr>
              <a:t>acl</a:t>
            </a:r>
            <a:r>
              <a:rPr lang="en-US" altLang="zh-CN" sz="2000" kern="0" dirty="0">
                <a:effectLst/>
                <a:latin typeface="+mn-ea"/>
                <a:cs typeface="Tahoma" panose="020B0604030504040204" pitchFamily="34" charset="0"/>
              </a:rPr>
              <a:t> </a:t>
            </a:r>
            <a:r>
              <a:rPr lang="en-US" altLang="zh-CN" sz="2000" b="1" i="1" kern="0" dirty="0">
                <a:effectLst/>
                <a:latin typeface="+mn-ea"/>
                <a:cs typeface="Tahoma" panose="020B0604030504040204" pitchFamily="34" charset="0"/>
              </a:rPr>
              <a:t>access-list-number</a:t>
            </a:r>
            <a:endParaRPr lang="zh-CN" altLang="zh-CN" sz="2000" kern="100" dirty="0">
              <a:effectLst/>
              <a:latin typeface="+mn-ea"/>
            </a:endParaRPr>
          </a:p>
          <a:p>
            <a:pPr marL="342900" lvl="0" indent="-342900" algn="just">
              <a:lnSpc>
                <a:spcPct val="150000"/>
              </a:lnSpc>
              <a:buFont typeface="Wingdings" panose="05000000000000000000" pitchFamily="2" charset="2"/>
              <a:buChar char=""/>
              <a:tabLst>
                <a:tab pos="336550" algn="l"/>
                <a:tab pos="457200" algn="l"/>
              </a:tabLst>
            </a:pPr>
            <a:r>
              <a:rPr lang="zh-CN" altLang="zh-CN" sz="2000" kern="0" dirty="0">
                <a:effectLst/>
                <a:latin typeface="+mn-ea"/>
                <a:cs typeface="Tahoma" panose="020B0604030504040204" pitchFamily="34" charset="0"/>
              </a:rPr>
              <a:t>在特定接口上启用</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a:t>
            </a:r>
            <a:endParaRPr lang="zh-CN" altLang="zh-CN" sz="2000" kern="100" dirty="0">
              <a:effectLst/>
              <a:latin typeface="+mn-ea"/>
            </a:endParaRPr>
          </a:p>
          <a:p>
            <a:pPr marL="342900" lvl="0" indent="-342900" algn="just">
              <a:lnSpc>
                <a:spcPct val="150000"/>
              </a:lnSpc>
              <a:buFont typeface="Wingdings" panose="05000000000000000000" pitchFamily="2" charset="2"/>
              <a:buChar char=""/>
              <a:tabLst>
                <a:tab pos="336550" algn="l"/>
                <a:tab pos="457200" algn="l"/>
              </a:tabLst>
            </a:pPr>
            <a:r>
              <a:rPr lang="zh-CN" altLang="zh-CN" sz="2000" kern="0" dirty="0">
                <a:effectLst/>
                <a:latin typeface="+mn-ea"/>
                <a:cs typeface="Tahoma" panose="020B0604030504040204" pitchFamily="34" charset="0"/>
              </a:rPr>
              <a:t>设置测试为入站（</a:t>
            </a:r>
            <a:r>
              <a:rPr lang="en-US" altLang="zh-CN" sz="2000" kern="0" dirty="0">
                <a:effectLst/>
                <a:latin typeface="+mn-ea"/>
                <a:cs typeface="Tahoma" panose="020B0604030504040204" pitchFamily="34" charset="0"/>
              </a:rPr>
              <a:t>inbound</a:t>
            </a:r>
            <a:r>
              <a:rPr lang="zh-CN" altLang="zh-CN" sz="2000" kern="0" dirty="0">
                <a:effectLst/>
                <a:latin typeface="+mn-ea"/>
                <a:cs typeface="Tahoma" panose="020B0604030504040204" pitchFamily="34" charset="0"/>
              </a:rPr>
              <a:t>）控制还是出站（</a:t>
            </a:r>
            <a:r>
              <a:rPr lang="en-US" altLang="zh-CN" sz="2000" kern="0" dirty="0">
                <a:effectLst/>
                <a:latin typeface="+mn-ea"/>
                <a:cs typeface="Tahoma" panose="020B0604030504040204" pitchFamily="34" charset="0"/>
              </a:rPr>
              <a:t>outbound</a:t>
            </a:r>
            <a:r>
              <a:rPr lang="zh-CN" altLang="zh-CN" sz="2000" kern="0" dirty="0">
                <a:effectLst/>
                <a:latin typeface="+mn-ea"/>
                <a:cs typeface="Tahoma" panose="020B0604030504040204" pitchFamily="34" charset="0"/>
              </a:rPr>
              <a:t>）控制。</a:t>
            </a:r>
            <a:endParaRPr lang="zh-CN" altLang="zh-CN" sz="2000" kern="100" dirty="0">
              <a:effectLst/>
              <a:latin typeface="+mn-ea"/>
            </a:endParaRPr>
          </a:p>
          <a:p>
            <a:pPr marL="342900" lvl="0" indent="-342900" algn="just">
              <a:lnSpc>
                <a:spcPct val="150000"/>
              </a:lnSpc>
              <a:buFont typeface="Wingdings" panose="05000000000000000000" pitchFamily="2" charset="2"/>
              <a:buChar char=""/>
              <a:tabLst>
                <a:tab pos="336550" algn="l"/>
                <a:tab pos="457200" algn="l"/>
              </a:tabLst>
            </a:pPr>
            <a:r>
              <a:rPr lang="zh-CN" altLang="zh-CN" sz="2000" kern="0" dirty="0">
                <a:effectLst/>
                <a:latin typeface="+mn-ea"/>
                <a:cs typeface="Tahoma" panose="020B0604030504040204" pitchFamily="34" charset="0"/>
              </a:rPr>
              <a:t>建议在靠近目的地址的网络接口出站（</a:t>
            </a:r>
            <a:r>
              <a:rPr lang="en-US" altLang="zh-CN" sz="2000" kern="0" dirty="0">
                <a:effectLst/>
                <a:latin typeface="+mn-ea"/>
                <a:cs typeface="Tahoma" panose="020B0604030504040204" pitchFamily="34" charset="0"/>
              </a:rPr>
              <a:t>outbound</a:t>
            </a:r>
            <a:r>
              <a:rPr lang="zh-CN" altLang="zh-CN" sz="2000" kern="0" dirty="0">
                <a:effectLst/>
                <a:latin typeface="+mn-ea"/>
                <a:cs typeface="Tahoma" panose="020B0604030504040204" pitchFamily="34" charset="0"/>
              </a:rPr>
              <a:t>）方向上设置标准</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a:t>
            </a:r>
            <a:endParaRPr lang="zh-CN" altLang="zh-CN" sz="2000" kern="100" dirty="0">
              <a:effectLst/>
              <a:latin typeface="+mn-ea"/>
            </a:endParaRPr>
          </a:p>
          <a:p>
            <a:pPr marL="227965" indent="266700" algn="just">
              <a:lnSpc>
                <a:spcPct val="150000"/>
              </a:lnSpc>
              <a:tabLst>
                <a:tab pos="336550" algn="l"/>
              </a:tabLst>
            </a:pPr>
            <a:r>
              <a:rPr lang="zh-CN" altLang="zh-CN" sz="2000" kern="0" dirty="0">
                <a:effectLst/>
                <a:latin typeface="+mn-ea"/>
                <a:cs typeface="Tahoma" panose="020B0604030504040204" pitchFamily="34" charset="0"/>
              </a:rPr>
              <a:t>编号的标准的访问控制列表只对源地址进行过滤，这样不会影响其他的访问。例：禁止</a:t>
            </a:r>
            <a:r>
              <a:rPr lang="en-US" altLang="zh-CN" sz="2000" kern="0" dirty="0">
                <a:effectLst/>
                <a:latin typeface="+mn-ea"/>
                <a:cs typeface="Tahoma" panose="020B0604030504040204" pitchFamily="34" charset="0"/>
              </a:rPr>
              <a:t>pc0</a:t>
            </a:r>
            <a:r>
              <a:rPr lang="zh-CN" altLang="zh-CN" sz="2000" kern="0" dirty="0">
                <a:effectLst/>
                <a:latin typeface="+mn-ea"/>
                <a:cs typeface="Tahoma" panose="020B0604030504040204" pitchFamily="34" charset="0"/>
              </a:rPr>
              <a:t>访问</a:t>
            </a:r>
            <a:r>
              <a:rPr lang="en-US" altLang="zh-CN" sz="2000" kern="0" dirty="0">
                <a:effectLst/>
                <a:latin typeface="+mn-ea"/>
                <a:cs typeface="Tahoma" panose="020B0604030504040204" pitchFamily="34" charset="0"/>
              </a:rPr>
              <a:t>pc1</a:t>
            </a:r>
            <a:r>
              <a:rPr lang="zh-CN" altLang="zh-CN" sz="2000" kern="0" dirty="0">
                <a:effectLst/>
                <a:latin typeface="+mn-ea"/>
                <a:cs typeface="Tahoma" panose="020B0604030504040204" pitchFamily="34" charset="0"/>
              </a:rPr>
              <a:t>，用在</a:t>
            </a:r>
            <a:r>
              <a:rPr lang="en-US" altLang="zh-CN" sz="2000" kern="0" dirty="0">
                <a:effectLst/>
                <a:latin typeface="+mn-ea"/>
                <a:cs typeface="Tahoma" panose="020B0604030504040204" pitchFamily="34" charset="0"/>
              </a:rPr>
              <a:t>g0/0</a:t>
            </a:r>
            <a:r>
              <a:rPr lang="zh-CN" altLang="zh-CN" sz="2000" kern="0" dirty="0">
                <a:effectLst/>
                <a:latin typeface="+mn-ea"/>
                <a:cs typeface="Tahoma" panose="020B0604030504040204" pitchFamily="34" charset="0"/>
              </a:rPr>
              <a:t>口上，不影响</a:t>
            </a:r>
            <a:r>
              <a:rPr lang="en-US" altLang="zh-CN" sz="2000" kern="0" dirty="0">
                <a:effectLst/>
                <a:latin typeface="+mn-ea"/>
                <a:cs typeface="Tahoma" panose="020B0604030504040204" pitchFamily="34" charset="0"/>
              </a:rPr>
              <a:t>pc0</a:t>
            </a:r>
            <a:r>
              <a:rPr lang="zh-CN" altLang="zh-CN" sz="2000" kern="0" dirty="0">
                <a:effectLst/>
                <a:latin typeface="+mn-ea"/>
                <a:cs typeface="Tahoma" panose="020B0604030504040204" pitchFamily="34" charset="0"/>
              </a:rPr>
              <a:t>访问</a:t>
            </a:r>
            <a:r>
              <a:rPr lang="en-US" altLang="zh-CN" sz="2000" kern="0" dirty="0">
                <a:effectLst/>
                <a:latin typeface="+mn-ea"/>
                <a:cs typeface="Tahoma" panose="020B0604030504040204" pitchFamily="34" charset="0"/>
              </a:rPr>
              <a:t>pc2</a:t>
            </a:r>
            <a:r>
              <a:rPr lang="zh-CN" altLang="zh-CN" sz="2000" kern="0" dirty="0">
                <a:effectLst/>
                <a:latin typeface="+mn-ea"/>
                <a:cs typeface="Tahoma" panose="020B0604030504040204" pitchFamily="34" charset="0"/>
              </a:rPr>
              <a:t>。如图</a:t>
            </a:r>
            <a:r>
              <a:rPr lang="en-US" altLang="zh-CN" sz="2000" kern="0" dirty="0">
                <a:effectLst/>
                <a:latin typeface="+mn-ea"/>
                <a:cs typeface="Tahoma" panose="020B0604030504040204" pitchFamily="34" charset="0"/>
              </a:rPr>
              <a:t>8-5</a:t>
            </a:r>
            <a:r>
              <a:rPr lang="zh-CN" altLang="zh-CN" sz="2000" kern="0" dirty="0">
                <a:effectLst/>
                <a:latin typeface="+mn-ea"/>
                <a:cs typeface="Tahoma" panose="020B0604030504040204" pitchFamily="34" charset="0"/>
              </a:rPr>
              <a:t>所示</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2275303923"/>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3731278"/>
          </a:xfrm>
          <a:prstGeom prst="rect">
            <a:avLst/>
          </a:prstGeom>
          <a:noFill/>
        </p:spPr>
        <p:txBody>
          <a:bodyPr wrap="square" rtlCol="0" anchor="t">
            <a:spAutoFit/>
          </a:bodyPr>
          <a:lstStyle/>
          <a:p>
            <a:pPr indent="266700" algn="just">
              <a:lnSpc>
                <a:spcPct val="150000"/>
              </a:lnSpc>
            </a:pPr>
            <a:r>
              <a:rPr lang="zh-CN" altLang="zh-CN" sz="2000" kern="0" dirty="0">
                <a:effectLst/>
                <a:latin typeface="+mn-ea"/>
                <a:cs typeface="Tahoma" panose="020B0604030504040204" pitchFamily="34" charset="0"/>
              </a:rPr>
              <a:t>②使用</a:t>
            </a:r>
            <a:r>
              <a:rPr lang="en-US" altLang="zh-CN" sz="2000" kern="0" dirty="0">
                <a:effectLst/>
                <a:latin typeface="+mn-ea"/>
                <a:cs typeface="Tahoma" panose="020B0604030504040204" pitchFamily="34" charset="0"/>
              </a:rPr>
              <a:t>traffic-</a:t>
            </a:r>
            <a:r>
              <a:rPr lang="en-US" altLang="zh-CN" sz="2000" kern="0" dirty="0" err="1">
                <a:effectLst/>
                <a:latin typeface="+mn-ea"/>
                <a:cs typeface="Tahoma" panose="020B0604030504040204" pitchFamily="34" charset="0"/>
              </a:rPr>
              <a:t>filte</a:t>
            </a:r>
            <a:r>
              <a:rPr lang="zh-CN" altLang="zh-CN" sz="2000" kern="0" dirty="0">
                <a:effectLst/>
                <a:latin typeface="+mn-ea"/>
                <a:cs typeface="Tahoma" panose="020B0604030504040204" pitchFamily="34" charset="0"/>
              </a:rPr>
              <a:t>命令把访问控制列表应用到某接口。</a:t>
            </a:r>
            <a:endParaRPr lang="zh-CN" altLang="zh-CN" sz="2000" kern="100" dirty="0">
              <a:effectLst/>
              <a:latin typeface="+mn-ea"/>
            </a:endParaRPr>
          </a:p>
          <a:p>
            <a:pPr indent="267970" algn="just">
              <a:lnSpc>
                <a:spcPct val="150000"/>
              </a:lnSpc>
            </a:pPr>
            <a:r>
              <a:rPr lang="en-US" altLang="zh-CN" sz="2000" b="1" kern="0" dirty="0">
                <a:effectLst/>
                <a:latin typeface="+mn-ea"/>
                <a:cs typeface="Tahoma" panose="020B0604030504040204" pitchFamily="34" charset="0"/>
              </a:rPr>
              <a:t>[Huawei]traffic-filter</a:t>
            </a:r>
            <a:r>
              <a:rPr lang="en-US" altLang="zh-CN" sz="2000" kern="0" dirty="0">
                <a:effectLst/>
                <a:latin typeface="+mn-ea"/>
                <a:cs typeface="Tahoma" panose="020B0604030504040204" pitchFamily="34" charset="0"/>
              </a:rPr>
              <a:t> </a:t>
            </a:r>
            <a:r>
              <a:rPr lang="en-US" altLang="zh-CN" sz="2000" b="1" kern="0" dirty="0">
                <a:effectLst/>
                <a:latin typeface="+mn-ea"/>
                <a:cs typeface="Tahoma" panose="020B0604030504040204" pitchFamily="34" charset="0"/>
              </a:rPr>
              <a:t>{ inbound | outbound } </a:t>
            </a:r>
            <a:r>
              <a:rPr lang="en-US" altLang="zh-CN" sz="2000" b="1" kern="0" dirty="0" err="1">
                <a:effectLst/>
                <a:latin typeface="+mn-ea"/>
                <a:cs typeface="Tahoma" panose="020B0604030504040204" pitchFamily="34" charset="0"/>
              </a:rPr>
              <a:t>acl</a:t>
            </a:r>
            <a:r>
              <a:rPr lang="en-US" altLang="zh-CN" sz="2000" kern="0" dirty="0">
                <a:effectLst/>
                <a:latin typeface="+mn-ea"/>
                <a:cs typeface="Tahoma" panose="020B0604030504040204" pitchFamily="34" charset="0"/>
              </a:rPr>
              <a:t> </a:t>
            </a:r>
            <a:r>
              <a:rPr lang="en-US" altLang="zh-CN" sz="2000" b="1" i="1" kern="0" dirty="0">
                <a:effectLst/>
                <a:latin typeface="+mn-ea"/>
                <a:cs typeface="Tahoma" panose="020B0604030504040204" pitchFamily="34" charset="0"/>
              </a:rPr>
              <a:t>access-list-number</a:t>
            </a:r>
            <a:endParaRPr lang="zh-CN" altLang="zh-CN" sz="2000" kern="100" dirty="0">
              <a:effectLst/>
              <a:latin typeface="+mn-ea"/>
            </a:endParaRPr>
          </a:p>
          <a:p>
            <a:pPr marL="342900" lvl="0" indent="-342900" algn="just">
              <a:lnSpc>
                <a:spcPct val="150000"/>
              </a:lnSpc>
              <a:buFont typeface="Wingdings" panose="05000000000000000000" pitchFamily="2" charset="2"/>
              <a:buChar char="Ø"/>
              <a:tabLst>
                <a:tab pos="336550" algn="l"/>
                <a:tab pos="457200" algn="l"/>
              </a:tabLst>
            </a:pPr>
            <a:r>
              <a:rPr lang="zh-CN" altLang="zh-CN" sz="2000" kern="0" dirty="0">
                <a:effectLst/>
                <a:latin typeface="+mn-ea"/>
                <a:cs typeface="Tahoma" panose="020B0604030504040204" pitchFamily="34" charset="0"/>
              </a:rPr>
              <a:t>在特定接口上启用</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a:t>
            </a:r>
            <a:endParaRPr lang="zh-CN" altLang="zh-CN" sz="2000" kern="100" dirty="0">
              <a:effectLst/>
              <a:latin typeface="+mn-ea"/>
            </a:endParaRPr>
          </a:p>
          <a:p>
            <a:pPr marL="342900" lvl="0" indent="-342900" algn="just">
              <a:lnSpc>
                <a:spcPct val="150000"/>
              </a:lnSpc>
              <a:buFont typeface="Wingdings" panose="05000000000000000000" pitchFamily="2" charset="2"/>
              <a:buChar char="Ø"/>
              <a:tabLst>
                <a:tab pos="336550" algn="l"/>
                <a:tab pos="457200" algn="l"/>
              </a:tabLst>
            </a:pPr>
            <a:r>
              <a:rPr lang="zh-CN" altLang="zh-CN" sz="2000" kern="0" dirty="0">
                <a:effectLst/>
                <a:latin typeface="+mn-ea"/>
                <a:cs typeface="Tahoma" panose="020B0604030504040204" pitchFamily="34" charset="0"/>
              </a:rPr>
              <a:t>设置测试为入站（</a:t>
            </a:r>
            <a:r>
              <a:rPr lang="en-US" altLang="zh-CN" sz="2000" kern="0" dirty="0">
                <a:effectLst/>
                <a:latin typeface="+mn-ea"/>
                <a:cs typeface="Tahoma" panose="020B0604030504040204" pitchFamily="34" charset="0"/>
              </a:rPr>
              <a:t>inbound</a:t>
            </a:r>
            <a:r>
              <a:rPr lang="zh-CN" altLang="zh-CN" sz="2000" kern="0" dirty="0">
                <a:effectLst/>
                <a:latin typeface="+mn-ea"/>
                <a:cs typeface="Tahoma" panose="020B0604030504040204" pitchFamily="34" charset="0"/>
              </a:rPr>
              <a:t>）控制还是出站（</a:t>
            </a:r>
            <a:r>
              <a:rPr lang="en-US" altLang="zh-CN" sz="2000" kern="0" dirty="0">
                <a:effectLst/>
                <a:latin typeface="+mn-ea"/>
                <a:cs typeface="Tahoma" panose="020B0604030504040204" pitchFamily="34" charset="0"/>
              </a:rPr>
              <a:t>outbound</a:t>
            </a:r>
            <a:r>
              <a:rPr lang="zh-CN" altLang="zh-CN" sz="2000" kern="0" dirty="0">
                <a:effectLst/>
                <a:latin typeface="+mn-ea"/>
                <a:cs typeface="Tahoma" panose="020B0604030504040204" pitchFamily="34" charset="0"/>
              </a:rPr>
              <a:t>）控制。</a:t>
            </a:r>
            <a:endParaRPr lang="zh-CN" altLang="zh-CN" sz="2000" kern="100" dirty="0">
              <a:effectLst/>
              <a:latin typeface="+mn-ea"/>
            </a:endParaRPr>
          </a:p>
          <a:p>
            <a:pPr marL="342900" lvl="0" indent="-342900" algn="just">
              <a:lnSpc>
                <a:spcPct val="150000"/>
              </a:lnSpc>
              <a:buFont typeface="Wingdings" panose="05000000000000000000" pitchFamily="2" charset="2"/>
              <a:buChar char="Ø"/>
              <a:tabLst>
                <a:tab pos="336550" algn="l"/>
                <a:tab pos="457200" algn="l"/>
              </a:tabLst>
            </a:pPr>
            <a:r>
              <a:rPr lang="zh-CN" altLang="zh-CN" sz="2000" kern="0" dirty="0">
                <a:latin typeface="+mn-ea"/>
                <a:cs typeface="Tahoma" panose="020B0604030504040204" pitchFamily="34" charset="0"/>
              </a:rPr>
              <a:t>建议在靠近目的地址的网络接口出站（</a:t>
            </a:r>
            <a:r>
              <a:rPr lang="en-US" altLang="zh-CN" sz="2000" kern="0" dirty="0">
                <a:latin typeface="+mn-ea"/>
                <a:cs typeface="Tahoma" panose="020B0604030504040204" pitchFamily="34" charset="0"/>
              </a:rPr>
              <a:t>outbound</a:t>
            </a:r>
            <a:r>
              <a:rPr lang="zh-CN" altLang="zh-CN" sz="2000" kern="0" dirty="0">
                <a:latin typeface="+mn-ea"/>
                <a:cs typeface="Tahoma" panose="020B0604030504040204" pitchFamily="34" charset="0"/>
              </a:rPr>
              <a:t>）方向上设置标准</a:t>
            </a:r>
            <a:r>
              <a:rPr lang="en-US" altLang="zh-CN" sz="2000" kern="0" dirty="0">
                <a:latin typeface="+mn-ea"/>
                <a:cs typeface="Tahoma" panose="020B0604030504040204" pitchFamily="34" charset="0"/>
              </a:rPr>
              <a:t>ACL</a:t>
            </a:r>
            <a:r>
              <a:rPr lang="zh-CN" altLang="zh-CN" sz="2000" kern="0" dirty="0">
                <a:latin typeface="+mn-ea"/>
                <a:cs typeface="Tahoma" panose="020B0604030504040204" pitchFamily="34" charset="0"/>
              </a:rPr>
              <a:t>。</a:t>
            </a:r>
            <a:endParaRPr lang="en-US" altLang="zh-CN" sz="2000" kern="0" dirty="0">
              <a:latin typeface="+mn-ea"/>
              <a:cs typeface="Tahoma" panose="020B0604030504040204" pitchFamily="34" charset="0"/>
            </a:endParaRPr>
          </a:p>
          <a:p>
            <a:pPr marL="342900" lvl="0" indent="-342900" algn="just">
              <a:lnSpc>
                <a:spcPct val="150000"/>
              </a:lnSpc>
              <a:buFont typeface="Wingdings" panose="05000000000000000000" pitchFamily="2" charset="2"/>
              <a:buChar char="Ø"/>
              <a:tabLst>
                <a:tab pos="336550" algn="l"/>
                <a:tab pos="457200" algn="l"/>
              </a:tabLst>
            </a:pPr>
            <a:r>
              <a:rPr lang="zh-CN" altLang="zh-CN" sz="2000" kern="0" dirty="0">
                <a:latin typeface="+mn-ea"/>
                <a:cs typeface="Tahoma" panose="020B0604030504040204" pitchFamily="34" charset="0"/>
              </a:rPr>
              <a:t>编号的标准的访问控制列表只对源地址进行过滤，这样不会影响其他的访问。</a:t>
            </a:r>
            <a:endParaRPr lang="en-US" altLang="zh-CN" sz="2000" kern="0" dirty="0">
              <a:latin typeface="+mn-ea"/>
              <a:cs typeface="Tahoma" panose="020B0604030504040204" pitchFamily="34" charset="0"/>
            </a:endParaRPr>
          </a:p>
          <a:p>
            <a:pPr marL="342900" indent="-342900" algn="just">
              <a:lnSpc>
                <a:spcPct val="150000"/>
              </a:lnSpc>
              <a:buFont typeface="Wingdings" panose="05000000000000000000" pitchFamily="2" charset="2"/>
              <a:buChar char="Ø"/>
              <a:tabLst>
                <a:tab pos="336550" algn="l"/>
                <a:tab pos="457200" algn="l"/>
              </a:tabLst>
            </a:pPr>
            <a:r>
              <a:rPr lang="en-US" altLang="zh-CN" sz="2000" kern="0" dirty="0">
                <a:latin typeface="+mn-ea"/>
                <a:cs typeface="Tahoma" panose="020B0604030504040204" pitchFamily="34" charset="0"/>
              </a:rPr>
              <a:t>“undo access-group access-list-number” </a:t>
            </a:r>
            <a:r>
              <a:rPr lang="zh-CN" altLang="zh-CN" sz="2000" kern="0" dirty="0">
                <a:latin typeface="+mn-ea"/>
                <a:cs typeface="Tahoma" panose="020B0604030504040204" pitchFamily="34" charset="0"/>
              </a:rPr>
              <a:t>命令在特定接口禁用</a:t>
            </a:r>
            <a:r>
              <a:rPr lang="en-US" altLang="zh-CN" sz="2000" kern="0" dirty="0">
                <a:latin typeface="+mn-ea"/>
                <a:cs typeface="Tahoma" panose="020B0604030504040204" pitchFamily="34" charset="0"/>
              </a:rPr>
              <a:t>ACL</a:t>
            </a:r>
            <a:r>
              <a:rPr lang="zh-CN" altLang="zh-CN" sz="2000" kern="0" dirty="0">
                <a:latin typeface="+mn-ea"/>
                <a:cs typeface="Tahoma" panose="020B0604030504040204" pitchFamily="34" charset="0"/>
              </a:rPr>
              <a:t>。</a:t>
            </a:r>
          </a:p>
          <a:p>
            <a:pPr marL="227965" indent="266700" algn="just">
              <a:lnSpc>
                <a:spcPct val="150000"/>
              </a:lnSpc>
              <a:tabLst>
                <a:tab pos="336550" algn="l"/>
              </a:tabLs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4218120397"/>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1884618"/>
          </a:xfrm>
          <a:prstGeom prst="rect">
            <a:avLst/>
          </a:prstGeom>
          <a:noFill/>
        </p:spPr>
        <p:txBody>
          <a:bodyPr wrap="square" rtlCol="0" anchor="t">
            <a:spAutoFit/>
          </a:bodyPr>
          <a:lstStyle/>
          <a:p>
            <a:pPr indent="266700" algn="just">
              <a:lnSpc>
                <a:spcPct val="150000"/>
              </a:lnSpc>
            </a:pPr>
            <a:r>
              <a:rPr lang="zh-CN" altLang="zh-CN" sz="2000" kern="0" dirty="0">
                <a:effectLst/>
                <a:latin typeface="+mn-ea"/>
                <a:cs typeface="Tahoma" panose="020B0604030504040204" pitchFamily="34" charset="0"/>
              </a:rPr>
              <a:t>①</a:t>
            </a:r>
            <a:r>
              <a:rPr lang="en-US" altLang="zh-CN" sz="2000" kern="0" dirty="0">
                <a:effectLst/>
                <a:latin typeface="+mn-ea"/>
                <a:cs typeface="Tahoma" panose="020B0604030504040204" pitchFamily="34" charset="0"/>
              </a:rPr>
              <a:t>host</a:t>
            </a:r>
            <a:r>
              <a:rPr lang="zh-CN" altLang="zh-CN" sz="2000" kern="0" dirty="0">
                <a:effectLst/>
                <a:latin typeface="+mn-ea"/>
                <a:cs typeface="Tahoma" panose="020B0604030504040204" pitchFamily="34" charset="0"/>
              </a:rPr>
              <a:t>关键字</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测试条件：检查所有的地址位（</a:t>
            </a:r>
            <a:r>
              <a:rPr lang="en-US" altLang="zh-CN" sz="2000" kern="0" dirty="0">
                <a:effectLst/>
                <a:latin typeface="+mn-ea"/>
                <a:cs typeface="Tahoma" panose="020B0604030504040204" pitchFamily="34" charset="0"/>
              </a:rPr>
              <a:t>match all</a:t>
            </a:r>
            <a:r>
              <a:rPr lang="zh-CN" altLang="zh-CN" sz="2000" kern="0" dirty="0">
                <a:effectLst/>
                <a:latin typeface="+mn-ea"/>
                <a:cs typeface="Tahoma" panose="020B0604030504040204" pitchFamily="34" charset="0"/>
              </a:rPr>
              <a:t>）</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一个</a:t>
            </a:r>
            <a:r>
              <a:rPr lang="en-US" altLang="zh-CN" sz="2000" kern="0" dirty="0">
                <a:effectLst/>
                <a:latin typeface="+mn-ea"/>
                <a:cs typeface="Tahoma" panose="020B0604030504040204" pitchFamily="34" charset="0"/>
              </a:rPr>
              <a:t>IP host</a:t>
            </a:r>
            <a:r>
              <a:rPr lang="zh-CN" altLang="zh-CN" sz="2000" kern="0" dirty="0">
                <a:effectLst/>
                <a:latin typeface="+mn-ea"/>
                <a:cs typeface="Tahoma" panose="020B0604030504040204" pitchFamily="34" charset="0"/>
              </a:rPr>
              <a:t>关键字的示例如下：</a:t>
            </a:r>
            <a:endParaRPr lang="zh-CN" altLang="zh-CN" sz="2000" kern="100" dirty="0">
              <a:effectLst/>
              <a:latin typeface="+mn-ea"/>
            </a:endParaRPr>
          </a:p>
          <a:p>
            <a:pPr marL="227965" indent="266700" algn="just">
              <a:lnSpc>
                <a:spcPct val="150000"/>
              </a:lnSpc>
              <a:tabLst>
                <a:tab pos="336550" algn="l"/>
              </a:tabLs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2">
            <a:extLst>
              <a:ext uri="{FF2B5EF4-FFF2-40B4-BE49-F238E27FC236}">
                <a16:creationId xmlns:a16="http://schemas.microsoft.com/office/drawing/2014/main" id="{688DE18D-28E5-0CE4-FACA-2C3FA18F17BF}"/>
              </a:ext>
            </a:extLst>
          </p:cNvPr>
          <p:cNvPicPr>
            <a:picLocks/>
          </p:cNvPicPr>
          <p:nvPr/>
        </p:nvPicPr>
        <p:blipFill>
          <a:blip r:embed="rId2">
            <a:extLst>
              <a:ext uri="{28A0092B-C50C-407E-A947-70E740481C1C}">
                <a14:useLocalDpi xmlns:a14="http://schemas.microsoft.com/office/drawing/2010/main" val="0"/>
              </a:ext>
            </a:extLst>
          </a:blip>
          <a:srcRect l="-5727" t="-14276" r="-7515" b="-15898"/>
          <a:stretch>
            <a:fillRect/>
          </a:stretch>
        </p:blipFill>
        <p:spPr bwMode="auto">
          <a:xfrm>
            <a:off x="3480308" y="3434430"/>
            <a:ext cx="3851910" cy="1330620"/>
          </a:xfrm>
          <a:prstGeom prst="rect">
            <a:avLst/>
          </a:prstGeom>
          <a:noFill/>
          <a:ln>
            <a:noFill/>
          </a:ln>
        </p:spPr>
      </p:pic>
      <p:sp>
        <p:nvSpPr>
          <p:cNvPr id="5" name="文本框 4">
            <a:extLst>
              <a:ext uri="{FF2B5EF4-FFF2-40B4-BE49-F238E27FC236}">
                <a16:creationId xmlns:a16="http://schemas.microsoft.com/office/drawing/2014/main" id="{78E70BE7-179F-581C-DC10-E9BCBDB8C86C}"/>
              </a:ext>
            </a:extLst>
          </p:cNvPr>
          <p:cNvSpPr txBox="1"/>
          <p:nvPr/>
        </p:nvSpPr>
        <p:spPr>
          <a:xfrm>
            <a:off x="1069975" y="5106194"/>
            <a:ext cx="7772400" cy="1384995"/>
          </a:xfrm>
          <a:prstGeom prst="rect">
            <a:avLst/>
          </a:prstGeom>
          <a:noFill/>
        </p:spPr>
        <p:txBody>
          <a:bodyPr wrap="square" rtlCol="0">
            <a:spAutoFit/>
          </a:bodyPr>
          <a:lstStyle/>
          <a:p>
            <a:pPr marL="259715" algn="just">
              <a:lnSpc>
                <a:spcPct val="150000"/>
              </a:lnSpc>
            </a:pPr>
            <a:r>
              <a:rPr lang="zh-CN" altLang="zh-CN" sz="2000" kern="0" dirty="0">
                <a:effectLst/>
                <a:latin typeface="+mn-ea"/>
                <a:cs typeface="Tahoma" panose="020B0604030504040204" pitchFamily="34" charset="0"/>
              </a:rPr>
              <a:t>例如：</a:t>
            </a:r>
            <a:r>
              <a:rPr lang="en-US" altLang="zh-CN" sz="2000" kern="0" dirty="0">
                <a:effectLst/>
                <a:latin typeface="+mn-ea"/>
                <a:cs typeface="Tahoma" panose="020B0604030504040204" pitchFamily="34" charset="0"/>
              </a:rPr>
              <a:t>172.30.16.29 0.0.0.0 </a:t>
            </a:r>
            <a:r>
              <a:rPr lang="zh-CN" altLang="zh-CN" sz="2000" kern="0" dirty="0">
                <a:effectLst/>
                <a:latin typeface="+mn-ea"/>
                <a:cs typeface="Tahoma" panose="020B0604030504040204" pitchFamily="34" charset="0"/>
              </a:rPr>
              <a:t>表示检查所有的地址位</a:t>
            </a:r>
            <a:endParaRPr lang="en-US" altLang="zh-CN" sz="2000" kern="100" dirty="0">
              <a:latin typeface="+mn-ea"/>
            </a:endParaRPr>
          </a:p>
          <a:p>
            <a:pPr marL="259715" algn="just">
              <a:lnSpc>
                <a:spcPct val="150000"/>
              </a:lnSpc>
            </a:pPr>
            <a:r>
              <a:rPr lang="zh-CN" altLang="zh-CN" sz="2000" kern="0" dirty="0">
                <a:effectLst/>
                <a:latin typeface="+mn-ea"/>
                <a:cs typeface="Tahoma" panose="020B0604030504040204" pitchFamily="34" charset="0"/>
              </a:rPr>
              <a:t>可以使用关键字</a:t>
            </a:r>
            <a:r>
              <a:rPr lang="en-US" altLang="zh-CN" sz="2000" kern="0" dirty="0">
                <a:effectLst/>
                <a:latin typeface="+mn-ea"/>
                <a:cs typeface="Tahoma" panose="020B0604030504040204" pitchFamily="34" charset="0"/>
              </a:rPr>
              <a:t>host</a:t>
            </a:r>
            <a:r>
              <a:rPr lang="zh-CN" altLang="zh-CN" sz="2000" kern="0" dirty="0">
                <a:effectLst/>
                <a:latin typeface="+mn-ea"/>
                <a:cs typeface="Tahoma" panose="020B0604030504040204" pitchFamily="34" charset="0"/>
              </a:rPr>
              <a:t>将上语句简写为：</a:t>
            </a:r>
            <a:r>
              <a:rPr lang="en-US" altLang="zh-CN" sz="2000" kern="0" dirty="0">
                <a:effectLst/>
                <a:latin typeface="+mn-ea"/>
                <a:cs typeface="Tahoma" panose="020B0604030504040204" pitchFamily="34" charset="0"/>
              </a:rPr>
              <a:t>host 172.30.16.29</a:t>
            </a:r>
            <a:endParaRPr lang="zh-CN" altLang="zh-CN" sz="2000" kern="100" dirty="0">
              <a:effectLst/>
              <a:latin typeface="+mn-ea"/>
            </a:endParaRPr>
          </a:p>
          <a:p>
            <a:endParaRPr lang="zh-CN" altLang="en-US" dirty="0"/>
          </a:p>
        </p:txBody>
      </p:sp>
    </p:spTree>
    <p:extLst>
      <p:ext uri="{BB962C8B-B14F-4D97-AF65-F5344CB8AC3E}">
        <p14:creationId xmlns:p14="http://schemas.microsoft.com/office/powerpoint/2010/main" val="2475314334"/>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1422954"/>
          </a:xfrm>
          <a:prstGeom prst="rect">
            <a:avLst/>
          </a:prstGeom>
          <a:noFill/>
        </p:spPr>
        <p:txBody>
          <a:bodyPr wrap="square" rtlCol="0" anchor="t">
            <a:spAutoFit/>
          </a:bodyPr>
          <a:lstStyle/>
          <a:p>
            <a:pPr indent="266700" algn="just">
              <a:lnSpc>
                <a:spcPct val="150000"/>
              </a:lnSpc>
            </a:pPr>
            <a:r>
              <a:rPr lang="zh-CN" altLang="zh-CN" sz="2000" kern="0" dirty="0">
                <a:effectLst/>
                <a:latin typeface="+mn-ea"/>
                <a:cs typeface="Tahoma" panose="020B0604030504040204" pitchFamily="34" charset="0"/>
              </a:rPr>
              <a:t>②</a:t>
            </a:r>
            <a:r>
              <a:rPr lang="en-US" altLang="zh-CN" sz="2000" kern="0" dirty="0">
                <a:effectLst/>
                <a:latin typeface="+mn-ea"/>
                <a:cs typeface="Tahoma" panose="020B0604030504040204" pitchFamily="34" charset="0"/>
              </a:rPr>
              <a:t>any</a:t>
            </a:r>
            <a:r>
              <a:rPr lang="zh-CN" altLang="zh-CN" sz="2000" kern="0" dirty="0">
                <a:effectLst/>
                <a:latin typeface="+mn-ea"/>
                <a:cs typeface="Tahoma" panose="020B0604030504040204" pitchFamily="34" charset="0"/>
              </a:rPr>
              <a:t>关键字</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测试条件：忽略所有的地址位（</a:t>
            </a:r>
            <a:r>
              <a:rPr lang="en-US" altLang="zh-CN" sz="2000" kern="0" dirty="0">
                <a:effectLst/>
                <a:latin typeface="+mn-ea"/>
                <a:cs typeface="Tahoma" panose="020B0604030504040204" pitchFamily="34" charset="0"/>
              </a:rPr>
              <a:t>match any</a:t>
            </a:r>
            <a:r>
              <a:rPr lang="zh-CN" altLang="zh-CN" sz="2000" kern="0" dirty="0">
                <a:effectLst/>
                <a:latin typeface="+mn-ea"/>
                <a:cs typeface="Tahoma" panose="020B0604030504040204" pitchFamily="34" charset="0"/>
              </a:rPr>
              <a:t>）</a:t>
            </a:r>
            <a:endParaRPr lang="zh-CN" altLang="zh-CN" sz="2000" kern="100" dirty="0">
              <a:effectLst/>
              <a:latin typeface="+mn-ea"/>
            </a:endParaRPr>
          </a:p>
          <a:p>
            <a:pPr marL="227965" indent="266700" algn="just">
              <a:lnSpc>
                <a:spcPct val="150000"/>
              </a:lnSpc>
              <a:tabLst>
                <a:tab pos="336550" algn="l"/>
              </a:tabLs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5" name="文本框 4">
            <a:extLst>
              <a:ext uri="{FF2B5EF4-FFF2-40B4-BE49-F238E27FC236}">
                <a16:creationId xmlns:a16="http://schemas.microsoft.com/office/drawing/2014/main" id="{78E70BE7-179F-581C-DC10-E9BCBDB8C86C}"/>
              </a:ext>
            </a:extLst>
          </p:cNvPr>
          <p:cNvSpPr txBox="1"/>
          <p:nvPr/>
        </p:nvSpPr>
        <p:spPr>
          <a:xfrm>
            <a:off x="1069975" y="5106194"/>
            <a:ext cx="7772400" cy="961289"/>
          </a:xfrm>
          <a:prstGeom prst="rect">
            <a:avLst/>
          </a:prstGeom>
          <a:noFill/>
        </p:spPr>
        <p:txBody>
          <a:bodyPr wrap="square" rtlCol="0">
            <a:spAutoFit/>
          </a:bodyPr>
          <a:lstStyle/>
          <a:p>
            <a:pPr marL="742950" lvl="1" indent="-285750" algn="just">
              <a:lnSpc>
                <a:spcPct val="150000"/>
              </a:lnSpc>
              <a:buFont typeface="Helvetica" panose="020B0604020202020204" pitchFamily="34" charset="0"/>
              <a:buChar char="•"/>
              <a:tabLst>
                <a:tab pos="336550" algn="l"/>
              </a:tabLst>
            </a:pPr>
            <a:r>
              <a:rPr lang="zh-CN" altLang="zh-CN" sz="2000" kern="0" dirty="0">
                <a:effectLst/>
                <a:latin typeface="+mn-ea"/>
                <a:cs typeface="Tahoma" panose="020B0604030504040204" pitchFamily="34" charset="0"/>
              </a:rPr>
              <a:t>接受任何地址： </a:t>
            </a:r>
            <a:r>
              <a:rPr lang="en-US" altLang="zh-CN" sz="2000" kern="0" dirty="0">
                <a:effectLst/>
                <a:latin typeface="+mn-ea"/>
                <a:cs typeface="Tahoma" panose="020B0604030504040204" pitchFamily="34" charset="0"/>
              </a:rPr>
              <a:t>0.0.0.0 255.255.255.255 </a:t>
            </a:r>
            <a:endParaRPr lang="zh-CN" altLang="zh-CN" sz="2000" kern="100" dirty="0">
              <a:effectLst/>
              <a:latin typeface="+mn-ea"/>
              <a:cs typeface="Times New Roman" panose="02020603050405020304" pitchFamily="18" charset="0"/>
            </a:endParaRPr>
          </a:p>
          <a:p>
            <a:pPr marL="742950" lvl="1" indent="-285750" algn="just">
              <a:lnSpc>
                <a:spcPct val="150000"/>
              </a:lnSpc>
              <a:buFont typeface="Helvetica" panose="020B0604020202020204" pitchFamily="34" charset="0"/>
              <a:buChar char="•"/>
              <a:tabLst>
                <a:tab pos="336550" algn="l"/>
              </a:tabLst>
            </a:pPr>
            <a:r>
              <a:rPr lang="zh-CN" altLang="zh-CN" sz="2000" kern="0" dirty="0">
                <a:effectLst/>
                <a:latin typeface="+mn-ea"/>
                <a:cs typeface="Tahoma" panose="020B0604030504040204" pitchFamily="34" charset="0"/>
              </a:rPr>
              <a:t>可以使用关键字</a:t>
            </a:r>
            <a:r>
              <a:rPr lang="en-US" altLang="zh-CN" sz="2000" kern="0" dirty="0">
                <a:effectLst/>
                <a:latin typeface="+mn-ea"/>
                <a:cs typeface="Tahoma" panose="020B0604030504040204" pitchFamily="34" charset="0"/>
              </a:rPr>
              <a:t>any</a:t>
            </a:r>
            <a:r>
              <a:rPr lang="zh-CN" altLang="zh-CN" sz="2000" kern="0" dirty="0">
                <a:effectLst/>
                <a:latin typeface="+mn-ea"/>
                <a:cs typeface="Tahoma" panose="020B0604030504040204" pitchFamily="34" charset="0"/>
              </a:rPr>
              <a:t>将上语句简写为：</a:t>
            </a:r>
            <a:r>
              <a:rPr lang="en-US" altLang="zh-CN" sz="2000" kern="0" dirty="0">
                <a:effectLst/>
                <a:latin typeface="+mn-ea"/>
                <a:cs typeface="Tahoma" panose="020B0604030504040204" pitchFamily="34" charset="0"/>
              </a:rPr>
              <a:t>any</a:t>
            </a:r>
            <a:endParaRPr lang="zh-CN" altLang="zh-CN" sz="2000" kern="100" dirty="0">
              <a:effectLst/>
              <a:latin typeface="+mn-ea"/>
              <a:cs typeface="Times New Roman" panose="02020603050405020304" pitchFamily="18" charset="0"/>
            </a:endParaRPr>
          </a:p>
        </p:txBody>
      </p:sp>
      <p:pic>
        <p:nvPicPr>
          <p:cNvPr id="7" name="图片 6">
            <a:extLst>
              <a:ext uri="{FF2B5EF4-FFF2-40B4-BE49-F238E27FC236}">
                <a16:creationId xmlns:a16="http://schemas.microsoft.com/office/drawing/2014/main" id="{D99CE919-3EFF-C435-0B18-7BAAF3EFA2CA}"/>
              </a:ext>
            </a:extLst>
          </p:cNvPr>
          <p:cNvPicPr>
            <a:picLocks/>
          </p:cNvPicPr>
          <p:nvPr/>
        </p:nvPicPr>
        <p:blipFill>
          <a:blip r:embed="rId2" cstate="print">
            <a:extLst>
              <a:ext uri="{28A0092B-C50C-407E-A947-70E740481C1C}">
                <a14:useLocalDpi xmlns:a14="http://schemas.microsoft.com/office/drawing/2010/main" val="0"/>
              </a:ext>
            </a:extLst>
          </a:blip>
          <a:srcRect l="-4161" t="-9961" r="-27975" b="-11383"/>
          <a:stretch>
            <a:fillRect/>
          </a:stretch>
        </p:blipFill>
        <p:spPr bwMode="auto">
          <a:xfrm>
            <a:off x="2974975" y="3054023"/>
            <a:ext cx="4724400" cy="1722914"/>
          </a:xfrm>
          <a:prstGeom prst="rect">
            <a:avLst/>
          </a:prstGeom>
          <a:noFill/>
          <a:ln>
            <a:noFill/>
          </a:ln>
        </p:spPr>
      </p:pic>
    </p:spTree>
    <p:extLst>
      <p:ext uri="{BB962C8B-B14F-4D97-AF65-F5344CB8AC3E}">
        <p14:creationId xmlns:p14="http://schemas.microsoft.com/office/powerpoint/2010/main" val="3766181666"/>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1884618"/>
          </a:xfrm>
          <a:prstGeom prst="rect">
            <a:avLst/>
          </a:prstGeom>
          <a:noFill/>
        </p:spPr>
        <p:txBody>
          <a:bodyPr wrap="square" rtlCol="0" anchor="t">
            <a:spAutoFit/>
          </a:bodyPr>
          <a:lstStyle/>
          <a:p>
            <a:pPr indent="266700" algn="just">
              <a:lnSpc>
                <a:spcPct val="150000"/>
              </a:lnSpc>
            </a:pPr>
            <a:r>
              <a:rPr lang="en-US" altLang="zh-CN" sz="2000" kern="0" dirty="0">
                <a:effectLst/>
                <a:latin typeface="+mn-ea"/>
                <a:cs typeface="Tahoma" panose="020B0604030504040204" pitchFamily="34" charset="0"/>
              </a:rPr>
              <a:t>2</a:t>
            </a:r>
            <a:r>
              <a:rPr lang="zh-CN" altLang="zh-CN" sz="2000" kern="0" dirty="0">
                <a:effectLst/>
                <a:latin typeface="+mn-ea"/>
                <a:cs typeface="Tahoma" panose="020B0604030504040204" pitchFamily="34" charset="0"/>
              </a:rPr>
              <a:t>）编号的标准</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实例</a:t>
            </a:r>
            <a:endParaRPr lang="zh-CN" altLang="zh-CN" sz="2000" kern="100" dirty="0">
              <a:effectLst/>
              <a:latin typeface="+mn-ea"/>
            </a:endParaRPr>
          </a:p>
          <a:p>
            <a:pPr indent="262255" algn="just">
              <a:lnSpc>
                <a:spcPct val="150000"/>
              </a:lnSpc>
            </a:pPr>
            <a:r>
              <a:rPr lang="zh-CN" altLang="zh-CN" sz="2000" b="1" kern="0" dirty="0">
                <a:effectLst/>
                <a:latin typeface="+mn-ea"/>
                <a:cs typeface="Tahoma" panose="020B0604030504040204" pitchFamily="34" charset="0"/>
              </a:rPr>
              <a:t>例</a:t>
            </a:r>
            <a:r>
              <a:rPr lang="en-US" altLang="zh-CN" sz="2000" b="1" kern="0" dirty="0">
                <a:effectLst/>
                <a:latin typeface="+mn-ea"/>
                <a:cs typeface="Tahoma" panose="020B0604030504040204" pitchFamily="34" charset="0"/>
              </a:rPr>
              <a:t>1  </a:t>
            </a:r>
            <a:r>
              <a:rPr lang="zh-CN" altLang="zh-CN" sz="2000" kern="0" dirty="0">
                <a:effectLst/>
                <a:latin typeface="+mn-ea"/>
                <a:cs typeface="Tahoma" panose="020B0604030504040204" pitchFamily="34" charset="0"/>
              </a:rPr>
              <a:t>如图</a:t>
            </a:r>
            <a:r>
              <a:rPr lang="en-US" altLang="zh-CN" sz="2000" kern="0" dirty="0">
                <a:effectLst/>
                <a:latin typeface="+mn-ea"/>
                <a:cs typeface="Tahoma" panose="020B0604030504040204" pitchFamily="34" charset="0"/>
              </a:rPr>
              <a:t>8-6</a:t>
            </a:r>
            <a:r>
              <a:rPr lang="zh-CN" altLang="zh-CN" sz="2000" kern="0" dirty="0">
                <a:effectLst/>
                <a:latin typeface="+mn-ea"/>
                <a:cs typeface="Tahoma" panose="020B0604030504040204" pitchFamily="34" charset="0"/>
              </a:rPr>
              <a:t>所示，在路由器</a:t>
            </a:r>
            <a:r>
              <a:rPr lang="en-US" altLang="zh-CN" sz="2000" kern="0" dirty="0">
                <a:effectLst/>
                <a:latin typeface="+mn-ea"/>
                <a:cs typeface="Tahoma" panose="020B0604030504040204" pitchFamily="34" charset="0"/>
              </a:rPr>
              <a:t>RT</a:t>
            </a:r>
            <a:r>
              <a:rPr lang="zh-CN" altLang="zh-CN" sz="2000" kern="0" dirty="0">
                <a:effectLst/>
                <a:latin typeface="+mn-ea"/>
                <a:cs typeface="Tahoma" panose="020B0604030504040204" pitchFamily="34" charset="0"/>
              </a:rPr>
              <a:t>上配置只允许</a:t>
            </a:r>
            <a:r>
              <a:rPr lang="en-US" altLang="zh-CN" sz="2000" kern="0" dirty="0">
                <a:effectLst/>
                <a:latin typeface="+mn-ea"/>
                <a:cs typeface="Tahoma" panose="020B0604030504040204" pitchFamily="34" charset="0"/>
              </a:rPr>
              <a:t>192.168.1.0/24</a:t>
            </a:r>
            <a:r>
              <a:rPr lang="zh-CN" altLang="zh-CN" sz="2000" kern="0" dirty="0">
                <a:effectLst/>
                <a:latin typeface="+mn-ea"/>
                <a:cs typeface="Tahoma" panose="020B0604030504040204" pitchFamily="34" charset="0"/>
              </a:rPr>
              <a:t>网段和</a:t>
            </a:r>
            <a:r>
              <a:rPr lang="en-US" altLang="zh-CN" sz="2000" kern="0" dirty="0">
                <a:effectLst/>
                <a:latin typeface="+mn-ea"/>
                <a:cs typeface="Tahoma" panose="020B0604030504040204" pitchFamily="34" charset="0"/>
              </a:rPr>
              <a:t>192.168.2.2/24</a:t>
            </a:r>
            <a:r>
              <a:rPr lang="zh-CN" altLang="zh-CN" sz="2000" kern="0" dirty="0">
                <a:effectLst/>
                <a:latin typeface="+mn-ea"/>
                <a:cs typeface="Tahoma" panose="020B0604030504040204" pitchFamily="34" charset="0"/>
              </a:rPr>
              <a:t>主机访问</a:t>
            </a:r>
            <a:r>
              <a:rPr lang="en-US" altLang="zh-CN" sz="2000" kern="0" dirty="0">
                <a:effectLst/>
                <a:latin typeface="+mn-ea"/>
                <a:cs typeface="Tahoma" panose="020B0604030504040204" pitchFamily="34" charset="0"/>
              </a:rPr>
              <a:t>192.168.3.0/24</a:t>
            </a:r>
            <a:r>
              <a:rPr lang="zh-CN" altLang="zh-CN" sz="2000" kern="0" dirty="0">
                <a:effectLst/>
                <a:latin typeface="+mn-ea"/>
                <a:cs typeface="Tahoma" panose="020B0604030504040204" pitchFamily="34" charset="0"/>
              </a:rPr>
              <a:t>网段的编号的标准</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a:t>
            </a:r>
            <a:endParaRPr lang="zh-CN" altLang="zh-CN" sz="2000" kern="100" dirty="0">
              <a:effectLst/>
              <a:latin typeface="+mn-ea"/>
            </a:endParaRPr>
          </a:p>
          <a:p>
            <a:pPr marL="227965" indent="266700" algn="just">
              <a:lnSpc>
                <a:spcPct val="150000"/>
              </a:lnSpc>
              <a:tabLst>
                <a:tab pos="336550" algn="l"/>
              </a:tabLs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2">
            <a:extLst>
              <a:ext uri="{FF2B5EF4-FFF2-40B4-BE49-F238E27FC236}">
                <a16:creationId xmlns:a16="http://schemas.microsoft.com/office/drawing/2014/main" id="{65855F66-5BE0-2492-749A-9A27FA0F0C7A}"/>
              </a:ext>
            </a:extLst>
          </p:cNvPr>
          <p:cNvPicPr>
            <a:picLocks noChangeAspect="1"/>
          </p:cNvPicPr>
          <p:nvPr/>
        </p:nvPicPr>
        <p:blipFill>
          <a:blip r:embed="rId2"/>
          <a:stretch>
            <a:fillRect/>
          </a:stretch>
        </p:blipFill>
        <p:spPr>
          <a:xfrm>
            <a:off x="4575175" y="3236559"/>
            <a:ext cx="4124484" cy="2826458"/>
          </a:xfrm>
          <a:prstGeom prst="rect">
            <a:avLst/>
          </a:prstGeom>
        </p:spPr>
      </p:pic>
      <p:sp>
        <p:nvSpPr>
          <p:cNvPr id="8" name="文本框 7">
            <a:extLst>
              <a:ext uri="{FF2B5EF4-FFF2-40B4-BE49-F238E27FC236}">
                <a16:creationId xmlns:a16="http://schemas.microsoft.com/office/drawing/2014/main" id="{C334EBA6-EF56-75FB-4ED7-83DE290E458A}"/>
              </a:ext>
            </a:extLst>
          </p:cNvPr>
          <p:cNvSpPr txBox="1"/>
          <p:nvPr/>
        </p:nvSpPr>
        <p:spPr>
          <a:xfrm>
            <a:off x="4879975" y="6063017"/>
            <a:ext cx="3276600" cy="338554"/>
          </a:xfrm>
          <a:prstGeom prst="rect">
            <a:avLst/>
          </a:prstGeom>
          <a:noFill/>
        </p:spPr>
        <p:txBody>
          <a:bodyPr wrap="square" rtlCol="0">
            <a:spAutoFit/>
          </a:bodyPr>
          <a:lstStyle/>
          <a:p>
            <a:pPr algn="ctr"/>
            <a:r>
              <a:rPr lang="zh-CN" altLang="zh-CN" sz="1600" kern="0" dirty="0">
                <a:effectLst/>
                <a:latin typeface="+mn-ea"/>
                <a:cs typeface="Tahoma" panose="020B0604030504040204" pitchFamily="34" charset="0"/>
              </a:rPr>
              <a:t>图</a:t>
            </a:r>
            <a:r>
              <a:rPr lang="en-US" altLang="zh-CN" sz="1600" kern="0" dirty="0">
                <a:effectLst/>
                <a:latin typeface="+mn-ea"/>
                <a:cs typeface="Tahoma" panose="020B0604030504040204" pitchFamily="34" charset="0"/>
              </a:rPr>
              <a:t>8-6 </a:t>
            </a:r>
            <a:r>
              <a:rPr lang="zh-CN" altLang="zh-CN" sz="1600" kern="0" dirty="0">
                <a:effectLst/>
                <a:latin typeface="+mn-ea"/>
                <a:cs typeface="Tahoma" panose="020B0604030504040204" pitchFamily="34" charset="0"/>
              </a:rPr>
              <a:t>例</a:t>
            </a:r>
            <a:r>
              <a:rPr lang="en-US" altLang="zh-CN" sz="1600" kern="0" dirty="0">
                <a:effectLst/>
                <a:latin typeface="+mn-ea"/>
                <a:cs typeface="Tahoma" panose="020B0604030504040204" pitchFamily="34" charset="0"/>
              </a:rPr>
              <a:t>1</a:t>
            </a:r>
            <a:r>
              <a:rPr lang="zh-CN" altLang="zh-CN" sz="1600" kern="0" dirty="0">
                <a:effectLst/>
                <a:latin typeface="+mn-ea"/>
                <a:cs typeface="Tahoma" panose="020B0604030504040204" pitchFamily="34" charset="0"/>
              </a:rPr>
              <a:t>网络拓扑图</a:t>
            </a:r>
            <a:endParaRPr lang="zh-CN" altLang="zh-CN" sz="1600" kern="100" dirty="0">
              <a:effectLst/>
              <a:latin typeface="+mn-ea"/>
            </a:endParaRPr>
          </a:p>
        </p:txBody>
      </p:sp>
    </p:spTree>
    <p:extLst>
      <p:ext uri="{BB962C8B-B14F-4D97-AF65-F5344CB8AC3E}">
        <p14:creationId xmlns:p14="http://schemas.microsoft.com/office/powerpoint/2010/main" val="2470000062"/>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1884618"/>
          </a:xfrm>
          <a:prstGeom prst="rect">
            <a:avLst/>
          </a:prstGeom>
          <a:noFill/>
        </p:spPr>
        <p:txBody>
          <a:bodyPr wrap="square" rtlCol="0" anchor="t">
            <a:spAutoFit/>
          </a:bodyPr>
          <a:lstStyle/>
          <a:p>
            <a:pPr indent="267970" algn="just">
              <a:lnSpc>
                <a:spcPct val="150000"/>
              </a:lnSpc>
            </a:pPr>
            <a:r>
              <a:rPr lang="en-US" altLang="zh-CN" sz="2000" b="1" kern="0" dirty="0">
                <a:effectLst/>
                <a:latin typeface="+mn-ea"/>
                <a:cs typeface="Tahoma" panose="020B0604030504040204" pitchFamily="34" charset="0"/>
              </a:rPr>
              <a:t>2</a:t>
            </a:r>
            <a:r>
              <a:rPr lang="zh-CN" altLang="zh-CN" sz="2000" b="1" kern="0" dirty="0">
                <a:effectLst/>
                <a:latin typeface="+mn-ea"/>
                <a:cs typeface="Tahoma" panose="020B0604030504040204" pitchFamily="34" charset="0"/>
              </a:rPr>
              <a:t>．高级的访问控制列表</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高级</a:t>
            </a:r>
            <a:r>
              <a:rPr lang="en-US" altLang="zh-CN" sz="2000" kern="0" dirty="0">
                <a:effectLst/>
                <a:latin typeface="+mn-ea"/>
                <a:cs typeface="Tahoma" panose="020B0604030504040204" pitchFamily="34" charset="0"/>
              </a:rPr>
              <a:t> ACL</a:t>
            </a:r>
            <a:r>
              <a:rPr lang="zh-CN" altLang="zh-CN" sz="2000" kern="0" dirty="0">
                <a:effectLst/>
                <a:latin typeface="+mn-ea"/>
                <a:cs typeface="Tahoma" panose="020B0604030504040204" pitchFamily="34" charset="0"/>
              </a:rPr>
              <a:t>（编号：</a:t>
            </a:r>
            <a:r>
              <a:rPr lang="en-US" altLang="zh-CN" sz="2000" kern="0" dirty="0">
                <a:effectLst/>
                <a:latin typeface="+mn-ea"/>
                <a:cs typeface="Tahoma" panose="020B0604030504040204" pitchFamily="34" charset="0"/>
              </a:rPr>
              <a:t>3000</a:t>
            </a:r>
            <a:r>
              <a:rPr lang="zh-CN" altLang="zh-CN" sz="2000" kern="0" dirty="0">
                <a:effectLst/>
                <a:latin typeface="+mn-ea"/>
                <a:cs typeface="Tahoma" panose="020B0604030504040204" pitchFamily="34" charset="0"/>
              </a:rPr>
              <a:t>到</a:t>
            </a:r>
            <a:r>
              <a:rPr lang="en-US" altLang="zh-CN" sz="2000" kern="0" dirty="0">
                <a:effectLst/>
                <a:latin typeface="+mn-ea"/>
                <a:cs typeface="Tahoma" panose="020B0604030504040204" pitchFamily="34" charset="0"/>
              </a:rPr>
              <a:t>3999</a:t>
            </a:r>
            <a:r>
              <a:rPr lang="zh-CN" altLang="zh-CN" sz="2000" kern="0" dirty="0">
                <a:effectLst/>
                <a:latin typeface="+mn-ea"/>
                <a:cs typeface="Tahoma" panose="020B0604030504040204" pitchFamily="34" charset="0"/>
              </a:rPr>
              <a:t>）可以测试</a:t>
            </a:r>
            <a:r>
              <a:rPr lang="en-US" altLang="zh-CN" sz="2000" kern="0" dirty="0">
                <a:effectLst/>
                <a:latin typeface="+mn-ea"/>
                <a:cs typeface="Tahoma" panose="020B0604030504040204" pitchFamily="34" charset="0"/>
              </a:rPr>
              <a:t>IP</a:t>
            </a:r>
            <a:r>
              <a:rPr lang="zh-CN" altLang="zh-CN" sz="2000" kern="0" dirty="0">
                <a:effectLst/>
                <a:latin typeface="+mn-ea"/>
                <a:cs typeface="Tahoma" panose="020B0604030504040204" pitchFamily="34" charset="0"/>
              </a:rPr>
              <a:t>报文的源、目的地址、协议、端口号。高级</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对数据包过滤的示意图如图</a:t>
            </a:r>
            <a:r>
              <a:rPr lang="en-US" altLang="zh-CN" sz="2000" kern="0" dirty="0">
                <a:effectLst/>
                <a:latin typeface="+mn-ea"/>
                <a:cs typeface="Tahoma" panose="020B0604030504040204" pitchFamily="34" charset="0"/>
              </a:rPr>
              <a:t>8-7</a:t>
            </a:r>
            <a:r>
              <a:rPr lang="zh-CN" altLang="zh-CN" sz="2000" kern="0" dirty="0">
                <a:effectLst/>
                <a:latin typeface="+mn-ea"/>
                <a:cs typeface="Tahoma" panose="020B0604030504040204" pitchFamily="34" charset="0"/>
              </a:rPr>
              <a:t>所示。</a:t>
            </a:r>
            <a:endParaRPr lang="zh-CN" altLang="zh-CN" sz="2000" kern="100" dirty="0">
              <a:effectLst/>
              <a:latin typeface="+mn-ea"/>
            </a:endParaRPr>
          </a:p>
          <a:p>
            <a:pPr marL="227965" indent="266700" algn="just">
              <a:lnSpc>
                <a:spcPct val="150000"/>
              </a:lnSpc>
              <a:tabLst>
                <a:tab pos="336550" algn="l"/>
              </a:tabLs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5" name="图片 4">
            <a:extLst>
              <a:ext uri="{FF2B5EF4-FFF2-40B4-BE49-F238E27FC236}">
                <a16:creationId xmlns:a16="http://schemas.microsoft.com/office/drawing/2014/main" id="{4FEB4480-F976-2172-DE31-82AB7B913285}"/>
              </a:ext>
            </a:extLst>
          </p:cNvPr>
          <p:cNvPicPr>
            <a:picLocks noChangeAspect="1"/>
          </p:cNvPicPr>
          <p:nvPr/>
        </p:nvPicPr>
        <p:blipFill>
          <a:blip r:embed="rId2"/>
          <a:stretch>
            <a:fillRect/>
          </a:stretch>
        </p:blipFill>
        <p:spPr>
          <a:xfrm>
            <a:off x="3813175" y="3140710"/>
            <a:ext cx="5274310" cy="3018155"/>
          </a:xfrm>
          <a:prstGeom prst="rect">
            <a:avLst/>
          </a:prstGeom>
        </p:spPr>
      </p:pic>
      <p:sp>
        <p:nvSpPr>
          <p:cNvPr id="7" name="文本框 6">
            <a:extLst>
              <a:ext uri="{FF2B5EF4-FFF2-40B4-BE49-F238E27FC236}">
                <a16:creationId xmlns:a16="http://schemas.microsoft.com/office/drawing/2014/main" id="{D2ABEEA2-09E4-C5A3-C4F3-0F884C2C27AD}"/>
              </a:ext>
            </a:extLst>
          </p:cNvPr>
          <p:cNvSpPr txBox="1"/>
          <p:nvPr/>
        </p:nvSpPr>
        <p:spPr>
          <a:xfrm>
            <a:off x="4575175" y="6312178"/>
            <a:ext cx="4876800" cy="338554"/>
          </a:xfrm>
          <a:prstGeom prst="rect">
            <a:avLst/>
          </a:prstGeom>
          <a:noFill/>
        </p:spPr>
        <p:txBody>
          <a:bodyPr wrap="square" rtlCol="0">
            <a:spAutoFit/>
          </a:bodyPr>
          <a:lstStyle/>
          <a:p>
            <a:r>
              <a:rPr lang="zh-CN" altLang="zh-CN" sz="1600" kern="0" dirty="0">
                <a:effectLst/>
                <a:latin typeface="+mn-ea"/>
                <a:cs typeface="Tahoma" panose="020B0604030504040204" pitchFamily="34" charset="0"/>
              </a:rPr>
              <a:t>图</a:t>
            </a:r>
            <a:r>
              <a:rPr lang="en-US" altLang="zh-CN" sz="1600" kern="0" dirty="0">
                <a:effectLst/>
                <a:latin typeface="+mn-ea"/>
                <a:cs typeface="Tahoma" panose="020B0604030504040204" pitchFamily="34" charset="0"/>
              </a:rPr>
              <a:t>8-7 </a:t>
            </a:r>
            <a:r>
              <a:rPr lang="zh-CN" altLang="zh-CN" sz="1600" kern="0" dirty="0">
                <a:effectLst/>
                <a:latin typeface="+mn-ea"/>
                <a:cs typeface="Tahoma" panose="020B0604030504040204" pitchFamily="34" charset="0"/>
              </a:rPr>
              <a:t>高级</a:t>
            </a:r>
            <a:r>
              <a:rPr lang="en-US" altLang="zh-CN" sz="1600" kern="0" dirty="0">
                <a:effectLst/>
                <a:latin typeface="+mn-ea"/>
                <a:cs typeface="Tahoma" panose="020B0604030504040204" pitchFamily="34" charset="0"/>
              </a:rPr>
              <a:t>ACL</a:t>
            </a:r>
            <a:r>
              <a:rPr lang="zh-CN" altLang="zh-CN" sz="1600" kern="0" dirty="0">
                <a:effectLst/>
                <a:latin typeface="+mn-ea"/>
                <a:cs typeface="Tahoma" panose="020B0604030504040204" pitchFamily="34" charset="0"/>
              </a:rPr>
              <a:t>对数据包过滤示意图</a:t>
            </a:r>
            <a:endParaRPr lang="zh-CN" altLang="zh-CN" sz="1600" kern="100" dirty="0">
              <a:effectLst/>
              <a:latin typeface="+mn-ea"/>
            </a:endParaRPr>
          </a:p>
        </p:txBody>
      </p:sp>
    </p:spTree>
    <p:extLst>
      <p:ext uri="{BB962C8B-B14F-4D97-AF65-F5344CB8AC3E}">
        <p14:creationId xmlns:p14="http://schemas.microsoft.com/office/powerpoint/2010/main" val="2213875975"/>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4192943"/>
          </a:xfrm>
          <a:prstGeom prst="rect">
            <a:avLst/>
          </a:prstGeom>
          <a:noFill/>
        </p:spPr>
        <p:txBody>
          <a:bodyPr wrap="square" rtlCol="0" anchor="t">
            <a:spAutoFit/>
          </a:bodyPr>
          <a:lstStyle/>
          <a:p>
            <a:pPr indent="266700" algn="just">
              <a:lnSpc>
                <a:spcPct val="150000"/>
              </a:lnSpc>
            </a:pPr>
            <a:r>
              <a:rPr lang="en-US" altLang="zh-CN" sz="2000" kern="0" dirty="0">
                <a:effectLst/>
                <a:latin typeface="+mn-ea"/>
                <a:cs typeface="Tahoma" panose="020B0604030504040204" pitchFamily="34" charset="0"/>
              </a:rPr>
              <a:t>1</a:t>
            </a:r>
            <a:r>
              <a:rPr lang="zh-CN" altLang="zh-CN" sz="2000" kern="0" dirty="0">
                <a:effectLst/>
                <a:latin typeface="+mn-ea"/>
                <a:cs typeface="Tahoma" panose="020B0604030504040204" pitchFamily="34" charset="0"/>
              </a:rPr>
              <a:t>）高级</a:t>
            </a: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配置</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1</a:t>
            </a:r>
            <a:r>
              <a:rPr lang="zh-CN" altLang="zh-CN" sz="2000" kern="0" dirty="0">
                <a:effectLst/>
                <a:latin typeface="+mn-ea"/>
                <a:cs typeface="Tahoma" panose="020B0604030504040204" pitchFamily="34" charset="0"/>
              </a:rPr>
              <a:t>）创建访问控制列表</a:t>
            </a:r>
            <a:endParaRPr lang="zh-CN" altLang="zh-CN" sz="2000" kern="100" dirty="0">
              <a:effectLst/>
              <a:latin typeface="+mn-ea"/>
            </a:endParaRPr>
          </a:p>
          <a:p>
            <a:pPr indent="267970" algn="just">
              <a:lnSpc>
                <a:spcPct val="150000"/>
              </a:lnSpc>
            </a:pPr>
            <a:r>
              <a:rPr lang="en-US" altLang="zh-CN" sz="2000" b="1" kern="0" dirty="0">
                <a:effectLst/>
                <a:latin typeface="+mn-ea"/>
                <a:cs typeface="Tahoma" panose="020B0604030504040204" pitchFamily="34" charset="0"/>
              </a:rPr>
              <a:t>[Huawei]</a:t>
            </a:r>
            <a:r>
              <a:rPr lang="en-US" altLang="zh-CN" sz="2000" b="1" kern="0" dirty="0" err="1">
                <a:effectLst/>
                <a:latin typeface="+mn-ea"/>
                <a:cs typeface="Tahoma" panose="020B0604030504040204" pitchFamily="34" charset="0"/>
              </a:rPr>
              <a:t>acl</a:t>
            </a:r>
            <a:r>
              <a:rPr lang="en-US" altLang="zh-CN" sz="2000" b="1" kern="0" dirty="0">
                <a:effectLst/>
                <a:latin typeface="+mn-ea"/>
                <a:cs typeface="Tahoma" panose="020B0604030504040204" pitchFamily="34" charset="0"/>
              </a:rPr>
              <a:t> 3000</a:t>
            </a:r>
            <a:endParaRPr lang="zh-CN" altLang="zh-CN" sz="2000" kern="100" dirty="0">
              <a:effectLst/>
              <a:latin typeface="+mn-ea"/>
            </a:endParaRPr>
          </a:p>
          <a:p>
            <a:pPr indent="267970" algn="just">
              <a:lnSpc>
                <a:spcPct val="150000"/>
              </a:lnSpc>
            </a:pPr>
            <a:r>
              <a:rPr lang="en-US" altLang="zh-CN" sz="2000" b="1" kern="0" dirty="0">
                <a:effectLst/>
                <a:latin typeface="+mn-ea"/>
                <a:cs typeface="Tahoma" panose="020B0604030504040204" pitchFamily="34" charset="0"/>
              </a:rPr>
              <a:t>[Huawei-acl-adv-3000]rule access-list </a:t>
            </a:r>
            <a:r>
              <a:rPr lang="en-US" altLang="zh-CN" sz="2000" b="1" i="1" kern="0" dirty="0">
                <a:effectLst/>
                <a:latin typeface="+mn-ea"/>
                <a:cs typeface="Tahoma" panose="020B0604030504040204" pitchFamily="34" charset="0"/>
              </a:rPr>
              <a:t>access-list-number</a:t>
            </a:r>
            <a:r>
              <a:rPr lang="en-US" altLang="zh-CN" sz="2000" b="1" kern="0" dirty="0">
                <a:effectLst/>
                <a:latin typeface="+mn-ea"/>
                <a:cs typeface="Tahoma" panose="020B0604030504040204" pitchFamily="34" charset="0"/>
              </a:rPr>
              <a:t>  { permit | deny } </a:t>
            </a:r>
            <a:r>
              <a:rPr lang="en-US" altLang="zh-CN" sz="2000" b="1" i="1" kern="0" dirty="0">
                <a:effectLst/>
                <a:latin typeface="+mn-ea"/>
                <a:cs typeface="Tahoma" panose="020B0604030504040204" pitchFamily="34" charset="0"/>
              </a:rPr>
              <a:t>protocol source source-wildcard [operator port]destination destination-wildcard </a:t>
            </a:r>
            <a:r>
              <a:rPr lang="en-US" altLang="zh-CN" sz="2000" b="1" kern="0" dirty="0">
                <a:effectLst/>
                <a:latin typeface="+mn-ea"/>
                <a:cs typeface="Tahoma" panose="020B0604030504040204" pitchFamily="34" charset="0"/>
              </a:rPr>
              <a:t> [ </a:t>
            </a:r>
            <a:r>
              <a:rPr lang="en-US" altLang="zh-CN" sz="2000" b="1" i="1" kern="0" dirty="0">
                <a:effectLst/>
                <a:latin typeface="+mn-ea"/>
                <a:cs typeface="Tahoma" panose="020B0604030504040204" pitchFamily="34" charset="0"/>
              </a:rPr>
              <a:t>operator port</a:t>
            </a:r>
            <a:r>
              <a:rPr lang="en-US" altLang="zh-CN" sz="2000" b="1" kern="0" dirty="0">
                <a:effectLst/>
                <a:latin typeface="+mn-ea"/>
                <a:cs typeface="Tahoma" panose="020B0604030504040204" pitchFamily="34" charset="0"/>
              </a:rPr>
              <a:t> ]  [ established ] [log]</a:t>
            </a:r>
            <a:endParaRPr lang="zh-CN" altLang="zh-CN" sz="2000" kern="100" dirty="0">
              <a:effectLst/>
              <a:latin typeface="+mn-ea"/>
            </a:endParaRPr>
          </a:p>
          <a:p>
            <a:pPr indent="266700" algn="just">
              <a:lnSpc>
                <a:spcPct val="150000"/>
              </a:lnSpc>
            </a:pPr>
            <a:r>
              <a:rPr lang="en-US" altLang="zh-CN" sz="2000" kern="0" dirty="0">
                <a:effectLst/>
                <a:latin typeface="+mn-ea"/>
                <a:cs typeface="Tahoma" panose="020B0604030504040204" pitchFamily="34" charset="0"/>
              </a:rPr>
              <a:t>[R1-acl-adv-3000]rule 5 deny </a:t>
            </a:r>
            <a:r>
              <a:rPr lang="en-US" altLang="zh-CN" sz="2000" kern="0" dirty="0" err="1">
                <a:effectLst/>
                <a:latin typeface="+mn-ea"/>
                <a:cs typeface="Tahoma" panose="020B0604030504040204" pitchFamily="34" charset="0"/>
              </a:rPr>
              <a:t>tcp</a:t>
            </a:r>
            <a:r>
              <a:rPr lang="en-US" altLang="zh-CN" sz="2000" kern="0" dirty="0">
                <a:effectLst/>
                <a:latin typeface="+mn-ea"/>
                <a:cs typeface="Tahoma" panose="020B0604030504040204" pitchFamily="34" charset="0"/>
              </a:rPr>
              <a:t> source 192.168.1.2 0 destination 192.168.3.2 0 destination-port eq 21  </a:t>
            </a:r>
            <a:endParaRPr lang="zh-CN" altLang="zh-CN" sz="2000" kern="100" dirty="0">
              <a:effectLst/>
              <a:latin typeface="+mn-ea"/>
            </a:endParaRPr>
          </a:p>
          <a:p>
            <a:pPr marL="227965" indent="266700" algn="just">
              <a:lnSpc>
                <a:spcPct val="150000"/>
              </a:lnSpc>
              <a:tabLst>
                <a:tab pos="336550" algn="l"/>
              </a:tabLs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204756098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786728" y="451628"/>
            <a:ext cx="6927608" cy="1478911"/>
            <a:chOff x="3831" y="3919"/>
            <a:chExt cx="11776" cy="3366"/>
          </a:xfrm>
        </p:grpSpPr>
        <p:sp>
          <p:nvSpPr>
            <p:cNvPr id="15" name="文本框 14"/>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prstClr val="black"/>
                  </a:solidFill>
                  <a:latin typeface="微软雅黑" panose="020B0503020204020204" pitchFamily="34" charset="-122"/>
                  <a:ea typeface="微软雅黑" panose="020B0503020204020204" pitchFamily="34" charset="-122"/>
                  <a:cs typeface="+mn-ea"/>
                  <a:sym typeface="+mn-lt"/>
                </a:rPr>
                <a:t>CONTENTS</a:t>
              </a:r>
            </a:p>
          </p:txBody>
        </p:sp>
        <p:sp>
          <p:nvSpPr>
            <p:cNvPr id="4" name="文本框 3"/>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srgbClr val="4080DC"/>
                  </a:solidFill>
                  <a:latin typeface="微软雅黑" panose="020B0503020204020204" pitchFamily="34" charset="-122"/>
                  <a:ea typeface="微软雅黑" panose="020B0503020204020204" pitchFamily="34" charset="-122"/>
                  <a:cs typeface="+mn-ea"/>
                  <a:sym typeface="+mn-lt"/>
                </a:rPr>
                <a:t>CONTENTS</a:t>
              </a:r>
            </a:p>
          </p:txBody>
        </p:sp>
      </p:grpSp>
      <p:sp>
        <p:nvSpPr>
          <p:cNvPr id="5" name="文本框 4"/>
          <p:cNvSpPr txBox="1"/>
          <p:nvPr/>
        </p:nvSpPr>
        <p:spPr>
          <a:xfrm>
            <a:off x="6273800" y="2011045"/>
            <a:ext cx="1125855"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8.1</a:t>
            </a:r>
          </a:p>
        </p:txBody>
      </p:sp>
      <p:sp>
        <p:nvSpPr>
          <p:cNvPr id="2" name="文本框 1"/>
          <p:cNvSpPr txBox="1"/>
          <p:nvPr/>
        </p:nvSpPr>
        <p:spPr>
          <a:xfrm>
            <a:off x="7409067" y="2107066"/>
            <a:ext cx="14670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项目导入</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6273800" y="2639060"/>
            <a:ext cx="1109980"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8.2</a:t>
            </a:r>
          </a:p>
        </p:txBody>
      </p:sp>
      <p:sp>
        <p:nvSpPr>
          <p:cNvPr id="6" name="文本框 5"/>
          <p:cNvSpPr txBox="1"/>
          <p:nvPr/>
        </p:nvSpPr>
        <p:spPr>
          <a:xfrm>
            <a:off x="7409066" y="2754054"/>
            <a:ext cx="43195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职业能力目标和要求</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6273800" y="3287395"/>
            <a:ext cx="1294130"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8.3</a:t>
            </a:r>
          </a:p>
        </p:txBody>
      </p:sp>
      <p:sp>
        <p:nvSpPr>
          <p:cNvPr id="10" name="文本框 9"/>
          <p:cNvSpPr txBox="1"/>
          <p:nvPr/>
        </p:nvSpPr>
        <p:spPr>
          <a:xfrm>
            <a:off x="7409067" y="3371531"/>
            <a:ext cx="14670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相关知识</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6273800" y="3915410"/>
            <a:ext cx="1448435"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8.4</a:t>
            </a:r>
          </a:p>
        </p:txBody>
      </p:sp>
      <p:sp>
        <p:nvSpPr>
          <p:cNvPr id="13" name="文本框 12"/>
          <p:cNvSpPr txBox="1"/>
          <p:nvPr/>
        </p:nvSpPr>
        <p:spPr>
          <a:xfrm>
            <a:off x="7409067" y="3974929"/>
            <a:ext cx="24053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项目设计与准备</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6273800" y="4522470"/>
            <a:ext cx="1429385"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8.5</a:t>
            </a:r>
          </a:p>
        </p:txBody>
      </p:sp>
      <p:sp>
        <p:nvSpPr>
          <p:cNvPr id="19" name="文本框 18"/>
          <p:cNvSpPr txBox="1"/>
          <p:nvPr/>
        </p:nvSpPr>
        <p:spPr>
          <a:xfrm>
            <a:off x="7409067" y="4592422"/>
            <a:ext cx="14528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项目实施</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23" name="图片 22" descr="D:\APPT制作\新员工网络信息安全意识培训\素材\元素\图片\51miz-E850815-01D69F5C.png51miz-E850815-01D69F5C"/>
          <p:cNvPicPr>
            <a:picLocks noChangeAspect="1"/>
          </p:cNvPicPr>
          <p:nvPr/>
        </p:nvPicPr>
        <p:blipFill>
          <a:blip r:embed="rId2" cstate="screen"/>
          <a:srcRect/>
          <a:stretch>
            <a:fillRect/>
          </a:stretch>
        </p:blipFill>
        <p:spPr>
          <a:xfrm>
            <a:off x="1146325" y="2066221"/>
            <a:ext cx="3640402" cy="3620404"/>
          </a:xfrm>
          <a:prstGeom prst="rect">
            <a:avLst/>
          </a:prstGeom>
        </p:spPr>
      </p:pic>
      <p:sp>
        <p:nvSpPr>
          <p:cNvPr id="7" name="文本框 6"/>
          <p:cNvSpPr txBox="1"/>
          <p:nvPr/>
        </p:nvSpPr>
        <p:spPr>
          <a:xfrm>
            <a:off x="6248400" y="5182870"/>
            <a:ext cx="1276350"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8.6</a:t>
            </a:r>
          </a:p>
        </p:txBody>
      </p:sp>
      <p:sp>
        <p:nvSpPr>
          <p:cNvPr id="8" name="文本框 7"/>
          <p:cNvSpPr txBox="1"/>
          <p:nvPr/>
        </p:nvSpPr>
        <p:spPr>
          <a:xfrm>
            <a:off x="7383667" y="5252822"/>
            <a:ext cx="14528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项目验收</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 name="文本框 10"/>
          <p:cNvSpPr txBox="1"/>
          <p:nvPr/>
        </p:nvSpPr>
        <p:spPr>
          <a:xfrm>
            <a:off x="6248400" y="5860415"/>
            <a:ext cx="1200150"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8.7</a:t>
            </a:r>
          </a:p>
        </p:txBody>
      </p:sp>
      <p:sp>
        <p:nvSpPr>
          <p:cNvPr id="14" name="文本框 13"/>
          <p:cNvSpPr txBox="1"/>
          <p:nvPr/>
        </p:nvSpPr>
        <p:spPr>
          <a:xfrm>
            <a:off x="7383667" y="5930367"/>
            <a:ext cx="14528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项目小结</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500"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strVal val="#ppt_x"/>
                                          </p:val>
                                        </p:tav>
                                        <p:tav tm="100000">
                                          <p:val>
                                            <p:strVal val="#ppt_x"/>
                                          </p:val>
                                        </p:tav>
                                      </p:tavLst>
                                    </p:anim>
                                    <p:anim calcmode="lin" valueType="num">
                                      <p:cBhvr>
                                        <p:cTn id="1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5531771"/>
          </a:xfrm>
          <a:prstGeom prst="rect">
            <a:avLst/>
          </a:prstGeom>
          <a:noFill/>
        </p:spPr>
        <p:txBody>
          <a:bodyPr wrap="square" rtlCol="0" anchor="t">
            <a:spAutoFit/>
          </a:bodyPr>
          <a:lstStyle/>
          <a:p>
            <a:pPr marL="342900" lvl="0" indent="-342900" algn="just">
              <a:lnSpc>
                <a:spcPct val="150000"/>
              </a:lnSpc>
              <a:buFont typeface="Wingdings" panose="05000000000000000000" pitchFamily="2" charset="2"/>
              <a:buChar char=""/>
              <a:tabLst>
                <a:tab pos="336550" algn="l"/>
                <a:tab pos="457200" algn="l"/>
              </a:tabLst>
            </a:pPr>
            <a:r>
              <a:rPr lang="en-US" altLang="zh-CN" sz="2000" kern="0" dirty="0">
                <a:effectLst/>
                <a:latin typeface="+mn-ea"/>
                <a:cs typeface="Tahoma" panose="020B0604030504040204" pitchFamily="34" charset="0"/>
              </a:rPr>
              <a:t>access-list-number</a:t>
            </a:r>
            <a:r>
              <a:rPr lang="zh-CN" altLang="zh-CN" sz="2000" kern="0" dirty="0">
                <a:effectLst/>
                <a:latin typeface="+mn-ea"/>
                <a:cs typeface="Tahoma" panose="020B0604030504040204" pitchFamily="34" charset="0"/>
              </a:rPr>
              <a:t>（编号）</a:t>
            </a:r>
            <a:r>
              <a:rPr lang="en-US" altLang="zh-CN" sz="2000" kern="0" dirty="0">
                <a:effectLst/>
                <a:latin typeface="+mn-ea"/>
                <a:cs typeface="Tahoma" panose="020B0604030504040204" pitchFamily="34" charset="0"/>
              </a:rPr>
              <a:t>:3000-3999</a:t>
            </a:r>
            <a:r>
              <a:rPr lang="zh-CN" altLang="zh-CN" sz="2000" kern="0" dirty="0">
                <a:effectLst/>
                <a:latin typeface="+mn-ea"/>
                <a:cs typeface="Tahoma" panose="020B0604030504040204" pitchFamily="34" charset="0"/>
              </a:rPr>
              <a:t>。</a:t>
            </a:r>
            <a:endParaRPr lang="zh-CN" altLang="zh-CN" sz="2000" kern="100" dirty="0">
              <a:effectLst/>
              <a:latin typeface="+mn-ea"/>
            </a:endParaRPr>
          </a:p>
          <a:p>
            <a:pPr marL="342900" lvl="0" indent="-342900" algn="just">
              <a:lnSpc>
                <a:spcPct val="150000"/>
              </a:lnSpc>
              <a:buFont typeface="Wingdings" panose="05000000000000000000" pitchFamily="2" charset="2"/>
              <a:buChar char=""/>
              <a:tabLst>
                <a:tab pos="336550" algn="l"/>
                <a:tab pos="457200" algn="l"/>
              </a:tabLst>
            </a:pPr>
            <a:r>
              <a:rPr lang="en-US" altLang="zh-CN" sz="2000" kern="0" dirty="0">
                <a:effectLst/>
                <a:latin typeface="+mn-ea"/>
                <a:cs typeface="Tahoma" panose="020B0604030504040204" pitchFamily="34" charset="0"/>
              </a:rPr>
              <a:t>protocol</a:t>
            </a:r>
            <a:r>
              <a:rPr lang="zh-CN" altLang="zh-CN" sz="2000" kern="0" dirty="0">
                <a:effectLst/>
                <a:latin typeface="+mn-ea"/>
                <a:cs typeface="Tahoma" panose="020B0604030504040204" pitchFamily="34" charset="0"/>
              </a:rPr>
              <a:t>（协议）</a:t>
            </a:r>
            <a:r>
              <a:rPr lang="en-US" altLang="zh-CN" sz="2000" kern="0" dirty="0">
                <a:effectLst/>
                <a:latin typeface="+mn-ea"/>
                <a:cs typeface="Tahoma" panose="020B0604030504040204" pitchFamily="34" charset="0"/>
              </a:rPr>
              <a:t>: </a:t>
            </a:r>
            <a:r>
              <a:rPr lang="zh-CN" altLang="zh-CN" sz="2000" kern="0" dirty="0">
                <a:effectLst/>
                <a:latin typeface="+mn-ea"/>
                <a:cs typeface="Tahoma" panose="020B0604030504040204" pitchFamily="34" charset="0"/>
              </a:rPr>
              <a:t>用于指示</a:t>
            </a:r>
            <a:r>
              <a:rPr lang="en-US" altLang="zh-CN" sz="2000" kern="0" dirty="0">
                <a:effectLst/>
                <a:latin typeface="+mn-ea"/>
                <a:cs typeface="Tahoma" panose="020B0604030504040204" pitchFamily="34" charset="0"/>
              </a:rPr>
              <a:t>IP</a:t>
            </a:r>
            <a:r>
              <a:rPr lang="zh-CN" altLang="zh-CN" sz="2000" kern="0" dirty="0">
                <a:effectLst/>
                <a:latin typeface="+mn-ea"/>
                <a:cs typeface="Tahoma" panose="020B0604030504040204" pitchFamily="34" charset="0"/>
              </a:rPr>
              <a:t>及所承载的上层协议，包括</a:t>
            </a:r>
            <a:r>
              <a:rPr lang="en-US" altLang="zh-CN" sz="2000" kern="0" dirty="0">
                <a:effectLst/>
                <a:latin typeface="+mn-ea"/>
                <a:cs typeface="Tahoma" panose="020B0604030504040204" pitchFamily="34" charset="0"/>
              </a:rPr>
              <a:t>IP</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TCP</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HTTP</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FTP</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SMTP</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UDP</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DNS</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SNMP</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TFTP</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OSPF</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ICMP</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AHP</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ESP</a:t>
            </a:r>
            <a:r>
              <a:rPr lang="zh-CN" altLang="zh-CN" sz="2000" kern="0" dirty="0">
                <a:effectLst/>
                <a:latin typeface="+mn-ea"/>
                <a:cs typeface="Tahoma" panose="020B0604030504040204" pitchFamily="34" charset="0"/>
              </a:rPr>
              <a:t>等。</a:t>
            </a:r>
            <a:endParaRPr lang="zh-CN" altLang="zh-CN" sz="2000" kern="100" dirty="0">
              <a:effectLst/>
              <a:latin typeface="+mn-ea"/>
            </a:endParaRPr>
          </a:p>
          <a:p>
            <a:pPr marL="342900" lvl="0" indent="-342900" algn="just">
              <a:lnSpc>
                <a:spcPct val="150000"/>
              </a:lnSpc>
              <a:buFont typeface="Wingdings" panose="05000000000000000000" pitchFamily="2" charset="2"/>
              <a:buChar char=""/>
              <a:tabLst>
                <a:tab pos="336550" algn="l"/>
                <a:tab pos="457200" algn="l"/>
              </a:tabLst>
            </a:pPr>
            <a:r>
              <a:rPr lang="en-US" altLang="zh-CN" sz="2000" kern="0" dirty="0">
                <a:effectLst/>
                <a:latin typeface="+mn-ea"/>
                <a:cs typeface="Tahoma" panose="020B0604030504040204" pitchFamily="34" charset="0"/>
              </a:rPr>
              <a:t>operator</a:t>
            </a:r>
            <a:r>
              <a:rPr lang="zh-CN" altLang="zh-CN" sz="2000" kern="0" dirty="0">
                <a:effectLst/>
                <a:latin typeface="+mn-ea"/>
                <a:cs typeface="Tahoma" panose="020B0604030504040204" pitchFamily="34" charset="0"/>
              </a:rPr>
              <a:t>（操作）：表示当协议类型为</a:t>
            </a:r>
            <a:r>
              <a:rPr lang="en-US" altLang="zh-CN" sz="2000" kern="0" dirty="0">
                <a:effectLst/>
                <a:latin typeface="+mn-ea"/>
                <a:cs typeface="Tahoma" panose="020B0604030504040204" pitchFamily="34" charset="0"/>
              </a:rPr>
              <a:t>TCP/UDP</a:t>
            </a:r>
            <a:r>
              <a:rPr lang="zh-CN" altLang="zh-CN" sz="2000" kern="0" dirty="0">
                <a:effectLst/>
                <a:latin typeface="+mn-ea"/>
                <a:cs typeface="Tahoma" panose="020B0604030504040204" pitchFamily="34" charset="0"/>
              </a:rPr>
              <a:t>时，支持端口比较，包括</a:t>
            </a:r>
            <a:r>
              <a:rPr lang="en-US" altLang="zh-CN" sz="2000" kern="0" dirty="0">
                <a:effectLst/>
                <a:latin typeface="+mn-ea"/>
                <a:cs typeface="Tahoma" panose="020B0604030504040204" pitchFamily="34" charset="0"/>
              </a:rPr>
              <a:t>Eq-</a:t>
            </a:r>
            <a:r>
              <a:rPr lang="zh-CN" altLang="zh-CN" sz="2000" kern="0" dirty="0">
                <a:effectLst/>
                <a:latin typeface="+mn-ea"/>
                <a:cs typeface="Tahoma" panose="020B0604030504040204" pitchFamily="34" charset="0"/>
              </a:rPr>
              <a:t>等于、</a:t>
            </a:r>
            <a:r>
              <a:rPr lang="en-US" altLang="zh-CN" sz="2000" kern="0" dirty="0" err="1">
                <a:effectLst/>
                <a:latin typeface="+mn-ea"/>
                <a:cs typeface="Tahoma" panose="020B0604030504040204" pitchFamily="34" charset="0"/>
              </a:rPr>
              <a:t>lt</a:t>
            </a:r>
            <a:r>
              <a:rPr lang="en-US" altLang="zh-CN" sz="2000" kern="0" dirty="0">
                <a:effectLst/>
                <a:latin typeface="+mn-ea"/>
                <a:cs typeface="Tahoma" panose="020B0604030504040204" pitchFamily="34" charset="0"/>
              </a:rPr>
              <a:t>-</a:t>
            </a:r>
            <a:r>
              <a:rPr lang="zh-CN" altLang="zh-CN" sz="2000" kern="0" dirty="0">
                <a:effectLst/>
                <a:latin typeface="+mn-ea"/>
                <a:cs typeface="Tahoma" panose="020B0604030504040204" pitchFamily="34" charset="0"/>
              </a:rPr>
              <a:t>小于、</a:t>
            </a:r>
            <a:r>
              <a:rPr lang="en-US" altLang="zh-CN" sz="2000" kern="0" dirty="0" err="1">
                <a:effectLst/>
                <a:latin typeface="+mn-ea"/>
                <a:cs typeface="Tahoma" panose="020B0604030504040204" pitchFamily="34" charset="0"/>
              </a:rPr>
              <a:t>gt</a:t>
            </a:r>
            <a:r>
              <a:rPr lang="en-US" altLang="zh-CN" sz="2000" kern="0" dirty="0">
                <a:effectLst/>
                <a:latin typeface="+mn-ea"/>
                <a:cs typeface="Tahoma" panose="020B0604030504040204" pitchFamily="34" charset="0"/>
              </a:rPr>
              <a:t>-</a:t>
            </a:r>
            <a:r>
              <a:rPr lang="zh-CN" altLang="zh-CN" sz="2000" kern="0" dirty="0">
                <a:effectLst/>
                <a:latin typeface="+mn-ea"/>
                <a:cs typeface="Tahoma" panose="020B0604030504040204" pitchFamily="34" charset="0"/>
              </a:rPr>
              <a:t>大于和</a:t>
            </a:r>
            <a:r>
              <a:rPr lang="en-US" altLang="zh-CN" sz="2000" kern="0" dirty="0" err="1">
                <a:effectLst/>
                <a:latin typeface="+mn-ea"/>
                <a:cs typeface="Tahoma" panose="020B0604030504040204" pitchFamily="34" charset="0"/>
              </a:rPr>
              <a:t>neq</a:t>
            </a:r>
            <a:r>
              <a:rPr lang="en-US" altLang="zh-CN" sz="2000" kern="0" dirty="0">
                <a:effectLst/>
                <a:latin typeface="+mn-ea"/>
                <a:cs typeface="Tahoma" panose="020B0604030504040204" pitchFamily="34" charset="0"/>
              </a:rPr>
              <a:t>-</a:t>
            </a:r>
            <a:r>
              <a:rPr lang="zh-CN" altLang="zh-CN" sz="2000" kern="0" dirty="0">
                <a:effectLst/>
                <a:latin typeface="+mn-ea"/>
                <a:cs typeface="Tahoma" panose="020B0604030504040204" pitchFamily="34" charset="0"/>
              </a:rPr>
              <a:t>不等于</a:t>
            </a:r>
            <a:r>
              <a:rPr lang="en-US" altLang="zh-CN" sz="2000" kern="0" dirty="0">
                <a:effectLst/>
                <a:latin typeface="+mn-ea"/>
                <a:cs typeface="Tahoma" panose="020B0604030504040204" pitchFamily="34" charset="0"/>
              </a:rPr>
              <a:t>4</a:t>
            </a:r>
            <a:r>
              <a:rPr lang="zh-CN" altLang="zh-CN" sz="2000" kern="0" dirty="0">
                <a:effectLst/>
                <a:latin typeface="+mn-ea"/>
                <a:cs typeface="Tahoma" panose="020B0604030504040204" pitchFamily="34" charset="0"/>
              </a:rPr>
              <a:t>种情况。</a:t>
            </a:r>
            <a:endParaRPr lang="zh-CN" altLang="zh-CN" sz="2000" kern="100" dirty="0">
              <a:effectLst/>
              <a:latin typeface="+mn-ea"/>
            </a:endParaRPr>
          </a:p>
          <a:p>
            <a:pPr marL="342900" lvl="0" indent="-342900" algn="just">
              <a:lnSpc>
                <a:spcPct val="150000"/>
              </a:lnSpc>
              <a:buFont typeface="Wingdings" panose="05000000000000000000" pitchFamily="2" charset="2"/>
              <a:buChar char=""/>
              <a:tabLst>
                <a:tab pos="336550" algn="l"/>
                <a:tab pos="457200" algn="l"/>
              </a:tabLst>
            </a:pPr>
            <a:r>
              <a:rPr lang="en-US" altLang="zh-CN" sz="2000" kern="0" dirty="0">
                <a:effectLst/>
                <a:latin typeface="+mn-ea"/>
                <a:cs typeface="Tahoma" panose="020B0604030504040204" pitchFamily="34" charset="0"/>
              </a:rPr>
              <a:t>Port</a:t>
            </a:r>
            <a:r>
              <a:rPr lang="zh-CN" altLang="zh-CN" sz="2000" kern="0" dirty="0">
                <a:effectLst/>
                <a:latin typeface="+mn-ea"/>
                <a:cs typeface="Tahoma" panose="020B0604030504040204" pitchFamily="34" charset="0"/>
              </a:rPr>
              <a:t>（端口）</a:t>
            </a:r>
            <a:r>
              <a:rPr lang="en-US" altLang="zh-CN" sz="2000" kern="0" dirty="0">
                <a:effectLst/>
                <a:latin typeface="+mn-ea"/>
                <a:cs typeface="Tahoma" panose="020B0604030504040204" pitchFamily="34" charset="0"/>
              </a:rPr>
              <a:t>:</a:t>
            </a:r>
            <a:r>
              <a:rPr lang="zh-CN" altLang="zh-CN" sz="2000" kern="0" dirty="0">
                <a:effectLst/>
                <a:latin typeface="+mn-ea"/>
                <a:cs typeface="Tahoma" panose="020B0604030504040204" pitchFamily="34" charset="0"/>
              </a:rPr>
              <a:t>表示比较的</a:t>
            </a:r>
            <a:r>
              <a:rPr lang="en-US" altLang="zh-CN" sz="2000" kern="0" dirty="0">
                <a:effectLst/>
                <a:latin typeface="+mn-ea"/>
                <a:cs typeface="Tahoma" panose="020B0604030504040204" pitchFamily="34" charset="0"/>
              </a:rPr>
              <a:t>TCP/UDP</a:t>
            </a:r>
            <a:r>
              <a:rPr lang="zh-CN" altLang="zh-CN" sz="2000" kern="0" dirty="0">
                <a:effectLst/>
                <a:latin typeface="+mn-ea"/>
                <a:cs typeface="Tahoma" panose="020B0604030504040204" pitchFamily="34" charset="0"/>
              </a:rPr>
              <a:t>端口，可以用端口号形式表示，也可以用对应的协议（或服务名称）形式表示。常用的协议（服务）与端口的对应关系如表</a:t>
            </a:r>
            <a:r>
              <a:rPr lang="en-US" altLang="zh-CN" sz="2000" kern="0" dirty="0">
                <a:effectLst/>
                <a:latin typeface="+mn-ea"/>
                <a:cs typeface="Tahoma" panose="020B0604030504040204" pitchFamily="34" charset="0"/>
              </a:rPr>
              <a:t>8-2</a:t>
            </a:r>
            <a:r>
              <a:rPr lang="zh-CN" altLang="zh-CN" sz="2000" kern="0" dirty="0">
                <a:effectLst/>
                <a:latin typeface="+mn-ea"/>
                <a:cs typeface="Tahoma" panose="020B0604030504040204" pitchFamily="34" charset="0"/>
              </a:rPr>
              <a:t>所示</a:t>
            </a:r>
            <a:r>
              <a:rPr lang="zh-CN" altLang="zh-CN" sz="1800" kern="0" dirty="0">
                <a:effectLst/>
                <a:latin typeface="Times New Roman" panose="02020603050405020304" pitchFamily="18" charset="0"/>
                <a:ea typeface="宋体" panose="02010600030101010101" pitchFamily="2" charset="-122"/>
                <a:cs typeface="Tahoma" panose="020B0604030504040204" pitchFamily="34" charset="0"/>
              </a:rPr>
              <a:t>。</a:t>
            </a:r>
            <a:endParaRPr lang="en-US" altLang="zh-CN" sz="1800" kern="0" dirty="0">
              <a:effectLst/>
              <a:latin typeface="Times New Roman" panose="02020603050405020304" pitchFamily="18" charset="0"/>
              <a:ea typeface="宋体" panose="02010600030101010101" pitchFamily="2" charset="-122"/>
              <a:cs typeface="Tahoma" panose="020B0604030504040204" pitchFamily="34" charset="0"/>
            </a:endParaRPr>
          </a:p>
          <a:p>
            <a:pPr marL="342900" indent="-342900" algn="just">
              <a:lnSpc>
                <a:spcPct val="150000"/>
              </a:lnSpc>
              <a:buFont typeface="Wingdings" panose="05000000000000000000" pitchFamily="2" charset="2"/>
              <a:buChar char=""/>
              <a:tabLst>
                <a:tab pos="336550" algn="l"/>
                <a:tab pos="457200" algn="l"/>
              </a:tabLst>
            </a:pPr>
            <a:r>
              <a:rPr lang="en-US" altLang="zh-CN" sz="2000" kern="0" dirty="0" err="1">
                <a:latin typeface="+mn-ea"/>
                <a:cs typeface="Tahoma" panose="020B0604030504040204" pitchFamily="34" charset="0"/>
              </a:rPr>
              <a:t>Establisted</a:t>
            </a:r>
            <a:r>
              <a:rPr lang="en-US" altLang="zh-CN" sz="2000" kern="0" dirty="0">
                <a:latin typeface="+mn-ea"/>
                <a:cs typeface="Tahoma" panose="020B0604030504040204" pitchFamily="34" charset="0"/>
              </a:rPr>
              <a:t> </a:t>
            </a:r>
            <a:r>
              <a:rPr lang="zh-CN" altLang="zh-CN" sz="2000" kern="0" dirty="0">
                <a:latin typeface="+mn-ea"/>
                <a:cs typeface="Tahoma" panose="020B0604030504040204" pitchFamily="34" charset="0"/>
              </a:rPr>
              <a:t>：用于</a:t>
            </a:r>
            <a:r>
              <a:rPr lang="en-US" altLang="zh-CN" sz="2000" kern="0" dirty="0">
                <a:latin typeface="+mn-ea"/>
                <a:cs typeface="Tahoma" panose="020B0604030504040204" pitchFamily="34" charset="0"/>
              </a:rPr>
              <a:t>TCP</a:t>
            </a:r>
            <a:r>
              <a:rPr lang="zh-CN" altLang="zh-CN" sz="2000" kern="0" dirty="0">
                <a:latin typeface="+mn-ea"/>
                <a:cs typeface="Tahoma" panose="020B0604030504040204" pitchFamily="34" charset="0"/>
              </a:rPr>
              <a:t>入站访问控制列表，意义在于允许</a:t>
            </a:r>
            <a:r>
              <a:rPr lang="en-US" altLang="zh-CN" sz="2000" kern="0" dirty="0">
                <a:latin typeface="+mn-ea"/>
                <a:cs typeface="Tahoma" panose="020B0604030504040204" pitchFamily="34" charset="0"/>
              </a:rPr>
              <a:t>TCP</a:t>
            </a:r>
            <a:r>
              <a:rPr lang="zh-CN" altLang="zh-CN" sz="2000" kern="0" dirty="0">
                <a:latin typeface="+mn-ea"/>
                <a:cs typeface="Tahoma" panose="020B0604030504040204" pitchFamily="34" charset="0"/>
              </a:rPr>
              <a:t>报文在建立了一个确定的连接后，后继报文可以通过；</a:t>
            </a:r>
          </a:p>
          <a:p>
            <a:pPr marL="342900" indent="-342900" algn="just">
              <a:lnSpc>
                <a:spcPct val="150000"/>
              </a:lnSpc>
              <a:buFont typeface="Wingdings" panose="05000000000000000000" pitchFamily="2" charset="2"/>
              <a:buChar char=""/>
              <a:tabLst>
                <a:tab pos="336550" algn="l"/>
                <a:tab pos="457200" algn="l"/>
              </a:tabLst>
            </a:pPr>
            <a:r>
              <a:rPr lang="en-US" altLang="zh-CN" sz="2000" kern="0" dirty="0">
                <a:latin typeface="+mn-ea"/>
                <a:cs typeface="Tahoma" panose="020B0604030504040204" pitchFamily="34" charset="0"/>
              </a:rPr>
              <a:t>Log</a:t>
            </a:r>
            <a:r>
              <a:rPr lang="zh-CN" altLang="zh-CN" sz="2000" kern="0" dirty="0">
                <a:latin typeface="+mn-ea"/>
                <a:cs typeface="Tahoma" panose="020B0604030504040204" pitchFamily="34" charset="0"/>
              </a:rPr>
              <a:t>：向控制台发送一条规则匹配的日志信息。</a:t>
            </a:r>
          </a:p>
          <a:p>
            <a:pPr marL="342900" lvl="0" indent="-342900" algn="just">
              <a:lnSpc>
                <a:spcPct val="150000"/>
              </a:lnSpc>
              <a:buFont typeface="Wingdings" panose="05000000000000000000" pitchFamily="2" charset="2"/>
              <a:buChar char=""/>
              <a:tabLst>
                <a:tab pos="336550" algn="l"/>
                <a:tab pos="457200" algn="l"/>
              </a:tabLst>
            </a:pPr>
            <a:endParaRPr lang="zh-CN" altLang="zh-CN" sz="1800" kern="100" dirty="0">
              <a:effectLst/>
              <a:latin typeface="Times New Roman" panose="02020603050405020304" pitchFamily="18" charset="0"/>
              <a:ea typeface="宋体" panose="02010600030101010101" pitchFamily="2" charset="-122"/>
            </a:endParaRPr>
          </a:p>
          <a:p>
            <a:pPr marL="227965" indent="266700" algn="just">
              <a:lnSpc>
                <a:spcPct val="150000"/>
              </a:lnSpc>
              <a:tabLst>
                <a:tab pos="336550" algn="l"/>
              </a:tabLs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3631515064"/>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3" name="表格 2">
            <a:extLst>
              <a:ext uri="{FF2B5EF4-FFF2-40B4-BE49-F238E27FC236}">
                <a16:creationId xmlns:a16="http://schemas.microsoft.com/office/drawing/2014/main" id="{6ADDDE03-0E3C-4C26-5851-A9A212730ACB}"/>
              </a:ext>
            </a:extLst>
          </p:cNvPr>
          <p:cNvGraphicFramePr>
            <a:graphicFrameLocks noGrp="1"/>
          </p:cNvGraphicFramePr>
          <p:nvPr>
            <p:extLst>
              <p:ext uri="{D42A27DB-BD31-4B8C-83A1-F6EECF244321}">
                <p14:modId xmlns:p14="http://schemas.microsoft.com/office/powerpoint/2010/main" val="1504438039"/>
              </p:ext>
            </p:extLst>
          </p:nvPr>
        </p:nvGraphicFramePr>
        <p:xfrm>
          <a:off x="3052247" y="2667794"/>
          <a:ext cx="6076949" cy="3448047"/>
        </p:xfrm>
        <a:graphic>
          <a:graphicData uri="http://schemas.openxmlformats.org/drawingml/2006/table">
            <a:tbl>
              <a:tblPr/>
              <a:tblGrid>
                <a:gridCol w="995195">
                  <a:extLst>
                    <a:ext uri="{9D8B030D-6E8A-4147-A177-3AD203B41FA5}">
                      <a16:colId xmlns:a16="http://schemas.microsoft.com/office/drawing/2014/main" val="20000"/>
                    </a:ext>
                  </a:extLst>
                </a:gridCol>
                <a:gridCol w="1405966">
                  <a:extLst>
                    <a:ext uri="{9D8B030D-6E8A-4147-A177-3AD203B41FA5}">
                      <a16:colId xmlns:a16="http://schemas.microsoft.com/office/drawing/2014/main" val="20001"/>
                    </a:ext>
                  </a:extLst>
                </a:gridCol>
                <a:gridCol w="2415266">
                  <a:extLst>
                    <a:ext uri="{9D8B030D-6E8A-4147-A177-3AD203B41FA5}">
                      <a16:colId xmlns:a16="http://schemas.microsoft.com/office/drawing/2014/main" val="20002"/>
                    </a:ext>
                  </a:extLst>
                </a:gridCol>
                <a:gridCol w="1260522">
                  <a:extLst>
                    <a:ext uri="{9D8B030D-6E8A-4147-A177-3AD203B41FA5}">
                      <a16:colId xmlns:a16="http://schemas.microsoft.com/office/drawing/2014/main" val="20003"/>
                    </a:ext>
                  </a:extLst>
                </a:gridCol>
              </a:tblGrid>
              <a:tr h="459740">
                <a:tc>
                  <a:txBody>
                    <a:bodyPr/>
                    <a:lstStyle/>
                    <a:p>
                      <a:pPr algn="ctr">
                        <a:spcAft>
                          <a:spcPts val="0"/>
                        </a:spcAft>
                        <a:tabLst>
                          <a:tab pos="336550" algn="l"/>
                        </a:tabLst>
                      </a:pPr>
                      <a:r>
                        <a:rPr lang="zh-CN" sz="1600" b="1" kern="0">
                          <a:latin typeface="Times New Roman"/>
                          <a:ea typeface="宋体"/>
                          <a:cs typeface="Tahoma"/>
                        </a:rPr>
                        <a:t>端口号</a:t>
                      </a:r>
                      <a:endParaRPr lang="zh-CN" sz="1600" kern="100">
                        <a:latin typeface="Times New Roman"/>
                        <a:ea typeface="宋体"/>
                      </a:endParaRPr>
                    </a:p>
                  </a:txBody>
                  <a:tcPr marL="0" marR="0" marT="0" marB="0" anchor="ctr">
                    <a:lnL w="19050" cap="flat" cmpd="sng" algn="ctr">
                      <a:solidFill>
                        <a:srgbClr val="233DA9"/>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233DA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zh-CN" sz="1600" b="1" kern="0">
                          <a:latin typeface="Times New Roman"/>
                          <a:ea typeface="宋体"/>
                          <a:cs typeface="Tahoma"/>
                        </a:rPr>
                        <a:t>关键字</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233DA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indent="459105" algn="just">
                        <a:spcAft>
                          <a:spcPts val="0"/>
                        </a:spcAft>
                        <a:tabLst>
                          <a:tab pos="336550" algn="l"/>
                        </a:tabLst>
                      </a:pPr>
                      <a:r>
                        <a:rPr lang="zh-CN" sz="1600" b="1" kern="0">
                          <a:latin typeface="Times New Roman"/>
                          <a:ea typeface="宋体"/>
                          <a:cs typeface="Tahoma"/>
                        </a:rPr>
                        <a:t>描述</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233DA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en-US" sz="1600" b="1" kern="0">
                          <a:latin typeface="宋体"/>
                          <a:ea typeface="宋体"/>
                          <a:cs typeface="Tahoma"/>
                        </a:rPr>
                        <a:t>TCP/UDP</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233DA9"/>
                      </a:solidFill>
                      <a:prstDash val="solid"/>
                      <a:round/>
                      <a:headEnd type="none" w="med" len="med"/>
                      <a:tailEnd type="none" w="med" len="med"/>
                    </a:lnR>
                    <a:lnT w="19050" cap="flat" cmpd="sng" algn="ctr">
                      <a:solidFill>
                        <a:srgbClr val="233DA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6901">
                <a:tc>
                  <a:txBody>
                    <a:bodyPr/>
                    <a:lstStyle/>
                    <a:p>
                      <a:pPr marL="259715" algn="just">
                        <a:spcAft>
                          <a:spcPts val="0"/>
                        </a:spcAft>
                        <a:tabLst>
                          <a:tab pos="336550" algn="l"/>
                        </a:tabLst>
                      </a:pPr>
                      <a:r>
                        <a:rPr lang="en-US" sz="1600" kern="0">
                          <a:latin typeface="宋体"/>
                          <a:ea typeface="宋体"/>
                          <a:cs typeface="Tahoma"/>
                        </a:rPr>
                        <a:t>20</a:t>
                      </a:r>
                      <a:endParaRPr lang="zh-CN" sz="1600" kern="100">
                        <a:latin typeface="Times New Roman"/>
                        <a:ea typeface="宋体"/>
                      </a:endParaRPr>
                    </a:p>
                  </a:txBody>
                  <a:tcPr marL="0" marR="0" marT="0" marB="0" anchor="ctr">
                    <a:lnL w="19050" cap="flat" cmpd="sng" algn="ctr">
                      <a:solidFill>
                        <a:srgbClr val="233DA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en-US" sz="1600" kern="0">
                          <a:latin typeface="宋体"/>
                          <a:ea typeface="宋体"/>
                          <a:cs typeface="Tahoma"/>
                        </a:rPr>
                        <a:t>FTP-DATA</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1620" algn="just">
                        <a:spcAft>
                          <a:spcPts val="0"/>
                        </a:spcAft>
                        <a:tabLst>
                          <a:tab pos="336550" algn="l"/>
                        </a:tabLst>
                      </a:pPr>
                      <a:r>
                        <a:rPr lang="zh-CN" sz="1600" kern="0">
                          <a:latin typeface="Times New Roman"/>
                          <a:ea typeface="宋体"/>
                          <a:cs typeface="Tahoma"/>
                        </a:rPr>
                        <a:t>文件传输协议（数据）</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en-US" sz="1600" kern="0">
                          <a:latin typeface="宋体"/>
                          <a:ea typeface="宋体"/>
                          <a:cs typeface="Tahoma"/>
                        </a:rPr>
                        <a:t>TCP</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233DA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6901">
                <a:tc>
                  <a:txBody>
                    <a:bodyPr/>
                    <a:lstStyle/>
                    <a:p>
                      <a:pPr marL="259715" algn="just">
                        <a:spcAft>
                          <a:spcPts val="0"/>
                        </a:spcAft>
                        <a:tabLst>
                          <a:tab pos="336550" algn="l"/>
                        </a:tabLst>
                      </a:pPr>
                      <a:r>
                        <a:rPr lang="en-US" sz="1600" kern="0">
                          <a:latin typeface="宋体"/>
                          <a:ea typeface="宋体"/>
                          <a:cs typeface="Tahoma"/>
                        </a:rPr>
                        <a:t>21</a:t>
                      </a:r>
                      <a:endParaRPr lang="zh-CN" sz="1600" kern="100">
                        <a:latin typeface="Times New Roman"/>
                        <a:ea typeface="宋体"/>
                      </a:endParaRPr>
                    </a:p>
                  </a:txBody>
                  <a:tcPr marL="0" marR="0" marT="0" marB="0" anchor="ctr">
                    <a:lnL w="19050" cap="flat" cmpd="sng" algn="ctr">
                      <a:solidFill>
                        <a:srgbClr val="233DA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en-US" sz="1600" kern="0">
                          <a:latin typeface="宋体"/>
                          <a:ea typeface="宋体"/>
                          <a:cs typeface="Tahoma"/>
                        </a:rPr>
                        <a:t>FTP</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zh-CN" sz="1600" kern="0">
                          <a:latin typeface="Times New Roman"/>
                          <a:ea typeface="宋体"/>
                          <a:cs typeface="Tahoma"/>
                        </a:rPr>
                        <a:t>文件传输协议</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en-US" sz="1600" kern="0">
                          <a:latin typeface="宋体"/>
                          <a:ea typeface="宋体"/>
                          <a:cs typeface="Tahoma"/>
                        </a:rPr>
                        <a:t>TCP</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233DA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6901">
                <a:tc>
                  <a:txBody>
                    <a:bodyPr/>
                    <a:lstStyle/>
                    <a:p>
                      <a:pPr marL="259715" algn="just">
                        <a:spcAft>
                          <a:spcPts val="0"/>
                        </a:spcAft>
                        <a:tabLst>
                          <a:tab pos="336550" algn="l"/>
                        </a:tabLst>
                      </a:pPr>
                      <a:r>
                        <a:rPr lang="en-US" sz="1600" kern="0">
                          <a:latin typeface="宋体"/>
                          <a:ea typeface="宋体"/>
                          <a:cs typeface="Tahoma"/>
                        </a:rPr>
                        <a:t>23</a:t>
                      </a:r>
                      <a:endParaRPr lang="zh-CN" sz="1600" kern="100">
                        <a:latin typeface="Times New Roman"/>
                        <a:ea typeface="宋体"/>
                      </a:endParaRPr>
                    </a:p>
                  </a:txBody>
                  <a:tcPr marL="0" marR="0" marT="0" marB="0" anchor="ctr">
                    <a:lnL w="19050" cap="flat" cmpd="sng" algn="ctr">
                      <a:solidFill>
                        <a:srgbClr val="233DA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en-US" sz="1600" kern="0">
                          <a:latin typeface="宋体"/>
                          <a:ea typeface="宋体"/>
                          <a:cs typeface="Tahoma"/>
                        </a:rPr>
                        <a:t>TELNET</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zh-CN" sz="1600" kern="0">
                          <a:latin typeface="Times New Roman"/>
                          <a:ea typeface="宋体"/>
                          <a:cs typeface="Tahoma"/>
                        </a:rPr>
                        <a:t>终端连接</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en-US" sz="1600" kern="0">
                          <a:latin typeface="宋体"/>
                          <a:ea typeface="宋体"/>
                          <a:cs typeface="Tahoma"/>
                        </a:rPr>
                        <a:t>TCP</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233DA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6901">
                <a:tc>
                  <a:txBody>
                    <a:bodyPr/>
                    <a:lstStyle/>
                    <a:p>
                      <a:pPr marL="259715" algn="just">
                        <a:spcAft>
                          <a:spcPts val="0"/>
                        </a:spcAft>
                        <a:tabLst>
                          <a:tab pos="336550" algn="l"/>
                        </a:tabLst>
                      </a:pPr>
                      <a:r>
                        <a:rPr lang="en-US" sz="1600" kern="0">
                          <a:latin typeface="宋体"/>
                          <a:ea typeface="宋体"/>
                          <a:cs typeface="Tahoma"/>
                        </a:rPr>
                        <a:t>25</a:t>
                      </a:r>
                      <a:endParaRPr lang="zh-CN" sz="1600" kern="100">
                        <a:latin typeface="Times New Roman"/>
                        <a:ea typeface="宋体"/>
                      </a:endParaRPr>
                    </a:p>
                  </a:txBody>
                  <a:tcPr marL="0" marR="0" marT="0" marB="0" anchor="ctr">
                    <a:lnL w="19050" cap="flat" cmpd="sng" algn="ctr">
                      <a:solidFill>
                        <a:srgbClr val="233DA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en-US" sz="1600" kern="0">
                          <a:latin typeface="宋体"/>
                          <a:ea typeface="宋体"/>
                          <a:cs typeface="Tahoma"/>
                        </a:rPr>
                        <a:t>SMTP</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zh-CN" sz="1600" kern="0">
                          <a:latin typeface="Times New Roman"/>
                          <a:ea typeface="宋体"/>
                          <a:cs typeface="Tahoma"/>
                        </a:rPr>
                        <a:t>简单邮件传输协议</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en-US" sz="1600" kern="0">
                          <a:latin typeface="宋体"/>
                          <a:ea typeface="宋体"/>
                          <a:cs typeface="Tahoma"/>
                        </a:rPr>
                        <a:t>TCP</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233DA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6901">
                <a:tc>
                  <a:txBody>
                    <a:bodyPr/>
                    <a:lstStyle/>
                    <a:p>
                      <a:pPr marL="259715" algn="just">
                        <a:spcAft>
                          <a:spcPts val="0"/>
                        </a:spcAft>
                        <a:tabLst>
                          <a:tab pos="336550" algn="l"/>
                        </a:tabLst>
                      </a:pPr>
                      <a:r>
                        <a:rPr lang="en-US" sz="1600" kern="0">
                          <a:latin typeface="宋体"/>
                          <a:ea typeface="宋体"/>
                          <a:cs typeface="Tahoma"/>
                        </a:rPr>
                        <a:t>53</a:t>
                      </a:r>
                      <a:endParaRPr lang="zh-CN" sz="1600" kern="100">
                        <a:latin typeface="Times New Roman"/>
                        <a:ea typeface="宋体"/>
                      </a:endParaRPr>
                    </a:p>
                  </a:txBody>
                  <a:tcPr marL="0" marR="0" marT="0" marB="0" anchor="ctr">
                    <a:lnL w="19050" cap="flat" cmpd="sng" algn="ctr">
                      <a:solidFill>
                        <a:srgbClr val="233DA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en-US" sz="1600" kern="0">
                          <a:latin typeface="宋体"/>
                          <a:ea typeface="宋体"/>
                          <a:cs typeface="Tahoma"/>
                        </a:rPr>
                        <a:t>DNS</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zh-CN" sz="1600" kern="0">
                          <a:latin typeface="Times New Roman"/>
                          <a:ea typeface="宋体"/>
                          <a:cs typeface="Tahoma"/>
                        </a:rPr>
                        <a:t>域名服务器</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en-US" sz="1600" kern="0">
                          <a:latin typeface="宋体"/>
                          <a:ea typeface="宋体"/>
                          <a:cs typeface="Tahoma"/>
                        </a:rPr>
                        <a:t>TCP/UDP</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233DA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6901">
                <a:tc>
                  <a:txBody>
                    <a:bodyPr/>
                    <a:lstStyle/>
                    <a:p>
                      <a:pPr marL="259715" algn="just">
                        <a:spcAft>
                          <a:spcPts val="0"/>
                        </a:spcAft>
                        <a:tabLst>
                          <a:tab pos="336550" algn="l"/>
                        </a:tabLst>
                      </a:pPr>
                      <a:r>
                        <a:rPr lang="en-US" sz="1600" kern="0">
                          <a:latin typeface="宋体"/>
                          <a:ea typeface="宋体"/>
                          <a:cs typeface="Tahoma"/>
                        </a:rPr>
                        <a:t>69</a:t>
                      </a:r>
                      <a:endParaRPr lang="zh-CN" sz="1600" kern="100">
                        <a:latin typeface="Times New Roman"/>
                        <a:ea typeface="宋体"/>
                      </a:endParaRPr>
                    </a:p>
                  </a:txBody>
                  <a:tcPr marL="0" marR="0" marT="0" marB="0" anchor="ctr">
                    <a:lnL w="19050" cap="flat" cmpd="sng" algn="ctr">
                      <a:solidFill>
                        <a:srgbClr val="233DA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en-US" sz="1600" kern="0">
                          <a:latin typeface="宋体"/>
                          <a:ea typeface="宋体"/>
                          <a:cs typeface="Tahoma"/>
                        </a:rPr>
                        <a:t>TFTP</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zh-CN" sz="1600" kern="0">
                          <a:latin typeface="Times New Roman"/>
                          <a:ea typeface="宋体"/>
                          <a:cs typeface="Tahoma"/>
                        </a:rPr>
                        <a:t>普通文件传输协议</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algn="just">
                        <a:spcAft>
                          <a:spcPts val="0"/>
                        </a:spcAft>
                        <a:tabLst>
                          <a:tab pos="336550" algn="l"/>
                        </a:tabLst>
                      </a:pPr>
                      <a:r>
                        <a:rPr lang="en-US" sz="1600" kern="0">
                          <a:latin typeface="宋体"/>
                          <a:ea typeface="宋体"/>
                          <a:cs typeface="Tahoma"/>
                        </a:rPr>
                        <a:t>UDP</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233DA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6901">
                <a:tc>
                  <a:txBody>
                    <a:bodyPr/>
                    <a:lstStyle/>
                    <a:p>
                      <a:pPr marL="259715" algn="just">
                        <a:spcAft>
                          <a:spcPts val="0"/>
                        </a:spcAft>
                        <a:tabLst>
                          <a:tab pos="336550" algn="l"/>
                        </a:tabLst>
                      </a:pPr>
                      <a:r>
                        <a:rPr lang="en-US" sz="1600" kern="0">
                          <a:latin typeface="宋体"/>
                          <a:ea typeface="宋体"/>
                          <a:cs typeface="Tahoma"/>
                        </a:rPr>
                        <a:t>80</a:t>
                      </a:r>
                      <a:endParaRPr lang="zh-CN" sz="1600" kern="100">
                        <a:latin typeface="Times New Roman"/>
                        <a:ea typeface="宋体"/>
                      </a:endParaRPr>
                    </a:p>
                  </a:txBody>
                  <a:tcPr marL="0" marR="0" marT="0" marB="0" anchor="ctr">
                    <a:lnL w="19050" cap="flat" cmpd="sng" algn="ctr">
                      <a:solidFill>
                        <a:srgbClr val="233DA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233DA9"/>
                      </a:solidFill>
                      <a:prstDash val="solid"/>
                      <a:round/>
                      <a:headEnd type="none" w="med" len="med"/>
                      <a:tailEnd type="none" w="med" len="med"/>
                    </a:lnB>
                  </a:tcPr>
                </a:tc>
                <a:tc>
                  <a:txBody>
                    <a:bodyPr/>
                    <a:lstStyle/>
                    <a:p>
                      <a:pPr marL="259715" algn="just">
                        <a:spcAft>
                          <a:spcPts val="0"/>
                        </a:spcAft>
                        <a:tabLst>
                          <a:tab pos="336550" algn="l"/>
                        </a:tabLst>
                      </a:pPr>
                      <a:r>
                        <a:rPr lang="en-US" sz="1600" kern="0">
                          <a:latin typeface="宋体"/>
                          <a:ea typeface="宋体"/>
                          <a:cs typeface="Tahoma"/>
                        </a:rPr>
                        <a:t>WWW</a:t>
                      </a:r>
                      <a:endParaRPr lang="zh-CN" sz="1600" kern="100">
                        <a:latin typeface="Times New Roman"/>
                        <a:ea typeface="宋体"/>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233DA9"/>
                      </a:solidFill>
                      <a:prstDash val="solid"/>
                      <a:round/>
                      <a:headEnd type="none" w="med" len="med"/>
                      <a:tailEnd type="none" w="med" len="med"/>
                    </a:lnB>
                  </a:tcPr>
                </a:tc>
                <a:tc>
                  <a:txBody>
                    <a:bodyPr/>
                    <a:lstStyle/>
                    <a:p>
                      <a:pPr marL="259715" algn="just">
                        <a:spcAft>
                          <a:spcPts val="0"/>
                        </a:spcAft>
                        <a:tabLst>
                          <a:tab pos="336550" algn="l"/>
                        </a:tabLst>
                      </a:pPr>
                      <a:r>
                        <a:rPr lang="zh-CN" sz="1600" kern="0">
                          <a:latin typeface="Times New Roman"/>
                          <a:ea typeface="宋体"/>
                          <a:cs typeface="Tahoma"/>
                        </a:rPr>
                        <a:t>万维网</a:t>
                      </a:r>
                      <a:endParaRPr lang="zh-CN" sz="1600" kern="10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233DA9"/>
                      </a:solidFill>
                      <a:prstDash val="solid"/>
                      <a:round/>
                      <a:headEnd type="none" w="med" len="med"/>
                      <a:tailEnd type="none" w="med" len="med"/>
                    </a:lnB>
                  </a:tcPr>
                </a:tc>
                <a:tc>
                  <a:txBody>
                    <a:bodyPr/>
                    <a:lstStyle/>
                    <a:p>
                      <a:pPr marL="259715" algn="just">
                        <a:spcAft>
                          <a:spcPts val="0"/>
                        </a:spcAft>
                        <a:tabLst>
                          <a:tab pos="336550" algn="l"/>
                        </a:tabLst>
                      </a:pPr>
                      <a:r>
                        <a:rPr lang="en-US" sz="1600" kern="0" dirty="0">
                          <a:latin typeface="宋体"/>
                          <a:ea typeface="宋体"/>
                          <a:cs typeface="Tahoma"/>
                        </a:rPr>
                        <a:t>TCP</a:t>
                      </a:r>
                      <a:endParaRPr lang="zh-CN" sz="1600" kern="100" dirty="0">
                        <a:latin typeface="Times New Roman"/>
                        <a:ea typeface="宋体"/>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233DA9"/>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233DA9"/>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文本框 4">
            <a:extLst>
              <a:ext uri="{FF2B5EF4-FFF2-40B4-BE49-F238E27FC236}">
                <a16:creationId xmlns:a16="http://schemas.microsoft.com/office/drawing/2014/main" id="{FD273DBC-DC07-1901-C2D2-FFDA046E72B6}"/>
              </a:ext>
            </a:extLst>
          </p:cNvPr>
          <p:cNvSpPr txBox="1"/>
          <p:nvPr/>
        </p:nvSpPr>
        <p:spPr>
          <a:xfrm>
            <a:off x="3089275" y="2143806"/>
            <a:ext cx="5715000" cy="338554"/>
          </a:xfrm>
          <a:prstGeom prst="rect">
            <a:avLst/>
          </a:prstGeom>
          <a:noFill/>
        </p:spPr>
        <p:txBody>
          <a:bodyPr wrap="square" rtlCol="0">
            <a:spAutoFit/>
          </a:bodyPr>
          <a:lstStyle/>
          <a:p>
            <a:pPr algn="ctr"/>
            <a:r>
              <a:rPr lang="zh-CN" altLang="zh-CN" sz="1600" kern="100" dirty="0">
                <a:solidFill>
                  <a:srgbClr val="000000"/>
                </a:solidFill>
                <a:effectLst/>
                <a:latin typeface="+mn-ea"/>
                <a:cs typeface="Times New Roman" panose="02020603050405020304" pitchFamily="18" charset="0"/>
              </a:rPr>
              <a:t>表</a:t>
            </a:r>
            <a:r>
              <a:rPr lang="en-US" altLang="zh-CN" sz="1600" kern="100" dirty="0">
                <a:solidFill>
                  <a:srgbClr val="000000"/>
                </a:solidFill>
                <a:effectLst/>
                <a:latin typeface="+mn-ea"/>
                <a:cs typeface="Times New Roman" panose="02020603050405020304" pitchFamily="18" charset="0"/>
              </a:rPr>
              <a:t>8-2 </a:t>
            </a:r>
            <a:r>
              <a:rPr lang="zh-CN" altLang="zh-CN" sz="1600" kern="100" dirty="0">
                <a:solidFill>
                  <a:srgbClr val="000000"/>
                </a:solidFill>
                <a:effectLst/>
                <a:latin typeface="+mn-ea"/>
                <a:cs typeface="Times New Roman" panose="02020603050405020304" pitchFamily="18" charset="0"/>
              </a:rPr>
              <a:t>常用的协议（服务）与端口的对应关系表</a:t>
            </a:r>
          </a:p>
        </p:txBody>
      </p:sp>
    </p:spTree>
    <p:extLst>
      <p:ext uri="{BB962C8B-B14F-4D97-AF65-F5344CB8AC3E}">
        <p14:creationId xmlns:p14="http://schemas.microsoft.com/office/powerpoint/2010/main" val="3363833434"/>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1422954"/>
          </a:xfrm>
          <a:prstGeom prst="rect">
            <a:avLst/>
          </a:prstGeom>
          <a:noFill/>
        </p:spPr>
        <p:txBody>
          <a:bodyPr wrap="square" rtlCol="0" anchor="t">
            <a:spAutoFit/>
          </a:bodyPr>
          <a:lstStyle/>
          <a:p>
            <a:pPr indent="262255" algn="just">
              <a:lnSpc>
                <a:spcPct val="150000"/>
              </a:lnSpc>
            </a:pPr>
            <a:r>
              <a:rPr lang="zh-CN" altLang="zh-CN" sz="2000" b="1" kern="0" dirty="0">
                <a:effectLst/>
                <a:latin typeface="+mn-ea"/>
                <a:cs typeface="Tahoma" panose="020B0604030504040204" pitchFamily="34" charset="0"/>
              </a:rPr>
              <a:t>例</a:t>
            </a:r>
            <a:r>
              <a:rPr lang="en-US" altLang="zh-CN" sz="2000" b="1" kern="0" dirty="0">
                <a:effectLst/>
                <a:latin typeface="+mn-ea"/>
                <a:cs typeface="Tahoma" panose="020B0604030504040204" pitchFamily="34" charset="0"/>
              </a:rPr>
              <a:t>2  </a:t>
            </a:r>
            <a:r>
              <a:rPr lang="zh-CN" altLang="zh-CN" sz="2000" kern="100" dirty="0">
                <a:effectLst/>
                <a:latin typeface="+mn-ea"/>
              </a:rPr>
              <a:t>按图</a:t>
            </a:r>
            <a:r>
              <a:rPr lang="en-US" altLang="zh-CN" sz="2000" kern="0" dirty="0">
                <a:effectLst/>
                <a:latin typeface="+mn-ea"/>
                <a:cs typeface="Tahoma" panose="020B0604030504040204" pitchFamily="34" charset="0"/>
              </a:rPr>
              <a:t>8-8</a:t>
            </a:r>
            <a:r>
              <a:rPr lang="zh-CN" altLang="zh-CN" sz="2000" kern="100" dirty="0">
                <a:effectLst/>
                <a:latin typeface="+mn-ea"/>
              </a:rPr>
              <a:t>搭建网络，在路由器上配置满足下列条件的访问控制列表。</a:t>
            </a:r>
          </a:p>
          <a:p>
            <a:pPr lvl="0" algn="just">
              <a:lnSpc>
                <a:spcPct val="150000"/>
              </a:lnSpc>
              <a:tabLst>
                <a:tab pos="336550" algn="l"/>
                <a:tab pos="457200" algn="l"/>
              </a:tabLst>
            </a:pPr>
            <a:r>
              <a:rPr lang="zh-CN" altLang="zh-CN" sz="2000" kern="0" dirty="0">
                <a:effectLst/>
                <a:latin typeface="+mn-ea"/>
                <a:cs typeface="Tahoma" panose="020B0604030504040204" pitchFamily="34" charset="0"/>
              </a:rPr>
              <a:t>允许</a:t>
            </a:r>
            <a:r>
              <a:rPr lang="en-US" altLang="zh-CN" sz="2000" kern="0" dirty="0">
                <a:effectLst/>
                <a:latin typeface="+mn-ea"/>
                <a:cs typeface="Tahoma" panose="020B0604030504040204" pitchFamily="34" charset="0"/>
              </a:rPr>
              <a:t>VLAN10</a:t>
            </a:r>
            <a:r>
              <a:rPr lang="zh-CN" altLang="zh-CN" sz="2000" kern="0" dirty="0">
                <a:effectLst/>
                <a:latin typeface="+mn-ea"/>
                <a:cs typeface="Tahoma" panose="020B0604030504040204" pitchFamily="34" charset="0"/>
              </a:rPr>
              <a:t>中</a:t>
            </a:r>
            <a:r>
              <a:rPr lang="en-US" altLang="zh-CN" sz="2000" kern="0" dirty="0">
                <a:effectLst/>
                <a:latin typeface="+mn-ea"/>
                <a:cs typeface="Tahoma" panose="020B0604030504040204" pitchFamily="34" charset="0"/>
              </a:rPr>
              <a:t>PC</a:t>
            </a:r>
            <a:r>
              <a:rPr lang="zh-CN" altLang="zh-CN" sz="2000" kern="0" dirty="0">
                <a:effectLst/>
                <a:latin typeface="+mn-ea"/>
                <a:cs typeface="Tahoma" panose="020B0604030504040204" pitchFamily="34" charset="0"/>
              </a:rPr>
              <a:t>机访问服务器的</a:t>
            </a:r>
            <a:r>
              <a:rPr lang="en-US" altLang="zh-CN" sz="2000" kern="0" dirty="0">
                <a:effectLst/>
                <a:latin typeface="+mn-ea"/>
                <a:cs typeface="Tahoma" panose="020B0604030504040204" pitchFamily="34" charset="0"/>
              </a:rPr>
              <a:t>WWW</a:t>
            </a:r>
            <a:r>
              <a:rPr lang="zh-CN" altLang="zh-CN" sz="2000" kern="0" dirty="0">
                <a:effectLst/>
                <a:latin typeface="+mn-ea"/>
                <a:cs typeface="Tahoma" panose="020B0604030504040204" pitchFamily="34" charset="0"/>
              </a:rPr>
              <a:t>服务，但不允许访问</a:t>
            </a:r>
            <a:r>
              <a:rPr lang="en-US" altLang="zh-CN" sz="2000" kern="0" dirty="0">
                <a:effectLst/>
                <a:latin typeface="+mn-ea"/>
                <a:cs typeface="Tahoma" panose="020B0604030504040204" pitchFamily="34" charset="0"/>
              </a:rPr>
              <a:t>FTP</a:t>
            </a:r>
            <a:r>
              <a:rPr lang="zh-CN" altLang="zh-CN" sz="2000" kern="0" dirty="0">
                <a:effectLst/>
                <a:latin typeface="+mn-ea"/>
                <a:cs typeface="Tahoma" panose="020B0604030504040204" pitchFamily="34" charset="0"/>
              </a:rPr>
              <a:t>服务。</a:t>
            </a:r>
            <a:endParaRPr lang="zh-CN" altLang="zh-CN" sz="2000" kern="100" dirty="0">
              <a:effectLst/>
              <a:latin typeface="+mn-ea"/>
            </a:endParaRPr>
          </a:p>
          <a:p>
            <a:pPr lvl="0" algn="just">
              <a:lnSpc>
                <a:spcPct val="150000"/>
              </a:lnSpc>
              <a:tabLst>
                <a:tab pos="336550" algn="l"/>
                <a:tab pos="457200" algn="l"/>
              </a:tabLst>
            </a:pPr>
            <a:r>
              <a:rPr lang="zh-CN" altLang="zh-CN" sz="2000" kern="0" dirty="0">
                <a:effectLst/>
                <a:latin typeface="+mn-ea"/>
                <a:cs typeface="Tahoma" panose="020B0604030504040204" pitchFamily="34" charset="0"/>
              </a:rPr>
              <a:t>允许</a:t>
            </a:r>
            <a:r>
              <a:rPr lang="en-US" altLang="zh-CN" sz="2000" kern="0" dirty="0">
                <a:effectLst/>
                <a:latin typeface="+mn-ea"/>
                <a:cs typeface="Tahoma" panose="020B0604030504040204" pitchFamily="34" charset="0"/>
              </a:rPr>
              <a:t>VLAN 20</a:t>
            </a:r>
            <a:r>
              <a:rPr lang="zh-CN" altLang="zh-CN" sz="2000" kern="0" dirty="0">
                <a:effectLst/>
                <a:latin typeface="+mn-ea"/>
                <a:cs typeface="Tahoma" panose="020B0604030504040204" pitchFamily="34" charset="0"/>
              </a:rPr>
              <a:t>中</a:t>
            </a:r>
            <a:r>
              <a:rPr lang="en-US" altLang="zh-CN" sz="2000" kern="0" dirty="0">
                <a:effectLst/>
                <a:latin typeface="+mn-ea"/>
                <a:cs typeface="Tahoma" panose="020B0604030504040204" pitchFamily="34" charset="0"/>
              </a:rPr>
              <a:t>PC</a:t>
            </a:r>
            <a:r>
              <a:rPr lang="zh-CN" altLang="zh-CN" sz="2000" kern="0" dirty="0">
                <a:effectLst/>
                <a:latin typeface="+mn-ea"/>
                <a:cs typeface="Tahoma" panose="020B0604030504040204" pitchFamily="34" charset="0"/>
              </a:rPr>
              <a:t>机访问服务器的</a:t>
            </a:r>
            <a:r>
              <a:rPr lang="en-US" altLang="zh-CN" sz="2000" kern="0" dirty="0">
                <a:effectLst/>
                <a:latin typeface="+mn-ea"/>
                <a:cs typeface="Tahoma" panose="020B0604030504040204" pitchFamily="34" charset="0"/>
              </a:rPr>
              <a:t>FTP</a:t>
            </a:r>
            <a:r>
              <a:rPr lang="zh-CN" altLang="zh-CN" sz="2000" kern="0" dirty="0">
                <a:effectLst/>
                <a:latin typeface="+mn-ea"/>
                <a:cs typeface="Tahoma" panose="020B0604030504040204" pitchFamily="34" charset="0"/>
              </a:rPr>
              <a:t>服务，但拒绝访问服务器的</a:t>
            </a:r>
            <a:r>
              <a:rPr lang="en-US" altLang="zh-CN" sz="2000" kern="0" dirty="0">
                <a:effectLst/>
                <a:latin typeface="+mn-ea"/>
                <a:cs typeface="Tahoma" panose="020B0604030504040204" pitchFamily="34" charset="0"/>
              </a:rPr>
              <a:t>WWW</a:t>
            </a:r>
            <a:r>
              <a:rPr lang="zh-CN" altLang="zh-CN" sz="2000" kern="0" dirty="0">
                <a:effectLst/>
                <a:latin typeface="+mn-ea"/>
                <a:cs typeface="Tahoma" panose="020B0604030504040204" pitchFamily="34" charset="0"/>
              </a:rPr>
              <a:t>服务。</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7" name="文本框 6">
            <a:extLst>
              <a:ext uri="{FF2B5EF4-FFF2-40B4-BE49-F238E27FC236}">
                <a16:creationId xmlns:a16="http://schemas.microsoft.com/office/drawing/2014/main" id="{D2ABEEA2-09E4-C5A3-C4F3-0F884C2C27AD}"/>
              </a:ext>
            </a:extLst>
          </p:cNvPr>
          <p:cNvSpPr txBox="1"/>
          <p:nvPr/>
        </p:nvSpPr>
        <p:spPr>
          <a:xfrm>
            <a:off x="4803775" y="5875451"/>
            <a:ext cx="4876800" cy="338554"/>
          </a:xfrm>
          <a:prstGeom prst="rect">
            <a:avLst/>
          </a:prstGeom>
          <a:noFill/>
        </p:spPr>
        <p:txBody>
          <a:bodyPr wrap="square" rtlCol="0">
            <a:spAutoFit/>
          </a:bodyPr>
          <a:lstStyle/>
          <a:p>
            <a:r>
              <a:rPr lang="zh-CN" altLang="zh-CN" sz="1600" dirty="0">
                <a:effectLst/>
                <a:latin typeface="+mn-ea"/>
                <a:cs typeface="Times New Roman" panose="02020603050405020304" pitchFamily="18" charset="0"/>
              </a:rPr>
              <a:t>图</a:t>
            </a:r>
            <a:r>
              <a:rPr lang="en-US" altLang="zh-CN" sz="1600" kern="0" dirty="0">
                <a:effectLst/>
                <a:latin typeface="+mn-ea"/>
                <a:cs typeface="Tahoma" panose="020B0604030504040204" pitchFamily="34" charset="0"/>
              </a:rPr>
              <a:t>8-8</a:t>
            </a:r>
            <a:r>
              <a:rPr lang="en-US" altLang="zh-CN" sz="1600" dirty="0">
                <a:effectLst/>
                <a:latin typeface="+mn-ea"/>
                <a:cs typeface="Times New Roman" panose="02020603050405020304" pitchFamily="18" charset="0"/>
              </a:rPr>
              <a:t>  </a:t>
            </a:r>
            <a:r>
              <a:rPr lang="zh-CN" altLang="zh-CN" sz="1600" dirty="0">
                <a:effectLst/>
                <a:latin typeface="+mn-ea"/>
                <a:cs typeface="Times New Roman" panose="02020603050405020304" pitchFamily="18" charset="0"/>
              </a:rPr>
              <a:t>例</a:t>
            </a:r>
            <a:r>
              <a:rPr lang="en-US" altLang="zh-CN" sz="1600" dirty="0">
                <a:effectLst/>
                <a:latin typeface="+mn-ea"/>
                <a:cs typeface="Times New Roman" panose="02020603050405020304" pitchFamily="18" charset="0"/>
              </a:rPr>
              <a:t>2</a:t>
            </a:r>
            <a:r>
              <a:rPr lang="zh-CN" altLang="zh-CN" sz="1600" dirty="0">
                <a:effectLst/>
                <a:latin typeface="+mn-ea"/>
                <a:cs typeface="Times New Roman" panose="02020603050405020304" pitchFamily="18" charset="0"/>
              </a:rPr>
              <a:t>网络拓扑图</a:t>
            </a:r>
            <a:endParaRPr lang="zh-CN" altLang="zh-CN" sz="1600" kern="100" dirty="0">
              <a:effectLst/>
              <a:latin typeface="+mn-ea"/>
            </a:endParaRPr>
          </a:p>
        </p:txBody>
      </p:sp>
      <p:pic>
        <p:nvPicPr>
          <p:cNvPr id="3" name="图片 2">
            <a:extLst>
              <a:ext uri="{FF2B5EF4-FFF2-40B4-BE49-F238E27FC236}">
                <a16:creationId xmlns:a16="http://schemas.microsoft.com/office/drawing/2014/main" id="{A156A152-5E49-0F58-4797-1D6DEAD3411C}"/>
              </a:ext>
            </a:extLst>
          </p:cNvPr>
          <p:cNvPicPr>
            <a:picLocks noChangeAspect="1"/>
          </p:cNvPicPr>
          <p:nvPr/>
        </p:nvPicPr>
        <p:blipFill>
          <a:blip r:embed="rId2"/>
          <a:stretch>
            <a:fillRect/>
          </a:stretch>
        </p:blipFill>
        <p:spPr>
          <a:xfrm>
            <a:off x="3309620" y="3500180"/>
            <a:ext cx="5274310" cy="2265045"/>
          </a:xfrm>
          <a:prstGeom prst="rect">
            <a:avLst/>
          </a:prstGeom>
        </p:spPr>
      </p:pic>
    </p:spTree>
    <p:extLst>
      <p:ext uri="{BB962C8B-B14F-4D97-AF65-F5344CB8AC3E}">
        <p14:creationId xmlns:p14="http://schemas.microsoft.com/office/powerpoint/2010/main" val="1868295508"/>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8.4 </a:t>
            </a:r>
            <a:r>
              <a:rPr lang="zh-CN" altLang="en-US" sz="2000" dirty="0"/>
              <a:t>项目设计与准备</a:t>
            </a:r>
            <a:endParaRPr lang="zh-CN" altLang="en-US" dirty="0"/>
          </a:p>
        </p:txBody>
      </p:sp>
      <p:sp>
        <p:nvSpPr>
          <p:cNvPr id="6" name="内容占位符 5"/>
          <p:cNvSpPr>
            <a:spLocks noGrp="1"/>
          </p:cNvSpPr>
          <p:nvPr>
            <p:ph idx="13"/>
          </p:nvPr>
        </p:nvSpPr>
        <p:spPr/>
        <p:txBody>
          <a:bodyPr>
            <a:noAutofit/>
          </a:bodyPr>
          <a:lstStyle/>
          <a:p>
            <a:pPr indent="306070">
              <a:spcBef>
                <a:spcPts val="600"/>
              </a:spcBef>
              <a:spcAft>
                <a:spcPts val="600"/>
              </a:spcAft>
            </a:pPr>
            <a:r>
              <a:rPr lang="zh-CN" altLang="zh-CN" b="1" kern="100" dirty="0">
                <a:solidFill>
                  <a:srgbClr val="000000"/>
                </a:solidFill>
                <a:latin typeface="+mn-ea"/>
              </a:rPr>
              <a:t>图</a:t>
            </a:r>
            <a:r>
              <a:rPr lang="en-US" altLang="zh-CN" b="1" kern="100" dirty="0">
                <a:solidFill>
                  <a:srgbClr val="000000"/>
                </a:solidFill>
                <a:latin typeface="+mn-ea"/>
              </a:rPr>
              <a:t>8-12 ACL</a:t>
            </a:r>
            <a:r>
              <a:rPr lang="zh-CN" altLang="zh-CN" b="1" kern="100" dirty="0">
                <a:solidFill>
                  <a:srgbClr val="000000"/>
                </a:solidFill>
                <a:latin typeface="+mn-ea"/>
              </a:rPr>
              <a:t>应用网络拓扑图</a:t>
            </a:r>
          </a:p>
          <a:p>
            <a:pPr indent="306070">
              <a:spcBef>
                <a:spcPts val="600"/>
              </a:spcBef>
              <a:spcAft>
                <a:spcPts val="600"/>
              </a:spcAft>
            </a:pPr>
            <a:endParaRPr lang="zh-CN" altLang="zh-CN" b="1"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5" name="图片 4">
            <a:extLst>
              <a:ext uri="{FF2B5EF4-FFF2-40B4-BE49-F238E27FC236}">
                <a16:creationId xmlns:a16="http://schemas.microsoft.com/office/drawing/2014/main" id="{E3D55E32-CCD0-55BF-EC0F-FED17B0A96BA}"/>
              </a:ext>
            </a:extLst>
          </p:cNvPr>
          <p:cNvPicPr>
            <a:picLocks noChangeAspect="1"/>
          </p:cNvPicPr>
          <p:nvPr/>
        </p:nvPicPr>
        <p:blipFill>
          <a:blip r:embed="rId2"/>
          <a:stretch>
            <a:fillRect/>
          </a:stretch>
        </p:blipFill>
        <p:spPr>
          <a:xfrm>
            <a:off x="1984375" y="1721011"/>
            <a:ext cx="7543800" cy="5127557"/>
          </a:xfrm>
          <a:prstGeom prst="rect">
            <a:avLst/>
          </a:prstGeom>
        </p:spPr>
      </p:pic>
    </p:spTree>
    <p:extLst>
      <p:ext uri="{BB962C8B-B14F-4D97-AF65-F5344CB8AC3E}">
        <p14:creationId xmlns:p14="http://schemas.microsoft.com/office/powerpoint/2010/main" val="324376343"/>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8.4 </a:t>
            </a:r>
            <a:r>
              <a:rPr lang="zh-CN" altLang="en-US" sz="2400" dirty="0"/>
              <a:t>项目设计与准备</a:t>
            </a:r>
            <a:endParaRPr lang="zh-CN" altLang="en-US" dirty="0"/>
          </a:p>
        </p:txBody>
      </p:sp>
      <p:sp>
        <p:nvSpPr>
          <p:cNvPr id="6" name="内容占位符 5"/>
          <p:cNvSpPr>
            <a:spLocks noGrp="1"/>
          </p:cNvSpPr>
          <p:nvPr>
            <p:ph idx="13"/>
          </p:nvPr>
        </p:nvSpPr>
        <p:spPr/>
        <p:txBody>
          <a:bodyPr>
            <a:noAutofit/>
          </a:bodyPr>
          <a:lstStyle/>
          <a:p>
            <a:pPr indent="306070">
              <a:spcBef>
                <a:spcPts val="600"/>
              </a:spcBef>
              <a:spcAft>
                <a:spcPts val="600"/>
              </a:spcAft>
            </a:pPr>
            <a:endParaRPr lang="zh-CN" altLang="zh-CN" b="1" kern="100" dirty="0">
              <a:effectLst/>
              <a:latin typeface="+mn-ea"/>
            </a:endParaRPr>
          </a:p>
        </p:txBody>
      </p:sp>
      <p:sp>
        <p:nvSpPr>
          <p:cNvPr id="2" name="文本框 1"/>
          <p:cNvSpPr txBox="1"/>
          <p:nvPr/>
        </p:nvSpPr>
        <p:spPr>
          <a:xfrm>
            <a:off x="917575" y="1585687"/>
            <a:ext cx="10747058" cy="5065361"/>
          </a:xfrm>
          <a:prstGeom prst="rect">
            <a:avLst/>
          </a:prstGeom>
          <a:noFill/>
        </p:spPr>
        <p:txBody>
          <a:bodyPr wrap="square" rtlCol="0" anchor="t">
            <a:spAutoFit/>
          </a:bodyPr>
          <a:lstStyle/>
          <a:p>
            <a:pPr indent="267970" algn="just">
              <a:lnSpc>
                <a:spcPct val="156000"/>
              </a:lnSpc>
              <a:spcBef>
                <a:spcPts val="600"/>
              </a:spcBef>
              <a:spcAft>
                <a:spcPts val="600"/>
              </a:spcAft>
            </a:pPr>
            <a:r>
              <a:rPr lang="en-US" altLang="zh-CN" sz="1800" b="1" kern="100" dirty="0">
                <a:latin typeface="+mn-ea"/>
                <a:cs typeface="Times New Roman" panose="02020603050405020304" pitchFamily="18" charset="0"/>
              </a:rPr>
              <a:t>1.</a:t>
            </a:r>
            <a:r>
              <a:rPr lang="zh-CN" altLang="en-US" sz="1800" b="1" kern="100" dirty="0">
                <a:latin typeface="+mn-ea"/>
                <a:cs typeface="Times New Roman" panose="02020603050405020304" pitchFamily="18" charset="0"/>
              </a:rPr>
              <a:t>项目设计</a:t>
            </a:r>
            <a:endParaRPr lang="en-US" altLang="zh-CN" sz="1800" b="1" kern="100" dirty="0">
              <a:latin typeface="+mn-ea"/>
              <a:cs typeface="Times New Roman" panose="02020603050405020304" pitchFamily="18" charset="0"/>
            </a:endParaRPr>
          </a:p>
          <a:p>
            <a:pPr indent="261620" algn="just"/>
            <a:r>
              <a:rPr lang="zh-CN" altLang="zh-CN" sz="1800" kern="100" dirty="0">
                <a:effectLst/>
                <a:latin typeface="+mn-ea"/>
              </a:rPr>
              <a:t>通过对如图</a:t>
            </a:r>
            <a:r>
              <a:rPr lang="en-US" altLang="zh-CN" sz="1800" kern="0" dirty="0">
                <a:effectLst/>
                <a:latin typeface="+mn-ea"/>
                <a:cs typeface="Tahoma" panose="020B0604030504040204" pitchFamily="34" charset="0"/>
              </a:rPr>
              <a:t>8-12</a:t>
            </a:r>
            <a:r>
              <a:rPr lang="zh-CN" altLang="zh-CN" sz="1800" kern="100" dirty="0">
                <a:effectLst/>
                <a:latin typeface="+mn-ea"/>
              </a:rPr>
              <a:t>所示的拓扑图分析可知，禁止分部访问总公司的财务部的要求指明了网络源地址及目标地址，所有可以考虑使用扩展的</a:t>
            </a:r>
            <a:r>
              <a:rPr lang="en-US" altLang="zh-CN" sz="1800" kern="100" dirty="0">
                <a:effectLst/>
                <a:latin typeface="+mn-ea"/>
              </a:rPr>
              <a:t>ACL</a:t>
            </a:r>
            <a:r>
              <a:rPr lang="zh-CN" altLang="zh-CN" sz="1800" kern="100" dirty="0">
                <a:effectLst/>
                <a:latin typeface="+mn-ea"/>
              </a:rPr>
              <a:t>来进行控制，同时为了防止不必要的网络流量占用宝贵的网络带宽，应将分部对财务部网段访问的数据流在流出最近的路由器时过滤掉，故应在</a:t>
            </a:r>
            <a:r>
              <a:rPr lang="en-US" altLang="zh-CN" sz="1800" kern="100" dirty="0">
                <a:effectLst/>
                <a:latin typeface="+mn-ea"/>
              </a:rPr>
              <a:t>R3</a:t>
            </a:r>
            <a:r>
              <a:rPr lang="zh-CN" altLang="zh-CN" sz="1800" kern="100" dirty="0">
                <a:effectLst/>
                <a:latin typeface="+mn-ea"/>
              </a:rPr>
              <a:t>上使用扩展的</a:t>
            </a:r>
            <a:r>
              <a:rPr lang="en-US" altLang="zh-CN" sz="1800" kern="100" dirty="0">
                <a:effectLst/>
                <a:latin typeface="+mn-ea"/>
              </a:rPr>
              <a:t>ACL</a:t>
            </a:r>
            <a:r>
              <a:rPr lang="zh-CN" altLang="zh-CN" sz="1800" kern="100" dirty="0">
                <a:effectLst/>
                <a:latin typeface="+mn-ea"/>
              </a:rPr>
              <a:t>；而分部可以被除了市场部外的所有部门访问，则最简单的办法是在公司分部路由器</a:t>
            </a:r>
            <a:r>
              <a:rPr lang="en-US" altLang="zh-CN" sz="1800" kern="100" dirty="0">
                <a:effectLst/>
                <a:latin typeface="+mn-ea"/>
              </a:rPr>
              <a:t>R3</a:t>
            </a:r>
            <a:r>
              <a:rPr lang="zh-CN" altLang="zh-CN" sz="1800" kern="100" dirty="0">
                <a:effectLst/>
                <a:latin typeface="+mn-ea"/>
              </a:rPr>
              <a:t>上配置标准的</a:t>
            </a:r>
            <a:r>
              <a:rPr lang="en-US" altLang="zh-CN" sz="1800" kern="100" dirty="0">
                <a:effectLst/>
                <a:latin typeface="+mn-ea"/>
              </a:rPr>
              <a:t>ACL</a:t>
            </a:r>
            <a:r>
              <a:rPr lang="zh-CN" altLang="zh-CN" sz="1800" kern="100" dirty="0">
                <a:effectLst/>
                <a:latin typeface="+mn-ea"/>
              </a:rPr>
              <a:t>，即可禁止公司总部的市场部访问公司分部，又不影响其它网络对分部的访问。</a:t>
            </a:r>
          </a:p>
          <a:p>
            <a:pPr indent="266700" algn="just"/>
            <a:r>
              <a:rPr lang="zh-CN" altLang="zh-CN" sz="1800" kern="100" dirty="0">
                <a:effectLst/>
                <a:latin typeface="+mn-ea"/>
              </a:rPr>
              <a:t>对应到子网访问控制，该项目的要求是：在</a:t>
            </a:r>
            <a:r>
              <a:rPr lang="en-US" altLang="zh-CN" sz="1800" kern="100" dirty="0">
                <a:effectLst/>
                <a:latin typeface="+mn-ea"/>
              </a:rPr>
              <a:t>R3</a:t>
            </a:r>
            <a:r>
              <a:rPr lang="zh-CN" altLang="zh-CN" sz="1800" kern="100" dirty="0">
                <a:effectLst/>
                <a:latin typeface="+mn-ea"/>
              </a:rPr>
              <a:t>的上配置高级的</a:t>
            </a:r>
            <a:r>
              <a:rPr lang="en-US" altLang="zh-CN" sz="1800" kern="100" dirty="0">
                <a:effectLst/>
                <a:latin typeface="+mn-ea"/>
              </a:rPr>
              <a:t>ACL</a:t>
            </a:r>
            <a:r>
              <a:rPr lang="zh-CN" altLang="zh-CN" sz="1800" kern="100" dirty="0">
                <a:effectLst/>
                <a:latin typeface="+mn-ea"/>
              </a:rPr>
              <a:t>，禁止从源网段</a:t>
            </a:r>
            <a:r>
              <a:rPr lang="en-US" altLang="zh-CN" sz="1800" kern="100" dirty="0">
                <a:effectLst/>
                <a:latin typeface="+mn-ea"/>
              </a:rPr>
              <a:t>10.0.1.1/27</a:t>
            </a:r>
            <a:r>
              <a:rPr lang="zh-CN" altLang="zh-CN" sz="1800" kern="100" dirty="0">
                <a:effectLst/>
                <a:latin typeface="+mn-ea"/>
              </a:rPr>
              <a:t>到目标网段为</a:t>
            </a:r>
            <a:r>
              <a:rPr lang="en-US" altLang="zh-CN" sz="1800" kern="100" dirty="0">
                <a:effectLst/>
                <a:latin typeface="+mn-ea"/>
              </a:rPr>
              <a:t>10.0.0.129/26</a:t>
            </a:r>
            <a:r>
              <a:rPr lang="zh-CN" altLang="zh-CN" sz="1800" kern="100" dirty="0">
                <a:effectLst/>
                <a:latin typeface="+mn-ea"/>
              </a:rPr>
              <a:t>的数据流出</a:t>
            </a:r>
            <a:r>
              <a:rPr lang="en-US" altLang="zh-CN" sz="1800" kern="100" dirty="0">
                <a:effectLst/>
                <a:latin typeface="+mn-ea"/>
              </a:rPr>
              <a:t>RT3</a:t>
            </a:r>
            <a:r>
              <a:rPr lang="zh-CN" altLang="zh-CN" sz="1800" kern="100" dirty="0">
                <a:effectLst/>
                <a:latin typeface="+mn-ea"/>
              </a:rPr>
              <a:t>的</a:t>
            </a:r>
            <a:r>
              <a:rPr lang="en-US" altLang="zh-CN" sz="1800" kern="100" dirty="0">
                <a:effectLst/>
                <a:latin typeface="+mn-ea"/>
              </a:rPr>
              <a:t>G0/0/1</a:t>
            </a:r>
            <a:r>
              <a:rPr lang="zh-CN" altLang="zh-CN" sz="1800" kern="100" dirty="0">
                <a:effectLst/>
                <a:latin typeface="+mn-ea"/>
              </a:rPr>
              <a:t>接口；在</a:t>
            </a:r>
            <a:r>
              <a:rPr lang="en-US" altLang="zh-CN" sz="1800" kern="100" dirty="0">
                <a:effectLst/>
                <a:latin typeface="+mn-ea"/>
              </a:rPr>
              <a:t>R3</a:t>
            </a:r>
            <a:r>
              <a:rPr lang="zh-CN" altLang="zh-CN" sz="1800" kern="100" dirty="0">
                <a:effectLst/>
                <a:latin typeface="+mn-ea"/>
              </a:rPr>
              <a:t>上配置基本的</a:t>
            </a:r>
            <a:r>
              <a:rPr lang="en-US" altLang="zh-CN" sz="1800" kern="100" dirty="0">
                <a:effectLst/>
                <a:latin typeface="+mn-ea"/>
              </a:rPr>
              <a:t>ACL</a:t>
            </a:r>
            <a:r>
              <a:rPr lang="zh-CN" altLang="zh-CN" sz="1800" kern="100" dirty="0">
                <a:effectLst/>
                <a:latin typeface="+mn-ea"/>
              </a:rPr>
              <a:t>禁止网段</a:t>
            </a:r>
            <a:r>
              <a:rPr lang="en-US" altLang="zh-CN" sz="1800" kern="100" dirty="0">
                <a:effectLst/>
                <a:latin typeface="+mn-ea"/>
              </a:rPr>
              <a:t>10.0.0.0/25</a:t>
            </a:r>
            <a:r>
              <a:rPr lang="zh-CN" altLang="zh-CN" sz="1800" kern="100" dirty="0">
                <a:effectLst/>
                <a:latin typeface="+mn-ea"/>
              </a:rPr>
              <a:t>的数据流出</a:t>
            </a:r>
            <a:r>
              <a:rPr lang="en-US" altLang="zh-CN" sz="1800" kern="100" dirty="0">
                <a:effectLst/>
                <a:latin typeface="+mn-ea"/>
              </a:rPr>
              <a:t>G0/0/0</a:t>
            </a:r>
            <a:r>
              <a:rPr lang="zh-CN" altLang="zh-CN" sz="1800" kern="100" dirty="0">
                <a:effectLst/>
                <a:latin typeface="+mn-ea"/>
              </a:rPr>
              <a:t>接口。</a:t>
            </a:r>
          </a:p>
          <a:p>
            <a:pPr indent="267970" algn="just">
              <a:lnSpc>
                <a:spcPct val="156000"/>
              </a:lnSpc>
              <a:spcBef>
                <a:spcPts val="600"/>
              </a:spcBef>
              <a:spcAft>
                <a:spcPts val="600"/>
              </a:spcAft>
            </a:pPr>
            <a:r>
              <a:rPr lang="en-US" altLang="zh-CN" sz="1800" b="1" kern="100" dirty="0">
                <a:effectLst/>
                <a:latin typeface="+mn-ea"/>
                <a:cs typeface="Times New Roman" panose="02020603050405020304" pitchFamily="18" charset="0"/>
              </a:rPr>
              <a:t>2. </a:t>
            </a:r>
            <a:r>
              <a:rPr lang="zh-CN" altLang="zh-CN" sz="1800" b="1" kern="100" dirty="0">
                <a:effectLst/>
                <a:latin typeface="+mn-ea"/>
                <a:cs typeface="Times New Roman" panose="02020603050405020304" pitchFamily="18" charset="0"/>
              </a:rPr>
              <a:t>项目准备</a:t>
            </a:r>
          </a:p>
          <a:p>
            <a:pPr marL="342900" lvl="0" indent="-342900" algn="just">
              <a:buFont typeface="Wingdings" panose="05000000000000000000" pitchFamily="2" charset="2"/>
              <a:buChar char=""/>
              <a:tabLst>
                <a:tab pos="444500" algn="l"/>
              </a:tabLst>
            </a:pPr>
            <a:r>
              <a:rPr lang="zh-CN" altLang="zh-CN" sz="1800" kern="0" dirty="0">
                <a:solidFill>
                  <a:srgbClr val="000000"/>
                </a:solidFill>
                <a:effectLst/>
                <a:latin typeface="+mn-ea"/>
              </a:rPr>
              <a:t>方案一：真实设备操作（以组为单位，小组成员协作，共同完成实训）</a:t>
            </a:r>
            <a:endParaRPr lang="zh-CN" altLang="zh-CN" sz="1800" kern="1000" dirty="0">
              <a:effectLst/>
              <a:latin typeface="+mn-ea"/>
            </a:endParaRPr>
          </a:p>
          <a:p>
            <a:pPr marL="342900" lvl="0" indent="-342900" algn="just">
              <a:buFont typeface="Wingdings" panose="05000000000000000000" pitchFamily="2" charset="2"/>
              <a:buChar char=""/>
              <a:tabLst>
                <a:tab pos="444500" algn="l"/>
                <a:tab pos="444500" algn="l"/>
                <a:tab pos="733425" algn="l"/>
              </a:tabLst>
            </a:pPr>
            <a:r>
              <a:rPr lang="zh-CN" altLang="zh-CN" sz="1800" kern="0" dirty="0">
                <a:solidFill>
                  <a:srgbClr val="000000"/>
                </a:solidFill>
                <a:effectLst/>
                <a:latin typeface="+mn-ea"/>
              </a:rPr>
              <a:t>华为交换机、配置线、台式机或笔记本电脑</a:t>
            </a:r>
            <a:endParaRPr lang="zh-CN" altLang="zh-CN" sz="1800" kern="1000" dirty="0">
              <a:effectLst/>
              <a:latin typeface="+mn-ea"/>
            </a:endParaRPr>
          </a:p>
          <a:p>
            <a:pPr marL="342900" lvl="0" indent="-342900" algn="just">
              <a:buFont typeface="Wingdings" panose="05000000000000000000" pitchFamily="2" charset="2"/>
              <a:buChar char=""/>
              <a:tabLst>
                <a:tab pos="444500" algn="l"/>
                <a:tab pos="444500" algn="l"/>
                <a:tab pos="733425" algn="l"/>
              </a:tabLst>
            </a:pPr>
            <a:r>
              <a:rPr lang="zh-CN" altLang="zh-CN" sz="1800" kern="0" dirty="0">
                <a:solidFill>
                  <a:srgbClr val="000000"/>
                </a:solidFill>
                <a:effectLst/>
                <a:latin typeface="+mn-ea"/>
              </a:rPr>
              <a:t>子项目七的配置结果</a:t>
            </a:r>
            <a:endParaRPr lang="zh-CN" altLang="zh-CN" sz="1800" kern="1000" dirty="0">
              <a:effectLst/>
              <a:latin typeface="+mn-ea"/>
            </a:endParaRPr>
          </a:p>
          <a:p>
            <a:pPr marL="342900" lvl="0" indent="-342900" algn="just">
              <a:buFont typeface="Wingdings" panose="05000000000000000000" pitchFamily="2" charset="2"/>
              <a:buChar char=""/>
              <a:tabLst>
                <a:tab pos="444500" algn="l"/>
              </a:tabLst>
            </a:pPr>
            <a:r>
              <a:rPr lang="zh-CN" altLang="zh-CN" sz="1800" kern="0" dirty="0">
                <a:solidFill>
                  <a:srgbClr val="000000"/>
                </a:solidFill>
                <a:effectLst/>
                <a:latin typeface="+mn-ea"/>
              </a:rPr>
              <a:t>方案二：在模拟软件中操作（以组为单位，成员相互帮助，各自独立完成实训）</a:t>
            </a:r>
            <a:endParaRPr lang="zh-CN" altLang="zh-CN" sz="1800" kern="1000" dirty="0">
              <a:effectLst/>
              <a:latin typeface="+mn-ea"/>
            </a:endParaRPr>
          </a:p>
          <a:p>
            <a:pPr marL="342900" lvl="0" indent="-342900" algn="just">
              <a:buFont typeface="Wingdings" panose="05000000000000000000" pitchFamily="2" charset="2"/>
              <a:buChar char=""/>
              <a:tabLst>
                <a:tab pos="444500" algn="l"/>
                <a:tab pos="444500" algn="l"/>
              </a:tabLst>
            </a:pPr>
            <a:r>
              <a:rPr lang="zh-CN" altLang="zh-CN" sz="1800" kern="0" dirty="0">
                <a:solidFill>
                  <a:srgbClr val="000000"/>
                </a:solidFill>
                <a:effectLst/>
                <a:latin typeface="+mn-ea"/>
              </a:rPr>
              <a:t>装有华为</a:t>
            </a:r>
            <a:r>
              <a:rPr lang="en-US" altLang="zh-CN" sz="1800" kern="0" dirty="0" err="1">
                <a:solidFill>
                  <a:srgbClr val="000000"/>
                </a:solidFill>
                <a:effectLst/>
                <a:latin typeface="+mn-ea"/>
              </a:rPr>
              <a:t>ensp</a:t>
            </a:r>
            <a:r>
              <a:rPr lang="zh-CN" altLang="zh-CN" sz="1800" kern="0" dirty="0">
                <a:solidFill>
                  <a:srgbClr val="000000"/>
                </a:solidFill>
                <a:effectLst/>
                <a:latin typeface="+mn-ea"/>
              </a:rPr>
              <a:t>的电脑每人一台</a:t>
            </a:r>
            <a:endParaRPr lang="zh-CN" altLang="zh-CN" sz="1800" kern="1000" dirty="0">
              <a:effectLst/>
              <a:latin typeface="+mn-ea"/>
            </a:endParaRPr>
          </a:p>
          <a:p>
            <a:pPr marL="342900" lvl="0" indent="-342900" algn="just">
              <a:buFont typeface="Wingdings" panose="05000000000000000000" pitchFamily="2" charset="2"/>
              <a:buChar char=""/>
              <a:tabLst>
                <a:tab pos="444500" algn="l"/>
                <a:tab pos="444500" algn="l"/>
              </a:tabLst>
            </a:pPr>
            <a:r>
              <a:rPr lang="zh-CN" altLang="zh-CN" sz="1800" kern="0" dirty="0">
                <a:solidFill>
                  <a:srgbClr val="000000"/>
                </a:solidFill>
                <a:effectLst/>
                <a:latin typeface="+mn-ea"/>
              </a:rPr>
              <a:t>子项目七的配置结果</a:t>
            </a:r>
            <a:endParaRPr lang="zh-CN" altLang="zh-CN" sz="1800" kern="10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4253083176"/>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8.5 </a:t>
            </a:r>
            <a:r>
              <a:rPr lang="zh-CN" altLang="en-US" sz="2400" dirty="0"/>
              <a:t>项目实施</a:t>
            </a:r>
            <a:endParaRPr lang="zh-CN" altLang="en-US" dirty="0"/>
          </a:p>
        </p:txBody>
      </p:sp>
      <p:sp>
        <p:nvSpPr>
          <p:cNvPr id="6" name="内容占位符 5"/>
          <p:cNvSpPr>
            <a:spLocks noGrp="1"/>
          </p:cNvSpPr>
          <p:nvPr>
            <p:ph idx="13"/>
          </p:nvPr>
        </p:nvSpPr>
        <p:spPr/>
        <p:txBody>
          <a:bodyPr>
            <a:noAutofit/>
          </a:bodyPr>
          <a:lstStyle/>
          <a:p>
            <a:pPr indent="306070">
              <a:spcBef>
                <a:spcPts val="600"/>
              </a:spcBef>
              <a:spcAft>
                <a:spcPts val="600"/>
              </a:spcAft>
            </a:pPr>
            <a:r>
              <a:rPr lang="zh-CN" altLang="zh-CN" sz="2400" b="1" kern="0" dirty="0">
                <a:solidFill>
                  <a:srgbClr val="000000"/>
                </a:solidFill>
                <a:effectLst/>
                <a:latin typeface="+mn-ea"/>
                <a:cs typeface="Tahoma" panose="020B0604030504040204" pitchFamily="34" charset="0"/>
              </a:rPr>
              <a:t>任务</a:t>
            </a:r>
            <a:r>
              <a:rPr lang="en-US" altLang="zh-CN" sz="2400" b="1" kern="0" dirty="0">
                <a:solidFill>
                  <a:srgbClr val="000000"/>
                </a:solidFill>
                <a:effectLst/>
                <a:latin typeface="+mn-ea"/>
                <a:cs typeface="Tahoma" panose="020B0604030504040204" pitchFamily="34" charset="0"/>
              </a:rPr>
              <a:t>8-1  </a:t>
            </a:r>
            <a:r>
              <a:rPr lang="zh-CN" altLang="zh-CN" sz="2400" b="1" kern="100" dirty="0">
                <a:solidFill>
                  <a:srgbClr val="000000"/>
                </a:solidFill>
                <a:effectLst/>
                <a:latin typeface="+mn-ea"/>
              </a:rPr>
              <a:t>禁止分部访问公司总部的财务部</a:t>
            </a:r>
            <a:endParaRPr lang="zh-CN" altLang="zh-CN" sz="2400" b="1" kern="100" dirty="0">
              <a:effectLst/>
              <a:latin typeface="+mn-ea"/>
            </a:endParaRPr>
          </a:p>
          <a:p>
            <a:pPr indent="306070">
              <a:spcBef>
                <a:spcPts val="600"/>
              </a:spcBef>
              <a:spcAft>
                <a:spcPts val="600"/>
              </a:spcAft>
            </a:pPr>
            <a:endParaRPr lang="zh-CN" altLang="zh-CN" b="1" kern="100" dirty="0">
              <a:effectLst/>
              <a:latin typeface="+mn-ea"/>
            </a:endParaRPr>
          </a:p>
        </p:txBody>
      </p:sp>
      <p:sp>
        <p:nvSpPr>
          <p:cNvPr id="2" name="文本框 1"/>
          <p:cNvSpPr txBox="1"/>
          <p:nvPr/>
        </p:nvSpPr>
        <p:spPr>
          <a:xfrm>
            <a:off x="917575" y="1585687"/>
            <a:ext cx="10747058" cy="5116272"/>
          </a:xfrm>
          <a:prstGeom prst="rect">
            <a:avLst/>
          </a:prstGeom>
          <a:noFill/>
        </p:spPr>
        <p:txBody>
          <a:bodyPr wrap="square" rtlCol="0" anchor="t">
            <a:spAutoFit/>
          </a:bodyPr>
          <a:lstStyle/>
          <a:p>
            <a:pPr indent="267970" algn="just">
              <a:lnSpc>
                <a:spcPct val="150000"/>
              </a:lnSpc>
            </a:pPr>
            <a:r>
              <a:rPr lang="en-US" altLang="zh-CN" sz="2000" b="1" kern="0" dirty="0">
                <a:effectLst/>
                <a:latin typeface="+mn-ea"/>
                <a:cs typeface="Tahoma" panose="020B0604030504040204" pitchFamily="34" charset="0"/>
              </a:rPr>
              <a:t>1.R3</a:t>
            </a:r>
            <a:r>
              <a:rPr lang="zh-CN" altLang="zh-CN" sz="2000" b="1" kern="0" dirty="0">
                <a:effectLst/>
                <a:latin typeface="+mn-ea"/>
                <a:cs typeface="Tahoma" panose="020B0604030504040204" pitchFamily="34" charset="0"/>
              </a:rPr>
              <a:t>上配置高级的访问控制列表</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3000</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[R3-acl-adv-3000]</a:t>
            </a:r>
            <a:r>
              <a:rPr lang="en-US" altLang="zh-CN" sz="2000" b="1" kern="0" dirty="0">
                <a:solidFill>
                  <a:srgbClr val="000000"/>
                </a:solidFill>
                <a:effectLst/>
                <a:latin typeface="+mn-ea"/>
                <a:cs typeface="Tahoma" panose="020B0604030504040204" pitchFamily="34" charset="0"/>
              </a:rPr>
              <a:t>rule 5 deny </a:t>
            </a:r>
            <a:r>
              <a:rPr lang="en-US" altLang="zh-CN" sz="2000" b="1" kern="0" dirty="0" err="1">
                <a:solidFill>
                  <a:srgbClr val="000000"/>
                </a:solidFill>
                <a:effectLst/>
                <a:latin typeface="+mn-ea"/>
                <a:cs typeface="Tahoma" panose="020B0604030504040204" pitchFamily="34" charset="0"/>
              </a:rPr>
              <a:t>ip</a:t>
            </a:r>
            <a:r>
              <a:rPr lang="en-US" altLang="zh-CN" sz="2000" b="1" kern="0" dirty="0">
                <a:solidFill>
                  <a:srgbClr val="000000"/>
                </a:solidFill>
                <a:effectLst/>
                <a:latin typeface="+mn-ea"/>
                <a:cs typeface="Tahoma" panose="020B0604030504040204" pitchFamily="34" charset="0"/>
              </a:rPr>
              <a:t> source 10.0.1.0 0.0.0.31 destination 10.0.0.128 0.0.0.63  </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a:t>
            </a:r>
            <a:r>
              <a:rPr lang="zh-CN" altLang="zh-CN" sz="2000" kern="0" dirty="0">
                <a:solidFill>
                  <a:srgbClr val="000000"/>
                </a:solidFill>
                <a:effectLst/>
                <a:latin typeface="+mn-ea"/>
                <a:cs typeface="Tahoma" panose="020B0604030504040204" pitchFamily="34" charset="0"/>
              </a:rPr>
              <a:t>禁止</a:t>
            </a:r>
            <a:r>
              <a:rPr lang="en-US" altLang="zh-CN" sz="2000" kern="0" dirty="0">
                <a:solidFill>
                  <a:srgbClr val="000000"/>
                </a:solidFill>
                <a:effectLst/>
                <a:latin typeface="+mn-ea"/>
                <a:cs typeface="Tahoma" panose="020B0604030504040204" pitchFamily="34" charset="0"/>
              </a:rPr>
              <a:t>10.0.1.0/27</a:t>
            </a:r>
            <a:r>
              <a:rPr lang="zh-CN" altLang="zh-CN" sz="2000" kern="0" dirty="0">
                <a:solidFill>
                  <a:srgbClr val="000000"/>
                </a:solidFill>
                <a:effectLst/>
                <a:latin typeface="+mn-ea"/>
                <a:cs typeface="Tahoma" panose="020B0604030504040204" pitchFamily="34" charset="0"/>
              </a:rPr>
              <a:t>网络访问访问公司总部的</a:t>
            </a:r>
            <a:r>
              <a:rPr lang="en-US" altLang="zh-CN" sz="2000" kern="0" dirty="0">
                <a:solidFill>
                  <a:srgbClr val="000000"/>
                </a:solidFill>
                <a:effectLst/>
                <a:latin typeface="+mn-ea"/>
                <a:cs typeface="Tahoma" panose="020B0604030504040204" pitchFamily="34" charset="0"/>
              </a:rPr>
              <a:t>10.0.0.128/26</a:t>
            </a:r>
            <a:r>
              <a:rPr lang="zh-CN" altLang="zh-CN" sz="2000" kern="0" dirty="0">
                <a:solidFill>
                  <a:srgbClr val="000000"/>
                </a:solidFill>
                <a:effectLst/>
                <a:latin typeface="+mn-ea"/>
                <a:cs typeface="Tahoma" panose="020B0604030504040204" pitchFamily="34" charset="0"/>
              </a:rPr>
              <a:t>网络</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[R3-acl-adv-3000]</a:t>
            </a:r>
            <a:r>
              <a:rPr lang="en-US" altLang="zh-CN" sz="2000" b="1" kern="0" dirty="0">
                <a:solidFill>
                  <a:srgbClr val="000000"/>
                </a:solidFill>
                <a:effectLst/>
                <a:latin typeface="+mn-ea"/>
                <a:cs typeface="Tahoma" panose="020B0604030504040204" pitchFamily="34" charset="0"/>
              </a:rPr>
              <a:t>rule permit </a:t>
            </a:r>
            <a:r>
              <a:rPr lang="en-US" altLang="zh-CN" sz="2000" b="1" kern="0" dirty="0" err="1">
                <a:solidFill>
                  <a:srgbClr val="000000"/>
                </a:solidFill>
                <a:effectLst/>
                <a:latin typeface="+mn-ea"/>
                <a:cs typeface="Tahoma" panose="020B0604030504040204" pitchFamily="34" charset="0"/>
              </a:rPr>
              <a:t>ip</a:t>
            </a:r>
            <a:r>
              <a:rPr lang="en-US" altLang="zh-CN" sz="2000" b="1" kern="0" dirty="0">
                <a:solidFill>
                  <a:srgbClr val="000000"/>
                </a:solidFill>
                <a:effectLst/>
                <a:latin typeface="+mn-ea"/>
                <a:cs typeface="Tahoma" panose="020B0604030504040204" pitchFamily="34" charset="0"/>
              </a:rPr>
              <a:t> source any destination any</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a:t>
            </a:r>
            <a:r>
              <a:rPr lang="zh-CN" altLang="zh-CN" sz="2000" kern="0" dirty="0">
                <a:solidFill>
                  <a:srgbClr val="000000"/>
                </a:solidFill>
                <a:effectLst/>
                <a:latin typeface="+mn-ea"/>
                <a:cs typeface="Tahoma" panose="020B0604030504040204" pitchFamily="34" charset="0"/>
              </a:rPr>
              <a:t>允许其他所有的网络访问</a:t>
            </a:r>
            <a:endParaRPr lang="zh-CN" altLang="zh-CN" sz="2000" kern="100" dirty="0">
              <a:effectLst/>
              <a:latin typeface="+mn-ea"/>
            </a:endParaRPr>
          </a:p>
          <a:p>
            <a:pPr indent="267970" algn="just">
              <a:lnSpc>
                <a:spcPct val="150000"/>
              </a:lnSpc>
            </a:pPr>
            <a:r>
              <a:rPr lang="en-US" altLang="zh-CN" sz="2000" b="1" kern="0" dirty="0">
                <a:effectLst/>
                <a:latin typeface="+mn-ea"/>
                <a:cs typeface="Tahoma" panose="020B0604030504040204" pitchFamily="34" charset="0"/>
              </a:rPr>
              <a:t>2.</a:t>
            </a:r>
            <a:r>
              <a:rPr lang="zh-CN" altLang="zh-CN" sz="2000" b="1" kern="0" dirty="0">
                <a:effectLst/>
                <a:latin typeface="+mn-ea"/>
                <a:cs typeface="Tahoma" panose="020B0604030504040204" pitchFamily="34" charset="0"/>
              </a:rPr>
              <a:t>将访问控制列表应用到接口上</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a:t>
            </a:r>
            <a:r>
              <a:rPr lang="en-US" altLang="zh-CN" sz="2000" b="1" kern="0" dirty="0">
                <a:solidFill>
                  <a:srgbClr val="000000"/>
                </a:solidFill>
                <a:effectLst/>
                <a:latin typeface="+mn-ea"/>
                <a:cs typeface="Tahoma" panose="020B0604030504040204" pitchFamily="34" charset="0"/>
              </a:rPr>
              <a:t>int g0/0/1</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[R3-GigabitEthernet0/0/1]</a:t>
            </a:r>
            <a:r>
              <a:rPr lang="en-US" altLang="zh-CN" sz="2000" b="1" kern="0" dirty="0">
                <a:solidFill>
                  <a:srgbClr val="000000"/>
                </a:solidFill>
                <a:effectLst/>
                <a:latin typeface="+mn-ea"/>
                <a:cs typeface="Tahoma" panose="020B0604030504040204" pitchFamily="34" charset="0"/>
              </a:rPr>
              <a:t>traffic-filter outbound </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3000</a:t>
            </a:r>
            <a:r>
              <a:rPr lang="en-US" altLang="zh-CN" sz="2000" kern="0" dirty="0">
                <a:solidFill>
                  <a:srgbClr val="000000"/>
                </a:solidFill>
                <a:effectLst/>
                <a:latin typeface="+mn-ea"/>
                <a:cs typeface="Tahoma" panose="020B0604030504040204" pitchFamily="34" charset="0"/>
              </a:rPr>
              <a:t> // </a:t>
            </a:r>
            <a:r>
              <a:rPr lang="zh-CN" altLang="zh-CN" sz="2000" kern="0" dirty="0">
                <a:solidFill>
                  <a:srgbClr val="000000"/>
                </a:solidFill>
                <a:effectLst/>
                <a:latin typeface="+mn-ea"/>
                <a:cs typeface="Tahoma" panose="020B0604030504040204" pitchFamily="34" charset="0"/>
              </a:rPr>
              <a:t>将访问控制列表应用到接口</a:t>
            </a:r>
            <a:r>
              <a:rPr lang="en-US" altLang="zh-CN" sz="2000" kern="0" dirty="0">
                <a:solidFill>
                  <a:srgbClr val="000000"/>
                </a:solidFill>
                <a:effectLst/>
                <a:latin typeface="+mn-ea"/>
                <a:cs typeface="Tahoma" panose="020B0604030504040204" pitchFamily="34" charset="0"/>
              </a:rPr>
              <a:t>g0/0/1</a:t>
            </a:r>
            <a:r>
              <a:rPr lang="zh-CN" altLang="zh-CN" sz="2000" kern="0" dirty="0">
                <a:solidFill>
                  <a:srgbClr val="000000"/>
                </a:solidFill>
                <a:effectLst/>
                <a:latin typeface="+mn-ea"/>
                <a:cs typeface="Tahoma" panose="020B0604030504040204" pitchFamily="34" charset="0"/>
              </a:rPr>
              <a:t>上</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455183322"/>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8.5 </a:t>
            </a:r>
            <a:r>
              <a:rPr lang="zh-CN" altLang="en-US" sz="2400" dirty="0"/>
              <a:t>项目实施</a:t>
            </a:r>
            <a:endParaRPr lang="zh-CN" altLang="en-US" dirty="0"/>
          </a:p>
        </p:txBody>
      </p:sp>
      <p:sp>
        <p:nvSpPr>
          <p:cNvPr id="6" name="内容占位符 5"/>
          <p:cNvSpPr>
            <a:spLocks noGrp="1"/>
          </p:cNvSpPr>
          <p:nvPr>
            <p:ph idx="13"/>
          </p:nvPr>
        </p:nvSpPr>
        <p:spPr/>
        <p:txBody>
          <a:bodyPr>
            <a:noAutofit/>
          </a:bodyPr>
          <a:lstStyle/>
          <a:p>
            <a:pPr indent="306070">
              <a:spcBef>
                <a:spcPts val="600"/>
              </a:spcBef>
              <a:spcAft>
                <a:spcPts val="600"/>
              </a:spcAft>
            </a:pPr>
            <a:r>
              <a:rPr lang="zh-CN" altLang="zh-CN" sz="2400" b="1" kern="0" dirty="0">
                <a:solidFill>
                  <a:srgbClr val="000000"/>
                </a:solidFill>
                <a:effectLst/>
                <a:latin typeface="+mn-ea"/>
                <a:cs typeface="Tahoma" panose="020B0604030504040204" pitchFamily="34" charset="0"/>
              </a:rPr>
              <a:t>任务</a:t>
            </a:r>
            <a:r>
              <a:rPr lang="en-US" altLang="zh-CN" sz="2400" b="1" kern="0" dirty="0">
                <a:solidFill>
                  <a:srgbClr val="000000"/>
                </a:solidFill>
                <a:effectLst/>
                <a:latin typeface="+mn-ea"/>
                <a:cs typeface="Tahoma" panose="020B0604030504040204" pitchFamily="34" charset="0"/>
              </a:rPr>
              <a:t>8-2  </a:t>
            </a:r>
            <a:r>
              <a:rPr lang="zh-CN" altLang="zh-CN" sz="2400" b="1" kern="100" dirty="0">
                <a:solidFill>
                  <a:srgbClr val="000000"/>
                </a:solidFill>
                <a:effectLst/>
                <a:latin typeface="+mn-ea"/>
              </a:rPr>
              <a:t>禁止公司总部的市场部访问分部</a:t>
            </a:r>
            <a:endParaRPr lang="zh-CN" altLang="zh-CN" sz="2400" b="1" kern="100" dirty="0">
              <a:effectLst/>
              <a:latin typeface="+mn-ea"/>
            </a:endParaRPr>
          </a:p>
          <a:p>
            <a:pPr indent="306070">
              <a:spcBef>
                <a:spcPts val="600"/>
              </a:spcBef>
              <a:spcAft>
                <a:spcPts val="600"/>
              </a:spcAft>
            </a:pPr>
            <a:endParaRPr lang="zh-CN" altLang="zh-CN" b="1" kern="100" dirty="0">
              <a:effectLst/>
              <a:latin typeface="+mn-ea"/>
            </a:endParaRPr>
          </a:p>
        </p:txBody>
      </p:sp>
      <p:sp>
        <p:nvSpPr>
          <p:cNvPr id="2" name="文本框 1"/>
          <p:cNvSpPr txBox="1"/>
          <p:nvPr/>
        </p:nvSpPr>
        <p:spPr>
          <a:xfrm>
            <a:off x="917575" y="1585687"/>
            <a:ext cx="10747058" cy="5116272"/>
          </a:xfrm>
          <a:prstGeom prst="rect">
            <a:avLst/>
          </a:prstGeom>
          <a:noFill/>
        </p:spPr>
        <p:txBody>
          <a:bodyPr wrap="square" rtlCol="0" anchor="t">
            <a:spAutoFit/>
          </a:bodyPr>
          <a:lstStyle/>
          <a:p>
            <a:pPr indent="267970" algn="just">
              <a:lnSpc>
                <a:spcPct val="150000"/>
              </a:lnSpc>
            </a:pPr>
            <a:r>
              <a:rPr lang="en-US" altLang="zh-CN" sz="2000" b="1" kern="0" dirty="0">
                <a:effectLst/>
                <a:latin typeface="+mn-ea"/>
                <a:cs typeface="Tahoma" panose="020B0604030504040204" pitchFamily="34" charset="0"/>
              </a:rPr>
              <a:t>1.</a:t>
            </a:r>
            <a:r>
              <a:rPr lang="en-US" altLang="zh-CN" sz="2000" b="1" kern="100" dirty="0">
                <a:effectLst/>
                <a:latin typeface="+mn-ea"/>
              </a:rPr>
              <a:t>R</a:t>
            </a:r>
            <a:r>
              <a:rPr lang="en-US" altLang="zh-CN" sz="2000" b="1" kern="0" dirty="0">
                <a:effectLst/>
                <a:latin typeface="+mn-ea"/>
                <a:cs typeface="Tahoma" panose="020B0604030504040204" pitchFamily="34" charset="0"/>
              </a:rPr>
              <a:t>3</a:t>
            </a:r>
            <a:r>
              <a:rPr lang="zh-CN" altLang="zh-CN" sz="2000" b="1" kern="0" dirty="0">
                <a:effectLst/>
                <a:latin typeface="+mn-ea"/>
                <a:cs typeface="Tahoma" panose="020B0604030504040204" pitchFamily="34" charset="0"/>
              </a:rPr>
              <a:t>上配置扩展的访问控制列表</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3000</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[R3-acl-adv-3000]</a:t>
            </a:r>
            <a:r>
              <a:rPr lang="en-US" altLang="zh-CN" sz="2000" b="1" kern="0" dirty="0">
                <a:solidFill>
                  <a:srgbClr val="000000"/>
                </a:solidFill>
                <a:effectLst/>
                <a:latin typeface="+mn-ea"/>
                <a:cs typeface="Tahoma" panose="020B0604030504040204" pitchFamily="34" charset="0"/>
              </a:rPr>
              <a:t>rule 10 deny </a:t>
            </a:r>
            <a:r>
              <a:rPr lang="en-US" altLang="zh-CN" sz="2000" b="1" kern="0" dirty="0" err="1">
                <a:solidFill>
                  <a:srgbClr val="000000"/>
                </a:solidFill>
                <a:effectLst/>
                <a:latin typeface="+mn-ea"/>
                <a:cs typeface="Tahoma" panose="020B0604030504040204" pitchFamily="34" charset="0"/>
              </a:rPr>
              <a:t>ip</a:t>
            </a:r>
            <a:r>
              <a:rPr lang="en-US" altLang="zh-CN" sz="2000" b="1" kern="0" dirty="0">
                <a:solidFill>
                  <a:srgbClr val="000000"/>
                </a:solidFill>
                <a:effectLst/>
                <a:latin typeface="+mn-ea"/>
                <a:cs typeface="Tahoma" panose="020B0604030504040204" pitchFamily="34" charset="0"/>
              </a:rPr>
              <a:t> source 10.0.0.0 0.0.0.127 destination 10.0.1.0 0.0.0.31</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  //</a:t>
            </a:r>
            <a:r>
              <a:rPr lang="zh-CN" altLang="zh-CN" sz="2000" kern="0" dirty="0">
                <a:solidFill>
                  <a:srgbClr val="000000"/>
                </a:solidFill>
                <a:effectLst/>
                <a:latin typeface="+mn-ea"/>
                <a:cs typeface="Tahoma" panose="020B0604030504040204" pitchFamily="34" charset="0"/>
              </a:rPr>
              <a:t>禁止公司总部的</a:t>
            </a:r>
            <a:r>
              <a:rPr lang="en-US" altLang="zh-CN" sz="2000" kern="0" dirty="0">
                <a:solidFill>
                  <a:srgbClr val="000000"/>
                </a:solidFill>
                <a:effectLst/>
                <a:latin typeface="+mn-ea"/>
                <a:cs typeface="Tahoma" panose="020B0604030504040204" pitchFamily="34" charset="0"/>
              </a:rPr>
              <a:t>10.0.0.0/25</a:t>
            </a:r>
            <a:r>
              <a:rPr lang="zh-CN" altLang="zh-CN" sz="2000" kern="0" dirty="0">
                <a:solidFill>
                  <a:srgbClr val="000000"/>
                </a:solidFill>
                <a:effectLst/>
                <a:latin typeface="+mn-ea"/>
                <a:cs typeface="Tahoma" panose="020B0604030504040204" pitchFamily="34" charset="0"/>
              </a:rPr>
              <a:t>网络访问</a:t>
            </a:r>
            <a:r>
              <a:rPr lang="en-US" altLang="zh-CN" sz="2000" kern="0" dirty="0">
                <a:solidFill>
                  <a:srgbClr val="000000"/>
                </a:solidFill>
                <a:effectLst/>
                <a:latin typeface="+mn-ea"/>
                <a:cs typeface="Tahoma" panose="020B0604030504040204" pitchFamily="34" charset="0"/>
              </a:rPr>
              <a:t>10.0.1.0/27</a:t>
            </a:r>
            <a:r>
              <a:rPr lang="zh-CN" altLang="zh-CN" sz="2000" kern="0" dirty="0">
                <a:solidFill>
                  <a:srgbClr val="000000"/>
                </a:solidFill>
                <a:effectLst/>
                <a:latin typeface="+mn-ea"/>
                <a:cs typeface="Tahoma" panose="020B0604030504040204" pitchFamily="34" charset="0"/>
              </a:rPr>
              <a:t>网络</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[R3-acl-adv-3000]</a:t>
            </a:r>
            <a:r>
              <a:rPr lang="en-US" altLang="zh-CN" sz="2000" b="1" kern="0" dirty="0">
                <a:solidFill>
                  <a:srgbClr val="000000"/>
                </a:solidFill>
                <a:effectLst/>
                <a:latin typeface="+mn-ea"/>
                <a:cs typeface="Tahoma" panose="020B0604030504040204" pitchFamily="34" charset="0"/>
              </a:rPr>
              <a:t>rule permit </a:t>
            </a:r>
            <a:r>
              <a:rPr lang="en-US" altLang="zh-CN" sz="2000" b="1" kern="0" dirty="0" err="1">
                <a:solidFill>
                  <a:srgbClr val="000000"/>
                </a:solidFill>
                <a:effectLst/>
                <a:latin typeface="+mn-ea"/>
                <a:cs typeface="Tahoma" panose="020B0604030504040204" pitchFamily="34" charset="0"/>
              </a:rPr>
              <a:t>ip</a:t>
            </a:r>
            <a:r>
              <a:rPr lang="en-US" altLang="zh-CN" sz="2000" b="1" kern="0" dirty="0">
                <a:solidFill>
                  <a:srgbClr val="000000"/>
                </a:solidFill>
                <a:effectLst/>
                <a:latin typeface="+mn-ea"/>
                <a:cs typeface="Tahoma" panose="020B0604030504040204" pitchFamily="34" charset="0"/>
              </a:rPr>
              <a:t> source any destination any</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a:t>
            </a:r>
            <a:r>
              <a:rPr lang="zh-CN" altLang="zh-CN" sz="2000" kern="0" dirty="0">
                <a:solidFill>
                  <a:srgbClr val="000000"/>
                </a:solidFill>
                <a:effectLst/>
                <a:latin typeface="+mn-ea"/>
                <a:cs typeface="Tahoma" panose="020B0604030504040204" pitchFamily="34" charset="0"/>
              </a:rPr>
              <a:t>允许其他所有的网络访问</a:t>
            </a:r>
            <a:endParaRPr lang="zh-CN" altLang="zh-CN" sz="2000" kern="100" dirty="0">
              <a:effectLst/>
              <a:latin typeface="+mn-ea"/>
            </a:endParaRPr>
          </a:p>
          <a:p>
            <a:pPr indent="267970" algn="just">
              <a:lnSpc>
                <a:spcPct val="150000"/>
              </a:lnSpc>
            </a:pPr>
            <a:r>
              <a:rPr lang="en-US" altLang="zh-CN" sz="2000" b="1" kern="0" dirty="0">
                <a:effectLst/>
                <a:latin typeface="+mn-ea"/>
                <a:cs typeface="Tahoma" panose="020B0604030504040204" pitchFamily="34" charset="0"/>
              </a:rPr>
              <a:t>2. </a:t>
            </a:r>
            <a:r>
              <a:rPr lang="zh-CN" altLang="zh-CN" sz="2000" b="1" kern="0" dirty="0">
                <a:effectLst/>
                <a:latin typeface="+mn-ea"/>
                <a:cs typeface="Tahoma" panose="020B0604030504040204" pitchFamily="34" charset="0"/>
              </a:rPr>
              <a:t>将访问控制列表应用到接口上</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a:t>
            </a:r>
            <a:r>
              <a:rPr lang="en-US" altLang="zh-CN" sz="2000" b="1" kern="0" dirty="0">
                <a:solidFill>
                  <a:srgbClr val="000000"/>
                </a:solidFill>
                <a:effectLst/>
                <a:latin typeface="+mn-ea"/>
                <a:cs typeface="Tahoma" panose="020B0604030504040204" pitchFamily="34" charset="0"/>
              </a:rPr>
              <a:t>int g0/0/1</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[R3-GigabitEthernet0/0/1]</a:t>
            </a:r>
            <a:r>
              <a:rPr lang="en-US" altLang="zh-CN" sz="2000" b="1" kern="0" dirty="0">
                <a:solidFill>
                  <a:srgbClr val="000000"/>
                </a:solidFill>
                <a:effectLst/>
                <a:latin typeface="+mn-ea"/>
                <a:cs typeface="Tahoma" panose="020B0604030504040204" pitchFamily="34" charset="0"/>
              </a:rPr>
              <a:t>traffic-filter outbound </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3000</a:t>
            </a:r>
            <a:r>
              <a:rPr lang="en-US" altLang="zh-CN" sz="2000" kern="0" dirty="0">
                <a:solidFill>
                  <a:srgbClr val="000000"/>
                </a:solidFill>
                <a:effectLst/>
                <a:latin typeface="+mn-ea"/>
                <a:cs typeface="Tahoma" panose="020B0604030504040204" pitchFamily="34" charset="0"/>
              </a:rPr>
              <a:t> // </a:t>
            </a:r>
            <a:r>
              <a:rPr lang="zh-CN" altLang="zh-CN" sz="2000" kern="0" dirty="0">
                <a:solidFill>
                  <a:srgbClr val="000000"/>
                </a:solidFill>
                <a:effectLst/>
                <a:latin typeface="+mn-ea"/>
                <a:cs typeface="Tahoma" panose="020B0604030504040204" pitchFamily="34" charset="0"/>
              </a:rPr>
              <a:t>将访问控制列表应用到接口</a:t>
            </a:r>
            <a:r>
              <a:rPr lang="en-US" altLang="zh-CN" sz="2000" kern="0" dirty="0">
                <a:solidFill>
                  <a:srgbClr val="000000"/>
                </a:solidFill>
                <a:effectLst/>
                <a:latin typeface="+mn-ea"/>
                <a:cs typeface="Tahoma" panose="020B0604030504040204" pitchFamily="34" charset="0"/>
              </a:rPr>
              <a:t>g0/0/1</a:t>
            </a:r>
            <a:r>
              <a:rPr lang="zh-CN" altLang="zh-CN" sz="2000" kern="0" dirty="0">
                <a:solidFill>
                  <a:srgbClr val="000000"/>
                </a:solidFill>
                <a:effectLst/>
                <a:latin typeface="+mn-ea"/>
                <a:cs typeface="Tahoma" panose="020B0604030504040204" pitchFamily="34" charset="0"/>
              </a:rPr>
              <a:t>上</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479329361"/>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8.5 </a:t>
            </a:r>
            <a:r>
              <a:rPr lang="zh-CN" altLang="en-US" sz="2400" dirty="0"/>
              <a:t>项目实施</a:t>
            </a:r>
            <a:endParaRPr lang="zh-CN" altLang="en-US" dirty="0"/>
          </a:p>
        </p:txBody>
      </p:sp>
      <p:sp>
        <p:nvSpPr>
          <p:cNvPr id="6" name="内容占位符 5"/>
          <p:cNvSpPr>
            <a:spLocks noGrp="1"/>
          </p:cNvSpPr>
          <p:nvPr>
            <p:ph idx="13"/>
          </p:nvPr>
        </p:nvSpPr>
        <p:spPr/>
        <p:txBody>
          <a:bodyPr>
            <a:noAutofit/>
          </a:bodyPr>
          <a:lstStyle/>
          <a:p>
            <a:pPr indent="306070">
              <a:spcBef>
                <a:spcPts val="600"/>
              </a:spcBef>
              <a:spcAft>
                <a:spcPts val="600"/>
              </a:spcAft>
            </a:pPr>
            <a:r>
              <a:rPr lang="zh-CN" altLang="zh-CN" sz="2400" b="1" kern="0" dirty="0">
                <a:solidFill>
                  <a:srgbClr val="000000"/>
                </a:solidFill>
                <a:effectLst/>
                <a:latin typeface="+mn-ea"/>
                <a:cs typeface="Tahoma" panose="020B0604030504040204" pitchFamily="34" charset="0"/>
              </a:rPr>
              <a:t>任务</a:t>
            </a:r>
            <a:r>
              <a:rPr lang="en-US" altLang="zh-CN" sz="2400" b="1" kern="0" dirty="0">
                <a:solidFill>
                  <a:srgbClr val="000000"/>
                </a:solidFill>
                <a:effectLst/>
                <a:latin typeface="+mn-ea"/>
                <a:cs typeface="Tahoma" panose="020B0604030504040204" pitchFamily="34" charset="0"/>
              </a:rPr>
              <a:t>8-3  </a:t>
            </a:r>
            <a:r>
              <a:rPr lang="zh-CN" altLang="zh-CN" sz="2400" b="1" kern="100" dirty="0">
                <a:solidFill>
                  <a:srgbClr val="000000"/>
                </a:solidFill>
                <a:effectLst/>
                <a:latin typeface="+mn-ea"/>
              </a:rPr>
              <a:t>只允许信息技术部的工作人员通过</a:t>
            </a:r>
            <a:r>
              <a:rPr lang="en-US" altLang="zh-CN" sz="2400" b="1" kern="100" dirty="0">
                <a:solidFill>
                  <a:srgbClr val="000000"/>
                </a:solidFill>
                <a:effectLst/>
                <a:latin typeface="+mn-ea"/>
              </a:rPr>
              <a:t>Telnet</a:t>
            </a:r>
            <a:r>
              <a:rPr lang="zh-CN" altLang="zh-CN" sz="2400" b="1" kern="100" dirty="0">
                <a:solidFill>
                  <a:srgbClr val="000000"/>
                </a:solidFill>
                <a:effectLst/>
                <a:latin typeface="+mn-ea"/>
              </a:rPr>
              <a:t>访问设备</a:t>
            </a:r>
            <a:endParaRPr lang="zh-CN" altLang="zh-CN" sz="2400" b="1" kern="100" dirty="0">
              <a:effectLst/>
              <a:latin typeface="+mn-ea"/>
            </a:endParaRPr>
          </a:p>
          <a:p>
            <a:pPr indent="306070">
              <a:spcBef>
                <a:spcPts val="600"/>
              </a:spcBef>
              <a:spcAft>
                <a:spcPts val="600"/>
              </a:spcAft>
            </a:pPr>
            <a:endParaRPr lang="zh-CN" altLang="zh-CN" b="1" kern="100" dirty="0">
              <a:effectLst/>
              <a:latin typeface="+mn-ea"/>
            </a:endParaRPr>
          </a:p>
        </p:txBody>
      </p:sp>
      <p:sp>
        <p:nvSpPr>
          <p:cNvPr id="2" name="文本框 1"/>
          <p:cNvSpPr txBox="1"/>
          <p:nvPr/>
        </p:nvSpPr>
        <p:spPr>
          <a:xfrm>
            <a:off x="917575" y="1585687"/>
            <a:ext cx="10747058" cy="4192943"/>
          </a:xfrm>
          <a:prstGeom prst="rect">
            <a:avLst/>
          </a:prstGeom>
          <a:noFill/>
        </p:spPr>
        <p:txBody>
          <a:bodyPr wrap="square" rtlCol="0" anchor="t">
            <a:spAutoFit/>
          </a:bodyPr>
          <a:lstStyle/>
          <a:p>
            <a:pPr marL="267970" algn="just">
              <a:lnSpc>
                <a:spcPct val="150000"/>
              </a:lnSpc>
            </a:pPr>
            <a:r>
              <a:rPr lang="en-US" altLang="zh-CN" sz="2000" b="1" kern="0" dirty="0">
                <a:effectLst/>
                <a:latin typeface="+mn-ea"/>
                <a:cs typeface="Tahoma" panose="020B0604030504040204" pitchFamily="34" charset="0"/>
              </a:rPr>
              <a:t>1. </a:t>
            </a:r>
            <a:r>
              <a:rPr lang="zh-CN" altLang="zh-CN" sz="2000" b="1" kern="0" dirty="0">
                <a:effectLst/>
                <a:latin typeface="+mn-ea"/>
                <a:cs typeface="Tahoma" panose="020B0604030504040204" pitchFamily="34" charset="0"/>
              </a:rPr>
              <a:t>在</a:t>
            </a:r>
            <a:r>
              <a:rPr lang="en-US" altLang="zh-CN" sz="2000" b="1" kern="100" dirty="0">
                <a:effectLst/>
                <a:latin typeface="+mn-ea"/>
              </a:rPr>
              <a:t>R</a:t>
            </a:r>
            <a:r>
              <a:rPr lang="en-US" altLang="zh-CN" sz="2000" b="1" kern="0" dirty="0">
                <a:effectLst/>
                <a:latin typeface="+mn-ea"/>
                <a:cs typeface="Tahoma" panose="020B0604030504040204" pitchFamily="34" charset="0"/>
              </a:rPr>
              <a:t>1</a:t>
            </a:r>
            <a:r>
              <a:rPr lang="zh-CN" altLang="zh-CN" sz="2000" b="1" kern="0" dirty="0">
                <a:effectLst/>
                <a:latin typeface="+mn-ea"/>
                <a:cs typeface="Tahoma" panose="020B0604030504040204" pitchFamily="34" charset="0"/>
              </a:rPr>
              <a:t>上配置标准的</a:t>
            </a:r>
            <a:r>
              <a:rPr lang="en-US" altLang="zh-CN" sz="2000" b="1" kern="0" dirty="0">
                <a:effectLst/>
                <a:latin typeface="+mn-ea"/>
                <a:cs typeface="Tahoma" panose="020B0604030504040204" pitchFamily="34" charset="0"/>
              </a:rPr>
              <a:t>ACL</a:t>
            </a:r>
            <a:r>
              <a:rPr lang="zh-CN" altLang="zh-CN" sz="2000" b="1" kern="0" dirty="0">
                <a:effectLst/>
                <a:latin typeface="+mn-ea"/>
                <a:cs typeface="Tahoma" panose="020B0604030504040204" pitchFamily="34" charset="0"/>
              </a:rPr>
              <a:t>，只允许</a:t>
            </a:r>
            <a:r>
              <a:rPr lang="zh-CN" altLang="zh-CN" sz="2000" b="1" kern="100" dirty="0">
                <a:effectLst/>
                <a:latin typeface="+mn-ea"/>
              </a:rPr>
              <a:t>信</a:t>
            </a:r>
            <a:r>
              <a:rPr lang="zh-CN" altLang="zh-CN" sz="2000" b="1" kern="0" dirty="0">
                <a:effectLst/>
                <a:latin typeface="+mn-ea"/>
                <a:cs typeface="Tahoma" panose="020B0604030504040204" pitchFamily="34" charset="0"/>
              </a:rPr>
              <a:t>息技术部的工作人员通过</a:t>
            </a:r>
            <a:r>
              <a:rPr lang="en-US" altLang="zh-CN" sz="2000" b="1" kern="0" dirty="0">
                <a:effectLst/>
                <a:latin typeface="+mn-ea"/>
                <a:cs typeface="Tahoma" panose="020B0604030504040204" pitchFamily="34" charset="0"/>
              </a:rPr>
              <a:t>Telnet</a:t>
            </a:r>
            <a:r>
              <a:rPr lang="zh-CN" altLang="zh-CN" sz="2000" b="1" kern="0" dirty="0">
                <a:effectLst/>
                <a:latin typeface="+mn-ea"/>
                <a:cs typeface="Tahoma" panose="020B0604030504040204" pitchFamily="34" charset="0"/>
              </a:rPr>
              <a:t>访问</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1</a:t>
            </a:r>
            <a:r>
              <a:rPr lang="zh-CN" altLang="zh-CN" sz="2000" kern="0" dirty="0">
                <a:effectLst/>
                <a:latin typeface="+mn-ea"/>
                <a:cs typeface="Tahoma" panose="020B0604030504040204" pitchFamily="34" charset="0"/>
              </a:rPr>
              <a:t>）配置访问控制列表</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[R1]</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2000</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[R1-acl-basic-2000]</a:t>
            </a:r>
            <a:r>
              <a:rPr lang="en-US" altLang="zh-CN" sz="2000" b="1" kern="0" dirty="0">
                <a:solidFill>
                  <a:srgbClr val="000000"/>
                </a:solidFill>
                <a:effectLst/>
                <a:latin typeface="+mn-ea"/>
                <a:cs typeface="Tahoma" panose="020B0604030504040204" pitchFamily="34" charset="0"/>
              </a:rPr>
              <a:t>rule 5 permit source 10.0.0.242 0.0.0.15</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a:t>
            </a:r>
            <a:r>
              <a:rPr lang="zh-CN" altLang="zh-CN" sz="2000" kern="0" dirty="0">
                <a:solidFill>
                  <a:srgbClr val="000000"/>
                </a:solidFill>
                <a:effectLst/>
                <a:latin typeface="+mn-ea"/>
                <a:cs typeface="Tahoma" panose="020B0604030504040204" pitchFamily="34" charset="0"/>
              </a:rPr>
              <a:t>允许信息技术部的网络</a:t>
            </a:r>
            <a:r>
              <a:rPr lang="en-US" altLang="zh-CN" sz="2000" kern="0" dirty="0">
                <a:solidFill>
                  <a:srgbClr val="000000"/>
                </a:solidFill>
                <a:effectLst/>
                <a:latin typeface="+mn-ea"/>
                <a:cs typeface="Tahoma" panose="020B0604030504040204" pitchFamily="34" charset="0"/>
              </a:rPr>
              <a:t>10.0.0.240/28</a:t>
            </a:r>
            <a:r>
              <a:rPr lang="zh-CN" altLang="zh-CN" sz="2000" kern="0" dirty="0">
                <a:solidFill>
                  <a:srgbClr val="000000"/>
                </a:solidFill>
                <a:effectLst/>
                <a:latin typeface="+mn-ea"/>
                <a:cs typeface="Tahoma" panose="020B0604030504040204" pitchFamily="34" charset="0"/>
              </a:rPr>
              <a:t>访问</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2</a:t>
            </a:r>
            <a:r>
              <a:rPr lang="zh-CN" altLang="zh-CN" sz="2000" kern="0" dirty="0">
                <a:effectLst/>
                <a:latin typeface="+mn-ea"/>
                <a:cs typeface="Tahoma" panose="020B0604030504040204" pitchFamily="34" charset="0"/>
              </a:rPr>
              <a:t>）将访问控制列表应用到</a:t>
            </a:r>
            <a:r>
              <a:rPr lang="en-US" altLang="zh-CN" sz="2000" kern="0" dirty="0">
                <a:effectLst/>
                <a:latin typeface="+mn-ea"/>
                <a:cs typeface="Tahoma" panose="020B0604030504040204" pitchFamily="34" charset="0"/>
              </a:rPr>
              <a:t>VTY</a:t>
            </a:r>
            <a:r>
              <a:rPr lang="zh-CN" altLang="zh-CN" sz="2000" kern="0" dirty="0">
                <a:effectLst/>
                <a:latin typeface="+mn-ea"/>
                <a:cs typeface="Tahoma" panose="020B0604030504040204" pitchFamily="34" charset="0"/>
              </a:rPr>
              <a:t>虚拟终端上</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[R1]</a:t>
            </a:r>
            <a:r>
              <a:rPr lang="en-US" altLang="zh-CN" sz="2000" b="1" kern="0" dirty="0">
                <a:solidFill>
                  <a:srgbClr val="000000"/>
                </a:solidFill>
                <a:effectLst/>
                <a:latin typeface="+mn-ea"/>
                <a:cs typeface="Tahoma" panose="020B0604030504040204" pitchFamily="34" charset="0"/>
              </a:rPr>
              <a:t>user-interface </a:t>
            </a:r>
            <a:r>
              <a:rPr lang="en-US" altLang="zh-CN" sz="2000" b="1" kern="0" dirty="0" err="1">
                <a:solidFill>
                  <a:srgbClr val="000000"/>
                </a:solidFill>
                <a:effectLst/>
                <a:latin typeface="+mn-ea"/>
                <a:cs typeface="Tahoma" panose="020B0604030504040204" pitchFamily="34" charset="0"/>
              </a:rPr>
              <a:t>vty</a:t>
            </a:r>
            <a:r>
              <a:rPr lang="en-US" altLang="zh-CN" sz="2000" b="1" kern="0" dirty="0">
                <a:solidFill>
                  <a:srgbClr val="000000"/>
                </a:solidFill>
                <a:effectLst/>
                <a:latin typeface="+mn-ea"/>
                <a:cs typeface="Tahoma" panose="020B0604030504040204" pitchFamily="34" charset="0"/>
              </a:rPr>
              <a:t> 0 4</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[R1-ui-vty0-4]</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2000 inbound</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 //</a:t>
            </a:r>
            <a:r>
              <a:rPr lang="zh-CN" altLang="zh-CN" sz="2000" kern="0" dirty="0">
                <a:solidFill>
                  <a:srgbClr val="000000"/>
                </a:solidFill>
                <a:effectLst/>
                <a:latin typeface="+mn-ea"/>
                <a:cs typeface="Tahoma" panose="020B0604030504040204" pitchFamily="34" charset="0"/>
              </a:rPr>
              <a:t>将访问控制列表应用到</a:t>
            </a:r>
            <a:r>
              <a:rPr lang="en-US" altLang="zh-CN" sz="2000" kern="0" dirty="0">
                <a:solidFill>
                  <a:srgbClr val="000000"/>
                </a:solidFill>
                <a:effectLst/>
                <a:latin typeface="+mn-ea"/>
                <a:cs typeface="Tahoma" panose="020B0604030504040204" pitchFamily="34" charset="0"/>
              </a:rPr>
              <a:t>VTY inbound </a:t>
            </a:r>
            <a:r>
              <a:rPr lang="zh-CN" altLang="zh-CN" sz="2000" kern="0" dirty="0">
                <a:solidFill>
                  <a:srgbClr val="000000"/>
                </a:solidFill>
                <a:effectLst/>
                <a:latin typeface="+mn-ea"/>
                <a:cs typeface="Tahoma" panose="020B0604030504040204" pitchFamily="34" charset="0"/>
              </a:rPr>
              <a:t>方向上</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4142684334"/>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8.5 </a:t>
            </a:r>
            <a:r>
              <a:rPr lang="zh-CN" altLang="en-US" sz="2400" dirty="0"/>
              <a:t>项目实施</a:t>
            </a:r>
            <a:endParaRPr lang="zh-CN" altLang="en-US" dirty="0"/>
          </a:p>
        </p:txBody>
      </p:sp>
      <p:sp>
        <p:nvSpPr>
          <p:cNvPr id="6" name="内容占位符 5"/>
          <p:cNvSpPr>
            <a:spLocks noGrp="1"/>
          </p:cNvSpPr>
          <p:nvPr>
            <p:ph idx="13"/>
          </p:nvPr>
        </p:nvSpPr>
        <p:spPr/>
        <p:txBody>
          <a:bodyPr>
            <a:noAutofit/>
          </a:bodyPr>
          <a:lstStyle/>
          <a:p>
            <a:pPr indent="306070">
              <a:spcBef>
                <a:spcPts val="600"/>
              </a:spcBef>
              <a:spcAft>
                <a:spcPts val="600"/>
              </a:spcAft>
            </a:pPr>
            <a:r>
              <a:rPr lang="zh-CN" altLang="zh-CN" sz="2400" b="1" kern="0" dirty="0">
                <a:solidFill>
                  <a:srgbClr val="000000"/>
                </a:solidFill>
                <a:effectLst/>
                <a:latin typeface="+mn-ea"/>
                <a:cs typeface="Tahoma" panose="020B0604030504040204" pitchFamily="34" charset="0"/>
              </a:rPr>
              <a:t>任务</a:t>
            </a:r>
            <a:r>
              <a:rPr lang="en-US" altLang="zh-CN" sz="2400" b="1" kern="0" dirty="0">
                <a:solidFill>
                  <a:srgbClr val="000000"/>
                </a:solidFill>
                <a:effectLst/>
                <a:latin typeface="+mn-ea"/>
                <a:cs typeface="Tahoma" panose="020B0604030504040204" pitchFamily="34" charset="0"/>
              </a:rPr>
              <a:t>8-3  </a:t>
            </a:r>
            <a:r>
              <a:rPr lang="zh-CN" altLang="zh-CN" sz="2400" b="1" kern="100" dirty="0">
                <a:solidFill>
                  <a:srgbClr val="000000"/>
                </a:solidFill>
                <a:effectLst/>
                <a:latin typeface="+mn-ea"/>
              </a:rPr>
              <a:t>只允许信息技术部的工作人员通过</a:t>
            </a:r>
            <a:r>
              <a:rPr lang="en-US" altLang="zh-CN" sz="2400" b="1" kern="100" dirty="0">
                <a:solidFill>
                  <a:srgbClr val="000000"/>
                </a:solidFill>
                <a:effectLst/>
                <a:latin typeface="+mn-ea"/>
              </a:rPr>
              <a:t>Telnet</a:t>
            </a:r>
            <a:r>
              <a:rPr lang="zh-CN" altLang="zh-CN" sz="2400" b="1" kern="100" dirty="0">
                <a:solidFill>
                  <a:srgbClr val="000000"/>
                </a:solidFill>
                <a:effectLst/>
                <a:latin typeface="+mn-ea"/>
              </a:rPr>
              <a:t>访问设备</a:t>
            </a:r>
            <a:endParaRPr lang="zh-CN" altLang="zh-CN" sz="2400" b="1" kern="100" dirty="0">
              <a:effectLst/>
              <a:latin typeface="+mn-ea"/>
            </a:endParaRPr>
          </a:p>
          <a:p>
            <a:pPr indent="306070">
              <a:spcBef>
                <a:spcPts val="600"/>
              </a:spcBef>
              <a:spcAft>
                <a:spcPts val="600"/>
              </a:spcAft>
            </a:pPr>
            <a:endParaRPr lang="zh-CN" altLang="zh-CN" b="1" kern="100" dirty="0">
              <a:effectLst/>
              <a:latin typeface="+mn-ea"/>
            </a:endParaRPr>
          </a:p>
        </p:txBody>
      </p:sp>
      <p:sp>
        <p:nvSpPr>
          <p:cNvPr id="2" name="文本框 1"/>
          <p:cNvSpPr txBox="1"/>
          <p:nvPr/>
        </p:nvSpPr>
        <p:spPr>
          <a:xfrm>
            <a:off x="917575" y="1585687"/>
            <a:ext cx="10747058" cy="4192943"/>
          </a:xfrm>
          <a:prstGeom prst="rect">
            <a:avLst/>
          </a:prstGeom>
          <a:noFill/>
        </p:spPr>
        <p:txBody>
          <a:bodyPr wrap="square" rtlCol="0" anchor="t">
            <a:spAutoFit/>
          </a:bodyPr>
          <a:lstStyle/>
          <a:p>
            <a:pPr marL="267970" algn="just">
              <a:lnSpc>
                <a:spcPct val="150000"/>
              </a:lnSpc>
            </a:pPr>
            <a:r>
              <a:rPr lang="en-US" altLang="zh-CN" sz="2000" b="1" kern="0" dirty="0">
                <a:effectLst/>
                <a:latin typeface="+mn-ea"/>
                <a:cs typeface="Tahoma" panose="020B0604030504040204" pitchFamily="34" charset="0"/>
              </a:rPr>
              <a:t>2. </a:t>
            </a:r>
            <a:r>
              <a:rPr lang="zh-CN" altLang="zh-CN" sz="2000" b="1" kern="0" dirty="0">
                <a:effectLst/>
                <a:latin typeface="+mn-ea"/>
                <a:cs typeface="Tahoma" panose="020B0604030504040204" pitchFamily="34" charset="0"/>
              </a:rPr>
              <a:t>在</a:t>
            </a:r>
            <a:r>
              <a:rPr lang="en-US" altLang="zh-CN" sz="2000" b="1" kern="100" dirty="0">
                <a:effectLst/>
                <a:latin typeface="+mn-ea"/>
              </a:rPr>
              <a:t>R</a:t>
            </a:r>
            <a:r>
              <a:rPr lang="en-US" altLang="zh-CN" sz="2000" b="1" kern="0" dirty="0">
                <a:effectLst/>
                <a:latin typeface="+mn-ea"/>
                <a:cs typeface="Tahoma" panose="020B0604030504040204" pitchFamily="34" charset="0"/>
              </a:rPr>
              <a:t>3</a:t>
            </a:r>
            <a:r>
              <a:rPr lang="zh-CN" altLang="zh-CN" sz="2000" b="1" kern="0" dirty="0">
                <a:effectLst/>
                <a:latin typeface="+mn-ea"/>
                <a:cs typeface="Tahoma" panose="020B0604030504040204" pitchFamily="34" charset="0"/>
              </a:rPr>
              <a:t>上配置标准的</a:t>
            </a:r>
            <a:r>
              <a:rPr lang="en-US" altLang="zh-CN" sz="2000" b="1" kern="0" dirty="0">
                <a:effectLst/>
                <a:latin typeface="+mn-ea"/>
                <a:cs typeface="Tahoma" panose="020B0604030504040204" pitchFamily="34" charset="0"/>
              </a:rPr>
              <a:t>ACL</a:t>
            </a:r>
            <a:r>
              <a:rPr lang="zh-CN" altLang="zh-CN" sz="2000" b="1" kern="0" dirty="0">
                <a:effectLst/>
                <a:latin typeface="+mn-ea"/>
                <a:cs typeface="Tahoma" panose="020B0604030504040204" pitchFamily="34" charset="0"/>
              </a:rPr>
              <a:t>，只允许</a:t>
            </a:r>
            <a:r>
              <a:rPr lang="zh-CN" altLang="zh-CN" sz="2000" b="1" kern="100" dirty="0">
                <a:effectLst/>
                <a:latin typeface="+mn-ea"/>
              </a:rPr>
              <a:t>信</a:t>
            </a:r>
            <a:r>
              <a:rPr lang="zh-CN" altLang="zh-CN" sz="2000" b="1" kern="0" dirty="0">
                <a:effectLst/>
                <a:latin typeface="+mn-ea"/>
                <a:cs typeface="Tahoma" panose="020B0604030504040204" pitchFamily="34" charset="0"/>
              </a:rPr>
              <a:t>息技术部的工作人员通过</a:t>
            </a:r>
            <a:r>
              <a:rPr lang="en-US" altLang="zh-CN" sz="2000" b="1" kern="0" dirty="0">
                <a:effectLst/>
                <a:latin typeface="+mn-ea"/>
                <a:cs typeface="Tahoma" panose="020B0604030504040204" pitchFamily="34" charset="0"/>
              </a:rPr>
              <a:t>Telnet</a:t>
            </a:r>
            <a:r>
              <a:rPr lang="zh-CN" altLang="zh-CN" sz="2000" b="1" kern="0" dirty="0">
                <a:effectLst/>
                <a:latin typeface="+mn-ea"/>
                <a:cs typeface="Tahoma" panose="020B0604030504040204" pitchFamily="34" charset="0"/>
              </a:rPr>
              <a:t>访问</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1</a:t>
            </a:r>
            <a:r>
              <a:rPr lang="zh-CN" altLang="zh-CN" sz="2000" kern="0" dirty="0">
                <a:effectLst/>
                <a:latin typeface="+mn-ea"/>
                <a:cs typeface="Tahoma" panose="020B0604030504040204" pitchFamily="34" charset="0"/>
              </a:rPr>
              <a:t>）配置访问控制列表</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2005</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[R3-acl-basic-2005]</a:t>
            </a:r>
            <a:r>
              <a:rPr lang="en-US" altLang="zh-CN" sz="2000" b="1" kern="0" dirty="0">
                <a:solidFill>
                  <a:srgbClr val="000000"/>
                </a:solidFill>
                <a:effectLst/>
                <a:latin typeface="+mn-ea"/>
                <a:cs typeface="Tahoma" panose="020B0604030504040204" pitchFamily="34" charset="0"/>
              </a:rPr>
              <a:t>rule 10 permit source 10.0.0.242 0.0.0.15</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a:t>
            </a:r>
            <a:r>
              <a:rPr lang="zh-CN" altLang="zh-CN" sz="2000" kern="0" dirty="0">
                <a:solidFill>
                  <a:srgbClr val="000000"/>
                </a:solidFill>
                <a:effectLst/>
                <a:latin typeface="+mn-ea"/>
                <a:cs typeface="Tahoma" panose="020B0604030504040204" pitchFamily="34" charset="0"/>
              </a:rPr>
              <a:t>允许信息技术部的网络</a:t>
            </a:r>
            <a:r>
              <a:rPr lang="en-US" altLang="zh-CN" sz="2000" kern="0" dirty="0">
                <a:solidFill>
                  <a:srgbClr val="000000"/>
                </a:solidFill>
                <a:effectLst/>
                <a:latin typeface="+mn-ea"/>
                <a:cs typeface="Tahoma" panose="020B0604030504040204" pitchFamily="34" charset="0"/>
              </a:rPr>
              <a:t>10.0.0.240/28</a:t>
            </a:r>
            <a:r>
              <a:rPr lang="zh-CN" altLang="zh-CN" sz="2000" kern="0" dirty="0">
                <a:solidFill>
                  <a:srgbClr val="000000"/>
                </a:solidFill>
                <a:effectLst/>
                <a:latin typeface="+mn-ea"/>
                <a:cs typeface="Tahoma" panose="020B0604030504040204" pitchFamily="34" charset="0"/>
              </a:rPr>
              <a:t>访问</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2</a:t>
            </a:r>
            <a:r>
              <a:rPr lang="zh-CN" altLang="zh-CN" sz="2000" kern="0" dirty="0">
                <a:effectLst/>
                <a:latin typeface="+mn-ea"/>
                <a:cs typeface="Tahoma" panose="020B0604030504040204" pitchFamily="34" charset="0"/>
              </a:rPr>
              <a:t>）将访问控制列表应用到</a:t>
            </a:r>
            <a:r>
              <a:rPr lang="en-US" altLang="zh-CN" sz="2000" kern="0" dirty="0">
                <a:effectLst/>
                <a:latin typeface="+mn-ea"/>
                <a:cs typeface="Tahoma" panose="020B0604030504040204" pitchFamily="34" charset="0"/>
              </a:rPr>
              <a:t>VTY</a:t>
            </a:r>
            <a:r>
              <a:rPr lang="zh-CN" altLang="zh-CN" sz="2000" kern="0" dirty="0">
                <a:effectLst/>
                <a:latin typeface="+mn-ea"/>
                <a:cs typeface="Tahoma" panose="020B0604030504040204" pitchFamily="34" charset="0"/>
              </a:rPr>
              <a:t>虚拟终端上</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a:t>
            </a:r>
            <a:r>
              <a:rPr lang="en-US" altLang="zh-CN" sz="2000" b="1" kern="0" dirty="0">
                <a:solidFill>
                  <a:srgbClr val="000000"/>
                </a:solidFill>
                <a:effectLst/>
                <a:latin typeface="+mn-ea"/>
                <a:cs typeface="Tahoma" panose="020B0604030504040204" pitchFamily="34" charset="0"/>
              </a:rPr>
              <a:t>user-interface </a:t>
            </a:r>
            <a:r>
              <a:rPr lang="en-US" altLang="zh-CN" sz="2000" b="1" kern="0" dirty="0" err="1">
                <a:solidFill>
                  <a:srgbClr val="000000"/>
                </a:solidFill>
                <a:effectLst/>
                <a:latin typeface="+mn-ea"/>
                <a:cs typeface="Tahoma" panose="020B0604030504040204" pitchFamily="34" charset="0"/>
              </a:rPr>
              <a:t>vty</a:t>
            </a:r>
            <a:r>
              <a:rPr lang="en-US" altLang="zh-CN" sz="2000" b="1" kern="0" dirty="0">
                <a:solidFill>
                  <a:srgbClr val="000000"/>
                </a:solidFill>
                <a:effectLst/>
                <a:latin typeface="+mn-ea"/>
                <a:cs typeface="Tahoma" panose="020B0604030504040204" pitchFamily="34" charset="0"/>
              </a:rPr>
              <a:t> 0 4</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[R3-ui-vty0-4]</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2005 inbound</a:t>
            </a:r>
            <a:r>
              <a:rPr lang="en-US" altLang="zh-CN" sz="2000" kern="0" dirty="0">
                <a:solidFill>
                  <a:srgbClr val="000000"/>
                </a:solidFill>
                <a:effectLst/>
                <a:latin typeface="+mn-ea"/>
                <a:cs typeface="Tahoma" panose="020B0604030504040204" pitchFamily="34" charset="0"/>
              </a:rPr>
              <a:t> </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 //</a:t>
            </a:r>
            <a:r>
              <a:rPr lang="zh-CN" altLang="zh-CN" sz="2000" kern="0" dirty="0">
                <a:solidFill>
                  <a:srgbClr val="000000"/>
                </a:solidFill>
                <a:effectLst/>
                <a:latin typeface="+mn-ea"/>
                <a:cs typeface="Tahoma" panose="020B0604030504040204" pitchFamily="34" charset="0"/>
              </a:rPr>
              <a:t>将访问控制列表应用到</a:t>
            </a:r>
            <a:r>
              <a:rPr lang="en-US" altLang="zh-CN" sz="2000" kern="0" dirty="0">
                <a:solidFill>
                  <a:srgbClr val="000000"/>
                </a:solidFill>
                <a:effectLst/>
                <a:latin typeface="+mn-ea"/>
                <a:cs typeface="Tahoma" panose="020B0604030504040204" pitchFamily="34" charset="0"/>
              </a:rPr>
              <a:t>VTY inbound </a:t>
            </a:r>
            <a:r>
              <a:rPr lang="zh-CN" altLang="zh-CN" sz="2000" kern="0" dirty="0">
                <a:solidFill>
                  <a:srgbClr val="000000"/>
                </a:solidFill>
                <a:effectLst/>
                <a:latin typeface="+mn-ea"/>
                <a:cs typeface="Tahoma" panose="020B0604030504040204" pitchFamily="34" charset="0"/>
              </a:rPr>
              <a:t>方向上</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2068846658"/>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8.5 </a:t>
            </a:r>
            <a:r>
              <a:rPr lang="zh-CN" altLang="en-US" sz="2400" dirty="0"/>
              <a:t>项目实施</a:t>
            </a:r>
            <a:endParaRPr lang="zh-CN" altLang="en-US" dirty="0"/>
          </a:p>
        </p:txBody>
      </p:sp>
      <p:sp>
        <p:nvSpPr>
          <p:cNvPr id="6" name="内容占位符 5"/>
          <p:cNvSpPr>
            <a:spLocks noGrp="1"/>
          </p:cNvSpPr>
          <p:nvPr>
            <p:ph idx="13"/>
          </p:nvPr>
        </p:nvSpPr>
        <p:spPr/>
        <p:txBody>
          <a:bodyPr>
            <a:noAutofit/>
          </a:bodyPr>
          <a:lstStyle/>
          <a:p>
            <a:pPr indent="306070">
              <a:spcBef>
                <a:spcPts val="600"/>
              </a:spcBef>
              <a:spcAft>
                <a:spcPts val="600"/>
              </a:spcAft>
            </a:pPr>
            <a:r>
              <a:rPr lang="zh-CN" altLang="zh-CN" sz="2400" b="1" kern="0" dirty="0">
                <a:solidFill>
                  <a:srgbClr val="000000"/>
                </a:solidFill>
                <a:effectLst/>
                <a:latin typeface="+mn-ea"/>
                <a:cs typeface="Tahoma" panose="020B0604030504040204" pitchFamily="34" charset="0"/>
              </a:rPr>
              <a:t>任务</a:t>
            </a:r>
            <a:r>
              <a:rPr lang="en-US" altLang="zh-CN" sz="2400" b="1" kern="0" dirty="0">
                <a:solidFill>
                  <a:srgbClr val="000000"/>
                </a:solidFill>
                <a:effectLst/>
                <a:latin typeface="+mn-ea"/>
                <a:cs typeface="Tahoma" panose="020B0604030504040204" pitchFamily="34" charset="0"/>
              </a:rPr>
              <a:t>8-3  </a:t>
            </a:r>
            <a:r>
              <a:rPr lang="zh-CN" altLang="zh-CN" sz="2400" b="1" kern="100" dirty="0">
                <a:solidFill>
                  <a:srgbClr val="000000"/>
                </a:solidFill>
                <a:effectLst/>
                <a:latin typeface="+mn-ea"/>
              </a:rPr>
              <a:t>只允许信息技术部的工作人员通过</a:t>
            </a:r>
            <a:r>
              <a:rPr lang="en-US" altLang="zh-CN" sz="2400" b="1" kern="100" dirty="0">
                <a:solidFill>
                  <a:srgbClr val="000000"/>
                </a:solidFill>
                <a:effectLst/>
                <a:latin typeface="+mn-ea"/>
              </a:rPr>
              <a:t>Telnet</a:t>
            </a:r>
            <a:r>
              <a:rPr lang="zh-CN" altLang="zh-CN" sz="2400" b="1" kern="100" dirty="0">
                <a:solidFill>
                  <a:srgbClr val="000000"/>
                </a:solidFill>
                <a:effectLst/>
                <a:latin typeface="+mn-ea"/>
              </a:rPr>
              <a:t>访问设备</a:t>
            </a:r>
            <a:endParaRPr lang="zh-CN" altLang="zh-CN" sz="2400" b="1" kern="100" dirty="0">
              <a:effectLst/>
              <a:latin typeface="+mn-ea"/>
            </a:endParaRPr>
          </a:p>
          <a:p>
            <a:pPr indent="306070">
              <a:spcBef>
                <a:spcPts val="600"/>
              </a:spcBef>
              <a:spcAft>
                <a:spcPts val="600"/>
              </a:spcAft>
            </a:pPr>
            <a:endParaRPr lang="zh-CN" altLang="zh-CN" b="1" kern="100" dirty="0">
              <a:effectLst/>
              <a:latin typeface="+mn-ea"/>
            </a:endParaRPr>
          </a:p>
        </p:txBody>
      </p:sp>
      <p:sp>
        <p:nvSpPr>
          <p:cNvPr id="2" name="文本框 1"/>
          <p:cNvSpPr txBox="1"/>
          <p:nvPr/>
        </p:nvSpPr>
        <p:spPr>
          <a:xfrm>
            <a:off x="917575" y="1585687"/>
            <a:ext cx="10747058" cy="3731278"/>
          </a:xfrm>
          <a:prstGeom prst="rect">
            <a:avLst/>
          </a:prstGeom>
          <a:noFill/>
        </p:spPr>
        <p:txBody>
          <a:bodyPr wrap="square" rtlCol="0" anchor="t">
            <a:spAutoFit/>
          </a:bodyPr>
          <a:lstStyle/>
          <a:p>
            <a:pPr marL="267970" algn="just">
              <a:lnSpc>
                <a:spcPct val="150000"/>
              </a:lnSpc>
            </a:pPr>
            <a:r>
              <a:rPr lang="en-US" altLang="zh-CN" sz="2000" b="1" kern="0" dirty="0">
                <a:effectLst/>
                <a:latin typeface="+mn-ea"/>
                <a:cs typeface="Tahoma" panose="020B0604030504040204" pitchFamily="34" charset="0"/>
              </a:rPr>
              <a:t>3.</a:t>
            </a:r>
            <a:r>
              <a:rPr lang="zh-CN" altLang="zh-CN" sz="2000" b="1" kern="0" dirty="0">
                <a:effectLst/>
                <a:latin typeface="+mn-ea"/>
                <a:cs typeface="Tahoma" panose="020B0604030504040204" pitchFamily="34" charset="0"/>
              </a:rPr>
              <a:t>在</a:t>
            </a:r>
            <a:r>
              <a:rPr lang="en-US" altLang="zh-CN" sz="2000" b="1" kern="100" dirty="0">
                <a:effectLst/>
                <a:latin typeface="+mn-ea"/>
              </a:rPr>
              <a:t>S</a:t>
            </a:r>
            <a:r>
              <a:rPr lang="en-US" altLang="zh-CN" sz="2000" b="1" kern="0" dirty="0">
                <a:effectLst/>
                <a:latin typeface="+mn-ea"/>
                <a:cs typeface="Tahoma" panose="020B0604030504040204" pitchFamily="34" charset="0"/>
              </a:rPr>
              <a:t>3</a:t>
            </a:r>
            <a:r>
              <a:rPr lang="zh-CN" altLang="zh-CN" sz="2000" b="1" kern="0" dirty="0">
                <a:effectLst/>
                <a:latin typeface="+mn-ea"/>
                <a:cs typeface="Tahoma" panose="020B0604030504040204" pitchFamily="34" charset="0"/>
              </a:rPr>
              <a:t>上配置标准的</a:t>
            </a:r>
            <a:r>
              <a:rPr lang="en-US" altLang="zh-CN" sz="2000" b="1" kern="0" dirty="0">
                <a:effectLst/>
                <a:latin typeface="+mn-ea"/>
                <a:cs typeface="Tahoma" panose="020B0604030504040204" pitchFamily="34" charset="0"/>
              </a:rPr>
              <a:t>ACL</a:t>
            </a:r>
            <a:r>
              <a:rPr lang="zh-CN" altLang="zh-CN" sz="2000" b="1" kern="0" dirty="0">
                <a:effectLst/>
                <a:latin typeface="+mn-ea"/>
                <a:cs typeface="Tahoma" panose="020B0604030504040204" pitchFamily="34" charset="0"/>
              </a:rPr>
              <a:t>，只允许</a:t>
            </a:r>
            <a:r>
              <a:rPr lang="zh-CN" altLang="zh-CN" sz="2000" b="1" kern="100" dirty="0">
                <a:effectLst/>
                <a:latin typeface="+mn-ea"/>
              </a:rPr>
              <a:t>信</a:t>
            </a:r>
            <a:r>
              <a:rPr lang="zh-CN" altLang="zh-CN" sz="2000" b="1" kern="0" dirty="0">
                <a:effectLst/>
                <a:latin typeface="+mn-ea"/>
                <a:cs typeface="Tahoma" panose="020B0604030504040204" pitchFamily="34" charset="0"/>
              </a:rPr>
              <a:t>息技术部的工作人员通过</a:t>
            </a:r>
            <a:r>
              <a:rPr lang="en-US" altLang="zh-CN" sz="2000" b="1" kern="0" dirty="0">
                <a:effectLst/>
                <a:latin typeface="+mn-ea"/>
                <a:cs typeface="Tahoma" panose="020B0604030504040204" pitchFamily="34" charset="0"/>
              </a:rPr>
              <a:t>Telnet</a:t>
            </a:r>
            <a:r>
              <a:rPr lang="zh-CN" altLang="zh-CN" sz="2000" b="1" kern="0" dirty="0">
                <a:effectLst/>
                <a:latin typeface="+mn-ea"/>
                <a:cs typeface="Tahoma" panose="020B0604030504040204" pitchFamily="34" charset="0"/>
              </a:rPr>
              <a:t>访问</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1</a:t>
            </a:r>
            <a:r>
              <a:rPr lang="zh-CN" altLang="zh-CN" sz="2000" kern="0" dirty="0">
                <a:effectLst/>
                <a:latin typeface="+mn-ea"/>
                <a:cs typeface="Tahoma" panose="020B0604030504040204" pitchFamily="34" charset="0"/>
              </a:rPr>
              <a:t>）配置访问控制列表</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[S3]</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2000</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[S3-acl-basic-2000] </a:t>
            </a:r>
            <a:r>
              <a:rPr lang="en-US" altLang="zh-CN" sz="2000" b="1" kern="0" dirty="0">
                <a:solidFill>
                  <a:srgbClr val="000000"/>
                </a:solidFill>
                <a:effectLst/>
                <a:latin typeface="+mn-ea"/>
                <a:cs typeface="Tahoma" panose="020B0604030504040204" pitchFamily="34" charset="0"/>
              </a:rPr>
              <a:t>rule 5 permit source 10.0.0.242 0.0.0.15</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a:t>
            </a:r>
            <a:r>
              <a:rPr lang="zh-CN" altLang="zh-CN" sz="2000" kern="0" dirty="0">
                <a:solidFill>
                  <a:srgbClr val="000000"/>
                </a:solidFill>
                <a:effectLst/>
                <a:latin typeface="+mn-ea"/>
                <a:cs typeface="Tahoma" panose="020B0604030504040204" pitchFamily="34" charset="0"/>
              </a:rPr>
              <a:t>允许信息技术部的网络</a:t>
            </a:r>
            <a:r>
              <a:rPr lang="en-US" altLang="zh-CN" sz="2000" kern="0" dirty="0">
                <a:solidFill>
                  <a:srgbClr val="000000"/>
                </a:solidFill>
                <a:effectLst/>
                <a:latin typeface="+mn-ea"/>
                <a:cs typeface="Tahoma" panose="020B0604030504040204" pitchFamily="34" charset="0"/>
              </a:rPr>
              <a:t>10.0.0.240/28</a:t>
            </a:r>
            <a:r>
              <a:rPr lang="zh-CN" altLang="zh-CN" sz="2000" kern="0" dirty="0">
                <a:solidFill>
                  <a:srgbClr val="000000"/>
                </a:solidFill>
                <a:effectLst/>
                <a:latin typeface="+mn-ea"/>
                <a:cs typeface="Tahoma" panose="020B0604030504040204" pitchFamily="34" charset="0"/>
              </a:rPr>
              <a:t>访问</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2</a:t>
            </a:r>
            <a:r>
              <a:rPr lang="zh-CN" altLang="zh-CN" sz="2000" kern="0" dirty="0">
                <a:effectLst/>
                <a:latin typeface="+mn-ea"/>
                <a:cs typeface="Tahoma" panose="020B0604030504040204" pitchFamily="34" charset="0"/>
              </a:rPr>
              <a:t>）将访问控制列表应用到</a:t>
            </a:r>
            <a:r>
              <a:rPr lang="en-US" altLang="zh-CN" sz="2000" kern="0" dirty="0">
                <a:effectLst/>
                <a:latin typeface="+mn-ea"/>
                <a:cs typeface="Tahoma" panose="020B0604030504040204" pitchFamily="34" charset="0"/>
              </a:rPr>
              <a:t>VTY</a:t>
            </a:r>
            <a:r>
              <a:rPr lang="zh-CN" altLang="zh-CN" sz="2000" kern="0" dirty="0">
                <a:effectLst/>
                <a:latin typeface="+mn-ea"/>
                <a:cs typeface="Tahoma" panose="020B0604030504040204" pitchFamily="34" charset="0"/>
              </a:rPr>
              <a:t>虚拟终端上</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a:t>
            </a:r>
            <a:r>
              <a:rPr lang="en-US" altLang="zh-CN" sz="2000" b="1" kern="0" dirty="0">
                <a:solidFill>
                  <a:srgbClr val="000000"/>
                </a:solidFill>
                <a:effectLst/>
                <a:latin typeface="+mn-ea"/>
                <a:cs typeface="Tahoma" panose="020B0604030504040204" pitchFamily="34" charset="0"/>
              </a:rPr>
              <a:t>user-interface </a:t>
            </a:r>
            <a:r>
              <a:rPr lang="en-US" altLang="zh-CN" sz="2000" b="1" kern="0" dirty="0" err="1">
                <a:solidFill>
                  <a:srgbClr val="000000"/>
                </a:solidFill>
                <a:effectLst/>
                <a:latin typeface="+mn-ea"/>
                <a:cs typeface="Tahoma" panose="020B0604030504040204" pitchFamily="34" charset="0"/>
              </a:rPr>
              <a:t>vty</a:t>
            </a:r>
            <a:r>
              <a:rPr lang="en-US" altLang="zh-CN" sz="2000" b="1" kern="0" dirty="0">
                <a:solidFill>
                  <a:srgbClr val="000000"/>
                </a:solidFill>
                <a:effectLst/>
                <a:latin typeface="+mn-ea"/>
                <a:cs typeface="Tahoma" panose="020B0604030504040204" pitchFamily="34" charset="0"/>
              </a:rPr>
              <a:t> 0 4</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[R3-ui-vty0-4]</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2005 inbound </a:t>
            </a:r>
            <a:r>
              <a:rPr lang="en-US" altLang="zh-CN" sz="2000" kern="0" dirty="0">
                <a:solidFill>
                  <a:srgbClr val="000000"/>
                </a:solidFill>
                <a:effectLst/>
                <a:latin typeface="+mn-ea"/>
                <a:cs typeface="Tahoma" panose="020B0604030504040204" pitchFamily="34" charset="0"/>
              </a:rPr>
              <a:t> //</a:t>
            </a:r>
            <a:r>
              <a:rPr lang="zh-CN" altLang="zh-CN" sz="2000" kern="0" dirty="0">
                <a:solidFill>
                  <a:srgbClr val="000000"/>
                </a:solidFill>
                <a:effectLst/>
                <a:latin typeface="+mn-ea"/>
                <a:cs typeface="Tahoma" panose="020B0604030504040204" pitchFamily="34" charset="0"/>
              </a:rPr>
              <a:t>将访问控制列表应用到</a:t>
            </a:r>
            <a:r>
              <a:rPr lang="en-US" altLang="zh-CN" sz="2000" kern="0" dirty="0">
                <a:solidFill>
                  <a:srgbClr val="000000"/>
                </a:solidFill>
                <a:effectLst/>
                <a:latin typeface="+mn-ea"/>
                <a:cs typeface="Tahoma" panose="020B0604030504040204" pitchFamily="34" charset="0"/>
              </a:rPr>
              <a:t>VTY in </a:t>
            </a:r>
            <a:r>
              <a:rPr lang="zh-CN" altLang="zh-CN" sz="2000" kern="0" dirty="0">
                <a:solidFill>
                  <a:srgbClr val="000000"/>
                </a:solidFill>
                <a:effectLst/>
                <a:latin typeface="+mn-ea"/>
                <a:cs typeface="Tahoma" panose="020B0604030504040204" pitchFamily="34" charset="0"/>
              </a:rPr>
              <a:t>方向上</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259452547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latin typeface="Microsoft YaHei UI" pitchFamily="18" charset="0"/>
                <a:sym typeface="+mn-ea"/>
              </a:rPr>
              <a:t>8.1 </a:t>
            </a:r>
            <a:r>
              <a:rPr lang="zh-CN" altLang="en-US" dirty="0">
                <a:latin typeface="Microsoft YaHei UI" pitchFamily="18" charset="0"/>
                <a:sym typeface="+mn-ea"/>
              </a:rPr>
              <a:t>项目导入</a:t>
            </a:r>
            <a:endParaRPr lang="zh-CN" altLang="en-US" dirty="0"/>
          </a:p>
        </p:txBody>
      </p:sp>
      <p:sp>
        <p:nvSpPr>
          <p:cNvPr id="6" name="内容占位符 5"/>
          <p:cNvSpPr>
            <a:spLocks noGrp="1"/>
          </p:cNvSpPr>
          <p:nvPr>
            <p:ph idx="13"/>
          </p:nvPr>
        </p:nvSpPr>
        <p:spPr/>
        <p:txBody>
          <a:bodyPr>
            <a:noAutofit/>
          </a:bodyPr>
          <a:lstStyle/>
          <a:p>
            <a:endParaRPr lang="zh-CN" altLang="en-US" dirty="0"/>
          </a:p>
        </p:txBody>
      </p:sp>
      <p:sp>
        <p:nvSpPr>
          <p:cNvPr id="2" name="文本框 1"/>
          <p:cNvSpPr txBox="1"/>
          <p:nvPr/>
        </p:nvSpPr>
        <p:spPr>
          <a:xfrm>
            <a:off x="1222375" y="1777106"/>
            <a:ext cx="9812733" cy="3269613"/>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通过以上七个子项目的实施完成，</a:t>
            </a:r>
            <a:r>
              <a:rPr lang="en-US" altLang="zh-CN" sz="2000" kern="100" dirty="0">
                <a:effectLst/>
                <a:latin typeface="+mn-ea"/>
              </a:rPr>
              <a:t>AAA</a:t>
            </a:r>
            <a:r>
              <a:rPr lang="zh-CN" altLang="zh-CN" sz="2000" kern="100" dirty="0">
                <a:effectLst/>
                <a:latin typeface="+mn-ea"/>
              </a:rPr>
              <a:t>公司总部路由器</a:t>
            </a:r>
            <a:r>
              <a:rPr lang="en-US" altLang="zh-CN" sz="2000" kern="100" dirty="0">
                <a:effectLst/>
                <a:latin typeface="+mn-ea"/>
              </a:rPr>
              <a:t>R1</a:t>
            </a:r>
            <a:r>
              <a:rPr lang="zh-CN" altLang="zh-CN" sz="2000" kern="100" dirty="0">
                <a:effectLst/>
                <a:latin typeface="+mn-ea"/>
              </a:rPr>
              <a:t>、公司外网接入路由器</a:t>
            </a:r>
            <a:r>
              <a:rPr lang="en-US" altLang="zh-CN" sz="2000" kern="100" dirty="0">
                <a:effectLst/>
                <a:latin typeface="+mn-ea"/>
              </a:rPr>
              <a:t>R2</a:t>
            </a:r>
            <a:r>
              <a:rPr lang="zh-CN" altLang="zh-CN" sz="2000" kern="100" dirty="0">
                <a:effectLst/>
                <a:latin typeface="+mn-ea"/>
              </a:rPr>
              <a:t>、公司分部路由器</a:t>
            </a:r>
            <a:r>
              <a:rPr lang="en-US" altLang="zh-CN" sz="2000" kern="100" dirty="0">
                <a:effectLst/>
                <a:latin typeface="+mn-ea"/>
              </a:rPr>
              <a:t>R3</a:t>
            </a:r>
            <a:r>
              <a:rPr lang="zh-CN" altLang="zh-CN" sz="2000" kern="100" dirty="0">
                <a:effectLst/>
                <a:latin typeface="+mn-ea"/>
              </a:rPr>
              <a:t>已经路由可达，总部和分部之间可以相互通信，但是考虑到网络的安全问题，需要对各部分之间的相互访问进行不同程度的控制，如：禁止公司分部访问公司总部的财务部；禁止总公司的市场部访问分部；只允许信息技术部的工作人员通过</a:t>
            </a:r>
            <a:r>
              <a:rPr lang="en-US" altLang="zh-CN" sz="2000" kern="100" dirty="0">
                <a:effectLst/>
                <a:latin typeface="+mn-ea"/>
              </a:rPr>
              <a:t>Telnet</a:t>
            </a:r>
            <a:r>
              <a:rPr lang="zh-CN" altLang="zh-CN" sz="2000" kern="100" dirty="0">
                <a:effectLst/>
                <a:latin typeface="+mn-ea"/>
              </a:rPr>
              <a:t>访问设备等。</a:t>
            </a:r>
          </a:p>
          <a:p>
            <a:pPr indent="266700" algn="just">
              <a:lnSpc>
                <a:spcPct val="150000"/>
              </a:lnSpc>
            </a:pPr>
            <a:r>
              <a:rPr lang="zh-CN" altLang="zh-CN" sz="2000" kern="100" dirty="0">
                <a:effectLst/>
                <a:latin typeface="+mn-ea"/>
              </a:rPr>
              <a:t>如何实现这些不同的控制目标呢？很简单，可以在相应路由器上配置访问控制列表来完成。</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8.5 </a:t>
            </a:r>
            <a:r>
              <a:rPr lang="zh-CN" altLang="en-US" sz="2400" dirty="0"/>
              <a:t>项目实施</a:t>
            </a:r>
            <a:endParaRPr lang="zh-CN" altLang="en-US" dirty="0"/>
          </a:p>
        </p:txBody>
      </p:sp>
      <p:sp>
        <p:nvSpPr>
          <p:cNvPr id="6" name="内容占位符 5"/>
          <p:cNvSpPr>
            <a:spLocks noGrp="1"/>
          </p:cNvSpPr>
          <p:nvPr>
            <p:ph idx="13"/>
          </p:nvPr>
        </p:nvSpPr>
        <p:spPr/>
        <p:txBody>
          <a:bodyPr>
            <a:noAutofit/>
          </a:bodyPr>
          <a:lstStyle/>
          <a:p>
            <a:pPr indent="306070">
              <a:spcBef>
                <a:spcPts val="600"/>
              </a:spcBef>
              <a:spcAft>
                <a:spcPts val="600"/>
              </a:spcAft>
            </a:pPr>
            <a:r>
              <a:rPr lang="zh-CN" altLang="zh-CN" sz="2400" b="1" kern="0" dirty="0">
                <a:solidFill>
                  <a:srgbClr val="000000"/>
                </a:solidFill>
                <a:effectLst/>
                <a:latin typeface="+mn-ea"/>
                <a:cs typeface="Tahoma" panose="020B0604030504040204" pitchFamily="34" charset="0"/>
              </a:rPr>
              <a:t>任务</a:t>
            </a:r>
            <a:r>
              <a:rPr lang="en-US" altLang="zh-CN" sz="2400" b="1" kern="0" dirty="0">
                <a:solidFill>
                  <a:srgbClr val="000000"/>
                </a:solidFill>
                <a:effectLst/>
                <a:latin typeface="+mn-ea"/>
                <a:cs typeface="Tahoma" panose="020B0604030504040204" pitchFamily="34" charset="0"/>
              </a:rPr>
              <a:t>8-3  </a:t>
            </a:r>
            <a:r>
              <a:rPr lang="zh-CN" altLang="zh-CN" sz="2400" b="1" kern="100" dirty="0">
                <a:solidFill>
                  <a:srgbClr val="000000"/>
                </a:solidFill>
                <a:effectLst/>
                <a:latin typeface="+mn-ea"/>
              </a:rPr>
              <a:t>只允许信息技术部的工作人员通过</a:t>
            </a:r>
            <a:r>
              <a:rPr lang="en-US" altLang="zh-CN" sz="2400" b="1" kern="100" dirty="0">
                <a:solidFill>
                  <a:srgbClr val="000000"/>
                </a:solidFill>
                <a:effectLst/>
                <a:latin typeface="+mn-ea"/>
              </a:rPr>
              <a:t>Telnet</a:t>
            </a:r>
            <a:r>
              <a:rPr lang="zh-CN" altLang="zh-CN" sz="2400" b="1" kern="100" dirty="0">
                <a:solidFill>
                  <a:srgbClr val="000000"/>
                </a:solidFill>
                <a:effectLst/>
                <a:latin typeface="+mn-ea"/>
              </a:rPr>
              <a:t>访问设备</a:t>
            </a:r>
            <a:endParaRPr lang="zh-CN" altLang="zh-CN" sz="2400" b="1" kern="100" dirty="0">
              <a:effectLst/>
              <a:latin typeface="+mn-ea"/>
            </a:endParaRPr>
          </a:p>
          <a:p>
            <a:pPr indent="306070">
              <a:spcBef>
                <a:spcPts val="600"/>
              </a:spcBef>
              <a:spcAft>
                <a:spcPts val="600"/>
              </a:spcAft>
            </a:pPr>
            <a:endParaRPr lang="zh-CN" altLang="zh-CN" b="1" kern="100" dirty="0">
              <a:effectLst/>
              <a:latin typeface="+mn-ea"/>
            </a:endParaRPr>
          </a:p>
        </p:txBody>
      </p:sp>
      <p:sp>
        <p:nvSpPr>
          <p:cNvPr id="2" name="文本框 1"/>
          <p:cNvSpPr txBox="1"/>
          <p:nvPr/>
        </p:nvSpPr>
        <p:spPr>
          <a:xfrm>
            <a:off x="917575" y="1585687"/>
            <a:ext cx="10747058" cy="3731278"/>
          </a:xfrm>
          <a:prstGeom prst="rect">
            <a:avLst/>
          </a:prstGeom>
          <a:noFill/>
        </p:spPr>
        <p:txBody>
          <a:bodyPr wrap="square" rtlCol="0" anchor="t">
            <a:spAutoFit/>
          </a:bodyPr>
          <a:lstStyle/>
          <a:p>
            <a:pPr marL="267970" algn="just">
              <a:lnSpc>
                <a:spcPct val="150000"/>
              </a:lnSpc>
            </a:pPr>
            <a:r>
              <a:rPr lang="en-US" altLang="zh-CN" sz="2000" b="1" kern="0" dirty="0">
                <a:effectLst/>
                <a:latin typeface="+mn-ea"/>
                <a:cs typeface="Tahoma" panose="020B0604030504040204" pitchFamily="34" charset="0"/>
              </a:rPr>
              <a:t>4.</a:t>
            </a:r>
            <a:r>
              <a:rPr lang="zh-CN" altLang="zh-CN" sz="2000" b="1" kern="0" dirty="0">
                <a:effectLst/>
                <a:latin typeface="+mn-ea"/>
                <a:cs typeface="Tahoma" panose="020B0604030504040204" pitchFamily="34" charset="0"/>
              </a:rPr>
              <a:t>在</a:t>
            </a:r>
            <a:r>
              <a:rPr lang="en-US" altLang="zh-CN" sz="2000" b="1" kern="100" dirty="0">
                <a:effectLst/>
                <a:latin typeface="+mn-ea"/>
              </a:rPr>
              <a:t>SW</a:t>
            </a:r>
            <a:r>
              <a:rPr lang="en-US" altLang="zh-CN" sz="2000" b="1" kern="0" dirty="0">
                <a:effectLst/>
                <a:latin typeface="+mn-ea"/>
                <a:cs typeface="Tahoma" panose="020B0604030504040204" pitchFamily="34" charset="0"/>
              </a:rPr>
              <a:t>2</a:t>
            </a:r>
            <a:r>
              <a:rPr lang="zh-CN" altLang="zh-CN" sz="2000" b="1" kern="0" dirty="0">
                <a:effectLst/>
                <a:latin typeface="+mn-ea"/>
                <a:cs typeface="Tahoma" panose="020B0604030504040204" pitchFamily="34" charset="0"/>
              </a:rPr>
              <a:t>上配置标准的</a:t>
            </a:r>
            <a:r>
              <a:rPr lang="en-US" altLang="zh-CN" sz="2000" b="1" kern="0" dirty="0">
                <a:effectLst/>
                <a:latin typeface="+mn-ea"/>
                <a:cs typeface="Tahoma" panose="020B0604030504040204" pitchFamily="34" charset="0"/>
              </a:rPr>
              <a:t>ACL</a:t>
            </a:r>
            <a:r>
              <a:rPr lang="zh-CN" altLang="zh-CN" sz="2000" b="1" kern="0" dirty="0">
                <a:effectLst/>
                <a:latin typeface="+mn-ea"/>
                <a:cs typeface="Tahoma" panose="020B0604030504040204" pitchFamily="34" charset="0"/>
              </a:rPr>
              <a:t>，只允许</a:t>
            </a:r>
            <a:r>
              <a:rPr lang="zh-CN" altLang="zh-CN" sz="2000" b="1" kern="100" dirty="0">
                <a:effectLst/>
                <a:latin typeface="+mn-ea"/>
              </a:rPr>
              <a:t>信</a:t>
            </a:r>
            <a:r>
              <a:rPr lang="zh-CN" altLang="zh-CN" sz="2000" b="1" kern="0" dirty="0">
                <a:effectLst/>
                <a:latin typeface="+mn-ea"/>
                <a:cs typeface="Tahoma" panose="020B0604030504040204" pitchFamily="34" charset="0"/>
              </a:rPr>
              <a:t>息技术部的工作人员通过</a:t>
            </a:r>
            <a:r>
              <a:rPr lang="en-US" altLang="zh-CN" sz="2000" b="1" kern="0" dirty="0">
                <a:effectLst/>
                <a:latin typeface="+mn-ea"/>
                <a:cs typeface="Tahoma" panose="020B0604030504040204" pitchFamily="34" charset="0"/>
              </a:rPr>
              <a:t>Telnet</a:t>
            </a:r>
            <a:r>
              <a:rPr lang="zh-CN" altLang="zh-CN" sz="2000" b="1" kern="0" dirty="0">
                <a:effectLst/>
                <a:latin typeface="+mn-ea"/>
                <a:cs typeface="Tahoma" panose="020B0604030504040204" pitchFamily="34" charset="0"/>
              </a:rPr>
              <a:t>访问</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1</a:t>
            </a:r>
            <a:r>
              <a:rPr lang="zh-CN" altLang="zh-CN" sz="2000" kern="0" dirty="0">
                <a:effectLst/>
                <a:latin typeface="+mn-ea"/>
                <a:cs typeface="Tahoma" panose="020B0604030504040204" pitchFamily="34" charset="0"/>
              </a:rPr>
              <a:t>）配置访问控制列表</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[S2]</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2000</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[S2-acl-basic-2000]</a:t>
            </a:r>
            <a:r>
              <a:rPr lang="en-US" altLang="zh-CN" sz="2000" b="1" kern="0" dirty="0">
                <a:solidFill>
                  <a:srgbClr val="000000"/>
                </a:solidFill>
                <a:effectLst/>
                <a:latin typeface="+mn-ea"/>
                <a:cs typeface="Tahoma" panose="020B0604030504040204" pitchFamily="34" charset="0"/>
              </a:rPr>
              <a:t>rule 5 permit source 10.0.0.242 0.0.0.15 </a:t>
            </a:r>
            <a:r>
              <a:rPr lang="en-US" altLang="zh-CN" sz="2000" kern="0" dirty="0">
                <a:solidFill>
                  <a:srgbClr val="000000"/>
                </a:solidFill>
                <a:effectLst/>
                <a:latin typeface="+mn-ea"/>
                <a:cs typeface="Tahoma" panose="020B0604030504040204" pitchFamily="34" charset="0"/>
              </a:rPr>
              <a:t> //</a:t>
            </a:r>
            <a:r>
              <a:rPr lang="zh-CN" altLang="zh-CN" sz="2000" kern="0" dirty="0">
                <a:solidFill>
                  <a:srgbClr val="000000"/>
                </a:solidFill>
                <a:effectLst/>
                <a:latin typeface="+mn-ea"/>
                <a:cs typeface="Tahoma" panose="020B0604030504040204" pitchFamily="34" charset="0"/>
              </a:rPr>
              <a:t>允许信息技术部的网络</a:t>
            </a:r>
            <a:r>
              <a:rPr lang="en-US" altLang="zh-CN" sz="2000" kern="0" dirty="0">
                <a:solidFill>
                  <a:srgbClr val="000000"/>
                </a:solidFill>
                <a:effectLst/>
                <a:latin typeface="+mn-ea"/>
                <a:cs typeface="Tahoma" panose="020B0604030504040204" pitchFamily="34" charset="0"/>
              </a:rPr>
              <a:t>10.0.0.240/28</a:t>
            </a:r>
            <a:r>
              <a:rPr lang="zh-CN" altLang="zh-CN" sz="2000" kern="0" dirty="0">
                <a:solidFill>
                  <a:srgbClr val="000000"/>
                </a:solidFill>
                <a:effectLst/>
                <a:latin typeface="+mn-ea"/>
                <a:cs typeface="Tahoma" panose="020B0604030504040204" pitchFamily="34" charset="0"/>
              </a:rPr>
              <a:t>访问</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2</a:t>
            </a:r>
            <a:r>
              <a:rPr lang="zh-CN" altLang="zh-CN" sz="2000" kern="0" dirty="0">
                <a:effectLst/>
                <a:latin typeface="+mn-ea"/>
                <a:cs typeface="Tahoma" panose="020B0604030504040204" pitchFamily="34" charset="0"/>
              </a:rPr>
              <a:t>）将访问控制列表应用到</a:t>
            </a:r>
            <a:r>
              <a:rPr lang="en-US" altLang="zh-CN" sz="2000" kern="0" dirty="0">
                <a:effectLst/>
                <a:latin typeface="+mn-ea"/>
                <a:cs typeface="Tahoma" panose="020B0604030504040204" pitchFamily="34" charset="0"/>
              </a:rPr>
              <a:t>VTY</a:t>
            </a:r>
            <a:r>
              <a:rPr lang="zh-CN" altLang="zh-CN" sz="2000" kern="0" dirty="0">
                <a:effectLst/>
                <a:latin typeface="+mn-ea"/>
                <a:cs typeface="Tahoma" panose="020B0604030504040204" pitchFamily="34" charset="0"/>
              </a:rPr>
              <a:t>虚拟终端上</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[S2]</a:t>
            </a:r>
            <a:r>
              <a:rPr lang="en-US" altLang="zh-CN" sz="2000" b="1" kern="0" dirty="0">
                <a:solidFill>
                  <a:srgbClr val="000000"/>
                </a:solidFill>
                <a:effectLst/>
                <a:latin typeface="+mn-ea"/>
                <a:cs typeface="Tahoma" panose="020B0604030504040204" pitchFamily="34" charset="0"/>
              </a:rPr>
              <a:t>user-interface </a:t>
            </a:r>
            <a:r>
              <a:rPr lang="en-US" altLang="zh-CN" sz="2000" b="1" kern="0" dirty="0" err="1">
                <a:solidFill>
                  <a:srgbClr val="000000"/>
                </a:solidFill>
                <a:effectLst/>
                <a:latin typeface="+mn-ea"/>
                <a:cs typeface="Tahoma" panose="020B0604030504040204" pitchFamily="34" charset="0"/>
              </a:rPr>
              <a:t>vty</a:t>
            </a:r>
            <a:r>
              <a:rPr lang="en-US" altLang="zh-CN" sz="2000" b="1" kern="0" dirty="0">
                <a:solidFill>
                  <a:srgbClr val="000000"/>
                </a:solidFill>
                <a:effectLst/>
                <a:latin typeface="+mn-ea"/>
                <a:cs typeface="Tahoma" panose="020B0604030504040204" pitchFamily="34" charset="0"/>
              </a:rPr>
              <a:t> 0 4</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[S2-ui-vty0-4]</a:t>
            </a:r>
            <a:r>
              <a:rPr lang="en-US" altLang="zh-CN" sz="2000" kern="0" dirty="0" err="1">
                <a:solidFill>
                  <a:srgbClr val="000000"/>
                </a:solidFill>
                <a:effectLst/>
                <a:latin typeface="+mn-ea"/>
                <a:cs typeface="Tahoma" panose="020B0604030504040204" pitchFamily="34" charset="0"/>
              </a:rPr>
              <a:t>acl</a:t>
            </a:r>
            <a:r>
              <a:rPr lang="en-US" altLang="zh-CN" sz="2000" kern="0" dirty="0">
                <a:solidFill>
                  <a:srgbClr val="000000"/>
                </a:solidFill>
                <a:effectLst/>
                <a:latin typeface="+mn-ea"/>
                <a:cs typeface="Tahoma" panose="020B0604030504040204" pitchFamily="34" charset="0"/>
              </a:rPr>
              <a:t> </a:t>
            </a:r>
            <a:r>
              <a:rPr lang="en-US" altLang="zh-CN" sz="2000" b="1" kern="0" dirty="0">
                <a:solidFill>
                  <a:srgbClr val="000000"/>
                </a:solidFill>
                <a:effectLst/>
                <a:latin typeface="+mn-ea"/>
                <a:cs typeface="Tahoma" panose="020B0604030504040204" pitchFamily="34" charset="0"/>
              </a:rPr>
              <a:t>2000 inbound </a:t>
            </a:r>
            <a:r>
              <a:rPr lang="en-US" altLang="zh-CN" sz="2000" kern="0" dirty="0">
                <a:solidFill>
                  <a:srgbClr val="000000"/>
                </a:solidFill>
                <a:effectLst/>
                <a:latin typeface="+mn-ea"/>
                <a:cs typeface="Tahoma" panose="020B0604030504040204" pitchFamily="34" charset="0"/>
              </a:rPr>
              <a:t>  //</a:t>
            </a:r>
            <a:r>
              <a:rPr lang="zh-CN" altLang="zh-CN" sz="2000" kern="0" dirty="0">
                <a:solidFill>
                  <a:srgbClr val="000000"/>
                </a:solidFill>
                <a:effectLst/>
                <a:latin typeface="+mn-ea"/>
                <a:cs typeface="Tahoma" panose="020B0604030504040204" pitchFamily="34" charset="0"/>
              </a:rPr>
              <a:t>将访问控制列表应用到</a:t>
            </a:r>
            <a:r>
              <a:rPr lang="en-US" altLang="zh-CN" sz="2000" kern="0" dirty="0">
                <a:solidFill>
                  <a:srgbClr val="000000"/>
                </a:solidFill>
                <a:effectLst/>
                <a:latin typeface="+mn-ea"/>
                <a:cs typeface="Tahoma" panose="020B0604030504040204" pitchFamily="34" charset="0"/>
              </a:rPr>
              <a:t>VTY inbound </a:t>
            </a:r>
            <a:r>
              <a:rPr lang="zh-CN" altLang="zh-CN" sz="2000" kern="0" dirty="0">
                <a:solidFill>
                  <a:srgbClr val="000000"/>
                </a:solidFill>
                <a:effectLst/>
                <a:latin typeface="+mn-ea"/>
                <a:cs typeface="Tahoma" panose="020B0604030504040204" pitchFamily="34" charset="0"/>
              </a:rPr>
              <a:t>方向上</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394943056"/>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8.5 </a:t>
            </a:r>
            <a:r>
              <a:rPr lang="zh-CN" altLang="en-US" sz="2400" dirty="0"/>
              <a:t>项目实施</a:t>
            </a:r>
            <a:endParaRPr lang="zh-CN" altLang="en-US" dirty="0"/>
          </a:p>
        </p:txBody>
      </p:sp>
      <p:sp>
        <p:nvSpPr>
          <p:cNvPr id="6" name="内容占位符 5"/>
          <p:cNvSpPr>
            <a:spLocks noGrp="1"/>
          </p:cNvSpPr>
          <p:nvPr>
            <p:ph idx="13"/>
          </p:nvPr>
        </p:nvSpPr>
        <p:spPr/>
        <p:txBody>
          <a:bodyPr>
            <a:noAutofit/>
          </a:bodyPr>
          <a:lstStyle/>
          <a:p>
            <a:pPr indent="306070">
              <a:spcBef>
                <a:spcPts val="600"/>
              </a:spcBef>
              <a:spcAft>
                <a:spcPts val="600"/>
              </a:spcAft>
            </a:pPr>
            <a:r>
              <a:rPr lang="zh-CN" altLang="zh-CN" sz="2400" b="1" kern="0" dirty="0">
                <a:solidFill>
                  <a:srgbClr val="000000"/>
                </a:solidFill>
                <a:effectLst/>
                <a:latin typeface="+mn-ea"/>
                <a:cs typeface="Tahoma" panose="020B0604030504040204" pitchFamily="34" charset="0"/>
              </a:rPr>
              <a:t>任务</a:t>
            </a:r>
            <a:r>
              <a:rPr lang="en-US" altLang="zh-CN" sz="2400" b="1" kern="0" dirty="0">
                <a:solidFill>
                  <a:srgbClr val="000000"/>
                </a:solidFill>
                <a:effectLst/>
                <a:latin typeface="+mn-ea"/>
                <a:cs typeface="Tahoma" panose="020B0604030504040204" pitchFamily="34" charset="0"/>
              </a:rPr>
              <a:t>8-3  </a:t>
            </a:r>
            <a:r>
              <a:rPr lang="zh-CN" altLang="zh-CN" sz="2400" b="1" kern="100" dirty="0">
                <a:solidFill>
                  <a:srgbClr val="000000"/>
                </a:solidFill>
                <a:effectLst/>
                <a:latin typeface="+mn-ea"/>
              </a:rPr>
              <a:t>只允许信息技术部的工作人员通过</a:t>
            </a:r>
            <a:r>
              <a:rPr lang="en-US" altLang="zh-CN" sz="2400" b="1" kern="100" dirty="0">
                <a:solidFill>
                  <a:srgbClr val="000000"/>
                </a:solidFill>
                <a:effectLst/>
                <a:latin typeface="+mn-ea"/>
              </a:rPr>
              <a:t>Telnet</a:t>
            </a:r>
            <a:r>
              <a:rPr lang="zh-CN" altLang="zh-CN" sz="2400" b="1" kern="100" dirty="0">
                <a:solidFill>
                  <a:srgbClr val="000000"/>
                </a:solidFill>
                <a:effectLst/>
                <a:latin typeface="+mn-ea"/>
              </a:rPr>
              <a:t>访问设备</a:t>
            </a:r>
            <a:endParaRPr lang="zh-CN" altLang="zh-CN" sz="2400" b="1" kern="100" dirty="0">
              <a:effectLst/>
              <a:latin typeface="+mn-ea"/>
            </a:endParaRPr>
          </a:p>
          <a:p>
            <a:pPr indent="306070">
              <a:spcBef>
                <a:spcPts val="600"/>
              </a:spcBef>
              <a:spcAft>
                <a:spcPts val="600"/>
              </a:spcAft>
            </a:pPr>
            <a:endParaRPr lang="zh-CN" altLang="zh-CN" b="1" kern="100" dirty="0">
              <a:effectLst/>
              <a:latin typeface="+mn-ea"/>
            </a:endParaRPr>
          </a:p>
        </p:txBody>
      </p:sp>
      <p:sp>
        <p:nvSpPr>
          <p:cNvPr id="2" name="文本框 1"/>
          <p:cNvSpPr txBox="1"/>
          <p:nvPr/>
        </p:nvSpPr>
        <p:spPr>
          <a:xfrm>
            <a:off x="917575" y="1585687"/>
            <a:ext cx="10747058" cy="3731278"/>
          </a:xfrm>
          <a:prstGeom prst="rect">
            <a:avLst/>
          </a:prstGeom>
          <a:noFill/>
        </p:spPr>
        <p:txBody>
          <a:bodyPr wrap="square" rtlCol="0" anchor="t">
            <a:spAutoFit/>
          </a:bodyPr>
          <a:lstStyle/>
          <a:p>
            <a:pPr marL="267970" algn="just">
              <a:lnSpc>
                <a:spcPct val="150000"/>
              </a:lnSpc>
            </a:pPr>
            <a:r>
              <a:rPr lang="en-US" altLang="zh-CN" sz="2000" b="1" kern="0" dirty="0">
                <a:effectLst/>
                <a:latin typeface="+mn-ea"/>
                <a:cs typeface="Tahoma" panose="020B0604030504040204" pitchFamily="34" charset="0"/>
              </a:rPr>
              <a:t>5.</a:t>
            </a:r>
            <a:r>
              <a:rPr lang="zh-CN" altLang="zh-CN" sz="2000" b="1" kern="0" dirty="0">
                <a:effectLst/>
                <a:latin typeface="+mn-ea"/>
                <a:cs typeface="Tahoma" panose="020B0604030504040204" pitchFamily="34" charset="0"/>
              </a:rPr>
              <a:t>在</a:t>
            </a:r>
            <a:r>
              <a:rPr lang="en-US" altLang="zh-CN" sz="2000" b="1" kern="100" dirty="0">
                <a:effectLst/>
                <a:latin typeface="+mn-ea"/>
              </a:rPr>
              <a:t>SW</a:t>
            </a:r>
            <a:r>
              <a:rPr lang="en-US" altLang="zh-CN" sz="2000" b="1" kern="0" dirty="0">
                <a:effectLst/>
                <a:latin typeface="+mn-ea"/>
                <a:cs typeface="Tahoma" panose="020B0604030504040204" pitchFamily="34" charset="0"/>
              </a:rPr>
              <a:t>1</a:t>
            </a:r>
            <a:r>
              <a:rPr lang="zh-CN" altLang="zh-CN" sz="2000" b="1" kern="0" dirty="0">
                <a:effectLst/>
                <a:latin typeface="+mn-ea"/>
                <a:cs typeface="Tahoma" panose="020B0604030504040204" pitchFamily="34" charset="0"/>
              </a:rPr>
              <a:t>上配置标准的</a:t>
            </a:r>
            <a:r>
              <a:rPr lang="en-US" altLang="zh-CN" sz="2000" b="1" kern="0" dirty="0">
                <a:effectLst/>
                <a:latin typeface="+mn-ea"/>
                <a:cs typeface="Tahoma" panose="020B0604030504040204" pitchFamily="34" charset="0"/>
              </a:rPr>
              <a:t>ACL</a:t>
            </a:r>
            <a:r>
              <a:rPr lang="zh-CN" altLang="zh-CN" sz="2000" b="1" kern="0" dirty="0">
                <a:effectLst/>
                <a:latin typeface="+mn-ea"/>
                <a:cs typeface="Tahoma" panose="020B0604030504040204" pitchFamily="34" charset="0"/>
              </a:rPr>
              <a:t>，只允许</a:t>
            </a:r>
            <a:r>
              <a:rPr lang="zh-CN" altLang="zh-CN" sz="2000" b="1" kern="100" dirty="0">
                <a:effectLst/>
                <a:latin typeface="+mn-ea"/>
              </a:rPr>
              <a:t>信</a:t>
            </a:r>
            <a:r>
              <a:rPr lang="zh-CN" altLang="zh-CN" sz="2000" b="1" kern="0" dirty="0">
                <a:effectLst/>
                <a:latin typeface="+mn-ea"/>
                <a:cs typeface="Tahoma" panose="020B0604030504040204" pitchFamily="34" charset="0"/>
              </a:rPr>
              <a:t>息技术部的工作人员通过</a:t>
            </a:r>
            <a:r>
              <a:rPr lang="en-US" altLang="zh-CN" sz="2000" b="1" kern="0" dirty="0">
                <a:effectLst/>
                <a:latin typeface="+mn-ea"/>
                <a:cs typeface="Tahoma" panose="020B0604030504040204" pitchFamily="34" charset="0"/>
              </a:rPr>
              <a:t>Telnet</a:t>
            </a:r>
            <a:r>
              <a:rPr lang="zh-CN" altLang="zh-CN" sz="2000" b="1" kern="0" dirty="0">
                <a:effectLst/>
                <a:latin typeface="+mn-ea"/>
                <a:cs typeface="Tahoma" panose="020B0604030504040204" pitchFamily="34" charset="0"/>
              </a:rPr>
              <a:t>访问</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1</a:t>
            </a:r>
            <a:r>
              <a:rPr lang="zh-CN" altLang="zh-CN" sz="2000" kern="0" dirty="0">
                <a:effectLst/>
                <a:latin typeface="+mn-ea"/>
                <a:cs typeface="Tahoma" panose="020B0604030504040204" pitchFamily="34" charset="0"/>
              </a:rPr>
              <a:t>）配置访问控制列表</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[S1]</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2000</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[S1-acl-basic-2000]</a:t>
            </a:r>
            <a:r>
              <a:rPr lang="en-US" altLang="zh-CN" sz="2000" b="1" kern="0" dirty="0">
                <a:solidFill>
                  <a:srgbClr val="000000"/>
                </a:solidFill>
                <a:effectLst/>
                <a:latin typeface="+mn-ea"/>
                <a:cs typeface="Tahoma" panose="020B0604030504040204" pitchFamily="34" charset="0"/>
              </a:rPr>
              <a:t>rule 5 permit source 10.0.0.242 0.0.0.15</a:t>
            </a:r>
            <a:r>
              <a:rPr lang="en-US" altLang="zh-CN" sz="2000" kern="0" dirty="0">
                <a:solidFill>
                  <a:srgbClr val="000000"/>
                </a:solidFill>
                <a:effectLst/>
                <a:latin typeface="+mn-ea"/>
                <a:cs typeface="Tahoma" panose="020B0604030504040204" pitchFamily="34" charset="0"/>
              </a:rPr>
              <a:t> //</a:t>
            </a:r>
            <a:r>
              <a:rPr lang="zh-CN" altLang="zh-CN" sz="2000" kern="0" dirty="0">
                <a:solidFill>
                  <a:srgbClr val="000000"/>
                </a:solidFill>
                <a:effectLst/>
                <a:latin typeface="+mn-ea"/>
                <a:cs typeface="Tahoma" panose="020B0604030504040204" pitchFamily="34" charset="0"/>
              </a:rPr>
              <a:t>允许信息技术部的网络</a:t>
            </a:r>
            <a:r>
              <a:rPr lang="en-US" altLang="zh-CN" sz="2000" kern="0" dirty="0">
                <a:solidFill>
                  <a:srgbClr val="000000"/>
                </a:solidFill>
                <a:effectLst/>
                <a:latin typeface="+mn-ea"/>
                <a:cs typeface="Tahoma" panose="020B0604030504040204" pitchFamily="34" charset="0"/>
              </a:rPr>
              <a:t>10.0.0.240/28</a:t>
            </a:r>
            <a:r>
              <a:rPr lang="zh-CN" altLang="zh-CN" sz="2000" kern="0" dirty="0">
                <a:solidFill>
                  <a:srgbClr val="000000"/>
                </a:solidFill>
                <a:effectLst/>
                <a:latin typeface="+mn-ea"/>
                <a:cs typeface="Tahoma" panose="020B0604030504040204" pitchFamily="34" charset="0"/>
              </a:rPr>
              <a:t>访问</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2</a:t>
            </a:r>
            <a:r>
              <a:rPr lang="zh-CN" altLang="zh-CN" sz="2000" kern="0" dirty="0">
                <a:effectLst/>
                <a:latin typeface="+mn-ea"/>
                <a:cs typeface="Tahoma" panose="020B0604030504040204" pitchFamily="34" charset="0"/>
              </a:rPr>
              <a:t>）将访问控制列表应用到</a:t>
            </a:r>
            <a:r>
              <a:rPr lang="en-US" altLang="zh-CN" sz="2000" kern="0" dirty="0">
                <a:effectLst/>
                <a:latin typeface="+mn-ea"/>
                <a:cs typeface="Tahoma" panose="020B0604030504040204" pitchFamily="34" charset="0"/>
              </a:rPr>
              <a:t>VTY</a:t>
            </a:r>
            <a:r>
              <a:rPr lang="zh-CN" altLang="zh-CN" sz="2000" kern="0" dirty="0">
                <a:effectLst/>
                <a:latin typeface="+mn-ea"/>
                <a:cs typeface="Tahoma" panose="020B0604030504040204" pitchFamily="34" charset="0"/>
              </a:rPr>
              <a:t>虚拟终端上</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[S1]</a:t>
            </a:r>
            <a:r>
              <a:rPr lang="en-US" altLang="zh-CN" sz="2000" b="1" kern="0" dirty="0">
                <a:solidFill>
                  <a:srgbClr val="000000"/>
                </a:solidFill>
                <a:effectLst/>
                <a:latin typeface="+mn-ea"/>
                <a:cs typeface="Tahoma" panose="020B0604030504040204" pitchFamily="34" charset="0"/>
              </a:rPr>
              <a:t>user-interface </a:t>
            </a:r>
            <a:r>
              <a:rPr lang="en-US" altLang="zh-CN" sz="2000" b="1" kern="0" dirty="0" err="1">
                <a:solidFill>
                  <a:srgbClr val="000000"/>
                </a:solidFill>
                <a:effectLst/>
                <a:latin typeface="+mn-ea"/>
                <a:cs typeface="Tahoma" panose="020B0604030504040204" pitchFamily="34" charset="0"/>
              </a:rPr>
              <a:t>vty</a:t>
            </a:r>
            <a:r>
              <a:rPr lang="en-US" altLang="zh-CN" sz="2000" b="1" kern="0" dirty="0">
                <a:solidFill>
                  <a:srgbClr val="000000"/>
                </a:solidFill>
                <a:effectLst/>
                <a:latin typeface="+mn-ea"/>
                <a:cs typeface="Tahoma" panose="020B0604030504040204" pitchFamily="34" charset="0"/>
              </a:rPr>
              <a:t> 0 4</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[S1-ui-vty0-4]</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2000 inbound</a:t>
            </a:r>
            <a:r>
              <a:rPr lang="en-US" altLang="zh-CN" sz="2000" kern="0" dirty="0">
                <a:solidFill>
                  <a:srgbClr val="000000"/>
                </a:solidFill>
                <a:effectLst/>
                <a:latin typeface="+mn-ea"/>
                <a:cs typeface="Tahoma" panose="020B0604030504040204" pitchFamily="34" charset="0"/>
              </a:rPr>
              <a:t>    //</a:t>
            </a:r>
            <a:r>
              <a:rPr lang="zh-CN" altLang="zh-CN" sz="2000" kern="0" dirty="0">
                <a:solidFill>
                  <a:srgbClr val="000000"/>
                </a:solidFill>
                <a:effectLst/>
                <a:latin typeface="+mn-ea"/>
                <a:cs typeface="Tahoma" panose="020B0604030504040204" pitchFamily="34" charset="0"/>
              </a:rPr>
              <a:t>将访问控制列表应用到</a:t>
            </a:r>
            <a:r>
              <a:rPr lang="en-US" altLang="zh-CN" sz="2000" kern="0" dirty="0">
                <a:solidFill>
                  <a:srgbClr val="000000"/>
                </a:solidFill>
                <a:effectLst/>
                <a:latin typeface="+mn-ea"/>
                <a:cs typeface="Tahoma" panose="020B0604030504040204" pitchFamily="34" charset="0"/>
              </a:rPr>
              <a:t>VTY inbound </a:t>
            </a:r>
            <a:r>
              <a:rPr lang="zh-CN" altLang="zh-CN" sz="2000" kern="0" dirty="0">
                <a:solidFill>
                  <a:srgbClr val="000000"/>
                </a:solidFill>
                <a:effectLst/>
                <a:latin typeface="+mn-ea"/>
                <a:cs typeface="Tahoma" panose="020B0604030504040204" pitchFamily="34" charset="0"/>
              </a:rPr>
              <a:t>方向上</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2918209468"/>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8.6 </a:t>
            </a:r>
            <a:r>
              <a:rPr lang="zh-CN" altLang="en-US" sz="2400" dirty="0"/>
              <a:t>项目验收</a:t>
            </a:r>
            <a:endParaRPr lang="zh-CN" altLang="en-US" dirty="0"/>
          </a:p>
        </p:txBody>
      </p:sp>
      <p:sp>
        <p:nvSpPr>
          <p:cNvPr id="6" name="内容占位符 5"/>
          <p:cNvSpPr>
            <a:spLocks noGrp="1"/>
          </p:cNvSpPr>
          <p:nvPr>
            <p:ph idx="13"/>
          </p:nvPr>
        </p:nvSpPr>
        <p:spPr/>
        <p:txBody>
          <a:bodyPr>
            <a:noAutofit/>
          </a:bodyPr>
          <a:lstStyle/>
          <a:p>
            <a:pPr indent="267970" algn="just"/>
            <a:r>
              <a:rPr lang="en-US" altLang="zh-CN" sz="2400" b="1" kern="100" dirty="0">
                <a:effectLst/>
                <a:latin typeface="宋体" panose="02010600030101010101" pitchFamily="2" charset="-122"/>
                <a:ea typeface="宋体" panose="02010600030101010101" pitchFamily="2" charset="-122"/>
              </a:rPr>
              <a:t>1.</a:t>
            </a:r>
            <a:r>
              <a:rPr lang="zh-CN" altLang="zh-CN" sz="2400" b="1" kern="100" dirty="0">
                <a:effectLst/>
                <a:latin typeface="Times New Roman" panose="02020603050405020304" pitchFamily="18" charset="0"/>
                <a:ea typeface="宋体" panose="02010600030101010101" pitchFamily="2" charset="-122"/>
              </a:rPr>
              <a:t>分部到财务部的访问控制</a:t>
            </a:r>
            <a:endParaRPr lang="zh-CN" altLang="zh-CN" sz="2400" kern="100" dirty="0">
              <a:effectLst/>
              <a:latin typeface="Times New Roman" panose="02020603050405020304" pitchFamily="18" charset="0"/>
              <a:ea typeface="宋体" panose="02010600030101010101" pitchFamily="2" charset="-122"/>
            </a:endParaRPr>
          </a:p>
          <a:p>
            <a:pPr indent="306070">
              <a:spcBef>
                <a:spcPts val="600"/>
              </a:spcBef>
              <a:spcAft>
                <a:spcPts val="600"/>
              </a:spcAft>
            </a:pPr>
            <a:endParaRPr lang="zh-CN" altLang="zh-CN" b="1" kern="100" dirty="0">
              <a:effectLst/>
              <a:latin typeface="+mn-ea"/>
            </a:endParaRPr>
          </a:p>
        </p:txBody>
      </p:sp>
      <p:sp>
        <p:nvSpPr>
          <p:cNvPr id="2" name="文本框 1"/>
          <p:cNvSpPr txBox="1"/>
          <p:nvPr/>
        </p:nvSpPr>
        <p:spPr>
          <a:xfrm>
            <a:off x="917575" y="1585687"/>
            <a:ext cx="10747058" cy="4985980"/>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a:t>
            </a:r>
            <a:r>
              <a:rPr lang="en-US" altLang="zh-CN" sz="2000" kern="100" dirty="0">
                <a:effectLst/>
                <a:latin typeface="+mn-ea"/>
              </a:rPr>
              <a:t>1</a:t>
            </a:r>
            <a:r>
              <a:rPr lang="zh-CN" altLang="zh-CN" sz="2000" kern="100" dirty="0">
                <a:effectLst/>
                <a:latin typeface="+mn-ea"/>
              </a:rPr>
              <a:t>）查看</a:t>
            </a:r>
          </a:p>
          <a:p>
            <a:pPr marL="133350" indent="133350" algn="just">
              <a:lnSpc>
                <a:spcPct val="150000"/>
              </a:lnSpc>
            </a:pPr>
            <a:r>
              <a:rPr lang="zh-CN" altLang="zh-CN" sz="2000" kern="100" dirty="0">
                <a:effectLst/>
                <a:latin typeface="+mn-ea"/>
              </a:rPr>
              <a:t>①</a:t>
            </a:r>
            <a:r>
              <a:rPr lang="en-US" altLang="zh-CN" sz="2000" kern="100" dirty="0">
                <a:effectLst/>
                <a:latin typeface="+mn-ea"/>
              </a:rPr>
              <a:t>R3</a:t>
            </a:r>
            <a:r>
              <a:rPr lang="zh-CN" altLang="zh-CN" sz="2000" kern="100" dirty="0">
                <a:effectLst/>
                <a:latin typeface="+mn-ea"/>
              </a:rPr>
              <a:t>的访问控制列表</a:t>
            </a:r>
          </a:p>
          <a:p>
            <a:pPr indent="266700" algn="just">
              <a:lnSpc>
                <a:spcPct val="150000"/>
              </a:lnSpc>
            </a:pPr>
            <a:r>
              <a:rPr lang="zh-CN" altLang="zh-CN" sz="2000" kern="100" dirty="0">
                <a:effectLst/>
                <a:latin typeface="+mn-ea"/>
              </a:rPr>
              <a:t>操作：</a:t>
            </a:r>
          </a:p>
          <a:p>
            <a:pPr indent="266700" algn="just">
              <a:lnSpc>
                <a:spcPct val="150000"/>
              </a:lnSpc>
            </a:pPr>
            <a:r>
              <a:rPr lang="en-US" altLang="zh-CN" sz="2000" kern="0" dirty="0">
                <a:solidFill>
                  <a:srgbClr val="000000"/>
                </a:solidFill>
                <a:effectLst/>
                <a:latin typeface="+mn-ea"/>
                <a:cs typeface="Tahoma" panose="020B0604030504040204" pitchFamily="34" charset="0"/>
              </a:rPr>
              <a:t>[R3]</a:t>
            </a:r>
            <a:r>
              <a:rPr lang="en-US" altLang="zh-CN" sz="2000" b="1" kern="0" dirty="0">
                <a:solidFill>
                  <a:srgbClr val="000000"/>
                </a:solidFill>
                <a:effectLst/>
                <a:latin typeface="+mn-ea"/>
                <a:cs typeface="Tahoma" panose="020B0604030504040204" pitchFamily="34" charset="0"/>
              </a:rPr>
              <a:t>display </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all</a:t>
            </a:r>
          </a:p>
          <a:p>
            <a:pPr marL="133350" indent="133350" algn="just">
              <a:lnSpc>
                <a:spcPct val="150000"/>
              </a:lnSpc>
            </a:pPr>
            <a:r>
              <a:rPr lang="zh-CN" altLang="zh-CN" sz="2000" kern="100" dirty="0">
                <a:effectLst/>
                <a:latin typeface="+mn-ea"/>
              </a:rPr>
              <a:t>②</a:t>
            </a:r>
            <a:r>
              <a:rPr lang="en-US" altLang="zh-CN" sz="2000" kern="100" dirty="0">
                <a:effectLst/>
                <a:latin typeface="+mn-ea"/>
              </a:rPr>
              <a:t>R3</a:t>
            </a:r>
            <a:r>
              <a:rPr lang="zh-CN" altLang="zh-CN" sz="2000" kern="100" dirty="0">
                <a:effectLst/>
                <a:latin typeface="+mn-ea"/>
              </a:rPr>
              <a:t>上</a:t>
            </a:r>
            <a:r>
              <a:rPr lang="en-US" altLang="zh-CN" sz="2000" kern="100" dirty="0">
                <a:effectLst/>
                <a:latin typeface="+mn-ea"/>
              </a:rPr>
              <a:t>ACL</a:t>
            </a:r>
            <a:r>
              <a:rPr lang="zh-CN" altLang="zh-CN" sz="2000" kern="100" dirty="0">
                <a:effectLst/>
                <a:latin typeface="+mn-ea"/>
              </a:rPr>
              <a:t>应用情况</a:t>
            </a:r>
          </a:p>
          <a:p>
            <a:pPr indent="266700" algn="just">
              <a:lnSpc>
                <a:spcPct val="150000"/>
              </a:lnSpc>
            </a:pPr>
            <a:r>
              <a:rPr lang="zh-CN" altLang="zh-CN" sz="2000" kern="100" dirty="0">
                <a:effectLst/>
                <a:latin typeface="+mn-ea"/>
              </a:rPr>
              <a:t>操作：</a:t>
            </a:r>
          </a:p>
          <a:p>
            <a:pPr indent="266700" algn="just">
              <a:lnSpc>
                <a:spcPct val="150000"/>
              </a:lnSpc>
            </a:pPr>
            <a:r>
              <a:rPr lang="en-US" altLang="zh-CN" sz="2000" kern="0" dirty="0">
                <a:solidFill>
                  <a:srgbClr val="000000"/>
                </a:solidFill>
                <a:effectLst/>
                <a:latin typeface="+mn-ea"/>
                <a:cs typeface="Tahoma" panose="020B0604030504040204" pitchFamily="34" charset="0"/>
              </a:rPr>
              <a:t>&lt;R3&gt;</a:t>
            </a:r>
            <a:r>
              <a:rPr lang="en-US" altLang="zh-CN" sz="2000" b="1" kern="0" dirty="0">
                <a:solidFill>
                  <a:srgbClr val="000000"/>
                </a:solidFill>
                <a:effectLst/>
                <a:latin typeface="+mn-ea"/>
                <a:cs typeface="Tahoma" panose="020B0604030504040204" pitchFamily="34" charset="0"/>
              </a:rPr>
              <a:t>dis current-configuration</a:t>
            </a:r>
            <a:endParaRPr lang="zh-CN" altLang="zh-CN" sz="2000" kern="100" dirty="0">
              <a:effectLst/>
              <a:latin typeface="+mn-ea"/>
            </a:endParaRPr>
          </a:p>
          <a:p>
            <a:pPr indent="400050" algn="just">
              <a:lnSpc>
                <a:spcPct val="150000"/>
              </a:lnSpc>
            </a:pPr>
            <a:r>
              <a:rPr lang="zh-CN" altLang="zh-CN" sz="2000" kern="100" dirty="0">
                <a:effectLst/>
                <a:latin typeface="+mn-ea"/>
              </a:rPr>
              <a:t>（</a:t>
            </a:r>
            <a:r>
              <a:rPr lang="en-US" altLang="zh-CN" sz="2000" kern="100" dirty="0">
                <a:effectLst/>
                <a:latin typeface="+mn-ea"/>
              </a:rPr>
              <a:t>2</a:t>
            </a:r>
            <a:r>
              <a:rPr lang="zh-CN" altLang="zh-CN" sz="2000" kern="100" dirty="0">
                <a:effectLst/>
                <a:latin typeface="+mn-ea"/>
              </a:rPr>
              <a:t>）在</a:t>
            </a:r>
            <a:r>
              <a:rPr lang="en-US" altLang="zh-CN" sz="2000" kern="100" dirty="0">
                <a:effectLst/>
                <a:latin typeface="+mn-ea"/>
              </a:rPr>
              <a:t>PC5</a:t>
            </a:r>
            <a:r>
              <a:rPr lang="zh-CN" altLang="zh-CN" sz="2000" kern="100" dirty="0">
                <a:effectLst/>
                <a:latin typeface="+mn-ea"/>
              </a:rPr>
              <a:t>上测试与总部的财务部</a:t>
            </a:r>
            <a:r>
              <a:rPr lang="en-US" altLang="zh-CN" sz="2000" kern="100" dirty="0">
                <a:effectLst/>
                <a:latin typeface="+mn-ea"/>
              </a:rPr>
              <a:t>PC3</a:t>
            </a:r>
            <a:r>
              <a:rPr lang="zh-CN" altLang="zh-CN" sz="2000" kern="100" dirty="0">
                <a:effectLst/>
                <a:latin typeface="+mn-ea"/>
              </a:rPr>
              <a:t>（代表财务部网段的任一台主机）的可达性</a:t>
            </a:r>
          </a:p>
          <a:p>
            <a:pPr indent="400050" algn="just">
              <a:lnSpc>
                <a:spcPct val="150000"/>
              </a:lnSpc>
            </a:pPr>
            <a:r>
              <a:rPr lang="zh-CN" altLang="zh-CN" sz="2000" kern="100" dirty="0">
                <a:effectLst/>
                <a:latin typeface="+mn-ea"/>
              </a:rPr>
              <a:t>操作：</a:t>
            </a:r>
          </a:p>
          <a:p>
            <a:pPr indent="266700" algn="just">
              <a:lnSpc>
                <a:spcPct val="150000"/>
              </a:lnSpc>
            </a:pPr>
            <a:r>
              <a:rPr lang="en-US" altLang="zh-CN" sz="2000" kern="0" dirty="0">
                <a:solidFill>
                  <a:srgbClr val="000000"/>
                </a:solidFill>
                <a:effectLst/>
                <a:latin typeface="+mn-ea"/>
                <a:cs typeface="Tahoma" panose="020B0604030504040204" pitchFamily="34" charset="0"/>
              </a:rPr>
              <a:t>PC&gt;</a:t>
            </a:r>
            <a:r>
              <a:rPr lang="en-US" altLang="zh-CN" sz="2000" b="1" kern="0" dirty="0">
                <a:solidFill>
                  <a:srgbClr val="000000"/>
                </a:solidFill>
                <a:effectLst/>
                <a:latin typeface="+mn-ea"/>
                <a:cs typeface="Tahoma" panose="020B0604030504040204" pitchFamily="34" charset="0"/>
              </a:rPr>
              <a:t>ping 10.0.0.129</a:t>
            </a:r>
            <a:endParaRPr lang="zh-CN" altLang="zh-CN" sz="2000" kern="100" dirty="0">
              <a:effectLst/>
              <a:latin typeface="+mn-ea"/>
            </a:endParaRPr>
          </a:p>
          <a:p>
            <a:pPr indent="266700" algn="just"/>
            <a:endParaRPr lang="zh-CN" altLang="zh-CN" sz="1800" kern="100" dirty="0">
              <a:effectLst/>
              <a:latin typeface="Times New Roman" panose="02020603050405020304" pitchFamily="18" charset="0"/>
              <a:ea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755838596"/>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8.6 </a:t>
            </a:r>
            <a:r>
              <a:rPr lang="zh-CN" altLang="en-US" sz="2400" dirty="0"/>
              <a:t>项目验收</a:t>
            </a:r>
            <a:endParaRPr lang="zh-CN" altLang="en-US" dirty="0"/>
          </a:p>
        </p:txBody>
      </p:sp>
      <p:sp>
        <p:nvSpPr>
          <p:cNvPr id="6" name="内容占位符 5"/>
          <p:cNvSpPr>
            <a:spLocks noGrp="1"/>
          </p:cNvSpPr>
          <p:nvPr>
            <p:ph idx="13"/>
          </p:nvPr>
        </p:nvSpPr>
        <p:spPr/>
        <p:txBody>
          <a:bodyPr>
            <a:noAutofit/>
          </a:bodyPr>
          <a:lstStyle/>
          <a:p>
            <a:pPr indent="267970" algn="just"/>
            <a:r>
              <a:rPr lang="en-US" altLang="zh-CN" sz="2400" b="1" kern="100" dirty="0">
                <a:effectLst/>
                <a:latin typeface="+mn-ea"/>
              </a:rPr>
              <a:t>1.</a:t>
            </a:r>
            <a:r>
              <a:rPr lang="zh-CN" altLang="zh-CN" sz="2400" b="1" kern="100" dirty="0">
                <a:effectLst/>
                <a:latin typeface="+mn-ea"/>
              </a:rPr>
              <a:t>分部到财务部的访问控制</a:t>
            </a:r>
            <a:endParaRPr lang="zh-CN" altLang="zh-CN" sz="2400" kern="100" dirty="0">
              <a:effectLst/>
              <a:latin typeface="+mn-ea"/>
            </a:endParaRPr>
          </a:p>
          <a:p>
            <a:pPr indent="306070">
              <a:spcBef>
                <a:spcPts val="600"/>
              </a:spcBef>
              <a:spcAft>
                <a:spcPts val="600"/>
              </a:spcAft>
            </a:pPr>
            <a:endParaRPr lang="zh-CN" altLang="zh-CN" b="1" kern="100" dirty="0">
              <a:effectLst/>
              <a:latin typeface="+mn-ea"/>
            </a:endParaRPr>
          </a:p>
        </p:txBody>
      </p:sp>
      <p:sp>
        <p:nvSpPr>
          <p:cNvPr id="2" name="文本框 1"/>
          <p:cNvSpPr txBox="1"/>
          <p:nvPr/>
        </p:nvSpPr>
        <p:spPr>
          <a:xfrm>
            <a:off x="917575" y="1585687"/>
            <a:ext cx="10747058" cy="1754326"/>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原因：因当目标地址</a:t>
            </a:r>
            <a:r>
              <a:rPr lang="en-US" altLang="zh-CN" sz="2000" kern="100" dirty="0" err="1">
                <a:effectLst/>
                <a:latin typeface="+mn-ea"/>
              </a:rPr>
              <a:t>ip</a:t>
            </a:r>
            <a:r>
              <a:rPr lang="zh-CN" altLang="zh-CN" sz="2000" kern="100" dirty="0">
                <a:effectLst/>
                <a:latin typeface="+mn-ea"/>
              </a:rPr>
              <a:t>为</a:t>
            </a:r>
            <a:r>
              <a:rPr lang="en-US" altLang="zh-CN" sz="2000" kern="100" dirty="0">
                <a:effectLst/>
                <a:latin typeface="+mn-ea"/>
              </a:rPr>
              <a:t>10.0.0.129</a:t>
            </a:r>
            <a:r>
              <a:rPr lang="zh-CN" altLang="zh-CN" sz="2000" kern="100" dirty="0">
                <a:effectLst/>
                <a:latin typeface="+mn-ea"/>
              </a:rPr>
              <a:t>的数据包达到路由器</a:t>
            </a:r>
            <a:r>
              <a:rPr lang="en-US" altLang="zh-CN" sz="2000" kern="100" dirty="0">
                <a:effectLst/>
                <a:latin typeface="+mn-ea"/>
              </a:rPr>
              <a:t>R3</a:t>
            </a:r>
            <a:r>
              <a:rPr lang="zh-CN" altLang="zh-CN" sz="2000" kern="100" dirty="0">
                <a:effectLst/>
                <a:latin typeface="+mn-ea"/>
              </a:rPr>
              <a:t>时，路由器查找路由表，发现应将该数据包交给</a:t>
            </a:r>
            <a:r>
              <a:rPr lang="en-US" altLang="zh-CN" sz="2000" kern="100" dirty="0">
                <a:effectLst/>
                <a:latin typeface="+mn-ea"/>
              </a:rPr>
              <a:t>G0/0/1</a:t>
            </a:r>
            <a:r>
              <a:rPr lang="zh-CN" altLang="zh-CN" sz="2000" kern="100" dirty="0">
                <a:effectLst/>
                <a:latin typeface="+mn-ea"/>
              </a:rPr>
              <a:t>进行转发，在转发前判断发现该接口</a:t>
            </a:r>
            <a:r>
              <a:rPr lang="en-US" altLang="zh-CN" sz="2000" kern="100" dirty="0">
                <a:effectLst/>
                <a:latin typeface="+mn-ea"/>
              </a:rPr>
              <a:t>out</a:t>
            </a:r>
            <a:r>
              <a:rPr lang="zh-CN" altLang="zh-CN" sz="2000" kern="100" dirty="0">
                <a:effectLst/>
                <a:latin typeface="+mn-ea"/>
              </a:rPr>
              <a:t>方向上使用了</a:t>
            </a:r>
            <a:r>
              <a:rPr lang="en-US" altLang="zh-CN" sz="2000" kern="100" dirty="0">
                <a:effectLst/>
                <a:latin typeface="+mn-ea"/>
              </a:rPr>
              <a:t>ACL</a:t>
            </a:r>
            <a:r>
              <a:rPr lang="zh-CN" altLang="zh-CN" sz="2000" kern="100" dirty="0">
                <a:effectLst/>
                <a:latin typeface="+mn-ea"/>
              </a:rPr>
              <a:t>，而逻辑测试的结果是</a:t>
            </a:r>
            <a:r>
              <a:rPr lang="en-US" altLang="zh-CN" sz="2000" kern="100" dirty="0">
                <a:effectLst/>
                <a:latin typeface="+mn-ea"/>
              </a:rPr>
              <a:t>deny,</a:t>
            </a:r>
            <a:r>
              <a:rPr lang="zh-CN" altLang="zh-CN" sz="2000" kern="100" dirty="0">
                <a:effectLst/>
                <a:latin typeface="+mn-ea"/>
              </a:rPr>
              <a:t>故将数据包丢弃掉，故不可以</a:t>
            </a:r>
            <a:r>
              <a:rPr lang="en-US" altLang="zh-CN" sz="2000" kern="100" dirty="0">
                <a:effectLst/>
                <a:latin typeface="+mn-ea"/>
              </a:rPr>
              <a:t>ping</a:t>
            </a:r>
            <a:r>
              <a:rPr lang="zh-CN" altLang="zh-CN" sz="2000" kern="100" dirty="0">
                <a:effectLst/>
                <a:latin typeface="+mn-ea"/>
              </a:rPr>
              <a:t>通</a:t>
            </a:r>
            <a:r>
              <a:rPr lang="zh-CN" altLang="zh-CN" sz="1800" kern="100" dirty="0">
                <a:effectLst/>
                <a:latin typeface="Times New Roman" panose="02020603050405020304" pitchFamily="18" charset="0"/>
                <a:ea typeface="宋体" panose="02010600030101010101" pitchFamily="2" charset="-122"/>
              </a:rPr>
              <a:t>。</a:t>
            </a:r>
          </a:p>
          <a:p>
            <a:pPr indent="266700" algn="just"/>
            <a:endParaRPr lang="zh-CN" altLang="zh-CN" sz="1800" kern="100" dirty="0">
              <a:effectLst/>
              <a:latin typeface="Times New Roman" panose="02020603050405020304" pitchFamily="18" charset="0"/>
              <a:ea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322615773"/>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8.6 </a:t>
            </a:r>
            <a:r>
              <a:rPr lang="zh-CN" altLang="en-US" sz="2400" dirty="0"/>
              <a:t>项目验收</a:t>
            </a:r>
            <a:endParaRPr lang="zh-CN" altLang="en-US" dirty="0"/>
          </a:p>
        </p:txBody>
      </p:sp>
      <p:sp>
        <p:nvSpPr>
          <p:cNvPr id="6" name="内容占位符 5"/>
          <p:cNvSpPr>
            <a:spLocks noGrp="1"/>
          </p:cNvSpPr>
          <p:nvPr>
            <p:ph idx="13"/>
          </p:nvPr>
        </p:nvSpPr>
        <p:spPr/>
        <p:txBody>
          <a:bodyPr>
            <a:noAutofit/>
          </a:bodyPr>
          <a:lstStyle/>
          <a:p>
            <a:pPr indent="267970" algn="just"/>
            <a:r>
              <a:rPr lang="en-US" altLang="zh-CN" sz="2400" b="1" kern="100" dirty="0">
                <a:effectLst/>
                <a:latin typeface="+mn-ea"/>
              </a:rPr>
              <a:t>2. </a:t>
            </a:r>
            <a:r>
              <a:rPr lang="zh-CN" altLang="zh-CN" sz="2400" b="1" kern="100" dirty="0">
                <a:effectLst/>
                <a:latin typeface="+mn-ea"/>
              </a:rPr>
              <a:t>总公司的市场部到分部的访问控制</a:t>
            </a:r>
            <a:endParaRPr lang="zh-CN" altLang="zh-CN" sz="2400" kern="100" dirty="0">
              <a:effectLst/>
              <a:latin typeface="+mn-ea"/>
            </a:endParaRPr>
          </a:p>
          <a:p>
            <a:pPr indent="267970" algn="just"/>
            <a:endParaRPr lang="zh-CN" altLang="zh-CN" sz="2400" kern="100" dirty="0">
              <a:effectLst/>
              <a:latin typeface="Times New Roman" panose="02020603050405020304" pitchFamily="18" charset="0"/>
              <a:ea typeface="宋体" panose="02010600030101010101" pitchFamily="2" charset="-122"/>
            </a:endParaRPr>
          </a:p>
          <a:p>
            <a:pPr indent="306070">
              <a:spcBef>
                <a:spcPts val="600"/>
              </a:spcBef>
              <a:spcAft>
                <a:spcPts val="600"/>
              </a:spcAft>
            </a:pPr>
            <a:endParaRPr lang="zh-CN" altLang="zh-CN" b="1" kern="100" dirty="0">
              <a:effectLst/>
              <a:latin typeface="+mn-ea"/>
            </a:endParaRPr>
          </a:p>
        </p:txBody>
      </p:sp>
      <p:sp>
        <p:nvSpPr>
          <p:cNvPr id="2" name="文本框 1"/>
          <p:cNvSpPr txBox="1"/>
          <p:nvPr/>
        </p:nvSpPr>
        <p:spPr>
          <a:xfrm>
            <a:off x="917575" y="1585687"/>
            <a:ext cx="10747058" cy="5724644"/>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a:t>
            </a:r>
            <a:r>
              <a:rPr lang="en-US" altLang="zh-CN" sz="2000" kern="100" dirty="0">
                <a:effectLst/>
                <a:latin typeface="+mn-ea"/>
              </a:rPr>
              <a:t>1</a:t>
            </a:r>
            <a:r>
              <a:rPr lang="zh-CN" altLang="zh-CN" sz="2000" kern="100" dirty="0">
                <a:effectLst/>
                <a:latin typeface="+mn-ea"/>
              </a:rPr>
              <a:t>）查看</a:t>
            </a:r>
          </a:p>
          <a:p>
            <a:pPr marL="133350" indent="133350" algn="just">
              <a:lnSpc>
                <a:spcPct val="150000"/>
              </a:lnSpc>
            </a:pPr>
            <a:r>
              <a:rPr lang="zh-CN" altLang="zh-CN" sz="2000" kern="100" dirty="0">
                <a:effectLst/>
                <a:latin typeface="+mn-ea"/>
              </a:rPr>
              <a:t>①</a:t>
            </a:r>
            <a:r>
              <a:rPr lang="en-US" altLang="zh-CN" sz="2000" kern="100" dirty="0">
                <a:effectLst/>
                <a:latin typeface="+mn-ea"/>
              </a:rPr>
              <a:t>R3</a:t>
            </a:r>
            <a:r>
              <a:rPr lang="zh-CN" altLang="zh-CN" sz="2000" kern="100" dirty="0">
                <a:effectLst/>
                <a:latin typeface="+mn-ea"/>
              </a:rPr>
              <a:t>的访问控制列表</a:t>
            </a:r>
          </a:p>
          <a:p>
            <a:pPr indent="266700" algn="just">
              <a:lnSpc>
                <a:spcPct val="150000"/>
              </a:lnSpc>
            </a:pPr>
            <a:r>
              <a:rPr lang="zh-CN" altLang="zh-CN" sz="2000" kern="100" dirty="0">
                <a:effectLst/>
                <a:latin typeface="+mn-ea"/>
              </a:rPr>
              <a:t>操作：</a:t>
            </a:r>
          </a:p>
          <a:p>
            <a:pPr indent="266700" algn="just">
              <a:lnSpc>
                <a:spcPct val="150000"/>
              </a:lnSpc>
            </a:pPr>
            <a:r>
              <a:rPr lang="en-US" altLang="zh-CN" sz="2000" kern="0" dirty="0">
                <a:solidFill>
                  <a:srgbClr val="000000"/>
                </a:solidFill>
                <a:effectLst/>
                <a:latin typeface="+mn-ea"/>
                <a:cs typeface="Tahoma" panose="020B0604030504040204" pitchFamily="34" charset="0"/>
              </a:rPr>
              <a:t>[R3]</a:t>
            </a:r>
            <a:r>
              <a:rPr lang="en-US" altLang="zh-CN" sz="2000" b="1" kern="0" dirty="0">
                <a:solidFill>
                  <a:srgbClr val="000000"/>
                </a:solidFill>
                <a:effectLst/>
                <a:latin typeface="+mn-ea"/>
                <a:cs typeface="Tahoma" panose="020B0604030504040204" pitchFamily="34" charset="0"/>
              </a:rPr>
              <a:t>display </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all</a:t>
            </a:r>
          </a:p>
          <a:p>
            <a:pPr indent="333375" algn="just">
              <a:lnSpc>
                <a:spcPct val="150000"/>
              </a:lnSpc>
            </a:pPr>
            <a:r>
              <a:rPr lang="zh-CN" altLang="zh-CN" sz="2000" kern="100" dirty="0">
                <a:effectLst/>
                <a:latin typeface="+mn-ea"/>
              </a:rPr>
              <a:t>（</a:t>
            </a:r>
            <a:r>
              <a:rPr lang="en-US" altLang="zh-CN" sz="2000" kern="100" dirty="0">
                <a:effectLst/>
                <a:latin typeface="+mn-ea"/>
              </a:rPr>
              <a:t>2</a:t>
            </a:r>
            <a:r>
              <a:rPr lang="zh-CN" altLang="zh-CN" sz="2000" kern="100" dirty="0">
                <a:effectLst/>
                <a:latin typeface="+mn-ea"/>
              </a:rPr>
              <a:t>）在</a:t>
            </a:r>
            <a:r>
              <a:rPr lang="en-US" altLang="zh-CN" sz="2000" kern="100" dirty="0">
                <a:effectLst/>
                <a:latin typeface="+mn-ea"/>
              </a:rPr>
              <a:t>PC1</a:t>
            </a:r>
            <a:r>
              <a:rPr lang="zh-CN" altLang="zh-CN" sz="2000" kern="100" dirty="0">
                <a:effectLst/>
                <a:latin typeface="+mn-ea"/>
              </a:rPr>
              <a:t>上测试与分部</a:t>
            </a:r>
            <a:r>
              <a:rPr lang="en-US" altLang="zh-CN" sz="2000" kern="100" dirty="0">
                <a:effectLst/>
                <a:latin typeface="+mn-ea"/>
              </a:rPr>
              <a:t>PC5</a:t>
            </a:r>
            <a:r>
              <a:rPr lang="zh-CN" altLang="zh-CN" sz="2000" kern="100" dirty="0">
                <a:effectLst/>
                <a:latin typeface="+mn-ea"/>
              </a:rPr>
              <a:t>（代表分部网段的任一台主机）的可达性</a:t>
            </a:r>
          </a:p>
          <a:p>
            <a:pPr indent="400050" algn="just">
              <a:lnSpc>
                <a:spcPct val="150000"/>
              </a:lnSpc>
            </a:pPr>
            <a:r>
              <a:rPr lang="zh-CN" altLang="zh-CN" sz="2000" kern="100" dirty="0">
                <a:effectLst/>
                <a:latin typeface="+mn-ea"/>
              </a:rPr>
              <a:t>操作：</a:t>
            </a:r>
          </a:p>
          <a:p>
            <a:pPr indent="400050" algn="just">
              <a:lnSpc>
                <a:spcPct val="150000"/>
              </a:lnSpc>
            </a:pPr>
            <a:r>
              <a:rPr lang="en-US" altLang="zh-CN" sz="2000" kern="100" dirty="0">
                <a:effectLst/>
                <a:latin typeface="+mn-ea"/>
              </a:rPr>
              <a:t>ping 10.0.1.1</a:t>
            </a:r>
            <a:endParaRPr lang="zh-CN" altLang="zh-CN" sz="2000" kern="100" dirty="0">
              <a:effectLst/>
              <a:latin typeface="+mn-ea"/>
            </a:endParaRPr>
          </a:p>
          <a:p>
            <a:pPr indent="266700" algn="just">
              <a:lnSpc>
                <a:spcPct val="150000"/>
              </a:lnSpc>
            </a:pPr>
            <a:r>
              <a:rPr lang="zh-CN" altLang="zh-CN" sz="2000" kern="100" dirty="0">
                <a:effectLst/>
                <a:latin typeface="+mn-ea"/>
              </a:rPr>
              <a:t>原因：因当源地址</a:t>
            </a:r>
            <a:r>
              <a:rPr lang="en-US" altLang="zh-CN" sz="2000" kern="100" dirty="0">
                <a:effectLst/>
                <a:latin typeface="+mn-ea"/>
              </a:rPr>
              <a:t>IP</a:t>
            </a:r>
            <a:r>
              <a:rPr lang="zh-CN" altLang="zh-CN" sz="2000" kern="100" dirty="0">
                <a:effectLst/>
                <a:latin typeface="+mn-ea"/>
              </a:rPr>
              <a:t>为</a:t>
            </a:r>
            <a:r>
              <a:rPr lang="en-US" altLang="zh-CN" sz="2000" kern="100" dirty="0">
                <a:effectLst/>
                <a:latin typeface="+mn-ea"/>
              </a:rPr>
              <a:t>10.0.0.1</a:t>
            </a:r>
            <a:r>
              <a:rPr lang="zh-CN" altLang="zh-CN" sz="2000" kern="100" dirty="0">
                <a:effectLst/>
                <a:latin typeface="+mn-ea"/>
              </a:rPr>
              <a:t>的数据包达到路由器</a:t>
            </a:r>
            <a:r>
              <a:rPr lang="en-US" altLang="zh-CN" sz="2000" kern="100" dirty="0">
                <a:effectLst/>
                <a:latin typeface="+mn-ea"/>
              </a:rPr>
              <a:t>R3</a:t>
            </a:r>
            <a:r>
              <a:rPr lang="zh-CN" altLang="zh-CN" sz="2000" kern="100" dirty="0">
                <a:effectLst/>
                <a:latin typeface="+mn-ea"/>
              </a:rPr>
              <a:t>时，路由器查找路由表，发现应将该数据包交给</a:t>
            </a:r>
            <a:r>
              <a:rPr lang="en-US" altLang="zh-CN" sz="2000" kern="100" dirty="0">
                <a:effectLst/>
                <a:latin typeface="+mn-ea"/>
              </a:rPr>
              <a:t>F0/0</a:t>
            </a:r>
            <a:r>
              <a:rPr lang="zh-CN" altLang="zh-CN" sz="2000" kern="100" dirty="0">
                <a:effectLst/>
                <a:latin typeface="+mn-ea"/>
              </a:rPr>
              <a:t>进行转发，在转发前判断并发现该接口</a:t>
            </a:r>
            <a:r>
              <a:rPr lang="en-US" altLang="zh-CN" sz="2000" kern="100" dirty="0">
                <a:effectLst/>
                <a:latin typeface="+mn-ea"/>
              </a:rPr>
              <a:t>out</a:t>
            </a:r>
            <a:r>
              <a:rPr lang="zh-CN" altLang="zh-CN" sz="2000" kern="100" dirty="0">
                <a:effectLst/>
                <a:latin typeface="+mn-ea"/>
              </a:rPr>
              <a:t>方向上使用了</a:t>
            </a:r>
            <a:r>
              <a:rPr lang="en-US" altLang="zh-CN" sz="2000" kern="100" dirty="0">
                <a:effectLst/>
                <a:latin typeface="+mn-ea"/>
              </a:rPr>
              <a:t>ACL</a:t>
            </a:r>
            <a:r>
              <a:rPr lang="zh-CN" altLang="zh-CN" sz="2000" kern="100" dirty="0">
                <a:effectLst/>
                <a:latin typeface="+mn-ea"/>
              </a:rPr>
              <a:t>，而逻辑测试的结果是</a:t>
            </a:r>
            <a:r>
              <a:rPr lang="en-US" altLang="zh-CN" sz="2000" kern="100" dirty="0">
                <a:effectLst/>
                <a:latin typeface="+mn-ea"/>
              </a:rPr>
              <a:t>deny,</a:t>
            </a:r>
            <a:r>
              <a:rPr lang="zh-CN" altLang="zh-CN" sz="2000" kern="100" dirty="0">
                <a:effectLst/>
                <a:latin typeface="+mn-ea"/>
              </a:rPr>
              <a:t>故将数据包丢弃掉。</a:t>
            </a:r>
            <a:r>
              <a:rPr lang="en-US" altLang="zh-CN" sz="2000" kern="100" dirty="0">
                <a:effectLst/>
                <a:latin typeface="+mn-ea"/>
              </a:rPr>
              <a:t>RT3</a:t>
            </a:r>
            <a:r>
              <a:rPr lang="zh-CN" altLang="zh-CN" sz="2000" kern="100" dirty="0">
                <a:effectLst/>
                <a:latin typeface="+mn-ea"/>
              </a:rPr>
              <a:t>认为该目标网络是不可达的，故由</a:t>
            </a:r>
            <a:r>
              <a:rPr lang="en-US" altLang="zh-CN" sz="2000" kern="100" dirty="0">
                <a:effectLst/>
                <a:latin typeface="+mn-ea"/>
              </a:rPr>
              <a:t>F0/1</a:t>
            </a:r>
            <a:r>
              <a:rPr lang="zh-CN" altLang="zh-CN" sz="2000" kern="100" dirty="0">
                <a:effectLst/>
                <a:latin typeface="+mn-ea"/>
              </a:rPr>
              <a:t>（</a:t>
            </a:r>
            <a:r>
              <a:rPr lang="en-US" altLang="zh-CN" sz="2000" kern="100" dirty="0">
                <a:effectLst/>
                <a:latin typeface="+mn-ea"/>
              </a:rPr>
              <a:t>172.16.2.2</a:t>
            </a:r>
            <a:r>
              <a:rPr lang="zh-CN" altLang="zh-CN" sz="2000" kern="100" dirty="0">
                <a:effectLst/>
                <a:latin typeface="+mn-ea"/>
              </a:rPr>
              <a:t>）回复源主机为“</a:t>
            </a:r>
            <a:r>
              <a:rPr lang="en-US" altLang="zh-CN" sz="2000" kern="100" dirty="0">
                <a:effectLst/>
                <a:latin typeface="+mn-ea"/>
              </a:rPr>
              <a:t>Destination host unreachable</a:t>
            </a:r>
            <a:r>
              <a:rPr lang="zh-CN" altLang="zh-CN" sz="2000" kern="100" dirty="0">
                <a:effectLst/>
                <a:latin typeface="+mn-ea"/>
              </a:rPr>
              <a:t>”，故不可以</a:t>
            </a:r>
            <a:r>
              <a:rPr lang="en-US" altLang="zh-CN" sz="2000" kern="100" dirty="0">
                <a:effectLst/>
                <a:latin typeface="+mn-ea"/>
              </a:rPr>
              <a:t>ping</a:t>
            </a:r>
            <a:r>
              <a:rPr lang="zh-CN" altLang="zh-CN" sz="2000" kern="100" dirty="0">
                <a:effectLst/>
                <a:latin typeface="+mn-ea"/>
              </a:rPr>
              <a:t>通。</a:t>
            </a:r>
          </a:p>
          <a:p>
            <a:pPr indent="266700" algn="just"/>
            <a:endParaRPr lang="zh-CN" altLang="zh-CN" sz="1800" kern="100" dirty="0">
              <a:effectLst/>
              <a:latin typeface="Times New Roman" panose="02020603050405020304" pitchFamily="18" charset="0"/>
              <a:ea typeface="宋体" panose="02010600030101010101" pitchFamily="2" charset="-122"/>
            </a:endParaRPr>
          </a:p>
          <a:p>
            <a:pPr indent="266700" algn="just"/>
            <a:endParaRPr lang="zh-CN" altLang="zh-CN" sz="1800" kern="100" dirty="0">
              <a:effectLst/>
              <a:latin typeface="Times New Roman" panose="02020603050405020304" pitchFamily="18" charset="0"/>
              <a:ea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4089020258"/>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8.6 </a:t>
            </a:r>
            <a:r>
              <a:rPr lang="zh-CN" altLang="en-US" sz="2400" dirty="0"/>
              <a:t>项目验收</a:t>
            </a:r>
            <a:endParaRPr lang="zh-CN" altLang="en-US" dirty="0"/>
          </a:p>
        </p:txBody>
      </p:sp>
      <p:sp>
        <p:nvSpPr>
          <p:cNvPr id="6" name="内容占位符 5"/>
          <p:cNvSpPr>
            <a:spLocks noGrp="1"/>
          </p:cNvSpPr>
          <p:nvPr>
            <p:ph idx="13"/>
          </p:nvPr>
        </p:nvSpPr>
        <p:spPr/>
        <p:txBody>
          <a:bodyPr>
            <a:noAutofit/>
          </a:bodyPr>
          <a:lstStyle/>
          <a:p>
            <a:pPr indent="267970" algn="just"/>
            <a:r>
              <a:rPr lang="en-US" altLang="zh-CN" sz="2400" b="1" kern="100" dirty="0">
                <a:effectLst/>
                <a:latin typeface="+mn-ea"/>
              </a:rPr>
              <a:t>3.</a:t>
            </a:r>
            <a:r>
              <a:rPr lang="zh-CN" altLang="zh-CN" sz="2400" b="1" kern="100" dirty="0">
                <a:effectLst/>
                <a:latin typeface="+mn-ea"/>
              </a:rPr>
              <a:t>只允许信息技术部通过</a:t>
            </a:r>
            <a:r>
              <a:rPr lang="en-US" altLang="zh-CN" sz="2400" b="1" kern="100" dirty="0">
                <a:effectLst/>
                <a:latin typeface="+mn-ea"/>
              </a:rPr>
              <a:t>Telnet</a:t>
            </a:r>
            <a:r>
              <a:rPr lang="zh-CN" altLang="zh-CN" sz="2400" b="1" kern="100" dirty="0">
                <a:effectLst/>
                <a:latin typeface="+mn-ea"/>
              </a:rPr>
              <a:t>访问网络设备（</a:t>
            </a:r>
            <a:r>
              <a:rPr lang="en-US" altLang="zh-CN" sz="2400" b="1" kern="100" dirty="0">
                <a:effectLst/>
                <a:latin typeface="+mn-ea"/>
              </a:rPr>
              <a:t>R1</a:t>
            </a:r>
            <a:r>
              <a:rPr lang="zh-CN" altLang="zh-CN" sz="2400" b="1" kern="100" dirty="0">
                <a:effectLst/>
                <a:latin typeface="+mn-ea"/>
              </a:rPr>
              <a:t>、</a:t>
            </a:r>
            <a:r>
              <a:rPr lang="en-US" altLang="zh-CN" sz="2400" b="1" kern="100" dirty="0">
                <a:effectLst/>
                <a:latin typeface="+mn-ea"/>
              </a:rPr>
              <a:t>R3</a:t>
            </a:r>
            <a:r>
              <a:rPr lang="zh-CN" altLang="zh-CN" sz="2400" b="1" kern="100" dirty="0">
                <a:effectLst/>
                <a:latin typeface="+mn-ea"/>
              </a:rPr>
              <a:t>、</a:t>
            </a:r>
            <a:r>
              <a:rPr lang="en-US" altLang="zh-CN" sz="2400" b="1" kern="100" dirty="0">
                <a:effectLst/>
                <a:latin typeface="+mn-ea"/>
              </a:rPr>
              <a:t>S3</a:t>
            </a:r>
            <a:r>
              <a:rPr lang="zh-CN" altLang="zh-CN" sz="2400" b="1" kern="100" dirty="0">
                <a:effectLst/>
                <a:latin typeface="+mn-ea"/>
              </a:rPr>
              <a:t>、</a:t>
            </a:r>
            <a:r>
              <a:rPr lang="en-US" altLang="zh-CN" sz="2400" b="1" kern="100" dirty="0">
                <a:effectLst/>
                <a:latin typeface="+mn-ea"/>
              </a:rPr>
              <a:t>S2</a:t>
            </a:r>
            <a:r>
              <a:rPr lang="zh-CN" altLang="zh-CN" sz="2400" b="1" kern="100" dirty="0">
                <a:effectLst/>
                <a:latin typeface="+mn-ea"/>
              </a:rPr>
              <a:t>、</a:t>
            </a:r>
            <a:r>
              <a:rPr lang="en-US" altLang="zh-CN" sz="2400" b="1" kern="100" dirty="0">
                <a:effectLst/>
                <a:latin typeface="+mn-ea"/>
              </a:rPr>
              <a:t>S1</a:t>
            </a:r>
            <a:r>
              <a:rPr lang="zh-CN" altLang="zh-CN" sz="2400" b="1" kern="100" dirty="0">
                <a:effectLst/>
                <a:latin typeface="+mn-ea"/>
              </a:rPr>
              <a:t>）</a:t>
            </a:r>
            <a:endParaRPr lang="zh-CN" altLang="zh-CN" sz="2400" kern="100" dirty="0">
              <a:effectLst/>
              <a:latin typeface="+mn-ea"/>
            </a:endParaRPr>
          </a:p>
          <a:p>
            <a:pPr indent="306070">
              <a:spcBef>
                <a:spcPts val="600"/>
              </a:spcBef>
              <a:spcAft>
                <a:spcPts val="600"/>
              </a:spcAft>
            </a:pPr>
            <a:endParaRPr lang="zh-CN" altLang="zh-CN" b="1" kern="100" dirty="0">
              <a:effectLst/>
              <a:latin typeface="+mn-ea"/>
            </a:endParaRPr>
          </a:p>
        </p:txBody>
      </p:sp>
      <p:sp>
        <p:nvSpPr>
          <p:cNvPr id="2" name="文本框 1"/>
          <p:cNvSpPr txBox="1"/>
          <p:nvPr/>
        </p:nvSpPr>
        <p:spPr>
          <a:xfrm>
            <a:off x="917575" y="1585687"/>
            <a:ext cx="10747058" cy="5262979"/>
          </a:xfrm>
          <a:prstGeom prst="rect">
            <a:avLst/>
          </a:prstGeom>
          <a:noFill/>
        </p:spPr>
        <p:txBody>
          <a:bodyPr wrap="square" rtlCol="0" anchor="t">
            <a:spAutoFit/>
          </a:bodyPr>
          <a:lstStyle/>
          <a:p>
            <a:pPr indent="266700" algn="just">
              <a:lnSpc>
                <a:spcPct val="150000"/>
              </a:lnSpc>
            </a:pPr>
            <a:r>
              <a:rPr lang="zh-CN" altLang="zh-CN" sz="2000" kern="0" dirty="0">
                <a:effectLst/>
                <a:latin typeface="+mn-ea"/>
                <a:cs typeface="Tahoma" panose="020B0604030504040204" pitchFamily="34" charset="0"/>
              </a:rPr>
              <a:t>提示：由于篇幅限制，本部分测试验收以</a:t>
            </a:r>
            <a:r>
              <a:rPr lang="en-US" altLang="zh-CN" sz="2000" kern="0" dirty="0">
                <a:effectLst/>
                <a:latin typeface="+mn-ea"/>
                <a:cs typeface="Tahoma" panose="020B0604030504040204" pitchFamily="34" charset="0"/>
              </a:rPr>
              <a:t>R1</a:t>
            </a:r>
            <a:r>
              <a:rPr lang="zh-CN" altLang="zh-CN" sz="2000" kern="0" dirty="0">
                <a:effectLst/>
                <a:latin typeface="+mn-ea"/>
                <a:cs typeface="Tahoma" panose="020B0604030504040204" pitchFamily="34" charset="0"/>
              </a:rPr>
              <a:t>为例，其他设备（</a:t>
            </a:r>
            <a:r>
              <a:rPr lang="en-US" altLang="zh-CN" sz="2000" kern="0" dirty="0">
                <a:effectLst/>
                <a:latin typeface="+mn-ea"/>
                <a:cs typeface="Tahoma" panose="020B0604030504040204" pitchFamily="34" charset="0"/>
              </a:rPr>
              <a:t>R3</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S3</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S2</a:t>
            </a: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S1</a:t>
            </a:r>
            <a:r>
              <a:rPr lang="zh-CN" altLang="zh-CN" sz="2000" kern="0" dirty="0">
                <a:effectLst/>
                <a:latin typeface="+mn-ea"/>
                <a:cs typeface="Tahoma" panose="020B0604030504040204" pitchFamily="34" charset="0"/>
              </a:rPr>
              <a:t>）与此相同，不再一一列举。</a:t>
            </a:r>
            <a:endParaRPr lang="zh-CN" altLang="zh-CN" sz="2000" kern="100" dirty="0">
              <a:effectLst/>
              <a:latin typeface="+mn-ea"/>
            </a:endParaRPr>
          </a:p>
          <a:p>
            <a:pPr marL="266700" algn="just">
              <a:lnSpc>
                <a:spcPct val="150000"/>
              </a:lnSpc>
            </a:pPr>
            <a:r>
              <a:rPr lang="zh-CN" altLang="zh-CN" sz="2000" kern="0" dirty="0">
                <a:effectLst/>
                <a:latin typeface="+mn-ea"/>
                <a:cs typeface="Tahoma" panose="020B0604030504040204" pitchFamily="34" charset="0"/>
              </a:rPr>
              <a:t>查看</a:t>
            </a:r>
            <a:r>
              <a:rPr lang="en-US" altLang="zh-CN" sz="2000" kern="100" dirty="0">
                <a:effectLst/>
                <a:latin typeface="+mn-ea"/>
              </a:rPr>
              <a:t>R1</a:t>
            </a:r>
            <a:r>
              <a:rPr lang="zh-CN" altLang="zh-CN" sz="2000" kern="100" dirty="0">
                <a:effectLst/>
                <a:latin typeface="+mn-ea"/>
              </a:rPr>
              <a:t>的访问控制列表</a:t>
            </a:r>
          </a:p>
          <a:p>
            <a:pPr marL="266700" algn="just">
              <a:lnSpc>
                <a:spcPct val="150000"/>
              </a:lnSpc>
            </a:pPr>
            <a:r>
              <a:rPr lang="zh-CN" altLang="zh-CN" sz="2000" kern="100" dirty="0">
                <a:effectLst/>
                <a:latin typeface="+mn-ea"/>
              </a:rPr>
              <a:t>操作：</a:t>
            </a:r>
          </a:p>
          <a:p>
            <a:pPr indent="266700" algn="just">
              <a:lnSpc>
                <a:spcPct val="150000"/>
              </a:lnSpc>
            </a:pPr>
            <a:r>
              <a:rPr lang="en-US" altLang="zh-CN" sz="2000" kern="0" dirty="0">
                <a:solidFill>
                  <a:srgbClr val="000000"/>
                </a:solidFill>
                <a:effectLst/>
                <a:latin typeface="+mn-ea"/>
                <a:cs typeface="Tahoma" panose="020B0604030504040204" pitchFamily="34" charset="0"/>
              </a:rPr>
              <a:t>[R1]</a:t>
            </a:r>
            <a:r>
              <a:rPr lang="en-US" altLang="zh-CN" sz="2000" b="1" kern="0" dirty="0">
                <a:solidFill>
                  <a:srgbClr val="000000"/>
                </a:solidFill>
                <a:effectLst/>
                <a:latin typeface="+mn-ea"/>
                <a:cs typeface="Tahoma" panose="020B0604030504040204" pitchFamily="34" charset="0"/>
              </a:rPr>
              <a:t>display </a:t>
            </a:r>
            <a:r>
              <a:rPr lang="en-US" altLang="zh-CN" sz="2000" b="1" kern="0" dirty="0" err="1">
                <a:solidFill>
                  <a:srgbClr val="000000"/>
                </a:solidFill>
                <a:effectLst/>
                <a:latin typeface="+mn-ea"/>
                <a:cs typeface="Tahoma" panose="020B0604030504040204" pitchFamily="34" charset="0"/>
              </a:rPr>
              <a:t>acl</a:t>
            </a:r>
            <a:r>
              <a:rPr lang="en-US" altLang="zh-CN" sz="2000" b="1" kern="0" dirty="0">
                <a:solidFill>
                  <a:srgbClr val="000000"/>
                </a:solidFill>
                <a:effectLst/>
                <a:latin typeface="+mn-ea"/>
                <a:cs typeface="Tahoma" panose="020B0604030504040204" pitchFamily="34" charset="0"/>
              </a:rPr>
              <a:t> all</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 Total quantity of nonempty ACL number is 1 </a:t>
            </a:r>
            <a:endParaRPr lang="zh-CN" altLang="zh-CN" sz="2000" kern="100" dirty="0">
              <a:effectLst/>
              <a:latin typeface="+mn-ea"/>
            </a:endParaRPr>
          </a:p>
          <a:p>
            <a:pPr indent="266700" algn="just">
              <a:lnSpc>
                <a:spcPct val="150000"/>
              </a:lnSpc>
            </a:pPr>
            <a:r>
              <a:rPr lang="en-US" altLang="zh-CN" sz="2000" kern="0" dirty="0">
                <a:effectLst/>
                <a:latin typeface="+mn-ea"/>
                <a:cs typeface="Tahoma" panose="020B0604030504040204" pitchFamily="34" charset="0"/>
              </a:rPr>
              <a:t> </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Basic ACL 2000, 1 rule</a:t>
            </a:r>
            <a:endParaRPr lang="zh-CN" altLang="zh-CN" sz="2000" kern="100" dirty="0">
              <a:effectLst/>
              <a:latin typeface="+mn-ea"/>
            </a:endParaRPr>
          </a:p>
          <a:p>
            <a:pPr indent="266700" algn="just">
              <a:lnSpc>
                <a:spcPct val="150000"/>
              </a:lnSpc>
            </a:pPr>
            <a:r>
              <a:rPr lang="en-US" altLang="zh-CN" sz="2000" kern="0" dirty="0" err="1">
                <a:solidFill>
                  <a:srgbClr val="000000"/>
                </a:solidFill>
                <a:effectLst/>
                <a:latin typeface="+mn-ea"/>
                <a:cs typeface="Tahoma" panose="020B0604030504040204" pitchFamily="34" charset="0"/>
              </a:rPr>
              <a:t>Acl's</a:t>
            </a:r>
            <a:r>
              <a:rPr lang="en-US" altLang="zh-CN" sz="2000" kern="0" dirty="0">
                <a:solidFill>
                  <a:srgbClr val="000000"/>
                </a:solidFill>
                <a:effectLst/>
                <a:latin typeface="+mn-ea"/>
                <a:cs typeface="Tahoma" panose="020B0604030504040204" pitchFamily="34" charset="0"/>
              </a:rPr>
              <a:t> step is 5</a:t>
            </a:r>
            <a:endParaRPr lang="zh-CN" altLang="zh-CN" sz="2000" kern="100" dirty="0">
              <a:effectLst/>
              <a:latin typeface="+mn-ea"/>
            </a:endParaRPr>
          </a:p>
          <a:p>
            <a:pPr indent="266700" algn="just">
              <a:lnSpc>
                <a:spcPct val="150000"/>
              </a:lnSpc>
            </a:pPr>
            <a:r>
              <a:rPr lang="en-US" altLang="zh-CN" sz="2000" kern="0" dirty="0">
                <a:solidFill>
                  <a:srgbClr val="000000"/>
                </a:solidFill>
                <a:effectLst/>
                <a:latin typeface="+mn-ea"/>
                <a:cs typeface="Tahoma" panose="020B0604030504040204" pitchFamily="34" charset="0"/>
              </a:rPr>
              <a:t> rule 5 permit source 10.0.0.240 0.0.0.15</a:t>
            </a:r>
            <a:endParaRPr lang="zh-CN" altLang="zh-CN" sz="2000" kern="100" dirty="0">
              <a:effectLst/>
              <a:latin typeface="+mn-ea"/>
            </a:endParaRPr>
          </a:p>
          <a:p>
            <a:pPr indent="266700" algn="just"/>
            <a:endParaRPr lang="zh-CN" altLang="zh-CN" sz="1800" kern="100" dirty="0">
              <a:effectLst/>
              <a:latin typeface="Times New Roman" panose="02020603050405020304" pitchFamily="18" charset="0"/>
              <a:ea typeface="宋体" panose="02010600030101010101" pitchFamily="2" charset="-122"/>
            </a:endParaRPr>
          </a:p>
          <a:p>
            <a:pPr indent="266700" algn="just"/>
            <a:endParaRPr lang="zh-CN" altLang="zh-CN" sz="1800" kern="100" dirty="0">
              <a:effectLst/>
              <a:latin typeface="Times New Roman" panose="02020603050405020304" pitchFamily="18" charset="0"/>
              <a:ea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787554513"/>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8.7 </a:t>
            </a:r>
            <a:r>
              <a:rPr lang="zh-CN" altLang="en-US" dirty="0"/>
              <a:t>项目小结</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en-US" altLang="zh-CN" b="1" kern="100" dirty="0">
                <a:solidFill>
                  <a:srgbClr val="000000"/>
                </a:solidFill>
                <a:effectLst/>
                <a:latin typeface="+mn-ea"/>
              </a:rPr>
              <a:t>ACL</a:t>
            </a:r>
            <a:r>
              <a:rPr lang="zh-CN" altLang="en-US" b="1" kern="100" dirty="0">
                <a:solidFill>
                  <a:srgbClr val="000000"/>
                </a:solidFill>
                <a:effectLst/>
                <a:latin typeface="+mn-ea"/>
              </a:rPr>
              <a:t>分类</a:t>
            </a:r>
            <a:endParaRPr lang="zh-CN" altLang="zh-CN" b="1" kern="100" dirty="0">
              <a:effectLst/>
              <a:latin typeface="+mn-ea"/>
            </a:endParaRPr>
          </a:p>
        </p:txBody>
      </p:sp>
      <p:sp>
        <p:nvSpPr>
          <p:cNvPr id="2" name="文本框 1"/>
          <p:cNvSpPr txBox="1"/>
          <p:nvPr/>
        </p:nvSpPr>
        <p:spPr>
          <a:xfrm>
            <a:off x="917575" y="1585687"/>
            <a:ext cx="10747058" cy="4654608"/>
          </a:xfrm>
          <a:prstGeom prst="rect">
            <a:avLst/>
          </a:prstGeom>
          <a:noFill/>
        </p:spPr>
        <p:txBody>
          <a:bodyPr wrap="square" rtlCol="0" anchor="t">
            <a:spAutoFit/>
          </a:bodyPr>
          <a:lstStyle/>
          <a:p>
            <a:pPr indent="267970" algn="just">
              <a:lnSpc>
                <a:spcPct val="150000"/>
              </a:lnSpc>
            </a:pPr>
            <a:r>
              <a:rPr lang="en-US" altLang="zh-CN" sz="2000" b="1" kern="100" dirty="0">
                <a:effectLst/>
                <a:latin typeface="+mn-ea"/>
              </a:rPr>
              <a:t>1.ACL</a:t>
            </a:r>
            <a:r>
              <a:rPr lang="zh-CN" altLang="zh-CN" sz="2000" b="1" kern="100" dirty="0">
                <a:effectLst/>
                <a:latin typeface="+mn-ea"/>
              </a:rPr>
              <a:t>的处理过程</a:t>
            </a:r>
            <a:endParaRPr lang="zh-CN" altLang="zh-CN" sz="2000" kern="100" dirty="0">
              <a:effectLst/>
              <a:latin typeface="+mn-ea"/>
            </a:endParaRPr>
          </a:p>
          <a:p>
            <a:pPr indent="266700" algn="just">
              <a:lnSpc>
                <a:spcPct val="150000"/>
              </a:lnSpc>
            </a:pPr>
            <a:r>
              <a:rPr lang="zh-CN" altLang="zh-CN" sz="2000" kern="100" dirty="0">
                <a:effectLst/>
                <a:latin typeface="+mn-ea"/>
              </a:rPr>
              <a:t>（</a:t>
            </a:r>
            <a:r>
              <a:rPr lang="en-US" altLang="zh-CN" sz="2000" kern="100" dirty="0">
                <a:effectLst/>
                <a:latin typeface="+mn-ea"/>
              </a:rPr>
              <a:t>1</a:t>
            </a:r>
            <a:r>
              <a:rPr lang="zh-CN" altLang="zh-CN" sz="2000" kern="100" dirty="0">
                <a:effectLst/>
                <a:latin typeface="+mn-ea"/>
              </a:rPr>
              <a:t>）语句排序</a:t>
            </a:r>
          </a:p>
          <a:p>
            <a:pPr indent="200025" algn="just">
              <a:lnSpc>
                <a:spcPct val="150000"/>
              </a:lnSpc>
            </a:pPr>
            <a:r>
              <a:rPr lang="zh-CN" altLang="zh-CN" sz="2000" kern="100" dirty="0">
                <a:effectLst/>
                <a:latin typeface="+mn-ea"/>
              </a:rPr>
              <a:t>一旦某条语句匹配，后续语句不再处理。</a:t>
            </a:r>
          </a:p>
          <a:p>
            <a:pPr indent="266700" algn="just">
              <a:lnSpc>
                <a:spcPct val="150000"/>
              </a:lnSpc>
            </a:pPr>
            <a:r>
              <a:rPr lang="zh-CN" altLang="zh-CN" sz="2000" kern="100" dirty="0">
                <a:effectLst/>
                <a:latin typeface="+mn-ea"/>
              </a:rPr>
              <a:t>（</a:t>
            </a:r>
            <a:r>
              <a:rPr lang="en-US" altLang="zh-CN" sz="2000" kern="100" dirty="0">
                <a:effectLst/>
                <a:latin typeface="+mn-ea"/>
              </a:rPr>
              <a:t>2</a:t>
            </a:r>
            <a:r>
              <a:rPr lang="zh-CN" altLang="zh-CN" sz="2000" kern="100" dirty="0">
                <a:effectLst/>
                <a:latin typeface="+mn-ea"/>
              </a:rPr>
              <a:t>）隐含拒绝</a:t>
            </a:r>
          </a:p>
          <a:p>
            <a:pPr indent="200025" algn="just">
              <a:lnSpc>
                <a:spcPct val="150000"/>
              </a:lnSpc>
            </a:pPr>
            <a:r>
              <a:rPr lang="zh-CN" altLang="zh-CN" sz="2000" kern="100" dirty="0">
                <a:effectLst/>
                <a:latin typeface="+mn-ea"/>
              </a:rPr>
              <a:t>如果所有语句执行完毕没有匹配条目默认丢弃数据包。</a:t>
            </a:r>
          </a:p>
          <a:p>
            <a:pPr indent="267970" algn="just">
              <a:lnSpc>
                <a:spcPct val="150000"/>
              </a:lnSpc>
            </a:pPr>
            <a:r>
              <a:rPr lang="en-US" altLang="zh-CN" sz="2000" b="1" kern="100" dirty="0">
                <a:effectLst/>
                <a:latin typeface="+mn-ea"/>
              </a:rPr>
              <a:t>2.</a:t>
            </a:r>
            <a:r>
              <a:rPr lang="zh-CN" altLang="zh-CN" sz="2000" b="1" kern="100" dirty="0">
                <a:effectLst/>
                <a:latin typeface="+mn-ea"/>
              </a:rPr>
              <a:t>要点</a:t>
            </a:r>
            <a:endParaRPr lang="zh-CN" altLang="zh-CN" sz="2000" kern="100" dirty="0">
              <a:effectLst/>
              <a:latin typeface="+mn-ea"/>
            </a:endParaRPr>
          </a:p>
          <a:p>
            <a:pPr indent="266700" algn="just">
              <a:lnSpc>
                <a:spcPct val="150000"/>
              </a:lnSpc>
            </a:pPr>
            <a:r>
              <a:rPr lang="en-US" altLang="zh-CN" sz="2000" kern="100" dirty="0">
                <a:effectLst/>
                <a:latin typeface="+mn-ea"/>
              </a:rPr>
              <a:t>ACL</a:t>
            </a:r>
            <a:r>
              <a:rPr lang="zh-CN" altLang="zh-CN" sz="2000" kern="100" dirty="0">
                <a:effectLst/>
                <a:latin typeface="+mn-ea"/>
              </a:rPr>
              <a:t>能执行两个操作：允许或拒绝。语句自上而下执行。一旦发现匹配，后续语句就不再进行处理</a:t>
            </a:r>
            <a:r>
              <a:rPr lang="en-US" altLang="zh-CN" sz="2000" kern="100" dirty="0">
                <a:effectLst/>
                <a:latin typeface="+mn-ea"/>
              </a:rPr>
              <a:t>---</a:t>
            </a:r>
            <a:r>
              <a:rPr lang="zh-CN" altLang="zh-CN" sz="2000" kern="100" dirty="0">
                <a:effectLst/>
                <a:latin typeface="+mn-ea"/>
              </a:rPr>
              <a:t>因此先后顺序很重要。如果没有找到匹配，</a:t>
            </a:r>
            <a:r>
              <a:rPr lang="en-US" altLang="zh-CN" sz="2000" kern="100" dirty="0">
                <a:effectLst/>
                <a:latin typeface="+mn-ea"/>
              </a:rPr>
              <a:t>ACL</a:t>
            </a:r>
            <a:r>
              <a:rPr lang="zh-CN" altLang="zh-CN" sz="2000" kern="100" dirty="0">
                <a:effectLst/>
                <a:latin typeface="+mn-ea"/>
              </a:rPr>
              <a:t>末尾不可见的隐含拒绝语句将丢弃分组。一个</a:t>
            </a:r>
            <a:r>
              <a:rPr lang="en-US" altLang="zh-CN" sz="2000" kern="100" dirty="0">
                <a:effectLst/>
                <a:latin typeface="+mn-ea"/>
              </a:rPr>
              <a:t>ACL</a:t>
            </a:r>
            <a:r>
              <a:rPr lang="zh-CN" altLang="zh-CN" sz="2000" kern="100" dirty="0">
                <a:effectLst/>
                <a:latin typeface="+mn-ea"/>
              </a:rPr>
              <a:t>应该至少有一条</a:t>
            </a:r>
            <a:r>
              <a:rPr lang="en-US" altLang="zh-CN" sz="2000" kern="100" dirty="0">
                <a:effectLst/>
                <a:latin typeface="+mn-ea"/>
              </a:rPr>
              <a:t>permit</a:t>
            </a:r>
            <a:r>
              <a:rPr lang="zh-CN" altLang="zh-CN" sz="2000" kern="100" dirty="0">
                <a:effectLst/>
                <a:latin typeface="+mn-ea"/>
              </a:rPr>
              <a:t>语句；否则所有流量都会丢弃，因为每个</a:t>
            </a:r>
            <a:r>
              <a:rPr lang="en-US" altLang="zh-CN" sz="2000" kern="100" dirty="0">
                <a:effectLst/>
                <a:latin typeface="+mn-ea"/>
              </a:rPr>
              <a:t>ACL</a:t>
            </a:r>
            <a:r>
              <a:rPr lang="zh-CN" altLang="zh-CN" sz="2000" kern="100" dirty="0">
                <a:effectLst/>
                <a:latin typeface="+mn-ea"/>
              </a:rPr>
              <a:t>末尾都有隐藏的隐含拒绝语句。</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3892514308"/>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8.8 </a:t>
            </a:r>
            <a:r>
              <a:rPr lang="zh-CN" altLang="en-US" dirty="0"/>
              <a:t>知识拓展</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zh-CN" altLang="zh-CN" b="1" dirty="0">
                <a:effectLst/>
                <a:latin typeface="+mn-ea"/>
                <a:cs typeface="Times New Roman" panose="02020603050405020304" pitchFamily="18" charset="0"/>
              </a:rPr>
              <a:t>子网掩码、反掩码与通配符掩码</a:t>
            </a:r>
            <a:endParaRPr lang="zh-CN" altLang="zh-CN" b="1"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2" name="文本框 11">
            <a:extLst>
              <a:ext uri="{FF2B5EF4-FFF2-40B4-BE49-F238E27FC236}">
                <a16:creationId xmlns:a16="http://schemas.microsoft.com/office/drawing/2014/main" id="{818871EB-D37A-5C51-EA99-A769CAE4C326}"/>
              </a:ext>
            </a:extLst>
          </p:cNvPr>
          <p:cNvSpPr txBox="1"/>
          <p:nvPr/>
        </p:nvSpPr>
        <p:spPr>
          <a:xfrm>
            <a:off x="1408429" y="1855607"/>
            <a:ext cx="10100946" cy="4654608"/>
          </a:xfrm>
          <a:prstGeom prst="rect">
            <a:avLst/>
          </a:prstGeom>
          <a:noFill/>
        </p:spPr>
        <p:txBody>
          <a:bodyPr wrap="square" rtlCol="0">
            <a:spAutoFit/>
          </a:bodyPr>
          <a:lstStyle/>
          <a:p>
            <a:pPr>
              <a:lnSpc>
                <a:spcPct val="150000"/>
              </a:lnSpc>
            </a:pPr>
            <a:r>
              <a:rPr lang="en-US" altLang="zh-CN" sz="2000" dirty="0">
                <a:effectLst/>
                <a:latin typeface="+mn-ea"/>
                <a:cs typeface="Tahoma" panose="020B0604030504040204" pitchFamily="34" charset="0"/>
              </a:rPr>
              <a:t>1.</a:t>
            </a:r>
            <a:r>
              <a:rPr lang="zh-CN" altLang="en-US" sz="2000" dirty="0">
                <a:effectLst/>
                <a:latin typeface="+mn-ea"/>
                <a:cs typeface="Tahoma" panose="020B0604030504040204" pitchFamily="34" charset="0"/>
              </a:rPr>
              <a:t>使用情况</a:t>
            </a:r>
            <a:endParaRPr lang="en-US" altLang="zh-CN" sz="2000" dirty="0">
              <a:effectLst/>
              <a:latin typeface="+mn-ea"/>
              <a:cs typeface="Tahoma" panose="020B0604030504040204" pitchFamily="34" charset="0"/>
            </a:endParaRPr>
          </a:p>
          <a:p>
            <a:pPr>
              <a:lnSpc>
                <a:spcPct val="150000"/>
              </a:lnSpc>
            </a:pPr>
            <a:r>
              <a:rPr lang="en-US" altLang="zh-CN" sz="2000" dirty="0">
                <a:effectLst/>
                <a:latin typeface="+mn-ea"/>
                <a:cs typeface="Tahoma" panose="020B0604030504040204" pitchFamily="34" charset="0"/>
              </a:rPr>
              <a:t>      </a:t>
            </a:r>
            <a:r>
              <a:rPr lang="zh-CN" altLang="zh-CN" sz="2000" dirty="0">
                <a:effectLst/>
                <a:latin typeface="+mn-ea"/>
                <a:cs typeface="Tahoma" panose="020B0604030504040204" pitchFamily="34" charset="0"/>
              </a:rPr>
              <a:t>在</a:t>
            </a:r>
            <a:r>
              <a:rPr lang="en-US" altLang="zh-CN" sz="2000" dirty="0" err="1">
                <a:effectLst/>
                <a:latin typeface="+mn-ea"/>
                <a:cs typeface="Tahoma" panose="020B0604030504040204" pitchFamily="34" charset="0"/>
              </a:rPr>
              <a:t>ospf</a:t>
            </a:r>
            <a:r>
              <a:rPr lang="zh-CN" altLang="zh-CN" sz="2000" dirty="0">
                <a:effectLst/>
                <a:latin typeface="+mn-ea"/>
                <a:cs typeface="Tahoma" panose="020B0604030504040204" pitchFamily="34" charset="0"/>
              </a:rPr>
              <a:t>常使用反掩码，</a:t>
            </a:r>
            <a:r>
              <a:rPr lang="en-US" altLang="zh-CN" sz="2000" dirty="0">
                <a:effectLst/>
                <a:latin typeface="+mn-ea"/>
                <a:cs typeface="Tahoma" panose="020B0604030504040204" pitchFamily="34" charset="0"/>
              </a:rPr>
              <a:t>ACL</a:t>
            </a:r>
            <a:r>
              <a:rPr lang="zh-CN" altLang="zh-CN" sz="2000" dirty="0">
                <a:effectLst/>
                <a:latin typeface="+mn-ea"/>
                <a:cs typeface="Tahoma" panose="020B0604030504040204" pitchFamily="34" charset="0"/>
              </a:rPr>
              <a:t>中常使用通配符掩码，其他情况多使用子网掩码（但也有例外，交换机的</a:t>
            </a:r>
            <a:r>
              <a:rPr lang="en-US" altLang="zh-CN" sz="2000" dirty="0" err="1">
                <a:effectLst/>
                <a:latin typeface="+mn-ea"/>
                <a:cs typeface="Tahoma" panose="020B0604030504040204" pitchFamily="34" charset="0"/>
              </a:rPr>
              <a:t>Acl</a:t>
            </a:r>
            <a:r>
              <a:rPr lang="zh-CN" altLang="zh-CN" sz="2000" dirty="0">
                <a:effectLst/>
                <a:latin typeface="+mn-ea"/>
                <a:cs typeface="Tahoma" panose="020B0604030504040204" pitchFamily="34" charset="0"/>
              </a:rPr>
              <a:t>中就是用的子网掩码）</a:t>
            </a:r>
            <a:r>
              <a:rPr lang="zh-CN" altLang="en-US" sz="2000" dirty="0">
                <a:effectLst/>
                <a:latin typeface="+mn-ea"/>
                <a:cs typeface="Tahoma" panose="020B0604030504040204" pitchFamily="34" charset="0"/>
              </a:rPr>
              <a:t>。</a:t>
            </a:r>
            <a:endParaRPr lang="en-US" altLang="zh-CN" sz="2000" dirty="0">
              <a:effectLst/>
              <a:latin typeface="+mn-ea"/>
              <a:cs typeface="Tahoma" panose="020B0604030504040204" pitchFamily="34" charset="0"/>
            </a:endParaRPr>
          </a:p>
          <a:p>
            <a:pPr>
              <a:lnSpc>
                <a:spcPct val="150000"/>
              </a:lnSpc>
            </a:pPr>
            <a:r>
              <a:rPr lang="en-US" altLang="zh-CN" sz="2000" dirty="0">
                <a:effectLst/>
                <a:latin typeface="+mn-ea"/>
                <a:cs typeface="Tahoma" panose="020B0604030504040204" pitchFamily="34" charset="0"/>
              </a:rPr>
              <a:t>2.</a:t>
            </a:r>
            <a:r>
              <a:rPr lang="zh-CN" altLang="en-US" sz="2000" dirty="0">
                <a:effectLst/>
                <a:latin typeface="+mn-ea"/>
                <a:cs typeface="Tahoma" panose="020B0604030504040204" pitchFamily="34" charset="0"/>
              </a:rPr>
              <a:t>通配符掩码（或反掩码）和子网掩码的区别</a:t>
            </a:r>
            <a:endParaRPr lang="en-US" altLang="zh-CN" sz="2000" dirty="0">
              <a:effectLst/>
              <a:latin typeface="+mn-ea"/>
              <a:cs typeface="Tahoma" panose="020B0604030504040204" pitchFamily="34" charset="0"/>
            </a:endParaRPr>
          </a:p>
          <a:p>
            <a:pPr>
              <a:lnSpc>
                <a:spcPct val="150000"/>
              </a:lnSpc>
            </a:pPr>
            <a:r>
              <a:rPr lang="en-US" altLang="zh-CN" sz="2000" dirty="0">
                <a:effectLst/>
                <a:latin typeface="+mn-ea"/>
                <a:cs typeface="Tahoma" panose="020B0604030504040204" pitchFamily="34" charset="0"/>
              </a:rPr>
              <a:t>      </a:t>
            </a:r>
            <a:r>
              <a:rPr lang="zh-CN" altLang="zh-CN" sz="2000" dirty="0">
                <a:effectLst/>
                <a:latin typeface="+mn-ea"/>
                <a:cs typeface="Tahoma" panose="020B0604030504040204" pitchFamily="34" charset="0"/>
              </a:rPr>
              <a:t>路由器使用的通配符掩码</a:t>
            </a:r>
            <a:r>
              <a:rPr lang="en-US" altLang="zh-CN" sz="2000" dirty="0">
                <a:effectLst/>
                <a:latin typeface="+mn-ea"/>
                <a:cs typeface="Tahoma" panose="020B0604030504040204" pitchFamily="34" charset="0"/>
              </a:rPr>
              <a:t>(</a:t>
            </a:r>
            <a:r>
              <a:rPr lang="zh-CN" altLang="zh-CN" sz="2000" dirty="0">
                <a:effectLst/>
                <a:latin typeface="+mn-ea"/>
                <a:cs typeface="Tahoma" panose="020B0604030504040204" pitchFamily="34" charset="0"/>
              </a:rPr>
              <a:t>或反掩码</a:t>
            </a:r>
            <a:r>
              <a:rPr lang="en-US" altLang="zh-CN" sz="2000" dirty="0">
                <a:effectLst/>
                <a:latin typeface="+mn-ea"/>
                <a:cs typeface="Tahoma" panose="020B0604030504040204" pitchFamily="34" charset="0"/>
              </a:rPr>
              <a:t>)</a:t>
            </a:r>
            <a:r>
              <a:rPr lang="zh-CN" altLang="zh-CN" sz="2000" dirty="0">
                <a:effectLst/>
                <a:latin typeface="+mn-ea"/>
                <a:cs typeface="Tahoma" panose="020B0604030504040204" pitchFamily="34" charset="0"/>
              </a:rPr>
              <a:t>与源或目标地址一起来分辨匹配的地址范围，它跟子网掩码刚好相反。它不像子网掩码告诉路由器</a:t>
            </a:r>
            <a:r>
              <a:rPr lang="en-US" altLang="zh-CN" sz="2000" dirty="0">
                <a:effectLst/>
                <a:latin typeface="+mn-ea"/>
                <a:cs typeface="Tahoma" panose="020B0604030504040204" pitchFamily="34" charset="0"/>
              </a:rPr>
              <a:t>IP</a:t>
            </a:r>
            <a:r>
              <a:rPr lang="zh-CN" altLang="zh-CN" sz="2000" dirty="0">
                <a:effectLst/>
                <a:latin typeface="+mn-ea"/>
                <a:cs typeface="Tahoma" panose="020B0604030504040204" pitchFamily="34" charset="0"/>
              </a:rPr>
              <a:t>地址的哪一位属于网络号一样，通配符掩码告诉路由器为了判断出匹配，它需要检查</a:t>
            </a:r>
            <a:r>
              <a:rPr lang="en-US" altLang="zh-CN" sz="2000" dirty="0">
                <a:effectLst/>
                <a:latin typeface="+mn-ea"/>
                <a:cs typeface="Tahoma" panose="020B0604030504040204" pitchFamily="34" charset="0"/>
              </a:rPr>
              <a:t>IP</a:t>
            </a:r>
            <a:r>
              <a:rPr lang="zh-CN" altLang="zh-CN" sz="2000" dirty="0">
                <a:effectLst/>
                <a:latin typeface="+mn-ea"/>
                <a:cs typeface="Tahoma" panose="020B0604030504040204" pitchFamily="34" charset="0"/>
              </a:rPr>
              <a:t>地址中的多少位。这个地址掩码对使我们可以只使用两个</a:t>
            </a:r>
            <a:r>
              <a:rPr lang="en-US" altLang="zh-CN" sz="2000" dirty="0">
                <a:effectLst/>
                <a:latin typeface="+mn-ea"/>
                <a:cs typeface="Tahoma" panose="020B0604030504040204" pitchFamily="34" charset="0"/>
              </a:rPr>
              <a:t>32</a:t>
            </a:r>
            <a:r>
              <a:rPr lang="zh-CN" altLang="zh-CN" sz="2000" dirty="0">
                <a:effectLst/>
                <a:latin typeface="+mn-ea"/>
                <a:cs typeface="Tahoma" panose="020B0604030504040204" pitchFamily="34" charset="0"/>
              </a:rPr>
              <a:t>位的号码来确定</a:t>
            </a:r>
            <a:r>
              <a:rPr lang="en-US" altLang="zh-CN" sz="2000" dirty="0">
                <a:effectLst/>
                <a:latin typeface="+mn-ea"/>
                <a:cs typeface="Tahoma" panose="020B0604030504040204" pitchFamily="34" charset="0"/>
              </a:rPr>
              <a:t>IP</a:t>
            </a:r>
            <a:r>
              <a:rPr lang="zh-CN" altLang="zh-CN" sz="2000" dirty="0">
                <a:effectLst/>
                <a:latin typeface="+mn-ea"/>
                <a:cs typeface="Tahoma" panose="020B0604030504040204" pitchFamily="34" charset="0"/>
              </a:rPr>
              <a:t>地址的范围。这是十分方便的，因为如果没有掩码的话，你不得不对每个匹配的</a:t>
            </a:r>
            <a:r>
              <a:rPr lang="en-US" altLang="zh-CN" sz="2000" dirty="0">
                <a:effectLst/>
                <a:latin typeface="+mn-ea"/>
                <a:cs typeface="Tahoma" panose="020B0604030504040204" pitchFamily="34" charset="0"/>
              </a:rPr>
              <a:t>IP</a:t>
            </a:r>
            <a:r>
              <a:rPr lang="zh-CN" altLang="zh-CN" sz="2000" dirty="0">
                <a:effectLst/>
                <a:latin typeface="+mn-ea"/>
                <a:cs typeface="Tahoma" panose="020B0604030504040204" pitchFamily="34" charset="0"/>
              </a:rPr>
              <a:t>客户地址加入一个单独的访问列表语句，这将造成很多额外的输入和路由器大量额外的处理过程，所以地址掩码相当有用。</a:t>
            </a:r>
            <a:endParaRPr lang="zh-CN" altLang="en-US" sz="2000" dirty="0">
              <a:latin typeface="+mn-ea"/>
            </a:endParaRPr>
          </a:p>
        </p:txBody>
      </p:sp>
    </p:spTree>
    <p:extLst>
      <p:ext uri="{BB962C8B-B14F-4D97-AF65-F5344CB8AC3E}">
        <p14:creationId xmlns:p14="http://schemas.microsoft.com/office/powerpoint/2010/main" val="1880912130"/>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8.8 </a:t>
            </a:r>
            <a:r>
              <a:rPr lang="zh-CN" altLang="en-US" dirty="0"/>
              <a:t>知识拓展</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zh-CN" altLang="zh-CN" b="1" dirty="0">
                <a:effectLst/>
                <a:latin typeface="+mn-ea"/>
                <a:cs typeface="Times New Roman" panose="02020603050405020304" pitchFamily="18" charset="0"/>
              </a:rPr>
              <a:t>子网掩码、反掩码与通配符掩码</a:t>
            </a:r>
            <a:endParaRPr lang="zh-CN" altLang="zh-CN" b="1"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2" name="文本框 11">
            <a:extLst>
              <a:ext uri="{FF2B5EF4-FFF2-40B4-BE49-F238E27FC236}">
                <a16:creationId xmlns:a16="http://schemas.microsoft.com/office/drawing/2014/main" id="{818871EB-D37A-5C51-EA99-A769CAE4C326}"/>
              </a:ext>
            </a:extLst>
          </p:cNvPr>
          <p:cNvSpPr txBox="1"/>
          <p:nvPr/>
        </p:nvSpPr>
        <p:spPr>
          <a:xfrm>
            <a:off x="1408429" y="1855607"/>
            <a:ext cx="10100946" cy="1702389"/>
          </a:xfrm>
          <a:prstGeom prst="rect">
            <a:avLst/>
          </a:prstGeom>
          <a:noFill/>
        </p:spPr>
        <p:txBody>
          <a:bodyPr wrap="square" rtlCol="0">
            <a:spAutoFit/>
          </a:bodyPr>
          <a:lstStyle/>
          <a:p>
            <a:pPr>
              <a:lnSpc>
                <a:spcPct val="150000"/>
              </a:lnSpc>
            </a:pPr>
            <a:r>
              <a:rPr lang="zh-CN" altLang="en-US" sz="1800" dirty="0">
                <a:effectLst/>
                <a:latin typeface="+mn-ea"/>
                <a:cs typeface="Tahoma" panose="020B0604030504040204" pitchFamily="34" charset="0"/>
              </a:rPr>
              <a:t>       在</a:t>
            </a:r>
            <a:r>
              <a:rPr lang="zh-CN" altLang="zh-CN" sz="1800" dirty="0">
                <a:effectLst/>
                <a:latin typeface="+mn-ea"/>
                <a:cs typeface="Tahoma" panose="020B0604030504040204" pitchFamily="34" charset="0"/>
              </a:rPr>
              <a:t>子网掩码中，将掩码的一位设成</a:t>
            </a:r>
            <a:r>
              <a:rPr lang="en-US" altLang="zh-CN" sz="1800" dirty="0">
                <a:effectLst/>
                <a:latin typeface="+mn-ea"/>
                <a:cs typeface="Tahoma" panose="020B0604030504040204" pitchFamily="34" charset="0"/>
              </a:rPr>
              <a:t>1</a:t>
            </a:r>
            <a:r>
              <a:rPr lang="zh-CN" altLang="zh-CN" sz="1800" dirty="0">
                <a:effectLst/>
                <a:latin typeface="+mn-ea"/>
                <a:cs typeface="Tahoma" panose="020B0604030504040204" pitchFamily="34" charset="0"/>
              </a:rPr>
              <a:t>，表示</a:t>
            </a:r>
            <a:r>
              <a:rPr lang="en-US" altLang="zh-CN" sz="1800" dirty="0">
                <a:effectLst/>
                <a:latin typeface="+mn-ea"/>
                <a:cs typeface="Tahoma" panose="020B0604030504040204" pitchFamily="34" charset="0"/>
              </a:rPr>
              <a:t>IP</a:t>
            </a:r>
            <a:r>
              <a:rPr lang="zh-CN" altLang="zh-CN" sz="1800" dirty="0">
                <a:effectLst/>
                <a:latin typeface="+mn-ea"/>
                <a:cs typeface="Tahoma" panose="020B0604030504040204" pitchFamily="34" charset="0"/>
              </a:rPr>
              <a:t>地址对应的位属于网络地址部分。相反，在访问列表中将通配符掩码中的一位设成</a:t>
            </a:r>
            <a:r>
              <a:rPr lang="en-US" altLang="zh-CN" sz="1800" dirty="0">
                <a:effectLst/>
                <a:latin typeface="+mn-ea"/>
                <a:cs typeface="Tahoma" panose="020B0604030504040204" pitchFamily="34" charset="0"/>
              </a:rPr>
              <a:t>1</a:t>
            </a:r>
            <a:r>
              <a:rPr lang="zh-CN" altLang="zh-CN" sz="1800" dirty="0">
                <a:effectLst/>
                <a:latin typeface="+mn-ea"/>
                <a:cs typeface="Tahoma" panose="020B0604030504040204" pitchFamily="34" charset="0"/>
              </a:rPr>
              <a:t>，表示</a:t>
            </a:r>
            <a:r>
              <a:rPr lang="en-US" altLang="zh-CN" sz="1800" dirty="0">
                <a:effectLst/>
                <a:latin typeface="+mn-ea"/>
                <a:cs typeface="Tahoma" panose="020B0604030504040204" pitchFamily="34" charset="0"/>
              </a:rPr>
              <a:t>I P</a:t>
            </a:r>
            <a:r>
              <a:rPr lang="zh-CN" altLang="zh-CN" sz="1800" dirty="0">
                <a:effectLst/>
                <a:latin typeface="+mn-ea"/>
                <a:cs typeface="Tahoma" panose="020B0604030504040204" pitchFamily="34" charset="0"/>
              </a:rPr>
              <a:t>地址中对应的位既可以是</a:t>
            </a:r>
            <a:r>
              <a:rPr lang="en-US" altLang="zh-CN" sz="1800" dirty="0">
                <a:effectLst/>
                <a:latin typeface="+mn-ea"/>
                <a:cs typeface="Tahoma" panose="020B0604030504040204" pitchFamily="34" charset="0"/>
              </a:rPr>
              <a:t>1</a:t>
            </a:r>
            <a:r>
              <a:rPr lang="zh-CN" altLang="zh-CN" sz="1800" dirty="0">
                <a:effectLst/>
                <a:latin typeface="+mn-ea"/>
                <a:cs typeface="Tahoma" panose="020B0604030504040204" pitchFamily="34" charset="0"/>
              </a:rPr>
              <a:t>又可以是</a:t>
            </a:r>
            <a:r>
              <a:rPr lang="en-US" altLang="zh-CN" sz="1800" dirty="0">
                <a:effectLst/>
                <a:latin typeface="+mn-ea"/>
                <a:cs typeface="Tahoma" panose="020B0604030504040204" pitchFamily="34" charset="0"/>
              </a:rPr>
              <a:t>0</a:t>
            </a:r>
            <a:r>
              <a:rPr lang="zh-CN" altLang="zh-CN" sz="1800" dirty="0">
                <a:effectLst/>
                <a:latin typeface="+mn-ea"/>
                <a:cs typeface="Tahoma" panose="020B0604030504040204" pitchFamily="34" charset="0"/>
              </a:rPr>
              <a:t>。有时，可将其称作</a:t>
            </a:r>
            <a:r>
              <a:rPr lang="en-US" altLang="zh-CN" sz="1800" dirty="0">
                <a:effectLst/>
                <a:latin typeface="+mn-ea"/>
                <a:cs typeface="Tahoma" panose="020B0604030504040204" pitchFamily="34" charset="0"/>
              </a:rPr>
              <a:t>“</a:t>
            </a:r>
            <a:r>
              <a:rPr lang="zh-CN" altLang="zh-CN" sz="1800" dirty="0">
                <a:effectLst/>
                <a:latin typeface="+mn-ea"/>
                <a:cs typeface="Tahoma" panose="020B0604030504040204" pitchFamily="34" charset="0"/>
              </a:rPr>
              <a:t>无关</a:t>
            </a:r>
            <a:r>
              <a:rPr lang="en-US" altLang="zh-CN" sz="1800" dirty="0">
                <a:effectLst/>
                <a:latin typeface="+mn-ea"/>
                <a:cs typeface="Tahoma" panose="020B0604030504040204" pitchFamily="34" charset="0"/>
              </a:rPr>
              <a:t>”</a:t>
            </a:r>
            <a:r>
              <a:rPr lang="zh-CN" altLang="zh-CN" sz="1800" dirty="0">
                <a:effectLst/>
                <a:latin typeface="+mn-ea"/>
                <a:cs typeface="Tahoma" panose="020B0604030504040204" pitchFamily="34" charset="0"/>
              </a:rPr>
              <a:t>位，因为路由器在判断是否匹配时并不关心它们。掩码位设成</a:t>
            </a:r>
            <a:r>
              <a:rPr lang="en-US" altLang="zh-CN" sz="1800" dirty="0">
                <a:effectLst/>
                <a:latin typeface="+mn-ea"/>
                <a:cs typeface="Tahoma" panose="020B0604030504040204" pitchFamily="34" charset="0"/>
              </a:rPr>
              <a:t>0</a:t>
            </a:r>
            <a:r>
              <a:rPr lang="zh-CN" altLang="zh-CN" sz="1800" dirty="0">
                <a:effectLst/>
                <a:latin typeface="+mn-ea"/>
                <a:cs typeface="Tahoma" panose="020B0604030504040204" pitchFamily="34" charset="0"/>
              </a:rPr>
              <a:t>，则表示</a:t>
            </a:r>
            <a:r>
              <a:rPr lang="en-US" altLang="zh-CN" sz="1800" dirty="0">
                <a:effectLst/>
                <a:latin typeface="+mn-ea"/>
                <a:cs typeface="Tahoma" panose="020B0604030504040204" pitchFamily="34" charset="0"/>
              </a:rPr>
              <a:t>IP</a:t>
            </a:r>
            <a:r>
              <a:rPr lang="zh-CN" altLang="zh-CN" sz="1800" dirty="0">
                <a:effectLst/>
                <a:latin typeface="+mn-ea"/>
                <a:cs typeface="Tahoma" panose="020B0604030504040204" pitchFamily="34" charset="0"/>
              </a:rPr>
              <a:t>地址中相对应的位必须精确匹配</a:t>
            </a:r>
            <a:r>
              <a:rPr lang="zh-CN" altLang="en-US" sz="1800" dirty="0">
                <a:latin typeface="+mn-ea"/>
                <a:cs typeface="Tahoma" panose="020B0604030504040204" pitchFamily="34" charset="0"/>
              </a:rPr>
              <a:t>。</a:t>
            </a:r>
            <a:endParaRPr lang="zh-CN" altLang="en-US" sz="1800" dirty="0">
              <a:latin typeface="+mn-ea"/>
            </a:endParaRPr>
          </a:p>
        </p:txBody>
      </p:sp>
    </p:spTree>
    <p:extLst>
      <p:ext uri="{BB962C8B-B14F-4D97-AF65-F5344CB8AC3E}">
        <p14:creationId xmlns:p14="http://schemas.microsoft.com/office/powerpoint/2010/main" val="2111441188"/>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8.8 </a:t>
            </a:r>
            <a:r>
              <a:rPr lang="zh-CN" altLang="en-US" dirty="0"/>
              <a:t>知识拓展</a:t>
            </a:r>
          </a:p>
        </p:txBody>
      </p:sp>
      <p:sp>
        <p:nvSpPr>
          <p:cNvPr id="6" name="内容占位符 5"/>
          <p:cNvSpPr>
            <a:spLocks noGrp="1"/>
          </p:cNvSpPr>
          <p:nvPr>
            <p:ph idx="13"/>
          </p:nvPr>
        </p:nvSpPr>
        <p:spPr/>
        <p:txBody>
          <a:bodyPr>
            <a:noAutofit/>
          </a:bodyPr>
          <a:lstStyle/>
          <a:p>
            <a:pPr indent="306070">
              <a:spcBef>
                <a:spcPts val="600"/>
              </a:spcBef>
              <a:spcAft>
                <a:spcPts val="600"/>
              </a:spcAft>
            </a:pPr>
            <a:r>
              <a:rPr lang="zh-CN" altLang="zh-CN" b="1" dirty="0">
                <a:effectLst/>
                <a:latin typeface="+mn-ea"/>
                <a:cs typeface="Times New Roman" panose="02020603050405020304" pitchFamily="18" charset="0"/>
              </a:rPr>
              <a:t>子网掩码、反掩码与通配符掩码</a:t>
            </a:r>
            <a:endParaRPr lang="zh-CN" altLang="zh-CN" b="1"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2" name="文本框 11">
            <a:extLst>
              <a:ext uri="{FF2B5EF4-FFF2-40B4-BE49-F238E27FC236}">
                <a16:creationId xmlns:a16="http://schemas.microsoft.com/office/drawing/2014/main" id="{818871EB-D37A-5C51-EA99-A769CAE4C326}"/>
              </a:ext>
            </a:extLst>
          </p:cNvPr>
          <p:cNvSpPr txBox="1"/>
          <p:nvPr/>
        </p:nvSpPr>
        <p:spPr>
          <a:xfrm>
            <a:off x="1408429" y="1855607"/>
            <a:ext cx="10100946" cy="3731278"/>
          </a:xfrm>
          <a:prstGeom prst="rect">
            <a:avLst/>
          </a:prstGeom>
          <a:noFill/>
        </p:spPr>
        <p:txBody>
          <a:bodyPr wrap="square" rtlCol="0">
            <a:spAutoFit/>
          </a:bodyPr>
          <a:lstStyle/>
          <a:p>
            <a:pPr>
              <a:lnSpc>
                <a:spcPct val="150000"/>
              </a:lnSpc>
            </a:pPr>
            <a:r>
              <a:rPr lang="en-US" altLang="zh-CN" sz="2000" dirty="0">
                <a:effectLst/>
                <a:latin typeface="+mn-ea"/>
                <a:cs typeface="Tahoma" panose="020B0604030504040204" pitchFamily="34" charset="0"/>
              </a:rPr>
              <a:t>3.</a:t>
            </a:r>
            <a:r>
              <a:rPr lang="zh-CN" altLang="en-US" sz="2000" dirty="0">
                <a:effectLst/>
                <a:latin typeface="+mn-ea"/>
                <a:cs typeface="Tahoma" panose="020B0604030504040204" pitchFamily="34" charset="0"/>
              </a:rPr>
              <a:t>通配符掩码与反掩码的小区别</a:t>
            </a:r>
          </a:p>
          <a:p>
            <a:pPr>
              <a:lnSpc>
                <a:spcPct val="150000"/>
              </a:lnSpc>
            </a:pPr>
            <a:r>
              <a:rPr lang="zh-CN" altLang="en-US" sz="2000" dirty="0">
                <a:effectLst/>
                <a:latin typeface="+mn-ea"/>
                <a:cs typeface="Tahoma" panose="020B0604030504040204" pitchFamily="34" charset="0"/>
              </a:rPr>
              <a:t>在配置路由协议的时候（如</a:t>
            </a:r>
            <a:r>
              <a:rPr lang="en-US" altLang="zh-CN" sz="2000" dirty="0">
                <a:effectLst/>
                <a:latin typeface="+mn-ea"/>
                <a:cs typeface="Tahoma" panose="020B0604030504040204" pitchFamily="34" charset="0"/>
              </a:rPr>
              <a:t>OSPF</a:t>
            </a:r>
            <a:r>
              <a:rPr lang="zh-CN" altLang="en-US" sz="2000" dirty="0">
                <a:effectLst/>
                <a:latin typeface="+mn-ea"/>
                <a:cs typeface="Tahoma" panose="020B0604030504040204" pitchFamily="34" charset="0"/>
              </a:rPr>
              <a:t>、</a:t>
            </a:r>
            <a:r>
              <a:rPr lang="en-US" altLang="zh-CN" sz="2000" dirty="0">
                <a:effectLst/>
                <a:latin typeface="+mn-ea"/>
                <a:cs typeface="Tahoma" panose="020B0604030504040204" pitchFamily="34" charset="0"/>
              </a:rPr>
              <a:t>EIGRP </a:t>
            </a:r>
            <a:r>
              <a:rPr lang="zh-CN" altLang="en-US" sz="2000" dirty="0">
                <a:effectLst/>
                <a:latin typeface="+mn-ea"/>
                <a:cs typeface="Tahoma" panose="020B0604030504040204" pitchFamily="34" charset="0"/>
              </a:rPr>
              <a:t>）使用的反掩码必需是连续的</a:t>
            </a:r>
            <a:r>
              <a:rPr lang="en-US" altLang="zh-CN" sz="2000" dirty="0">
                <a:effectLst/>
                <a:latin typeface="+mn-ea"/>
                <a:cs typeface="Tahoma" panose="020B0604030504040204" pitchFamily="34" charset="0"/>
              </a:rPr>
              <a:t>1</a:t>
            </a:r>
            <a:r>
              <a:rPr lang="zh-CN" altLang="en-US" sz="2000" dirty="0">
                <a:effectLst/>
                <a:latin typeface="+mn-ea"/>
                <a:cs typeface="Tahoma" panose="020B0604030504040204" pitchFamily="34" charset="0"/>
              </a:rPr>
              <a:t>，即网络地址，而在配置</a:t>
            </a:r>
            <a:r>
              <a:rPr lang="en-US" altLang="zh-CN" sz="2000" dirty="0">
                <a:effectLst/>
                <a:latin typeface="+mn-ea"/>
                <a:cs typeface="Tahoma" panose="020B0604030504040204" pitchFamily="34" charset="0"/>
              </a:rPr>
              <a:t>ACL</a:t>
            </a:r>
            <a:r>
              <a:rPr lang="zh-CN" altLang="en-US" sz="2000" dirty="0">
                <a:effectLst/>
                <a:latin typeface="+mn-ea"/>
                <a:cs typeface="Tahoma" panose="020B0604030504040204" pitchFamily="34" charset="0"/>
              </a:rPr>
              <a:t>的时候可以使用不连续的</a:t>
            </a:r>
            <a:r>
              <a:rPr lang="en-US" altLang="zh-CN" sz="2000" dirty="0">
                <a:effectLst/>
                <a:latin typeface="+mn-ea"/>
                <a:cs typeface="Tahoma" panose="020B0604030504040204" pitchFamily="34" charset="0"/>
              </a:rPr>
              <a:t>1</a:t>
            </a:r>
            <a:r>
              <a:rPr lang="zh-CN" altLang="en-US" sz="2000" dirty="0">
                <a:effectLst/>
                <a:latin typeface="+mn-ea"/>
                <a:cs typeface="Tahoma" panose="020B0604030504040204" pitchFamily="34" charset="0"/>
              </a:rPr>
              <a:t>，只需对应的位置匹配即可。例：</a:t>
            </a:r>
          </a:p>
          <a:p>
            <a:pPr>
              <a:lnSpc>
                <a:spcPct val="150000"/>
              </a:lnSpc>
            </a:pPr>
            <a:r>
              <a:rPr lang="zh-CN" altLang="en-US" sz="2000" dirty="0">
                <a:effectLst/>
                <a:latin typeface="+mn-ea"/>
                <a:cs typeface="Tahoma" panose="020B0604030504040204" pitchFamily="34" charset="0"/>
              </a:rPr>
              <a:t>     </a:t>
            </a:r>
            <a:r>
              <a:rPr lang="en-US" altLang="zh-CN" sz="2000" dirty="0" err="1">
                <a:effectLst/>
                <a:latin typeface="+mn-ea"/>
                <a:cs typeface="Tahoma" panose="020B0604030504040204" pitchFamily="34" charset="0"/>
              </a:rPr>
              <a:t>ospf</a:t>
            </a:r>
            <a:r>
              <a:rPr lang="en-US" altLang="zh-CN" sz="2000" dirty="0">
                <a:effectLst/>
                <a:latin typeface="+mn-ea"/>
                <a:cs typeface="Tahoma" panose="020B0604030504040204" pitchFamily="34" charset="0"/>
              </a:rPr>
              <a:t> </a:t>
            </a:r>
          </a:p>
          <a:p>
            <a:pPr>
              <a:lnSpc>
                <a:spcPct val="150000"/>
              </a:lnSpc>
            </a:pPr>
            <a:r>
              <a:rPr lang="en-US" altLang="zh-CN" sz="2000" dirty="0">
                <a:effectLst/>
                <a:latin typeface="+mn-ea"/>
                <a:cs typeface="Tahoma" panose="020B0604030504040204" pitchFamily="34" charset="0"/>
              </a:rPr>
              <a:t>     area  100</a:t>
            </a:r>
          </a:p>
          <a:p>
            <a:pPr>
              <a:lnSpc>
                <a:spcPct val="150000"/>
              </a:lnSpc>
            </a:pPr>
            <a:r>
              <a:rPr lang="en-US" altLang="zh-CN" sz="2000" dirty="0">
                <a:effectLst/>
                <a:latin typeface="+mn-ea"/>
                <a:cs typeface="Tahoma" panose="020B0604030504040204" pitchFamily="34" charset="0"/>
              </a:rPr>
              <a:t>    network 192.168.1.0 0.0.0.255</a:t>
            </a:r>
          </a:p>
          <a:p>
            <a:pPr>
              <a:lnSpc>
                <a:spcPct val="150000"/>
              </a:lnSpc>
            </a:pPr>
            <a:r>
              <a:rPr lang="en-US" altLang="zh-CN" sz="2000" dirty="0">
                <a:effectLst/>
                <a:latin typeface="+mn-ea"/>
                <a:cs typeface="Tahoma" panose="020B0604030504040204" pitchFamily="34" charset="0"/>
              </a:rPr>
              <a:t>    network 192.168.2.0 0.0.0.255</a:t>
            </a:r>
          </a:p>
          <a:p>
            <a:pPr>
              <a:lnSpc>
                <a:spcPct val="150000"/>
              </a:lnSpc>
            </a:pPr>
            <a:r>
              <a:rPr lang="en-US" altLang="zh-CN" sz="2000" dirty="0">
                <a:effectLst/>
                <a:latin typeface="+mn-ea"/>
                <a:cs typeface="Tahoma" panose="020B0604030504040204" pitchFamily="34" charset="0"/>
              </a:rPr>
              <a:t>    rule 1 permit source 198.78.46.0 0.0.11.255</a:t>
            </a:r>
          </a:p>
        </p:txBody>
      </p:sp>
    </p:spTree>
    <p:extLst>
      <p:ext uri="{BB962C8B-B14F-4D97-AF65-F5344CB8AC3E}">
        <p14:creationId xmlns:p14="http://schemas.microsoft.com/office/powerpoint/2010/main" val="427534873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8.2  </a:t>
            </a:r>
            <a:r>
              <a:rPr lang="zh-CN" altLang="en-US" sz="2400" dirty="0"/>
              <a:t>职业能力目标和要求</a:t>
            </a:r>
          </a:p>
        </p:txBody>
      </p:sp>
      <p:sp>
        <p:nvSpPr>
          <p:cNvPr id="6" name="内容占位符 5"/>
          <p:cNvSpPr>
            <a:spLocks noGrp="1"/>
          </p:cNvSpPr>
          <p:nvPr>
            <p:ph idx="13"/>
          </p:nvPr>
        </p:nvSpPr>
        <p:spPr>
          <a:xfrm>
            <a:off x="1069975" y="984137"/>
            <a:ext cx="10747058" cy="464458"/>
          </a:xfrm>
        </p:spPr>
        <p:txBody>
          <a:bodyPr>
            <a:noAutofit/>
          </a:bodyPr>
          <a:lstStyle/>
          <a:p>
            <a:r>
              <a:rPr lang="zh-CN" altLang="en-US" sz="2400" b="1" dirty="0"/>
              <a:t>一、</a:t>
            </a:r>
            <a:r>
              <a:rPr lang="zh-CN" altLang="en-US" sz="2400" b="1" dirty="0">
                <a:sym typeface="+mn-ea"/>
              </a:rPr>
              <a:t>职业能力目标</a:t>
            </a:r>
            <a:endParaRPr lang="zh-CN" altLang="en-US" sz="2400" dirty="0"/>
          </a:p>
        </p:txBody>
      </p:sp>
      <p:sp>
        <p:nvSpPr>
          <p:cNvPr id="2" name="文本框 1"/>
          <p:cNvSpPr txBox="1"/>
          <p:nvPr/>
        </p:nvSpPr>
        <p:spPr>
          <a:xfrm>
            <a:off x="939327" y="1600994"/>
            <a:ext cx="9908938" cy="1884618"/>
          </a:xfrm>
          <a:prstGeom prst="rect">
            <a:avLst/>
          </a:prstGeom>
          <a:noFill/>
        </p:spPr>
        <p:txBody>
          <a:bodyPr wrap="square" rtlCol="0" anchor="t">
            <a:spAutoFit/>
          </a:bodyPr>
          <a:lstStyle/>
          <a:p>
            <a:pPr marL="342900" lvl="0" indent="-342900" algn="just">
              <a:lnSpc>
                <a:spcPct val="150000"/>
              </a:lnSpc>
              <a:buFont typeface="Wingdings" panose="05000000000000000000" pitchFamily="2" charset="2"/>
              <a:buChar char="l"/>
            </a:pPr>
            <a:r>
              <a:rPr lang="zh-CN" altLang="zh-CN" sz="2000" kern="100" dirty="0">
                <a:effectLst/>
                <a:latin typeface="+mn-ea"/>
              </a:rPr>
              <a:t>掌握</a:t>
            </a:r>
            <a:r>
              <a:rPr lang="en-US" altLang="zh-CN" sz="2000" kern="100" dirty="0">
                <a:effectLst/>
                <a:latin typeface="+mn-ea"/>
              </a:rPr>
              <a:t>ACL</a:t>
            </a:r>
            <a:r>
              <a:rPr lang="zh-CN" altLang="zh-CN" sz="2000" kern="100" dirty="0">
                <a:effectLst/>
                <a:latin typeface="+mn-ea"/>
              </a:rPr>
              <a:t>的工作原理及类型</a:t>
            </a:r>
          </a:p>
          <a:p>
            <a:pPr marL="342900" lvl="0" indent="-342900" algn="just">
              <a:lnSpc>
                <a:spcPct val="150000"/>
              </a:lnSpc>
              <a:buFont typeface="Wingdings" panose="05000000000000000000" pitchFamily="2" charset="2"/>
              <a:buChar char="l"/>
            </a:pPr>
            <a:r>
              <a:rPr lang="zh-CN" altLang="zh-CN" sz="2000" kern="100" dirty="0">
                <a:effectLst/>
                <a:latin typeface="+mn-ea"/>
              </a:rPr>
              <a:t>掌握</a:t>
            </a:r>
            <a:r>
              <a:rPr lang="en-US" altLang="zh-CN" sz="2000" kern="100" dirty="0">
                <a:effectLst/>
                <a:latin typeface="+mn-ea"/>
              </a:rPr>
              <a:t>ACL</a:t>
            </a:r>
            <a:r>
              <a:rPr lang="zh-CN" altLang="zh-CN" sz="2000" kern="100" dirty="0">
                <a:effectLst/>
                <a:latin typeface="+mn-ea"/>
              </a:rPr>
              <a:t>的配置及删除方法</a:t>
            </a:r>
          </a:p>
          <a:p>
            <a:pPr marL="342900" lvl="0" indent="-342900" algn="just">
              <a:lnSpc>
                <a:spcPct val="150000"/>
              </a:lnSpc>
              <a:buFont typeface="Wingdings" panose="05000000000000000000" pitchFamily="2" charset="2"/>
              <a:buChar char="l"/>
            </a:pPr>
            <a:r>
              <a:rPr lang="zh-CN" altLang="zh-CN" sz="2000" kern="100" dirty="0">
                <a:effectLst/>
                <a:latin typeface="+mn-ea"/>
              </a:rPr>
              <a:t>能根据实际工作的需求在合适的位置部署相应的访问控制列表，以实现对网络中的访问数据流的控制，达到限制非法的未授权的数据服务，提高网络的安全性。</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8.9 </a:t>
            </a:r>
            <a:r>
              <a:rPr lang="zh-CN" altLang="en-US" dirty="0"/>
              <a:t>练习题</a:t>
            </a:r>
          </a:p>
        </p:txBody>
      </p:sp>
      <p:sp>
        <p:nvSpPr>
          <p:cNvPr id="6" name="内容占位符 5"/>
          <p:cNvSpPr>
            <a:spLocks noGrp="1"/>
          </p:cNvSpPr>
          <p:nvPr>
            <p:ph idx="13"/>
          </p:nvPr>
        </p:nvSpPr>
        <p:spPr/>
        <p:txBody>
          <a:bodyPr>
            <a:noAutofit/>
          </a:bodyPr>
          <a:lstStyle/>
          <a:p>
            <a:pPr indent="306070">
              <a:spcBef>
                <a:spcPts val="600"/>
              </a:spcBef>
              <a:spcAft>
                <a:spcPts val="600"/>
              </a:spcAft>
            </a:pPr>
            <a:endParaRPr lang="zh-CN" altLang="zh-CN" b="1"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2" name="文本框 11">
            <a:extLst>
              <a:ext uri="{FF2B5EF4-FFF2-40B4-BE49-F238E27FC236}">
                <a16:creationId xmlns:a16="http://schemas.microsoft.com/office/drawing/2014/main" id="{818871EB-D37A-5C51-EA99-A769CAE4C326}"/>
              </a:ext>
            </a:extLst>
          </p:cNvPr>
          <p:cNvSpPr txBox="1"/>
          <p:nvPr/>
        </p:nvSpPr>
        <p:spPr>
          <a:xfrm>
            <a:off x="1408429" y="1855607"/>
            <a:ext cx="10100946" cy="4524315"/>
          </a:xfrm>
          <a:prstGeom prst="rect">
            <a:avLst/>
          </a:prstGeom>
          <a:noFill/>
        </p:spPr>
        <p:txBody>
          <a:bodyPr wrap="square" rtlCol="0">
            <a:spAutoFit/>
          </a:bodyPr>
          <a:lstStyle/>
          <a:p>
            <a:pPr indent="267970" algn="l"/>
            <a:r>
              <a:rPr lang="zh-CN" altLang="zh-CN" sz="1800" b="1" kern="0" dirty="0">
                <a:effectLst/>
                <a:latin typeface="+mn-ea"/>
              </a:rPr>
              <a:t>一、填空题</a:t>
            </a:r>
            <a:endParaRPr lang="zh-CN" altLang="zh-CN" sz="1800" kern="100" dirty="0">
              <a:effectLst/>
              <a:latin typeface="+mn-ea"/>
            </a:endParaRPr>
          </a:p>
          <a:p>
            <a:pPr indent="266700" algn="l"/>
            <a:r>
              <a:rPr lang="en-US" altLang="zh-CN" sz="1800" kern="100" dirty="0">
                <a:effectLst/>
                <a:latin typeface="+mn-ea"/>
              </a:rPr>
              <a:t>1.any</a:t>
            </a:r>
            <a:r>
              <a:rPr lang="zh-CN" altLang="zh-CN" sz="1800" kern="100" dirty="0">
                <a:effectLst/>
                <a:latin typeface="+mn-ea"/>
              </a:rPr>
              <a:t>的含义：</a:t>
            </a:r>
            <a:r>
              <a:rPr lang="en-US" altLang="zh-CN" sz="1800" u="sng" kern="100" dirty="0">
                <a:effectLst/>
                <a:latin typeface="+mn-ea"/>
              </a:rPr>
              <a:t>                                            </a:t>
            </a:r>
            <a:r>
              <a:rPr lang="zh-CN" altLang="zh-CN" sz="1800" kern="100" dirty="0">
                <a:effectLst/>
                <a:latin typeface="+mn-ea"/>
              </a:rPr>
              <a:t>。</a:t>
            </a:r>
          </a:p>
          <a:p>
            <a:pPr indent="266700" algn="just"/>
            <a:r>
              <a:rPr lang="en-US" altLang="zh-CN" sz="1800" kern="100" dirty="0">
                <a:effectLst/>
                <a:latin typeface="+mn-ea"/>
              </a:rPr>
              <a:t>2.host</a:t>
            </a:r>
            <a:r>
              <a:rPr lang="zh-CN" altLang="zh-CN" sz="1800" kern="100" dirty="0">
                <a:effectLst/>
                <a:latin typeface="+mn-ea"/>
              </a:rPr>
              <a:t>的含义：</a:t>
            </a:r>
            <a:r>
              <a:rPr lang="en-US" altLang="zh-CN" sz="1800" u="sng" kern="100" dirty="0">
                <a:effectLst/>
                <a:latin typeface="+mn-ea"/>
              </a:rPr>
              <a:t>                                          </a:t>
            </a:r>
            <a:r>
              <a:rPr lang="zh-CN" altLang="zh-CN" sz="1800" kern="100" dirty="0">
                <a:effectLst/>
                <a:latin typeface="+mn-ea"/>
              </a:rPr>
              <a:t>。</a:t>
            </a:r>
          </a:p>
          <a:p>
            <a:pPr indent="266700" algn="just"/>
            <a:r>
              <a:rPr lang="en-US" altLang="zh-CN" sz="1800" kern="100" dirty="0">
                <a:effectLst/>
                <a:latin typeface="+mn-ea"/>
              </a:rPr>
              <a:t>3.</a:t>
            </a:r>
            <a:r>
              <a:rPr lang="zh-CN" altLang="zh-CN" sz="1800" kern="100" dirty="0">
                <a:effectLst/>
                <a:latin typeface="+mn-ea"/>
              </a:rPr>
              <a:t>基本</a:t>
            </a:r>
            <a:r>
              <a:rPr lang="en-US" altLang="zh-CN" sz="1800" kern="100" dirty="0">
                <a:effectLst/>
                <a:latin typeface="+mn-ea"/>
              </a:rPr>
              <a:t>ACL</a:t>
            </a:r>
            <a:r>
              <a:rPr lang="zh-CN" altLang="zh-CN" sz="1800" kern="100" dirty="0">
                <a:effectLst/>
                <a:latin typeface="+mn-ea"/>
              </a:rPr>
              <a:t>应该靠近</a:t>
            </a:r>
            <a:r>
              <a:rPr lang="en-US" altLang="zh-CN" sz="1800" u="sng" kern="100" dirty="0">
                <a:effectLst/>
                <a:latin typeface="+mn-ea"/>
              </a:rPr>
              <a:t>           </a:t>
            </a:r>
            <a:r>
              <a:rPr lang="zh-CN" altLang="zh-CN" sz="1800" kern="100" dirty="0">
                <a:effectLst/>
                <a:latin typeface="+mn-ea"/>
              </a:rPr>
              <a:t>。</a:t>
            </a:r>
          </a:p>
          <a:p>
            <a:pPr indent="266700" algn="just"/>
            <a:r>
              <a:rPr lang="en-US" altLang="zh-CN" sz="1800" kern="100" dirty="0">
                <a:effectLst/>
                <a:latin typeface="+mn-ea"/>
              </a:rPr>
              <a:t>4. </a:t>
            </a:r>
            <a:r>
              <a:rPr lang="zh-CN" altLang="zh-CN" sz="1800" kern="100" dirty="0">
                <a:effectLst/>
                <a:latin typeface="+mn-ea"/>
              </a:rPr>
              <a:t>当应用访问控制列表时，</a:t>
            </a:r>
            <a:r>
              <a:rPr lang="en-US" altLang="zh-CN" sz="1800" u="sng" kern="100" dirty="0">
                <a:effectLst/>
                <a:latin typeface="+mn-ea"/>
              </a:rPr>
              <a:t>           </a:t>
            </a:r>
            <a:r>
              <a:rPr lang="zh-CN" altLang="zh-CN" sz="1800" kern="100" dirty="0">
                <a:effectLst/>
                <a:latin typeface="+mn-ea"/>
              </a:rPr>
              <a:t>为参照体区分</a:t>
            </a:r>
            <a:r>
              <a:rPr lang="en-US" altLang="zh-CN" sz="1800" kern="100" dirty="0">
                <a:effectLst/>
                <a:latin typeface="+mn-ea"/>
              </a:rPr>
              <a:t>inbound</a:t>
            </a:r>
            <a:r>
              <a:rPr lang="zh-CN" altLang="zh-CN" sz="1800" kern="100" dirty="0">
                <a:effectLst/>
                <a:latin typeface="+mn-ea"/>
              </a:rPr>
              <a:t>和</a:t>
            </a:r>
            <a:r>
              <a:rPr lang="en-US" altLang="zh-CN" sz="1800" kern="100" dirty="0">
                <a:effectLst/>
                <a:latin typeface="+mn-ea"/>
              </a:rPr>
              <a:t>outbound </a:t>
            </a:r>
            <a:r>
              <a:rPr lang="zh-CN" altLang="zh-CN" sz="1800" kern="100" dirty="0">
                <a:effectLst/>
                <a:latin typeface="+mn-ea"/>
              </a:rPr>
              <a:t>方向。</a:t>
            </a:r>
          </a:p>
          <a:p>
            <a:pPr indent="266700" algn="just"/>
            <a:r>
              <a:rPr lang="en-US" altLang="zh-CN" sz="1800" kern="100" dirty="0">
                <a:effectLst/>
                <a:latin typeface="+mn-ea"/>
              </a:rPr>
              <a:t>5.ACL</a:t>
            </a:r>
            <a:r>
              <a:rPr lang="zh-CN" altLang="zh-CN" sz="1800" kern="100" dirty="0">
                <a:effectLst/>
                <a:latin typeface="+mn-ea"/>
              </a:rPr>
              <a:t>最后一条隐含</a:t>
            </a:r>
            <a:r>
              <a:rPr lang="en-US" altLang="zh-CN" sz="1800" u="sng" kern="100" dirty="0">
                <a:effectLst/>
                <a:latin typeface="+mn-ea"/>
              </a:rPr>
              <a:t>           </a:t>
            </a:r>
            <a:r>
              <a:rPr lang="zh-CN" altLang="zh-CN" sz="1800" kern="100" dirty="0">
                <a:effectLst/>
                <a:latin typeface="+mn-ea"/>
              </a:rPr>
              <a:t>。</a:t>
            </a:r>
          </a:p>
          <a:p>
            <a:pPr indent="266700" algn="just"/>
            <a:r>
              <a:rPr lang="en-US" altLang="zh-CN" sz="1800" kern="100" dirty="0">
                <a:effectLst/>
                <a:latin typeface="+mn-ea"/>
              </a:rPr>
              <a:t>6.ACL</a:t>
            </a:r>
            <a:r>
              <a:rPr lang="zh-CN" altLang="zh-CN" sz="1800" kern="100" dirty="0">
                <a:effectLst/>
                <a:latin typeface="+mn-ea"/>
              </a:rPr>
              <a:t>分为</a:t>
            </a:r>
            <a:r>
              <a:rPr lang="en-US" altLang="zh-CN" sz="1800" u="sng" kern="100" dirty="0">
                <a:effectLst/>
                <a:latin typeface="+mn-ea"/>
              </a:rPr>
              <a:t>           </a:t>
            </a:r>
            <a:r>
              <a:rPr lang="zh-CN" altLang="zh-CN" sz="1800" kern="100" dirty="0">
                <a:effectLst/>
                <a:latin typeface="+mn-ea"/>
              </a:rPr>
              <a:t>和</a:t>
            </a:r>
            <a:r>
              <a:rPr lang="en-US" altLang="zh-CN" sz="1800" u="sng" kern="100" dirty="0">
                <a:effectLst/>
                <a:latin typeface="+mn-ea"/>
              </a:rPr>
              <a:t>           </a:t>
            </a:r>
            <a:r>
              <a:rPr lang="zh-CN" altLang="zh-CN" sz="1800" kern="100" dirty="0">
                <a:effectLst/>
                <a:latin typeface="+mn-ea"/>
              </a:rPr>
              <a:t>两种类型。</a:t>
            </a:r>
          </a:p>
          <a:p>
            <a:pPr indent="266700" algn="just"/>
            <a:r>
              <a:rPr lang="en-US" altLang="zh-CN" sz="1800" kern="100" dirty="0">
                <a:effectLst/>
                <a:latin typeface="+mn-ea"/>
              </a:rPr>
              <a:t>7.</a:t>
            </a:r>
            <a:r>
              <a:rPr lang="zh-CN" altLang="zh-CN" sz="1800" kern="100" dirty="0">
                <a:effectLst/>
                <a:latin typeface="+mn-ea"/>
              </a:rPr>
              <a:t>反向访问控制列表格式在配置好的扩展访问列表最后加上</a:t>
            </a:r>
            <a:r>
              <a:rPr lang="en-US" altLang="zh-CN" sz="1800" u="sng" kern="100" dirty="0">
                <a:effectLst/>
                <a:latin typeface="+mn-ea"/>
              </a:rPr>
              <a:t>           </a:t>
            </a:r>
            <a:r>
              <a:rPr lang="zh-CN" altLang="zh-CN" sz="1800" kern="100" dirty="0">
                <a:effectLst/>
                <a:latin typeface="+mn-ea"/>
              </a:rPr>
              <a:t>即可。</a:t>
            </a:r>
          </a:p>
          <a:p>
            <a:pPr marL="342900" indent="-342900" algn="just">
              <a:buAutoNum type="arabicPeriod" startAt="8"/>
            </a:pPr>
            <a:r>
              <a:rPr lang="zh-CN" altLang="zh-CN" sz="1800" kern="100" dirty="0">
                <a:effectLst/>
                <a:latin typeface="+mn-ea"/>
              </a:rPr>
              <a:t>命令启用路由器对自身产生的数据包进行策略路由。</a:t>
            </a:r>
            <a:endParaRPr lang="en-US" altLang="zh-CN" sz="1800" kern="100" dirty="0">
              <a:effectLst/>
              <a:latin typeface="+mn-ea"/>
            </a:endParaRPr>
          </a:p>
          <a:p>
            <a:pPr indent="334645" algn="l"/>
            <a:r>
              <a:rPr lang="zh-CN" altLang="zh-CN" sz="1800" b="1" kern="0" dirty="0">
                <a:effectLst/>
                <a:latin typeface="+mn-ea"/>
              </a:rPr>
              <a:t>四、简答题</a:t>
            </a:r>
            <a:endParaRPr lang="zh-CN" altLang="zh-CN" sz="1800" kern="100" dirty="0">
              <a:effectLst/>
              <a:latin typeface="+mn-ea"/>
            </a:endParaRPr>
          </a:p>
          <a:p>
            <a:pPr marL="333375" algn="just"/>
            <a:r>
              <a:rPr lang="en-US" altLang="zh-CN" sz="1800" kern="100" dirty="0">
                <a:effectLst/>
                <a:latin typeface="+mn-ea"/>
              </a:rPr>
              <a:t>1.</a:t>
            </a:r>
            <a:r>
              <a:rPr lang="zh-CN" altLang="zh-CN" sz="1800" kern="100" dirty="0">
                <a:effectLst/>
                <a:latin typeface="+mn-ea"/>
              </a:rPr>
              <a:t>什么是</a:t>
            </a:r>
            <a:r>
              <a:rPr lang="en-US" altLang="zh-CN" sz="1800" kern="100" dirty="0">
                <a:effectLst/>
                <a:latin typeface="+mn-ea"/>
              </a:rPr>
              <a:t>IP</a:t>
            </a:r>
            <a:r>
              <a:rPr lang="zh-CN" altLang="zh-CN" sz="1800" kern="100" dirty="0">
                <a:effectLst/>
                <a:latin typeface="+mn-ea"/>
              </a:rPr>
              <a:t>访问控制列表？它有什么作用？</a:t>
            </a:r>
          </a:p>
          <a:p>
            <a:pPr marL="333375" algn="just"/>
            <a:r>
              <a:rPr lang="en-US" altLang="zh-CN" sz="1800" kern="100" dirty="0">
                <a:effectLst/>
                <a:latin typeface="+mn-ea"/>
              </a:rPr>
              <a:t>2.</a:t>
            </a:r>
            <a:r>
              <a:rPr lang="zh-CN" altLang="zh-CN" sz="1800" kern="100" dirty="0">
                <a:effectLst/>
                <a:latin typeface="+mn-ea"/>
              </a:rPr>
              <a:t>简述入站访问、出站访问控制、逻辑测试的过程。</a:t>
            </a:r>
          </a:p>
          <a:p>
            <a:pPr marL="333375" algn="just"/>
            <a:r>
              <a:rPr lang="en-US" altLang="zh-CN" sz="1800" kern="100" dirty="0">
                <a:effectLst/>
                <a:latin typeface="+mn-ea"/>
              </a:rPr>
              <a:t>3.</a:t>
            </a:r>
            <a:r>
              <a:rPr lang="zh-CN" altLang="zh-CN" sz="1800" kern="100" dirty="0">
                <a:effectLst/>
                <a:latin typeface="+mn-ea"/>
              </a:rPr>
              <a:t>如何配置基本访问控制列表？</a:t>
            </a:r>
          </a:p>
          <a:p>
            <a:pPr marL="333375" algn="just"/>
            <a:r>
              <a:rPr lang="en-US" altLang="zh-CN" sz="1800" kern="100" dirty="0">
                <a:effectLst/>
                <a:latin typeface="+mn-ea"/>
              </a:rPr>
              <a:t>4.</a:t>
            </a:r>
            <a:r>
              <a:rPr lang="zh-CN" altLang="zh-CN" sz="1800" kern="100" dirty="0">
                <a:effectLst/>
                <a:latin typeface="+mn-ea"/>
              </a:rPr>
              <a:t>如何配置动态访问控制列表？</a:t>
            </a:r>
          </a:p>
          <a:p>
            <a:pPr marL="333375" algn="just"/>
            <a:r>
              <a:rPr lang="en-US" altLang="zh-CN" sz="1800" kern="100" dirty="0">
                <a:effectLst/>
                <a:latin typeface="+mn-ea"/>
              </a:rPr>
              <a:t>5.</a:t>
            </a:r>
            <a:r>
              <a:rPr lang="zh-CN" altLang="zh-CN" sz="1800" kern="100" dirty="0">
                <a:effectLst/>
                <a:latin typeface="+mn-ea"/>
              </a:rPr>
              <a:t>简述命名的访问控制列表的优点。</a:t>
            </a:r>
          </a:p>
          <a:p>
            <a:pPr algn="just"/>
            <a:endParaRPr lang="zh-CN" altLang="zh-CN" sz="1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611389520"/>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8.10 </a:t>
            </a:r>
            <a:r>
              <a:rPr lang="zh-CN" altLang="en-US" dirty="0"/>
              <a:t>项目实训</a:t>
            </a:r>
          </a:p>
        </p:txBody>
      </p:sp>
      <p:sp>
        <p:nvSpPr>
          <p:cNvPr id="6" name="内容占位符 5"/>
          <p:cNvSpPr>
            <a:spLocks noGrp="1"/>
          </p:cNvSpPr>
          <p:nvPr>
            <p:ph idx="13"/>
          </p:nvPr>
        </p:nvSpPr>
        <p:spPr/>
        <p:txBody>
          <a:bodyPr>
            <a:noAutofit/>
          </a:bodyPr>
          <a:lstStyle/>
          <a:p>
            <a:pPr indent="306070">
              <a:spcBef>
                <a:spcPts val="600"/>
              </a:spcBef>
              <a:spcAft>
                <a:spcPts val="600"/>
              </a:spcAft>
            </a:pPr>
            <a:endParaRPr lang="zh-CN" altLang="zh-CN" b="1"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2" name="文本框 11">
            <a:extLst>
              <a:ext uri="{FF2B5EF4-FFF2-40B4-BE49-F238E27FC236}">
                <a16:creationId xmlns:a16="http://schemas.microsoft.com/office/drawing/2014/main" id="{818871EB-D37A-5C51-EA99-A769CAE4C326}"/>
              </a:ext>
            </a:extLst>
          </p:cNvPr>
          <p:cNvSpPr txBox="1"/>
          <p:nvPr/>
        </p:nvSpPr>
        <p:spPr>
          <a:xfrm>
            <a:off x="1408429" y="1855607"/>
            <a:ext cx="10100946" cy="3269613"/>
          </a:xfrm>
          <a:prstGeom prst="rect">
            <a:avLst/>
          </a:prstGeom>
          <a:noFill/>
        </p:spPr>
        <p:txBody>
          <a:bodyPr wrap="square" rtlCol="0">
            <a:spAutoFit/>
          </a:bodyPr>
          <a:lstStyle/>
          <a:p>
            <a:pPr>
              <a:lnSpc>
                <a:spcPct val="150000"/>
              </a:lnSpc>
            </a:pPr>
            <a:r>
              <a:rPr lang="zh-CN" altLang="zh-CN" sz="2000" dirty="0">
                <a:effectLst/>
                <a:latin typeface="+mn-ea"/>
                <a:cs typeface="Times New Roman" panose="02020603050405020304" pitchFamily="18" charset="0"/>
              </a:rPr>
              <a:t>实训要求：根据图</a:t>
            </a:r>
            <a:r>
              <a:rPr lang="en-US" altLang="zh-CN" sz="2000" kern="0" dirty="0">
                <a:effectLst/>
                <a:latin typeface="+mn-ea"/>
                <a:cs typeface="Tahoma" panose="020B0604030504040204" pitchFamily="34" charset="0"/>
              </a:rPr>
              <a:t>8-1</a:t>
            </a:r>
            <a:r>
              <a:rPr lang="en-US" altLang="zh-CN" sz="2000" dirty="0">
                <a:effectLst/>
                <a:latin typeface="+mn-ea"/>
                <a:cs typeface="Times New Roman" panose="02020603050405020304" pitchFamily="18" charset="0"/>
              </a:rPr>
              <a:t>3</a:t>
            </a:r>
            <a:r>
              <a:rPr lang="zh-CN" altLang="zh-CN" sz="2000" dirty="0">
                <a:effectLst/>
                <a:latin typeface="+mn-ea"/>
                <a:cs typeface="Times New Roman" panose="02020603050405020304" pitchFamily="18" charset="0"/>
              </a:rPr>
              <a:t>所示的拓扑结构图搭建网络，分别采用编号的访问控制列表和命名的访问控制列表完成下面的各项实训任务，并验证结果的正确性</a:t>
            </a:r>
            <a:r>
              <a:rPr lang="zh-CN" altLang="en-US" sz="2000" dirty="0">
                <a:effectLst/>
                <a:latin typeface="+mn-ea"/>
                <a:cs typeface="Times New Roman" panose="02020603050405020304" pitchFamily="18" charset="0"/>
              </a:rPr>
              <a:t>。</a:t>
            </a:r>
            <a:endParaRPr lang="en-US" altLang="zh-CN" sz="2000" dirty="0">
              <a:effectLst/>
              <a:latin typeface="+mn-ea"/>
              <a:cs typeface="Times New Roman" panose="02020603050405020304" pitchFamily="18" charset="0"/>
            </a:endParaRPr>
          </a:p>
          <a:p>
            <a:pPr indent="266700" algn="l">
              <a:lnSpc>
                <a:spcPct val="150000"/>
              </a:lnSpc>
            </a:pPr>
            <a:r>
              <a:rPr lang="en-US" altLang="zh-CN" sz="2000" kern="100" dirty="0">
                <a:effectLst/>
                <a:latin typeface="+mn-ea"/>
              </a:rPr>
              <a:t>1.</a:t>
            </a:r>
            <a:r>
              <a:rPr lang="zh-CN" altLang="zh-CN" sz="2000" kern="100" dirty="0">
                <a:effectLst/>
                <a:latin typeface="+mn-ea"/>
              </a:rPr>
              <a:t>允许</a:t>
            </a:r>
            <a:r>
              <a:rPr lang="en-US" altLang="zh-CN" sz="2000" kern="100" dirty="0">
                <a:effectLst/>
                <a:latin typeface="+mn-ea"/>
              </a:rPr>
              <a:t>172.16.0.0/24</a:t>
            </a:r>
            <a:r>
              <a:rPr lang="zh-CN" altLang="zh-CN" sz="2000" kern="100" dirty="0">
                <a:effectLst/>
                <a:latin typeface="+mn-ea"/>
              </a:rPr>
              <a:t>网络访问</a:t>
            </a:r>
            <a:r>
              <a:rPr lang="en-US" altLang="zh-CN" sz="2000" kern="100" dirty="0">
                <a:effectLst/>
                <a:latin typeface="+mn-ea"/>
              </a:rPr>
              <a:t>192.168.100.0/24</a:t>
            </a:r>
            <a:r>
              <a:rPr lang="zh-CN" altLang="zh-CN" sz="2000" kern="100" dirty="0">
                <a:effectLst/>
                <a:latin typeface="+mn-ea"/>
              </a:rPr>
              <a:t>网段所有主机，但是只允许其访问</a:t>
            </a:r>
            <a:r>
              <a:rPr lang="en-US" altLang="zh-CN" sz="2000" kern="100" dirty="0">
                <a:effectLst/>
                <a:latin typeface="+mn-ea"/>
              </a:rPr>
              <a:t>192.168.0.0/24</a:t>
            </a:r>
            <a:r>
              <a:rPr lang="zh-CN" altLang="zh-CN" sz="2000" kern="100" dirty="0">
                <a:effectLst/>
                <a:latin typeface="+mn-ea"/>
              </a:rPr>
              <a:t>网段中的</a:t>
            </a:r>
            <a:r>
              <a:rPr lang="en-US" altLang="zh-CN" sz="2000" kern="100" dirty="0">
                <a:effectLst/>
                <a:latin typeface="+mn-ea"/>
              </a:rPr>
              <a:t>server0</a:t>
            </a:r>
            <a:r>
              <a:rPr lang="zh-CN" altLang="zh-CN" sz="2000" kern="100" dirty="0">
                <a:effectLst/>
                <a:latin typeface="+mn-ea"/>
              </a:rPr>
              <a:t>的</a:t>
            </a:r>
            <a:r>
              <a:rPr lang="en-US" altLang="zh-CN" sz="2000" kern="100" dirty="0">
                <a:effectLst/>
                <a:latin typeface="+mn-ea"/>
              </a:rPr>
              <a:t>www</a:t>
            </a:r>
            <a:r>
              <a:rPr lang="zh-CN" altLang="zh-CN" sz="2000" kern="100" dirty="0">
                <a:effectLst/>
                <a:latin typeface="+mn-ea"/>
              </a:rPr>
              <a:t>服务。</a:t>
            </a:r>
          </a:p>
          <a:p>
            <a:pPr indent="266700" algn="l">
              <a:lnSpc>
                <a:spcPct val="150000"/>
              </a:lnSpc>
            </a:pPr>
            <a:r>
              <a:rPr lang="en-US" altLang="zh-CN" sz="2000" kern="100" dirty="0">
                <a:effectLst/>
                <a:latin typeface="+mn-ea"/>
              </a:rPr>
              <a:t>2.</a:t>
            </a:r>
            <a:r>
              <a:rPr lang="zh-CN" altLang="zh-CN" sz="2000" kern="100" dirty="0">
                <a:effectLst/>
                <a:latin typeface="+mn-ea"/>
              </a:rPr>
              <a:t>禁止</a:t>
            </a:r>
            <a:r>
              <a:rPr lang="en-US" altLang="zh-CN" sz="2000" kern="100" dirty="0">
                <a:effectLst/>
                <a:latin typeface="+mn-ea"/>
              </a:rPr>
              <a:t>172.16.1.0/24</a:t>
            </a:r>
            <a:r>
              <a:rPr lang="zh-CN" altLang="zh-CN" sz="2000" kern="100" dirty="0">
                <a:effectLst/>
                <a:latin typeface="+mn-ea"/>
              </a:rPr>
              <a:t>网段主机访问</a:t>
            </a:r>
            <a:r>
              <a:rPr lang="en-US" altLang="zh-CN" sz="2000" kern="100" dirty="0">
                <a:effectLst/>
                <a:latin typeface="+mn-ea"/>
              </a:rPr>
              <a:t>192.168.100.0/24</a:t>
            </a:r>
            <a:r>
              <a:rPr lang="zh-CN" altLang="zh-CN" sz="2000" kern="100" dirty="0">
                <a:effectLst/>
                <a:latin typeface="+mn-ea"/>
              </a:rPr>
              <a:t>网络，只禁止</a:t>
            </a:r>
            <a:r>
              <a:rPr lang="en-US" altLang="zh-CN" sz="2000" kern="100" dirty="0">
                <a:effectLst/>
                <a:latin typeface="+mn-ea"/>
              </a:rPr>
              <a:t>172.16.1.0/24</a:t>
            </a:r>
            <a:r>
              <a:rPr lang="zh-CN" altLang="zh-CN" sz="2000" kern="100" dirty="0">
                <a:effectLst/>
                <a:latin typeface="+mn-ea"/>
              </a:rPr>
              <a:t>网段主机访问</a:t>
            </a:r>
            <a:r>
              <a:rPr lang="en-US" altLang="zh-CN" sz="2000" kern="100" dirty="0">
                <a:effectLst/>
                <a:latin typeface="+mn-ea"/>
              </a:rPr>
              <a:t>192.168.0.0/24</a:t>
            </a:r>
            <a:r>
              <a:rPr lang="zh-CN" altLang="zh-CN" sz="2000" kern="100" dirty="0">
                <a:effectLst/>
                <a:latin typeface="+mn-ea"/>
              </a:rPr>
              <a:t>网段中的</a:t>
            </a:r>
            <a:r>
              <a:rPr lang="en-US" altLang="zh-CN" sz="2000" kern="100" dirty="0">
                <a:effectLst/>
                <a:latin typeface="+mn-ea"/>
              </a:rPr>
              <a:t>server0</a:t>
            </a:r>
            <a:r>
              <a:rPr lang="zh-CN" altLang="zh-CN" sz="2000" kern="100" dirty="0">
                <a:effectLst/>
                <a:latin typeface="+mn-ea"/>
              </a:rPr>
              <a:t>的</a:t>
            </a:r>
            <a:r>
              <a:rPr lang="en-US" altLang="zh-CN" sz="2000" kern="100" dirty="0">
                <a:effectLst/>
                <a:latin typeface="+mn-ea"/>
              </a:rPr>
              <a:t>FTP</a:t>
            </a:r>
            <a:r>
              <a:rPr lang="zh-CN" altLang="zh-CN" sz="2000" kern="100" dirty="0">
                <a:effectLst/>
                <a:latin typeface="+mn-ea"/>
              </a:rPr>
              <a:t>服务。</a:t>
            </a:r>
          </a:p>
          <a:p>
            <a:pPr>
              <a:lnSpc>
                <a:spcPct val="150000"/>
              </a:lnSpc>
            </a:pPr>
            <a:endParaRPr lang="en-US" altLang="zh-CN" sz="2000" dirty="0">
              <a:effectLst/>
              <a:latin typeface="+mn-ea"/>
              <a:cs typeface="Tahoma" panose="020B0604030504040204" pitchFamily="34" charset="0"/>
            </a:endParaRPr>
          </a:p>
        </p:txBody>
      </p:sp>
    </p:spTree>
    <p:extLst>
      <p:ext uri="{BB962C8B-B14F-4D97-AF65-F5344CB8AC3E}">
        <p14:creationId xmlns:p14="http://schemas.microsoft.com/office/powerpoint/2010/main" val="1905092251"/>
      </p:ext>
    </p:extLst>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8.10 </a:t>
            </a:r>
            <a:r>
              <a:rPr lang="zh-CN" altLang="en-US" dirty="0"/>
              <a:t>项目实训</a:t>
            </a:r>
          </a:p>
        </p:txBody>
      </p:sp>
      <p:sp>
        <p:nvSpPr>
          <p:cNvPr id="6" name="内容占位符 5"/>
          <p:cNvSpPr>
            <a:spLocks noGrp="1"/>
          </p:cNvSpPr>
          <p:nvPr>
            <p:ph idx="13"/>
          </p:nvPr>
        </p:nvSpPr>
        <p:spPr/>
        <p:txBody>
          <a:bodyPr>
            <a:noAutofit/>
          </a:bodyPr>
          <a:lstStyle/>
          <a:p>
            <a:pPr indent="306070">
              <a:spcBef>
                <a:spcPts val="600"/>
              </a:spcBef>
              <a:spcAft>
                <a:spcPts val="600"/>
              </a:spcAft>
            </a:pPr>
            <a:endParaRPr lang="zh-CN" altLang="zh-CN" b="1"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 name="图片 1">
            <a:extLst>
              <a:ext uri="{FF2B5EF4-FFF2-40B4-BE49-F238E27FC236}">
                <a16:creationId xmlns:a16="http://schemas.microsoft.com/office/drawing/2014/main" id="{17D589A6-A037-AB25-2ABB-1E599F48EA69}"/>
              </a:ext>
            </a:extLst>
          </p:cNvPr>
          <p:cNvPicPr>
            <a:picLocks noChangeAspect="1"/>
          </p:cNvPicPr>
          <p:nvPr/>
        </p:nvPicPr>
        <p:blipFill>
          <a:blip r:embed="rId2"/>
          <a:stretch>
            <a:fillRect/>
          </a:stretch>
        </p:blipFill>
        <p:spPr>
          <a:xfrm>
            <a:off x="2136775" y="2056737"/>
            <a:ext cx="7208703" cy="3291043"/>
          </a:xfrm>
          <a:prstGeom prst="rect">
            <a:avLst/>
          </a:prstGeom>
        </p:spPr>
      </p:pic>
      <p:sp>
        <p:nvSpPr>
          <p:cNvPr id="3" name="文本框 2">
            <a:extLst>
              <a:ext uri="{FF2B5EF4-FFF2-40B4-BE49-F238E27FC236}">
                <a16:creationId xmlns:a16="http://schemas.microsoft.com/office/drawing/2014/main" id="{08B54227-5F46-2463-B841-07672BA6B794}"/>
              </a:ext>
            </a:extLst>
          </p:cNvPr>
          <p:cNvSpPr txBox="1"/>
          <p:nvPr/>
        </p:nvSpPr>
        <p:spPr>
          <a:xfrm>
            <a:off x="3355975" y="5868194"/>
            <a:ext cx="4800600" cy="338554"/>
          </a:xfrm>
          <a:prstGeom prst="rect">
            <a:avLst/>
          </a:prstGeom>
          <a:noFill/>
        </p:spPr>
        <p:txBody>
          <a:bodyPr wrap="square" rtlCol="0">
            <a:spAutoFit/>
          </a:bodyPr>
          <a:lstStyle/>
          <a:p>
            <a:pPr algn="ctr"/>
            <a:r>
              <a:rPr lang="zh-CN" altLang="zh-CN" sz="1600" kern="100" dirty="0">
                <a:solidFill>
                  <a:srgbClr val="000000"/>
                </a:solidFill>
                <a:effectLst/>
                <a:latin typeface="+mn-ea"/>
                <a:cs typeface="Times New Roman" panose="02020603050405020304" pitchFamily="18" charset="0"/>
              </a:rPr>
              <a:t>图</a:t>
            </a:r>
            <a:r>
              <a:rPr lang="en-US" altLang="zh-CN" sz="1600" kern="0" dirty="0">
                <a:solidFill>
                  <a:srgbClr val="000000"/>
                </a:solidFill>
                <a:effectLst/>
                <a:latin typeface="+mn-ea"/>
                <a:cs typeface="Tahoma" panose="020B0604030504040204" pitchFamily="34" charset="0"/>
              </a:rPr>
              <a:t>8-1</a:t>
            </a:r>
            <a:r>
              <a:rPr lang="en-US" altLang="zh-CN" sz="1600" kern="100" dirty="0">
                <a:solidFill>
                  <a:srgbClr val="000000"/>
                </a:solidFill>
                <a:effectLst/>
                <a:latin typeface="+mn-ea"/>
                <a:cs typeface="Times New Roman" panose="02020603050405020304" pitchFamily="18" charset="0"/>
              </a:rPr>
              <a:t>3 </a:t>
            </a:r>
            <a:r>
              <a:rPr lang="zh-CN" altLang="zh-CN" sz="1600" kern="100" dirty="0">
                <a:solidFill>
                  <a:srgbClr val="000000"/>
                </a:solidFill>
                <a:effectLst/>
                <a:latin typeface="+mn-ea"/>
                <a:cs typeface="Times New Roman" panose="02020603050405020304" pitchFamily="18" charset="0"/>
              </a:rPr>
              <a:t>配置访问控制列表随堂实训拓扑图</a:t>
            </a:r>
          </a:p>
        </p:txBody>
      </p:sp>
    </p:spTree>
    <p:extLst>
      <p:ext uri="{BB962C8B-B14F-4D97-AF65-F5344CB8AC3E}">
        <p14:creationId xmlns:p14="http://schemas.microsoft.com/office/powerpoint/2010/main" val="3196232173"/>
      </p:ext>
    </p:extLst>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946775" y="3270785"/>
            <a:ext cx="5724644" cy="1226170"/>
          </a:xfrm>
          <a:prstGeom prst="rect">
            <a:avLst/>
          </a:prstGeom>
          <a:noFill/>
        </p:spPr>
        <p:txBody>
          <a:bodyPr wrap="none" rtlCol="0" anchor="t">
            <a:spAutoFit/>
          </a:bodyPr>
          <a:lstStyle/>
          <a:p>
            <a:pPr fontAlgn="auto">
              <a:lnSpc>
                <a:spcPct val="110000"/>
              </a:lnSpc>
            </a:pPr>
            <a:r>
              <a:rPr lang="zh-CN" altLang="en-US" sz="7200" dirty="0">
                <a:cs typeface="+mn-ea"/>
                <a:sym typeface="+mn-lt"/>
              </a:rPr>
              <a:t>感谢您的观看</a:t>
            </a:r>
          </a:p>
        </p:txBody>
      </p:sp>
      <p:sp>
        <p:nvSpPr>
          <p:cNvPr id="5" name="文本框 4"/>
          <p:cNvSpPr txBox="1"/>
          <p:nvPr/>
        </p:nvSpPr>
        <p:spPr>
          <a:xfrm>
            <a:off x="2605231" y="304871"/>
            <a:ext cx="2493567" cy="375896"/>
          </a:xfrm>
          <a:prstGeom prst="rect">
            <a:avLst/>
          </a:prstGeom>
          <a:noFill/>
        </p:spPr>
        <p:txBody>
          <a:bodyPr wrap="none" rtlCol="0" anchor="t">
            <a:spAutoFit/>
          </a:bodyPr>
          <a:lstStyle/>
          <a:p>
            <a:pPr marL="0" marR="0" lvl="0" indent="0" algn="l" defTabSz="914583" rtl="0" eaLnBrk="1" fontAlgn="auto" latinLnBrk="0" hangingPunct="1">
              <a:lnSpc>
                <a:spcPct val="11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4080DC"/>
                </a:solidFill>
                <a:effectLst/>
                <a:uLnTx/>
                <a:uFillTx/>
                <a:latin typeface="微软雅黑"/>
                <a:ea typeface="微软雅黑"/>
                <a:cs typeface="+mn-ea"/>
                <a:sym typeface="+mn-lt"/>
              </a:rPr>
              <a:t>名校名师精品系列教材</a:t>
            </a:r>
          </a:p>
        </p:txBody>
      </p:sp>
      <p:sp>
        <p:nvSpPr>
          <p:cNvPr id="7" name="文本框 6"/>
          <p:cNvSpPr txBox="1"/>
          <p:nvPr/>
        </p:nvSpPr>
        <p:spPr>
          <a:xfrm>
            <a:off x="6026134" y="4362190"/>
            <a:ext cx="5669957" cy="322020"/>
          </a:xfrm>
          <a:prstGeom prst="rect">
            <a:avLst/>
          </a:prstGeom>
          <a:noFill/>
        </p:spPr>
        <p:txBody>
          <a:bodyPr wrap="square" rtlCol="0" anchor="t">
            <a:spAutoFit/>
          </a:bodyPr>
          <a:lstStyle/>
          <a:p>
            <a:pPr marL="0" marR="0" lvl="0" indent="0" algn="dist" defTabSz="914583" rtl="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a:ln>
                  <a:noFill/>
                </a:ln>
                <a:solidFill>
                  <a:prstClr val="black">
                    <a:lumMod val="65000"/>
                    <a:lumOff val="35000"/>
                  </a:prstClr>
                </a:solidFill>
                <a:effectLst/>
                <a:uLnTx/>
                <a:uFillTx/>
                <a:latin typeface="微软雅黑"/>
                <a:ea typeface="微软雅黑"/>
                <a:cs typeface="+mn-ea"/>
                <a:sym typeface="+mn-lt"/>
              </a:rPr>
              <a:t>Foundations of Computer Network Technology</a:t>
            </a:r>
            <a:endPar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a:ea typeface="微软雅黑"/>
              <a:cs typeface="+mn-ea"/>
              <a:sym typeface="+mn-lt"/>
            </a:endParaRPr>
          </a:p>
        </p:txBody>
      </p:sp>
    </p:spTree>
    <p:extLst>
      <p:ext uri="{BB962C8B-B14F-4D97-AF65-F5344CB8AC3E}">
        <p14:creationId xmlns:p14="http://schemas.microsoft.com/office/powerpoint/2010/main" val="2089969542"/>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8.2  </a:t>
            </a:r>
            <a:r>
              <a:rPr lang="zh-CN" altLang="en-US" sz="2400" dirty="0"/>
              <a:t>职业能力目标和要求</a:t>
            </a:r>
          </a:p>
        </p:txBody>
      </p:sp>
      <p:sp>
        <p:nvSpPr>
          <p:cNvPr id="6" name="内容占位符 5"/>
          <p:cNvSpPr>
            <a:spLocks noGrp="1"/>
          </p:cNvSpPr>
          <p:nvPr>
            <p:ph idx="13"/>
          </p:nvPr>
        </p:nvSpPr>
        <p:spPr>
          <a:xfrm>
            <a:off x="1069975" y="984137"/>
            <a:ext cx="10747058" cy="464458"/>
          </a:xfrm>
        </p:spPr>
        <p:txBody>
          <a:bodyPr>
            <a:noAutofit/>
          </a:bodyPr>
          <a:lstStyle/>
          <a:p>
            <a:r>
              <a:rPr lang="zh-CN" altLang="en-US" sz="2400" b="1" dirty="0"/>
              <a:t>二、</a:t>
            </a:r>
            <a:r>
              <a:rPr lang="zh-CN" altLang="en-US" sz="2400" b="1" dirty="0">
                <a:sym typeface="+mn-ea"/>
              </a:rPr>
              <a:t>重点、难点</a:t>
            </a:r>
            <a:endParaRPr lang="zh-CN" altLang="en-US" sz="2400" dirty="0"/>
          </a:p>
        </p:txBody>
      </p:sp>
      <p:sp>
        <p:nvSpPr>
          <p:cNvPr id="2" name="文本框 1"/>
          <p:cNvSpPr txBox="1"/>
          <p:nvPr/>
        </p:nvSpPr>
        <p:spPr>
          <a:xfrm>
            <a:off x="939327" y="1600994"/>
            <a:ext cx="9908938" cy="3269613"/>
          </a:xfrm>
          <a:prstGeom prst="rect">
            <a:avLst/>
          </a:prstGeom>
          <a:noFill/>
        </p:spPr>
        <p:txBody>
          <a:bodyPr wrap="square" rtlCol="0" anchor="t">
            <a:spAutoFit/>
          </a:bodyPr>
          <a:lstStyle/>
          <a:p>
            <a:pPr eaLnBrk="1" hangingPunct="1">
              <a:lnSpc>
                <a:spcPct val="150000"/>
              </a:lnSpc>
              <a:defRPr/>
            </a:pPr>
            <a:r>
              <a:rPr kumimoji="0" lang="zh-CN" altLang="en-US" sz="2000" b="1" dirty="0">
                <a:latin typeface="+mn-ea"/>
                <a:ea typeface="+mn-ea"/>
              </a:rPr>
              <a:t>教学重点</a:t>
            </a:r>
            <a:r>
              <a:rPr kumimoji="0" lang="zh-CN" altLang="en-US" sz="2000" dirty="0">
                <a:latin typeface="+mn-ea"/>
                <a:ea typeface="+mn-ea"/>
              </a:rPr>
              <a:t> ：</a:t>
            </a:r>
            <a:endParaRPr kumimoji="0" lang="en-US" altLang="zh-CN" sz="2000" dirty="0">
              <a:latin typeface="+mn-ea"/>
              <a:ea typeface="+mn-ea"/>
            </a:endParaRPr>
          </a:p>
          <a:p>
            <a:pPr eaLnBrk="1" hangingPunct="1">
              <a:lnSpc>
                <a:spcPct val="150000"/>
              </a:lnSpc>
              <a:defRPr/>
            </a:pPr>
            <a:r>
              <a:rPr kumimoji="0" lang="en-US" altLang="zh-CN" sz="2000" dirty="0">
                <a:latin typeface="+mn-ea"/>
                <a:ea typeface="+mn-ea"/>
                <a:cs typeface="Arial" pitchFamily="34" charset="0"/>
              </a:rPr>
              <a:t>1</a:t>
            </a:r>
            <a:r>
              <a:rPr kumimoji="0" lang="zh-CN" altLang="en-US" sz="2000" dirty="0">
                <a:latin typeface="+mn-ea"/>
                <a:ea typeface="+mn-ea"/>
                <a:cs typeface="Arial" pitchFamily="34" charset="0"/>
              </a:rPr>
              <a:t>、</a:t>
            </a:r>
            <a:r>
              <a:rPr lang="en-US" altLang="zh-CN" sz="2000" dirty="0">
                <a:latin typeface="+mn-ea"/>
                <a:ea typeface="+mn-ea"/>
                <a:cs typeface="Arial" pitchFamily="34" charset="0"/>
              </a:rPr>
              <a:t>ACL</a:t>
            </a:r>
            <a:r>
              <a:rPr lang="zh-CN" altLang="en-US" sz="2000" dirty="0">
                <a:latin typeface="+mn-ea"/>
                <a:ea typeface="+mn-ea"/>
              </a:rPr>
              <a:t>配置过程</a:t>
            </a:r>
            <a:endParaRPr kumimoji="0" lang="zh-CN" altLang="en-US" sz="2000" dirty="0">
              <a:latin typeface="+mn-ea"/>
              <a:ea typeface="+mn-ea"/>
            </a:endParaRPr>
          </a:p>
          <a:p>
            <a:pPr eaLnBrk="1" hangingPunct="1">
              <a:lnSpc>
                <a:spcPct val="150000"/>
              </a:lnSpc>
              <a:defRPr/>
            </a:pPr>
            <a:r>
              <a:rPr kumimoji="0" lang="en-US" altLang="zh-CN" sz="2000" dirty="0">
                <a:latin typeface="+mn-ea"/>
                <a:ea typeface="+mn-ea"/>
              </a:rPr>
              <a:t>2</a:t>
            </a:r>
            <a:r>
              <a:rPr kumimoji="0" lang="zh-CN" altLang="en-US" sz="2000" dirty="0">
                <a:latin typeface="+mn-ea"/>
                <a:ea typeface="+mn-ea"/>
              </a:rPr>
              <a:t>、标准</a:t>
            </a:r>
            <a:r>
              <a:rPr kumimoji="0" lang="en-US" altLang="zh-CN" sz="2000" dirty="0">
                <a:latin typeface="+mn-ea"/>
                <a:ea typeface="+mn-ea"/>
              </a:rPr>
              <a:t>ACL </a:t>
            </a:r>
            <a:r>
              <a:rPr kumimoji="0" lang="zh-CN" altLang="en-US" sz="2000" dirty="0">
                <a:latin typeface="+mn-ea"/>
                <a:ea typeface="+mn-ea"/>
              </a:rPr>
              <a:t>的配置、删除</a:t>
            </a:r>
          </a:p>
          <a:p>
            <a:pPr eaLnBrk="1" hangingPunct="1">
              <a:lnSpc>
                <a:spcPct val="150000"/>
              </a:lnSpc>
              <a:defRPr/>
            </a:pPr>
            <a:r>
              <a:rPr kumimoji="0" lang="en-US" altLang="zh-CN" sz="2000" dirty="0">
                <a:latin typeface="+mn-ea"/>
                <a:ea typeface="+mn-ea"/>
              </a:rPr>
              <a:t>3</a:t>
            </a:r>
            <a:r>
              <a:rPr kumimoji="0" lang="zh-CN" altLang="en-US" sz="2000" dirty="0">
                <a:latin typeface="+mn-ea"/>
                <a:ea typeface="+mn-ea"/>
              </a:rPr>
              <a:t>、扩展</a:t>
            </a:r>
            <a:r>
              <a:rPr kumimoji="0" lang="en-US" altLang="zh-CN" sz="2000" dirty="0">
                <a:latin typeface="+mn-ea"/>
                <a:ea typeface="+mn-ea"/>
              </a:rPr>
              <a:t>ACL</a:t>
            </a:r>
            <a:r>
              <a:rPr kumimoji="0" lang="zh-CN" altLang="en-US" sz="2000" dirty="0">
                <a:latin typeface="+mn-ea"/>
                <a:ea typeface="+mn-ea"/>
              </a:rPr>
              <a:t>的配置、删除 </a:t>
            </a:r>
          </a:p>
          <a:p>
            <a:pPr eaLnBrk="1" hangingPunct="1">
              <a:lnSpc>
                <a:spcPct val="150000"/>
              </a:lnSpc>
              <a:defRPr/>
            </a:pPr>
            <a:r>
              <a:rPr kumimoji="0" lang="zh-CN" altLang="en-US" sz="2000" b="1" dirty="0">
                <a:latin typeface="+mn-ea"/>
                <a:ea typeface="+mn-ea"/>
              </a:rPr>
              <a:t>教学难点</a:t>
            </a:r>
            <a:r>
              <a:rPr kumimoji="0" lang="zh-CN" altLang="en-US" sz="2000" dirty="0">
                <a:latin typeface="+mn-ea"/>
                <a:ea typeface="+mn-ea"/>
              </a:rPr>
              <a:t> ：</a:t>
            </a:r>
          </a:p>
          <a:p>
            <a:pPr eaLnBrk="1" hangingPunct="1">
              <a:lnSpc>
                <a:spcPct val="150000"/>
              </a:lnSpc>
              <a:defRPr/>
            </a:pPr>
            <a:r>
              <a:rPr lang="en-US" altLang="zh-CN" sz="2000" dirty="0">
                <a:latin typeface="+mn-ea"/>
                <a:ea typeface="+mn-ea"/>
                <a:cs typeface="Arial" pitchFamily="34" charset="0"/>
              </a:rPr>
              <a:t>1</a:t>
            </a:r>
            <a:r>
              <a:rPr lang="zh-CN" altLang="en-US" sz="2000" dirty="0">
                <a:latin typeface="+mn-ea"/>
                <a:ea typeface="+mn-ea"/>
                <a:cs typeface="Arial" pitchFamily="34" charset="0"/>
              </a:rPr>
              <a:t>、</a:t>
            </a:r>
            <a:r>
              <a:rPr lang="en-US" altLang="zh-CN" sz="2000" dirty="0">
                <a:latin typeface="+mn-ea"/>
                <a:ea typeface="+mn-ea"/>
                <a:cs typeface="Arial" pitchFamily="34" charset="0"/>
              </a:rPr>
              <a:t>ACL</a:t>
            </a:r>
            <a:r>
              <a:rPr lang="zh-CN" altLang="en-US" sz="2000" dirty="0">
                <a:latin typeface="+mn-ea"/>
                <a:ea typeface="+mn-ea"/>
              </a:rPr>
              <a:t>的工作过程及原理</a:t>
            </a:r>
            <a:endParaRPr lang="en-US" altLang="zh-CN" sz="2000" dirty="0">
              <a:latin typeface="+mn-ea"/>
              <a:ea typeface="+mn-ea"/>
            </a:endParaRPr>
          </a:p>
          <a:p>
            <a:pPr algn="just" eaLnBrk="1" hangingPunct="1">
              <a:lnSpc>
                <a:spcPct val="150000"/>
              </a:lnSpc>
              <a:buClr>
                <a:srgbClr val="008080"/>
              </a:buClr>
              <a:defRPr/>
            </a:pPr>
            <a:r>
              <a:rPr kumimoji="0" lang="en-US" altLang="zh-CN" sz="2000" dirty="0">
                <a:latin typeface="+mn-ea"/>
                <a:ea typeface="+mn-ea"/>
              </a:rPr>
              <a:t>2</a:t>
            </a:r>
            <a:r>
              <a:rPr kumimoji="0" lang="zh-CN" altLang="en-US" sz="2000" dirty="0">
                <a:latin typeface="+mn-ea"/>
                <a:ea typeface="+mn-ea"/>
              </a:rPr>
              <a:t>、</a:t>
            </a:r>
            <a:r>
              <a:rPr lang="zh-CN" altLang="en-US" sz="2000" dirty="0">
                <a:latin typeface="+mn-ea"/>
                <a:ea typeface="+mn-ea"/>
              </a:rPr>
              <a:t>翻转掩码的计算方法</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605457871"/>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lgn="l">
              <a:lnSpc>
                <a:spcPct val="172000"/>
              </a:lnSpc>
              <a:spcBef>
                <a:spcPts val="600"/>
              </a:spcBef>
              <a:spcAft>
                <a:spcPts val="600"/>
              </a:spcAft>
            </a:pPr>
            <a:r>
              <a:rPr lang="en-US" altLang="zh-CN" b="1" dirty="0">
                <a:effectLst/>
                <a:latin typeface="+mn-ea"/>
              </a:rPr>
              <a:t>ACL</a:t>
            </a:r>
            <a:r>
              <a:rPr lang="zh-CN" altLang="zh-CN" b="1" dirty="0">
                <a:effectLst/>
                <a:latin typeface="+mn-ea"/>
                <a:cs typeface="Times New Roman" panose="02020603050405020304" pitchFamily="18" charset="0"/>
              </a:rPr>
              <a:t>的概念及用途</a:t>
            </a:r>
            <a:endParaRPr lang="zh-CN" altLang="zh-CN" b="1" kern="100" dirty="0">
              <a:effectLst/>
              <a:latin typeface="+mn-ea"/>
            </a:endParaRPr>
          </a:p>
        </p:txBody>
      </p:sp>
      <p:sp>
        <p:nvSpPr>
          <p:cNvPr id="2" name="文本框 1"/>
          <p:cNvSpPr txBox="1"/>
          <p:nvPr/>
        </p:nvSpPr>
        <p:spPr>
          <a:xfrm>
            <a:off x="917575" y="1585687"/>
            <a:ext cx="10747058" cy="3731278"/>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访问控制列表技术是一种重要的软件防火墙技术，配置在网络互联设备上，为网络提供安全保护功能。访问控制列表中包含了一组安全控制和检查的命令列表，一般应用在交换机或者路由器接口上，这些指令列表告诉路由器哪些数据包可以通过，哪些数据包需要拒绝。至于什么样特征的数据包被接收还是被拒绝，可以由数据包中携带的源地址、目的地址、端口号、协议等包的特征信息来决定。</a:t>
            </a:r>
          </a:p>
          <a:p>
            <a:pPr indent="266700" algn="just">
              <a:lnSpc>
                <a:spcPct val="150000"/>
              </a:lnSpc>
            </a:pPr>
            <a:r>
              <a:rPr lang="zh-CN" altLang="zh-CN" sz="2000" kern="100" dirty="0">
                <a:effectLst/>
                <a:latin typeface="+mn-ea"/>
              </a:rPr>
              <a:t>访问控制列表技术通过对网络中所有的输入和输出访问数据流进行控制，过滤掉网络中非法的未授权的数据服务，限制通过网络中的流量，是对通信信息起到控制的手段，用来提高网络的安全性能。</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4602603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lgn="l">
              <a:lnSpc>
                <a:spcPct val="172000"/>
              </a:lnSpc>
              <a:spcBef>
                <a:spcPts val="600"/>
              </a:spcBef>
              <a:spcAft>
                <a:spcPts val="600"/>
              </a:spcAft>
            </a:pPr>
            <a:r>
              <a:rPr lang="en-US" altLang="zh-CN" b="1" dirty="0">
                <a:effectLst/>
                <a:latin typeface="+mn-ea"/>
              </a:rPr>
              <a:t>ACL</a:t>
            </a:r>
            <a:r>
              <a:rPr lang="zh-CN" altLang="zh-CN" b="1" dirty="0">
                <a:effectLst/>
                <a:latin typeface="+mn-ea"/>
                <a:cs typeface="Times New Roman" panose="02020603050405020304" pitchFamily="18" charset="0"/>
              </a:rPr>
              <a:t>的概念及用途</a:t>
            </a:r>
            <a:endParaRPr lang="zh-CN" altLang="zh-CN" b="1" kern="100" dirty="0">
              <a:effectLst/>
              <a:latin typeface="+mn-ea"/>
            </a:endParaRPr>
          </a:p>
        </p:txBody>
      </p:sp>
      <p:sp>
        <p:nvSpPr>
          <p:cNvPr id="2" name="文本框 1"/>
          <p:cNvSpPr txBox="1"/>
          <p:nvPr/>
        </p:nvSpPr>
        <p:spPr>
          <a:xfrm>
            <a:off x="917575" y="1585687"/>
            <a:ext cx="10747058" cy="2346283"/>
          </a:xfrm>
          <a:prstGeom prst="rect">
            <a:avLst/>
          </a:prstGeom>
          <a:noFill/>
        </p:spPr>
        <p:txBody>
          <a:bodyPr wrap="square" rtlCol="0" anchor="t">
            <a:spAutoFit/>
          </a:bodyPr>
          <a:lstStyle/>
          <a:p>
            <a:pPr indent="266700" algn="just">
              <a:lnSpc>
                <a:spcPct val="150000"/>
              </a:lnSpc>
            </a:pPr>
            <a:r>
              <a:rPr lang="en-US" altLang="zh-CN" sz="2000" b="1" kern="100" dirty="0">
                <a:effectLst/>
                <a:latin typeface="+mn-ea"/>
                <a:cs typeface="Times New Roman" panose="02020603050405020304" pitchFamily="18" charset="0"/>
              </a:rPr>
              <a:t>1.</a:t>
            </a:r>
            <a:r>
              <a:rPr lang="zh-CN" altLang="zh-CN" sz="2000" b="1" kern="100" dirty="0">
                <a:effectLst/>
                <a:latin typeface="+mn-ea"/>
                <a:cs typeface="Times New Roman" panose="02020603050405020304" pitchFamily="18" charset="0"/>
              </a:rPr>
              <a:t>什么是访问控制列表</a:t>
            </a:r>
            <a:endParaRPr lang="en-US" altLang="zh-CN" sz="2000" dirty="0">
              <a:effectLst/>
              <a:latin typeface="+mn-ea"/>
              <a:cs typeface="Times New Roman" panose="02020603050405020304" pitchFamily="18" charset="0"/>
            </a:endParaRPr>
          </a:p>
          <a:p>
            <a:pPr indent="266700" algn="just">
              <a:lnSpc>
                <a:spcPct val="150000"/>
              </a:lnSpc>
            </a:pPr>
            <a:r>
              <a:rPr lang="zh-CN" altLang="zh-CN" sz="2000" dirty="0">
                <a:effectLst/>
                <a:latin typeface="+mn-ea"/>
                <a:cs typeface="Times New Roman" panose="02020603050405020304" pitchFamily="18" charset="0"/>
              </a:rPr>
              <a:t>访问控制列表（</a:t>
            </a:r>
            <a:r>
              <a:rPr lang="en-US" altLang="zh-CN" sz="2000" dirty="0">
                <a:effectLst/>
                <a:latin typeface="+mn-ea"/>
                <a:cs typeface="Times New Roman" panose="02020603050405020304" pitchFamily="18" charset="0"/>
              </a:rPr>
              <a:t>Access Control Lists</a:t>
            </a:r>
            <a:r>
              <a:rPr lang="zh-CN" altLang="zh-CN" sz="2000" dirty="0">
                <a:effectLst/>
                <a:latin typeface="+mn-ea"/>
                <a:cs typeface="Times New Roman" panose="02020603050405020304" pitchFamily="18" charset="0"/>
              </a:rPr>
              <a:t>，</a:t>
            </a:r>
            <a:r>
              <a:rPr lang="en-US" altLang="zh-CN" sz="2000" dirty="0">
                <a:effectLst/>
                <a:latin typeface="+mn-ea"/>
                <a:cs typeface="Times New Roman" panose="02020603050405020304" pitchFamily="18" charset="0"/>
              </a:rPr>
              <a:t>ACL</a:t>
            </a:r>
            <a:r>
              <a:rPr lang="zh-CN" altLang="zh-CN" sz="2000" dirty="0">
                <a:effectLst/>
                <a:latin typeface="+mn-ea"/>
                <a:cs typeface="Times New Roman" panose="02020603050405020304" pitchFamily="18" charset="0"/>
              </a:rPr>
              <a:t>）也称为访问列表（</a:t>
            </a:r>
            <a:r>
              <a:rPr lang="en-US" altLang="zh-CN" sz="2000" dirty="0">
                <a:effectLst/>
                <a:latin typeface="+mn-ea"/>
                <a:cs typeface="Times New Roman" panose="02020603050405020304" pitchFamily="18" charset="0"/>
              </a:rPr>
              <a:t>Access Lists</a:t>
            </a:r>
            <a:r>
              <a:rPr lang="zh-CN" altLang="zh-CN" sz="2000" dirty="0">
                <a:effectLst/>
                <a:latin typeface="+mn-ea"/>
                <a:cs typeface="Times New Roman" panose="02020603050405020304" pitchFamily="18" charset="0"/>
              </a:rPr>
              <a:t>），使用包过滤技术，在路由器上读取经过路由器接口上的数据报文的第三层及第四层包头中的信息，如：源地址、目的地址、源端口、目的端口等，根据预先定义好的规则对包进行过滤，从而达到访问控制的目的</a:t>
            </a:r>
            <a:r>
              <a:rPr lang="zh-CN" altLang="en-US" sz="2000" dirty="0">
                <a:latin typeface="+mn-ea"/>
                <a:cs typeface="Times New Roman" panose="02020603050405020304" pitchFamily="18" charset="0"/>
              </a:rPr>
              <a:t>。</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86706635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8.3 </a:t>
            </a:r>
            <a:r>
              <a:rPr lang="zh-CN" altLang="en-US" dirty="0"/>
              <a:t>相关知识</a:t>
            </a:r>
          </a:p>
        </p:txBody>
      </p:sp>
      <p:sp>
        <p:nvSpPr>
          <p:cNvPr id="6" name="内容占位符 5"/>
          <p:cNvSpPr>
            <a:spLocks noGrp="1"/>
          </p:cNvSpPr>
          <p:nvPr>
            <p:ph idx="13"/>
          </p:nvPr>
        </p:nvSpPr>
        <p:spPr/>
        <p:txBody>
          <a:bodyPr>
            <a:noAutofit/>
          </a:bodyPr>
          <a:lstStyle/>
          <a:p>
            <a:pPr indent="306070" algn="l">
              <a:lnSpc>
                <a:spcPct val="172000"/>
              </a:lnSpc>
              <a:spcBef>
                <a:spcPts val="600"/>
              </a:spcBef>
              <a:spcAft>
                <a:spcPts val="600"/>
              </a:spcAft>
            </a:pPr>
            <a:r>
              <a:rPr lang="en-US" altLang="zh-CN" b="1" dirty="0">
                <a:effectLst/>
                <a:latin typeface="+mn-ea"/>
              </a:rPr>
              <a:t>ACL</a:t>
            </a:r>
            <a:r>
              <a:rPr lang="zh-CN" altLang="zh-CN" b="1" dirty="0">
                <a:effectLst/>
                <a:latin typeface="+mn-ea"/>
                <a:cs typeface="Times New Roman" panose="02020603050405020304" pitchFamily="18" charset="0"/>
              </a:rPr>
              <a:t>的概念及用途</a:t>
            </a:r>
            <a:endParaRPr lang="zh-CN" altLang="zh-CN" b="1" kern="100" dirty="0">
              <a:effectLst/>
              <a:latin typeface="+mn-ea"/>
            </a:endParaRPr>
          </a:p>
        </p:txBody>
      </p:sp>
      <p:sp>
        <p:nvSpPr>
          <p:cNvPr id="2" name="文本框 1"/>
          <p:cNvSpPr txBox="1"/>
          <p:nvPr/>
        </p:nvSpPr>
        <p:spPr>
          <a:xfrm>
            <a:off x="917575" y="1585687"/>
            <a:ext cx="10747058" cy="2807948"/>
          </a:xfrm>
          <a:prstGeom prst="rect">
            <a:avLst/>
          </a:prstGeom>
          <a:noFill/>
        </p:spPr>
        <p:txBody>
          <a:bodyPr wrap="square" rtlCol="0" anchor="t">
            <a:spAutoFit/>
          </a:bodyPr>
          <a:lstStyle/>
          <a:p>
            <a:pPr indent="267970" algn="just">
              <a:lnSpc>
                <a:spcPct val="150000"/>
              </a:lnSpc>
            </a:pPr>
            <a:r>
              <a:rPr lang="en-US" altLang="zh-CN" sz="2000" b="1" kern="100" dirty="0">
                <a:effectLst/>
                <a:latin typeface="+mn-ea"/>
                <a:cs typeface="Times New Roman" panose="02020603050405020304" pitchFamily="18" charset="0"/>
              </a:rPr>
              <a:t>2. ACL</a:t>
            </a:r>
            <a:r>
              <a:rPr lang="zh-CN" altLang="zh-CN" sz="2000" b="1" kern="100" dirty="0">
                <a:effectLst/>
                <a:latin typeface="+mn-ea"/>
                <a:cs typeface="Times New Roman" panose="02020603050405020304" pitchFamily="18" charset="0"/>
              </a:rPr>
              <a:t>用途</a:t>
            </a:r>
            <a:endParaRPr lang="zh-CN" altLang="zh-CN" sz="2000" kern="100" dirty="0">
              <a:effectLst/>
              <a:latin typeface="+mn-ea"/>
            </a:endParaRPr>
          </a:p>
          <a:p>
            <a:pPr indent="266700" algn="just">
              <a:lnSpc>
                <a:spcPct val="150000"/>
              </a:lnSpc>
            </a:pPr>
            <a:r>
              <a:rPr lang="en-US" altLang="zh-CN" sz="2000" kern="0" dirty="0">
                <a:effectLst/>
                <a:latin typeface="+mn-ea"/>
                <a:cs typeface="Tahoma" panose="020B0604030504040204" pitchFamily="34" charset="0"/>
              </a:rPr>
              <a:t>ACL</a:t>
            </a:r>
            <a:r>
              <a:rPr lang="zh-CN" altLang="zh-CN" sz="2000" kern="0" dirty="0">
                <a:effectLst/>
                <a:latin typeface="+mn-ea"/>
                <a:cs typeface="Tahoma" panose="020B0604030504040204" pitchFamily="34" charset="0"/>
              </a:rPr>
              <a:t>的用途很多，主要包括以下几项：</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1</a:t>
            </a:r>
            <a:r>
              <a:rPr lang="zh-CN" altLang="zh-CN" sz="2000" kern="0" dirty="0">
                <a:effectLst/>
                <a:latin typeface="+mn-ea"/>
                <a:cs typeface="Tahoma" panose="020B0604030504040204" pitchFamily="34" charset="0"/>
              </a:rPr>
              <a:t>）限制网络流量、提高网络性能；</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2</a:t>
            </a:r>
            <a:r>
              <a:rPr lang="zh-CN" altLang="zh-CN" sz="2000" kern="0" dirty="0">
                <a:effectLst/>
                <a:latin typeface="+mn-ea"/>
                <a:cs typeface="Tahoma" panose="020B0604030504040204" pitchFamily="34" charset="0"/>
              </a:rPr>
              <a:t>）提供对通信流量的控制手段；</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3</a:t>
            </a:r>
            <a:r>
              <a:rPr lang="zh-CN" altLang="zh-CN" sz="2000" kern="0" dirty="0">
                <a:effectLst/>
                <a:latin typeface="+mn-ea"/>
                <a:cs typeface="Tahoma" panose="020B0604030504040204" pitchFamily="34" charset="0"/>
              </a:rPr>
              <a:t>）提供网络访问的基本安全手段；</a:t>
            </a:r>
            <a:endParaRPr lang="zh-CN" altLang="zh-CN" sz="2000" kern="100" dirty="0">
              <a:effectLst/>
              <a:latin typeface="+mn-ea"/>
            </a:endParaRPr>
          </a:p>
          <a:p>
            <a:pPr indent="266700" algn="just">
              <a:lnSpc>
                <a:spcPct val="150000"/>
              </a:lnSpc>
            </a:pPr>
            <a:r>
              <a:rPr lang="zh-CN" altLang="zh-CN" sz="2000" kern="0" dirty="0">
                <a:effectLst/>
                <a:latin typeface="+mn-ea"/>
                <a:cs typeface="Tahoma" panose="020B0604030504040204" pitchFamily="34" charset="0"/>
              </a:rPr>
              <a:t>（</a:t>
            </a:r>
            <a:r>
              <a:rPr lang="en-US" altLang="zh-CN" sz="2000" kern="0" dirty="0">
                <a:effectLst/>
                <a:latin typeface="+mn-ea"/>
                <a:cs typeface="Tahoma" panose="020B0604030504040204" pitchFamily="34" charset="0"/>
              </a:rPr>
              <a:t>4</a:t>
            </a:r>
            <a:r>
              <a:rPr lang="zh-CN" altLang="zh-CN" sz="2000" kern="0" dirty="0">
                <a:effectLst/>
                <a:latin typeface="+mn-ea"/>
                <a:cs typeface="Tahoma" panose="020B0604030504040204" pitchFamily="34" charset="0"/>
              </a:rPr>
              <a:t>）在路由器（交换机）接口处，决定哪种类型的通信流量被转发、哪种被阻塞。 </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3840923579"/>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qdtzti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TotalTime>
  <Words>4553</Words>
  <Application>Microsoft Office PowerPoint</Application>
  <PresentationFormat>自定义</PresentationFormat>
  <Paragraphs>389</Paragraphs>
  <Slides>53</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53</vt:i4>
      </vt:variant>
    </vt:vector>
  </HeadingPairs>
  <TitlesOfParts>
    <vt:vector size="64" baseType="lpstr">
      <vt:lpstr>Arial Unicode MS</vt:lpstr>
      <vt:lpstr>Microsoft YaHei UI</vt:lpstr>
      <vt:lpstr>宋体</vt:lpstr>
      <vt:lpstr>微软雅黑</vt:lpstr>
      <vt:lpstr>Arial</vt:lpstr>
      <vt:lpstr>Calibri</vt:lpstr>
      <vt:lpstr>Helvetica</vt:lpstr>
      <vt:lpstr>Times New Roman</vt:lpstr>
      <vt:lpstr>Wingdings</vt:lpstr>
      <vt:lpstr>Office Theme</vt:lpstr>
      <vt:lpstr>第一PPT，www.1ppt.com</vt:lpstr>
      <vt:lpstr>PowerPoint 演示文稿</vt:lpstr>
      <vt:lpstr>PowerPoint 演示文稿</vt:lpstr>
      <vt:lpstr>PowerPoint 演示文稿</vt:lpstr>
      <vt:lpstr>8.1 项目导入</vt:lpstr>
      <vt:lpstr>8.2  职业能力目标和要求</vt:lpstr>
      <vt:lpstr>8.2  职业能力目标和要求</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8.3 相关知识</vt:lpstr>
      <vt:lpstr>8.4 项目设计与准备</vt:lpstr>
      <vt:lpstr>8.4 项目设计与准备</vt:lpstr>
      <vt:lpstr>8.5 项目实施</vt:lpstr>
      <vt:lpstr>8.5 项目实施</vt:lpstr>
      <vt:lpstr>8.5 项目实施</vt:lpstr>
      <vt:lpstr>8.5 项目实施</vt:lpstr>
      <vt:lpstr>8.5 项目实施</vt:lpstr>
      <vt:lpstr>8.5 项目实施</vt:lpstr>
      <vt:lpstr>8.5 项目实施</vt:lpstr>
      <vt:lpstr>8.6 项目验收</vt:lpstr>
      <vt:lpstr>8.6 项目验收</vt:lpstr>
      <vt:lpstr>8.6 项目验收</vt:lpstr>
      <vt:lpstr>8.6 项目验收</vt:lpstr>
      <vt:lpstr>8.7 项目小结</vt:lpstr>
      <vt:lpstr>8.8 知识拓展</vt:lpstr>
      <vt:lpstr>8.8 知识拓展</vt:lpstr>
      <vt:lpstr>8.8 知识拓展</vt:lpstr>
      <vt:lpstr>8.9 练习题</vt:lpstr>
      <vt:lpstr>8.10 项目实训</vt:lpstr>
      <vt:lpstr>8.10 项目实训</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dc:creator>
  <cp:lastModifiedBy>wang yuli</cp:lastModifiedBy>
  <cp:revision>187</cp:revision>
  <dcterms:created xsi:type="dcterms:W3CDTF">2006-08-16T00:00:00Z</dcterms:created>
  <dcterms:modified xsi:type="dcterms:W3CDTF">2023-01-13T12:22:55Z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2052-10.1.0.5740</vt:lpwstr>
  </property>
</Properties>
</file>