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Lst>
  <p:notesMasterIdLst>
    <p:notesMasterId r:id="rId55"/>
  </p:notesMasterIdLst>
  <p:handoutMasterIdLst>
    <p:handoutMasterId r:id="rId56"/>
  </p:handoutMasterIdLst>
  <p:sldIdLst>
    <p:sldId id="358" r:id="rId6"/>
    <p:sldId id="313" r:id="rId7"/>
    <p:sldId id="359" r:id="rId8"/>
    <p:sldId id="280" r:id="rId9"/>
    <p:sldId id="543" r:id="rId10"/>
    <p:sldId id="281" r:id="rId11"/>
    <p:sldId id="282" r:id="rId12"/>
    <p:sldId id="361" r:id="rId13"/>
    <p:sldId id="455" r:id="rId14"/>
    <p:sldId id="544" r:id="rId15"/>
    <p:sldId id="545" r:id="rId16"/>
    <p:sldId id="546" r:id="rId17"/>
    <p:sldId id="456" r:id="rId18"/>
    <p:sldId id="548" r:id="rId19"/>
    <p:sldId id="549" r:id="rId20"/>
    <p:sldId id="550" r:id="rId21"/>
    <p:sldId id="551" r:id="rId22"/>
    <p:sldId id="552" r:id="rId23"/>
    <p:sldId id="553" r:id="rId24"/>
    <p:sldId id="554" r:id="rId25"/>
    <p:sldId id="557" r:id="rId26"/>
    <p:sldId id="556" r:id="rId27"/>
    <p:sldId id="555" r:id="rId28"/>
    <p:sldId id="558" r:id="rId29"/>
    <p:sldId id="559" r:id="rId30"/>
    <p:sldId id="560" r:id="rId31"/>
    <p:sldId id="561" r:id="rId32"/>
    <p:sldId id="562" r:id="rId33"/>
    <p:sldId id="563" r:id="rId34"/>
    <p:sldId id="564" r:id="rId35"/>
    <p:sldId id="565" r:id="rId36"/>
    <p:sldId id="566" r:id="rId37"/>
    <p:sldId id="567" r:id="rId38"/>
    <p:sldId id="568" r:id="rId39"/>
    <p:sldId id="569" r:id="rId40"/>
    <p:sldId id="570" r:id="rId41"/>
    <p:sldId id="571" r:id="rId42"/>
    <p:sldId id="572" r:id="rId43"/>
    <p:sldId id="457" r:id="rId44"/>
    <p:sldId id="573" r:id="rId45"/>
    <p:sldId id="574" r:id="rId46"/>
    <p:sldId id="458" r:id="rId47"/>
    <p:sldId id="577" r:id="rId48"/>
    <p:sldId id="575" r:id="rId49"/>
    <p:sldId id="576" r:id="rId50"/>
    <p:sldId id="578" r:id="rId51"/>
    <p:sldId id="579" r:id="rId52"/>
    <p:sldId id="580" r:id="rId53"/>
    <p:sldId id="360" r:id="rId54"/>
  </p:sldIdLst>
  <p:sldSz cx="12198350" cy="6859270"/>
  <p:notesSz cx="6858000" cy="9144000"/>
  <p:custDataLst>
    <p:tags r:id="rId60"/>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8" userDrawn="1">
          <p15:clr>
            <a:srgbClr val="A4A3A4"/>
          </p15:clr>
        </p15:guide>
        <p15:guide id="2" orient="horz" pos="2848" userDrawn="1">
          <p15:clr>
            <a:srgbClr val="A4A3A4"/>
          </p15:clr>
        </p15:guide>
        <p15:guide id="3" pos="866" userDrawn="1">
          <p15:clr>
            <a:srgbClr val="A4A3A4"/>
          </p15:clr>
        </p15:guide>
        <p15:guide id="4" pos="37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F"/>
    <a:srgbClr val="127EC3"/>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showGuides="1">
      <p:cViewPr>
        <p:scale>
          <a:sx n="100" d="100"/>
          <a:sy n="100" d="100"/>
        </p:scale>
        <p:origin x="972" y="402"/>
      </p:cViewPr>
      <p:guideLst>
        <p:guide orient="horz" pos="2238"/>
        <p:guide orient="horz" pos="2848"/>
        <p:guide pos="866"/>
        <p:guide pos="3751"/>
      </p:guideLst>
    </p:cSldViewPr>
  </p:slideViewPr>
  <p:notesTextViewPr>
    <p:cViewPr>
      <p:scale>
        <a:sx n="100" d="100"/>
        <a:sy n="100" d="100"/>
      </p:scale>
      <p:origin x="0" y="0"/>
    </p:cViewPr>
  </p:notesTextViewPr>
  <p:sorterViewPr>
    <p:cViewPr>
      <p:scale>
        <a:sx n="100" d="100"/>
        <a:sy n="100" d="100"/>
      </p:scale>
      <p:origin x="0" y="-6204"/>
    </p:cViewPr>
  </p:sorterViewPr>
  <p:notesViewPr>
    <p:cSldViewPr>
      <p:cViewPr varScale="1">
        <p:scale>
          <a:sx n="68" d="100"/>
          <a:sy n="68" d="100"/>
        </p:scale>
        <p:origin x="-3324" y="-90"/>
      </p:cViewPr>
      <p:guideLst>
        <p:guide orient="horz" pos="2983"/>
        <p:guide pos="21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0" Type="http://schemas.openxmlformats.org/officeDocument/2006/relationships/tags" Target="tags/tag3.xml"/><Relationship Id="rId6" Type="http://schemas.openxmlformats.org/officeDocument/2006/relationships/slide" Target="slides/slide1.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notesMaster" Target="notesMasters/notesMaster1.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D93661-FAAE-496E-813E-F21DD4628F7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99DFEC-A4A7-4D1F-8462-CD00ADC27BF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4879" y="1143000"/>
            <a:ext cx="548824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654"/>
            <a:ext cx="6175415"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654"/>
            <a:ext cx="6175415"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658" y="45770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9  </a:t>
            </a:r>
            <a:r>
              <a:rPr lang="zh-CN" altLang="en-US" sz="1800" b="0" dirty="0">
                <a:solidFill>
                  <a:schemeClr val="bg1"/>
                </a:solidFill>
                <a:latin typeface="微软雅黑" panose="020B0503020204020204" pitchFamily="34" charset="-122"/>
                <a:ea typeface="微软雅黑" panose="020B0503020204020204" pitchFamily="34" charset="-122"/>
              </a:rPr>
              <a:t>转换网络地址</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solidFill>
                <a:latin typeface="微软雅黑" panose="020B0503020204020204" pitchFamily="34" charset="-122"/>
                <a:ea typeface="微软雅黑" panose="020B0503020204020204" pitchFamily="34" charset="-122"/>
                <a:sym typeface="+mn-ea"/>
              </a:rPr>
              <a:t>项目</a:t>
            </a:r>
            <a:r>
              <a:rPr lang="en-US" altLang="zh-CN" sz="1800" dirty="0">
                <a:solidFill>
                  <a:schemeClr val="bg1"/>
                </a:solidFill>
                <a:latin typeface="微软雅黑" panose="020B0503020204020204" pitchFamily="34" charset="-122"/>
                <a:ea typeface="微软雅黑" panose="020B0503020204020204" pitchFamily="34" charset="-122"/>
                <a:sym typeface="+mn-ea"/>
              </a:rPr>
              <a:t>9  </a:t>
            </a:r>
            <a:r>
              <a:rPr lang="zh-CN" altLang="en-US" sz="1800" dirty="0">
                <a:solidFill>
                  <a:schemeClr val="bg1"/>
                </a:solidFill>
                <a:latin typeface="微软雅黑" panose="020B0503020204020204" pitchFamily="34" charset="-122"/>
                <a:ea typeface="微软雅黑" panose="020B0503020204020204" pitchFamily="34" charset="-122"/>
                <a:sym typeface="+mn-ea"/>
              </a:rPr>
              <a:t>转换网络地址</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9  </a:t>
            </a:r>
            <a:r>
              <a:rPr lang="zh-CN" altLang="en-US" sz="1800" b="0" dirty="0">
                <a:solidFill>
                  <a:schemeClr val="bg1"/>
                </a:solidFill>
                <a:latin typeface="微软雅黑" panose="020B0503020204020204" pitchFamily="34" charset="-122"/>
                <a:ea typeface="微软雅黑" panose="020B0503020204020204" pitchFamily="34" charset="-122"/>
              </a:rPr>
              <a:t>转换网络地址</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9.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5.png"/><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7.png"/><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5.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1833670"/>
            <a:ext cx="5669280" cy="2527935"/>
          </a:xfrm>
          <a:prstGeom prst="rect">
            <a:avLst/>
          </a:prstGeom>
          <a:noFill/>
        </p:spPr>
        <p:txBody>
          <a:bodyPr wrap="none" rtlCol="0" anchor="t">
            <a:spAutoFit/>
          </a:bodyPr>
          <a:lstStyle/>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华为</a:t>
            </a:r>
            <a:r>
              <a:rPr lang="en-US" altLang="zh-CN" sz="7200" dirty="0">
                <a:solidFill>
                  <a:prstClr val="black"/>
                </a:solidFill>
                <a:latin typeface="微软雅黑" panose="020B0503020204020204" pitchFamily="34" charset="-122"/>
                <a:ea typeface="微软雅黑" panose="020B0503020204020204" pitchFamily="34" charset="-122"/>
                <a:cs typeface="+mn-ea"/>
                <a:sym typeface="+mn-lt"/>
              </a:rPr>
              <a:t>eNSP</a:t>
            </a:r>
            <a:endParaRPr lang="en-US" altLang="zh-CN" sz="7200" dirty="0">
              <a:solidFill>
                <a:prstClr val="black"/>
              </a:solidFill>
              <a:latin typeface="微软雅黑" panose="020B0503020204020204" pitchFamily="34" charset="-122"/>
              <a:ea typeface="微软雅黑" panose="020B0503020204020204" pitchFamily="34" charset="-122"/>
              <a:cs typeface="+mn-ea"/>
              <a:sym typeface="+mn-lt"/>
            </a:endParaRPr>
          </a:p>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网络设备配置</a:t>
            </a:r>
            <a:endParaRPr lang="zh-CN" altLang="en-US" sz="72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6" name="图片 5" descr="51miz-E841183-64778546"/>
          <p:cNvPicPr>
            <a:picLocks noChangeAspect="1"/>
          </p:cNvPicPr>
          <p:nvPr/>
        </p:nvPicPr>
        <p:blipFill>
          <a:blip r:embed="rId2" cstate="screen"/>
          <a:stretch>
            <a:fillRect/>
          </a:stretch>
        </p:blipFill>
        <p:spPr>
          <a:xfrm>
            <a:off x="10290175" y="1753235"/>
            <a:ext cx="1297940" cy="1297940"/>
          </a:xfrm>
          <a:prstGeom prst="rect">
            <a:avLst/>
          </a:prstGeom>
        </p:spPr>
      </p:pic>
      <p:sp>
        <p:nvSpPr>
          <p:cNvPr id="4" name="文本框 3"/>
          <p:cNvSpPr txBox="1"/>
          <p:nvPr/>
        </p:nvSpPr>
        <p:spPr>
          <a:xfrm>
            <a:off x="6241627" y="4767198"/>
            <a:ext cx="2339102" cy="470257"/>
          </a:xfrm>
          <a:prstGeom prst="rect">
            <a:avLst/>
          </a:prstGeom>
          <a:noFill/>
        </p:spPr>
        <p:txBody>
          <a:bodyPr wrap="none" rtlCol="0" anchor="t">
            <a:spAutoFit/>
          </a:bodyPr>
          <a:p>
            <a:pPr defTabSz="914400">
              <a:lnSpc>
                <a:spcPct val="110000"/>
              </a:lnSpc>
            </a:pPr>
            <a:r>
              <a:rPr lang="zh-CN" altLang="en-US">
                <a:solidFill>
                  <a:srgbClr val="4080DC"/>
                </a:solidFill>
                <a:cs typeface="+mn-ea"/>
                <a:sym typeface="+mn-lt"/>
              </a:rPr>
              <a:t>清华大学出版社</a:t>
            </a:r>
            <a:endParaRPr lang="zh-CN" altLang="en-US">
              <a:solidFill>
                <a:srgbClr val="4080DC"/>
              </a:solidFill>
              <a:cs typeface="+mn-ea"/>
              <a:sym typeface="+mn-lt"/>
            </a:endParaRPr>
          </a:p>
        </p:txBody>
      </p:sp>
      <p:sp>
        <p:nvSpPr>
          <p:cNvPr id="8" name="文本框 7"/>
          <p:cNvSpPr txBox="1"/>
          <p:nvPr/>
        </p:nvSpPr>
        <p:spPr>
          <a:xfrm>
            <a:off x="8611182" y="5884002"/>
            <a:ext cx="1004570" cy="700405"/>
          </a:xfrm>
          <a:prstGeom prst="rect">
            <a:avLst/>
          </a:prstGeom>
          <a:noFill/>
        </p:spPr>
        <p:txBody>
          <a:bodyPr wrap="none" rtlCol="0" anchor="t">
            <a:spAutoFit/>
          </a:bodyPr>
          <a:p>
            <a:pPr defTabSz="914400">
              <a:lnSpc>
                <a:spcPct val="110000"/>
              </a:lnSpc>
            </a:pPr>
            <a:r>
              <a:rPr lang="zh-CN" altLang="en-US" sz="1800">
                <a:solidFill>
                  <a:prstClr val="white"/>
                </a:solidFill>
                <a:cs typeface="+mn-ea"/>
                <a:sym typeface="+mn-lt"/>
              </a:rPr>
              <a:t>主编     </a:t>
            </a:r>
            <a:endParaRPr lang="en-US" altLang="zh-CN" sz="1800">
              <a:solidFill>
                <a:prstClr val="white"/>
              </a:solidFill>
              <a:cs typeface="+mn-ea"/>
              <a:sym typeface="+mn-lt"/>
            </a:endParaRPr>
          </a:p>
          <a:p>
            <a:pPr defTabSz="914400">
              <a:lnSpc>
                <a:spcPct val="110000"/>
              </a:lnSpc>
            </a:pPr>
            <a:r>
              <a:rPr lang="zh-CN" altLang="en-US" sz="1800">
                <a:solidFill>
                  <a:prstClr val="white"/>
                </a:solidFill>
                <a:cs typeface="+mn-ea"/>
                <a:sym typeface="+mn-lt"/>
              </a:rPr>
              <a:t>副主编  </a:t>
            </a:r>
            <a:endParaRPr lang="zh-CN" altLang="en-US" sz="1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9</a:t>
            </a:r>
            <a:r>
              <a:rPr sz="2400" dirty="0">
                <a:sym typeface="+mn-ea"/>
              </a:rPr>
              <a:t>.3.2 NAT</a:t>
            </a:r>
            <a:r>
              <a:rPr sz="2400" dirty="0">
                <a:sym typeface="+mn-ea"/>
              </a:rPr>
              <a:t>分类</a:t>
            </a:r>
            <a:r>
              <a:rPr sz="2400" dirty="0">
                <a:sym typeface="+mn-ea"/>
              </a:rPr>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8813800" cy="1014730"/>
          </a:xfrm>
          <a:prstGeom prst="rect">
            <a:avLst/>
          </a:prstGeom>
          <a:noFill/>
          <a:ln w="9525">
            <a:noFill/>
          </a:ln>
        </p:spPr>
        <p:txBody>
          <a:bodyPr wrap="square">
            <a:spAutoFit/>
          </a:bodyPr>
          <a:p>
            <a:pPr>
              <a:lnSpc>
                <a:spcPct val="100000"/>
              </a:lnSpc>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2．原理</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2）基本的动态NAT的工作原理</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动态NAT的工作原理如图9-2所示，具体工作过程包括以下5步。</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2"/>
          <p:cNvPicPr>
            <a:picLocks noChangeAspect="1"/>
          </p:cNvPicPr>
          <p:nvPr/>
        </p:nvPicPr>
        <p:blipFill>
          <a:blip r:embed="rId1"/>
          <a:stretch>
            <a:fillRect/>
          </a:stretch>
        </p:blipFill>
        <p:spPr>
          <a:xfrm>
            <a:off x="1965325" y="2760980"/>
            <a:ext cx="6373495" cy="4107815"/>
          </a:xfrm>
          <a:prstGeom prst="rect">
            <a:avLst/>
          </a:prstGeom>
          <a:noFill/>
          <a:ln w="9525">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9</a:t>
            </a:r>
            <a:r>
              <a:rPr sz="2400" dirty="0">
                <a:sym typeface="+mn-ea"/>
              </a:rPr>
              <a:t>.3.2 NAT</a:t>
            </a:r>
            <a:r>
              <a:rPr sz="2400" dirty="0">
                <a:sym typeface="+mn-ea"/>
              </a:rPr>
              <a:t>分类</a:t>
            </a:r>
            <a:r>
              <a:rPr sz="2400" dirty="0">
                <a:sym typeface="+mn-ea"/>
              </a:rPr>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8813800" cy="1014730"/>
          </a:xfrm>
          <a:prstGeom prst="rect">
            <a:avLst/>
          </a:prstGeom>
          <a:noFill/>
          <a:ln w="9525">
            <a:noFill/>
          </a:ln>
        </p:spPr>
        <p:txBody>
          <a:bodyPr wrap="square">
            <a:spAutoFit/>
          </a:bodyPr>
          <a:p>
            <a:pPr>
              <a:lnSpc>
                <a:spcPct val="100000"/>
              </a:lnSpc>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2．原理</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3）静态PAT工作原理</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静态PAT的工作原理如图9-3所示，具体工作过程包括以下5步。</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3"/>
          <p:cNvPicPr>
            <a:picLocks noChangeAspect="1"/>
          </p:cNvPicPr>
          <p:nvPr/>
        </p:nvPicPr>
        <p:blipFill>
          <a:blip r:embed="rId1"/>
          <a:stretch>
            <a:fillRect/>
          </a:stretch>
        </p:blipFill>
        <p:spPr>
          <a:xfrm>
            <a:off x="1679575" y="2924810"/>
            <a:ext cx="6427470" cy="3837940"/>
          </a:xfrm>
          <a:prstGeom prst="rect">
            <a:avLst/>
          </a:prstGeom>
          <a:noFill/>
          <a:ln w="9525">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9</a:t>
            </a:r>
            <a:r>
              <a:rPr sz="2400" dirty="0">
                <a:sym typeface="+mn-ea"/>
              </a:rPr>
              <a:t>.3.2 NAT</a:t>
            </a:r>
            <a:r>
              <a:rPr sz="2400" dirty="0">
                <a:sym typeface="+mn-ea"/>
              </a:rPr>
              <a:t>分类</a:t>
            </a:r>
            <a:r>
              <a:rPr sz="2400" dirty="0">
                <a:sym typeface="+mn-ea"/>
              </a:rPr>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8813800" cy="1014730"/>
          </a:xfrm>
          <a:prstGeom prst="rect">
            <a:avLst/>
          </a:prstGeom>
          <a:noFill/>
          <a:ln w="9525">
            <a:noFill/>
          </a:ln>
        </p:spPr>
        <p:txBody>
          <a:bodyPr wrap="square">
            <a:spAutoFit/>
          </a:bodyPr>
          <a:p>
            <a:pPr>
              <a:lnSpc>
                <a:spcPct val="100000"/>
              </a:lnSpc>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2．原理</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4）动态PAT工作原理</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动态PAT的工作原理如图9-4所示，具体工作过程包括以下5步。</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4"/>
          <p:cNvPicPr>
            <a:picLocks noChangeAspect="1"/>
          </p:cNvPicPr>
          <p:nvPr/>
        </p:nvPicPr>
        <p:blipFill>
          <a:blip r:embed="rId1"/>
          <a:stretch>
            <a:fillRect/>
          </a:stretch>
        </p:blipFill>
        <p:spPr>
          <a:xfrm>
            <a:off x="1755775" y="2724150"/>
            <a:ext cx="6548120" cy="4105910"/>
          </a:xfrm>
          <a:prstGeom prst="rect">
            <a:avLst/>
          </a:prstGeom>
          <a:noFill/>
          <a:ln w="9525">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409257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1）配置步骤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（1）配置路由器各接口IP地址；</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interface 接口ID号</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ip address IPv4地址 子网掩码/子网掩位数</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（2）配置静态NAT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格式：nat static global 内部全局IP地址 inside 内部局部IP地址</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（3）配置缺省路由</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ip route-static 0.0.0.0 0 0.0.0.0 下一跳接口IP地址</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（4）测试验证配置结果</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Ping 目标内部全局IP地址   //内部局部IP地址ping通Server1内部全局地址</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（5）显示NAT转换记录。</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display nat session protocol icmp</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9" name="组合 8"/>
          <p:cNvGrpSpPr/>
          <p:nvPr/>
        </p:nvGrpSpPr>
        <p:grpSpPr>
          <a:xfrm>
            <a:off x="841375" y="5487035"/>
            <a:ext cx="10226040" cy="1123950"/>
            <a:chOff x="1325" y="8641"/>
            <a:chExt cx="16104" cy="1770"/>
          </a:xfrm>
        </p:grpSpPr>
        <p:sp>
          <p:nvSpPr>
            <p:cNvPr id="11" name="矩形 10"/>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1938020"/>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例1  在图9-5中在R1上做静态NAT（将私网1的局部地址10.10.10.10/24映射到内部全局地址199.1.1.10/24上），在R2上做静态NAT（将私网2的局部地址192.168.1.2/24映射到内部全局地址200.1.1.3/24上），使私网2的PC1 能通过公网地址199.1.1.10/24访问Server1服务器，IPv4规划如图9-5所示。</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7"/>
          <p:cNvPicPr>
            <a:picLocks noChangeAspect="1"/>
          </p:cNvPicPr>
          <p:nvPr/>
        </p:nvPicPr>
        <p:blipFill>
          <a:blip r:embed="rId1"/>
          <a:stretch>
            <a:fillRect/>
          </a:stretch>
        </p:blipFill>
        <p:spPr>
          <a:xfrm>
            <a:off x="2036445" y="3615055"/>
            <a:ext cx="8095615" cy="3235960"/>
          </a:xfrm>
          <a:prstGeom prst="rect">
            <a:avLst/>
          </a:prstGeom>
          <a:noFill/>
          <a:ln w="9525">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439991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（1）私网R1路由器配置</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[Huawei]sysname R1    //配置路由器的名称为AR1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[R1]interface GigabitEthernet 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[R1-GigabitEthernet0/0/0]ip address 10.10.10.1 24  //配置端口IP</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[R1-GigabitEthernet0/0/0]interface GigabitEthernet 0/0/1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[R1-GigabitEthernet0/0/1]ip address 199.1.1.1 24</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[R1-GigabitEthernet0/0/1]nat static global 199.1.1.10 inside 10.10.10.10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     //将私网1的局部地址10.10.10.10/24映射到内部全局地址199.1.1.10/24上</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[R1-GigabitEthernet0/0/1]nat static enable  //开启静态NAT功能，默认已开启   </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[R1]ip route-static 0.0.0.0 0 0.0.0.0 199.1.1.2 //配置缺省路由</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439991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（2）私网R2路由器配置</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[Huawei]sysname R2    //配置路由器的名称为R2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[R2]interface GigabitEthernet 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[R2-GigabitEthernet0/0/0]ip address 192.168.1.1 24  //配置端口IP</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[R2-GigabitEthernet0/0/0]interface GigabitEthernet 0/0/1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[R2-GigabitEthernet0/0/1]ip address 200.1.1.2 24</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[R2-GigabitEthernet0/0/1]nat static global 200.1.1.3 inside 192.168.1.2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     //将私网2的局部地址192.168.1.2/24映射到内部全局地址200.1.1.3/24上</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[R2-GigabitEthernet0/0/1]nat static enable  //开启静态NAT功能，默认已开启</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[R2]ip route-static 0.0.0.0 0 0.0.0.0 200.1.1.1 //配置缺省路由</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2861310"/>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（3）公网Internet路由器配置</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[Huawei]sysname Internet    //配置路由器的名称为Internet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[Internet]interface GigabitEthernet 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[Internet-GigabitEthernet0/0/0]ip address 192.168.1.1 24  //配置端口IP</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[Internet-GigabitEthernet0/0/0]interface GigabitEthernet 0/0/1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[Internet-GigabitEthernet0/0/1]ip address 200.1.1.2 24</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1014730"/>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（4）Server1和PC1的IPv4地址配置分别如图9-6和图9-7所示。</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32"/>
          <p:cNvPicPr>
            <a:picLocks noChangeAspect="1"/>
          </p:cNvPicPr>
          <p:nvPr/>
        </p:nvPicPr>
        <p:blipFill>
          <a:blip r:embed="rId1"/>
          <a:stretch>
            <a:fillRect/>
          </a:stretch>
        </p:blipFill>
        <p:spPr>
          <a:xfrm>
            <a:off x="143510" y="2867660"/>
            <a:ext cx="5972175" cy="3930015"/>
          </a:xfrm>
          <a:prstGeom prst="rect">
            <a:avLst/>
          </a:prstGeom>
          <a:noFill/>
          <a:ln w="9525">
            <a:noFill/>
          </a:ln>
        </p:spPr>
      </p:pic>
      <p:pic>
        <p:nvPicPr>
          <p:cNvPr id="5" name="图片 33"/>
          <p:cNvPicPr>
            <a:picLocks noChangeAspect="1"/>
          </p:cNvPicPr>
          <p:nvPr/>
        </p:nvPicPr>
        <p:blipFill>
          <a:blip r:embed="rId2"/>
          <a:stretch>
            <a:fillRect/>
          </a:stretch>
        </p:blipFill>
        <p:spPr>
          <a:xfrm>
            <a:off x="6221095" y="2838450"/>
            <a:ext cx="5902960" cy="3961765"/>
          </a:xfrm>
          <a:prstGeom prst="rect">
            <a:avLst/>
          </a:prstGeom>
          <a:noFill/>
          <a:ln w="9525">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163004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（5）测试验证</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此时PC1与Serve1相互不能ping通，如图9-8所示，但是PC1通过内部全局地址200.1.1.3能ping通Server1的内部全局地址199.1.1.10，如图9-9所示。</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35"/>
          <p:cNvPicPr>
            <a:picLocks noChangeAspect="1"/>
          </p:cNvPicPr>
          <p:nvPr/>
        </p:nvPicPr>
        <p:blipFill>
          <a:blip r:embed="rId1"/>
          <a:stretch>
            <a:fillRect/>
          </a:stretch>
        </p:blipFill>
        <p:spPr>
          <a:xfrm>
            <a:off x="917575" y="3465195"/>
            <a:ext cx="5488940" cy="3125470"/>
          </a:xfrm>
          <a:prstGeom prst="rect">
            <a:avLst/>
          </a:prstGeom>
          <a:noFill/>
          <a:ln w="9525">
            <a:noFill/>
          </a:ln>
        </p:spPr>
      </p:pic>
      <p:pic>
        <p:nvPicPr>
          <p:cNvPr id="5" name="图片 29"/>
          <p:cNvPicPr>
            <a:picLocks noChangeAspect="1"/>
          </p:cNvPicPr>
          <p:nvPr/>
        </p:nvPicPr>
        <p:blipFill>
          <a:blip r:embed="rId2"/>
          <a:stretch>
            <a:fillRect/>
          </a:stretch>
        </p:blipFill>
        <p:spPr>
          <a:xfrm>
            <a:off x="6556375" y="3467735"/>
            <a:ext cx="4852035" cy="3103880"/>
          </a:xfrm>
          <a:prstGeom prst="rect">
            <a:avLst/>
          </a:prstGeom>
          <a:noFill/>
          <a:ln w="9525">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2591594"/>
            <a:ext cx="5615970" cy="1106805"/>
          </a:xfrm>
          <a:prstGeom prst="rect">
            <a:avLst/>
          </a:prstGeom>
          <a:noFill/>
        </p:spPr>
        <p:txBody>
          <a:bodyPr wrap="square" rtlCol="0" anchor="t">
            <a:spAutoFit/>
          </a:bodyPr>
          <a:lstStyle/>
          <a:p>
            <a:pPr defTabSz="914400">
              <a:lnSpc>
                <a:spcPct val="110000"/>
              </a:lnSpc>
            </a:pPr>
            <a:r>
              <a:rPr lang="zh-CN" altLang="en-US" sz="6000" dirty="0">
                <a:solidFill>
                  <a:prstClr val="black"/>
                </a:solidFill>
                <a:cs typeface="+mn-ea"/>
                <a:sym typeface="+mn-lt"/>
              </a:rPr>
              <a:t>转换网络地址</a:t>
            </a:r>
            <a:endParaRPr lang="zh-CN" altLang="en-US" sz="6000" dirty="0">
              <a:solidFill>
                <a:prstClr val="black"/>
              </a:solidFill>
              <a:cs typeface="+mn-ea"/>
              <a:sym typeface="+mn-lt"/>
            </a:endParaRPr>
          </a:p>
        </p:txBody>
      </p:sp>
      <p:sp>
        <p:nvSpPr>
          <p:cNvPr id="4" name="文本框 3"/>
          <p:cNvSpPr txBox="1"/>
          <p:nvPr/>
        </p:nvSpPr>
        <p:spPr>
          <a:xfrm>
            <a:off x="6026134" y="1554841"/>
            <a:ext cx="3162935" cy="903605"/>
          </a:xfrm>
          <a:prstGeom prst="rect">
            <a:avLst/>
          </a:prstGeom>
          <a:noFill/>
        </p:spPr>
        <p:txBody>
          <a:bodyPr wrap="none" rtlCol="0" anchor="t">
            <a:spAutoFit/>
          </a:bodyPr>
          <a:lstStyle/>
          <a:p>
            <a:pPr algn="l" defTabSz="914400">
              <a:lnSpc>
                <a:spcPct val="110000"/>
              </a:lnSpc>
            </a:pP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 </a:t>
            </a:r>
            <a:r>
              <a:rPr sz="4800" dirty="0">
                <a:solidFill>
                  <a:prstClr val="black"/>
                </a:solidFill>
                <a:cs typeface="+mn-ea"/>
                <a:sym typeface="+mn-lt"/>
              </a:rPr>
              <a:t>项目</a:t>
            </a:r>
            <a:r>
              <a:rPr lang="en-US" sz="4800" dirty="0">
                <a:solidFill>
                  <a:prstClr val="black"/>
                </a:solidFill>
                <a:cs typeface="+mn-ea"/>
                <a:sym typeface="+mn-lt"/>
              </a:rPr>
              <a:t>9</a:t>
            </a:r>
            <a:endParaRPr lang="en-US" sz="4800" dirty="0">
              <a:solidFill>
                <a:prstClr val="black"/>
              </a:solidFill>
              <a:cs typeface="+mn-ea"/>
              <a:sym typeface="+mn-lt"/>
            </a:endParaRPr>
          </a:p>
        </p:txBody>
      </p:sp>
      <p:sp>
        <p:nvSpPr>
          <p:cNvPr id="10" name="文本框 9"/>
          <p:cNvSpPr txBox="1"/>
          <p:nvPr/>
        </p:nvSpPr>
        <p:spPr>
          <a:xfrm>
            <a:off x="2605231" y="304871"/>
            <a:ext cx="2493567" cy="375896"/>
          </a:xfrm>
          <a:prstGeom prst="rect">
            <a:avLst/>
          </a:prstGeom>
          <a:noFill/>
        </p:spPr>
        <p:txBody>
          <a:bodyPr wrap="none" rtlCol="0" anchor="t">
            <a:spAutoFit/>
          </a:bodyPr>
          <a:lstStyle/>
          <a:p>
            <a:pPr defTabSz="914400">
              <a:lnSpc>
                <a:spcPct val="110000"/>
              </a:lnSpc>
            </a:pPr>
            <a:r>
              <a:rPr lang="zh-CN" altLang="en-US" sz="1800" dirty="0">
                <a:solidFill>
                  <a:srgbClr val="4080DC"/>
                </a:solidFill>
                <a:latin typeface="微软雅黑" panose="020B0503020204020204" pitchFamily="34" charset="-122"/>
                <a:ea typeface="微软雅黑" panose="020B0503020204020204" pitchFamily="34" charset="-122"/>
                <a:cs typeface="+mn-ea"/>
                <a:sym typeface="+mn-lt"/>
              </a:rPr>
              <a:t>名校名师精品系列教材</a:t>
            </a:r>
            <a:endParaRPr lang="zh-CN" altLang="en-US" sz="1800" dirty="0">
              <a:solidFill>
                <a:srgbClr val="4080DC"/>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2245360"/>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1．基本的静态NAT配置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（6）显示NAT转换记录。</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PC1去ping通Server1的同时，分别在路由器R1和R2上查看NAT转换记录，在R1上源地址为200.1.1.3，目标地址是199.1.1.10，NAT转换后新目标地址为10.10.10.10，如图9-10所示；在R2上源地址为192.168.1.2，目标地址是199.1.1.10，NAT转换后新源地址为200.1.1.3，如图9-11所示。</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38"/>
          <p:cNvPicPr>
            <a:picLocks noChangeAspect="1"/>
          </p:cNvPicPr>
          <p:nvPr/>
        </p:nvPicPr>
        <p:blipFill>
          <a:blip r:embed="rId1"/>
          <a:stretch>
            <a:fillRect/>
          </a:stretch>
        </p:blipFill>
        <p:spPr>
          <a:xfrm>
            <a:off x="1231900" y="4029075"/>
            <a:ext cx="4311015" cy="2688590"/>
          </a:xfrm>
          <a:prstGeom prst="rect">
            <a:avLst/>
          </a:prstGeom>
          <a:noFill/>
          <a:ln w="9525">
            <a:noFill/>
          </a:ln>
        </p:spPr>
      </p:pic>
      <p:pic>
        <p:nvPicPr>
          <p:cNvPr id="5" name="图片 37"/>
          <p:cNvPicPr>
            <a:picLocks noChangeAspect="1"/>
          </p:cNvPicPr>
          <p:nvPr/>
        </p:nvPicPr>
        <p:blipFill>
          <a:blip r:embed="rId2"/>
          <a:stretch>
            <a:fillRect/>
          </a:stretch>
        </p:blipFill>
        <p:spPr>
          <a:xfrm>
            <a:off x="5794375" y="4029710"/>
            <a:ext cx="4283710" cy="2687955"/>
          </a:xfrm>
          <a:prstGeom prst="rect">
            <a:avLst/>
          </a:prstGeom>
          <a:noFill/>
          <a:ln w="9525">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2861310"/>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2．基本的动态NAT配置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1）配置步骤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（1）配置编号ACL编号和规则</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acl acl-number（acl编号，基本acl编号2000--2999之间）</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rule [rule-id] {deny | permit} [source] 源IP地址 源反掩码</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（2）定义全球IP地址池</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nat address-group  池编号  开始IP地址  结束IP地址</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（3）在外网接口应用ACL，并建立ACL与IP地址池的映射关系</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lvl="1"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nat outbound acl编号 address-group 池编号 no-pat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9" name="组合 8"/>
          <p:cNvGrpSpPr/>
          <p:nvPr/>
        </p:nvGrpSpPr>
        <p:grpSpPr>
          <a:xfrm>
            <a:off x="841375" y="5487035"/>
            <a:ext cx="10226040" cy="1123950"/>
            <a:chOff x="1325" y="8641"/>
            <a:chExt cx="16104" cy="1770"/>
          </a:xfrm>
        </p:grpSpPr>
        <p:sp>
          <p:nvSpPr>
            <p:cNvPr id="11" name="矩形 10"/>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203009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rPr>
              <a:t>2．基本的动态NAT配置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例2：如图9-12所示，R2为公网Internet路由器，左右各连接一个局域网，R1和R3为两局域网的接入路由器（两局域网中均使用192.168.1.0/24网段的私网地址）。现要求在R1上配置基本的动态NAT（地址池范围为200.1.1.3～200.1.1.10），在R3上配置基本的静态NAT，使左侧局域网中的PC能访问右侧局域网中的服务器（服务器将私网2的局部地址192.168.1.2/24映射到内部全局地址200.1.2.3/24上），IPv4规划如图9-12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39"/>
          <p:cNvPicPr>
            <a:picLocks noChangeAspect="1"/>
          </p:cNvPicPr>
          <p:nvPr/>
        </p:nvPicPr>
        <p:blipFill>
          <a:blip r:embed="rId1"/>
          <a:stretch>
            <a:fillRect/>
          </a:stretch>
        </p:blipFill>
        <p:spPr>
          <a:xfrm>
            <a:off x="2212975" y="3671570"/>
            <a:ext cx="5549265" cy="3187700"/>
          </a:xfrm>
          <a:prstGeom prst="rect">
            <a:avLst/>
          </a:prstGeom>
          <a:noFill/>
          <a:ln w="9525">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5077460"/>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2．基本的动态NAT配置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（1）私网R1路由器配置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R1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[R1]interface GigabitEthernet 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[R1-GigabitEthernet0/0/0]ip address 192.168.1.254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[R1-GigabitEthernet0/0/0]interface GigabitEthernet 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[R1-GigabitEthernet0/0/1]ip address 200.1.1.1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[R1-GigabitEthernet0/0/1]quit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[R1]ip route-static 0.0.0.0 0 0.0.0.0 200.1.1.2</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[R1]acl 2000    //配置编号标准ACL</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[R1-acl-basic-2000]rule 5 permit source 192.168.1.0 0.0.0.255</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 //配置ACl规则，允许源网段192.168.1.0通过</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[R1-acl-basic-2000]quit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[R1]nat address-group 2 200.1.1.3 200.1.1.10  //定义全球IP地址池</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[R1]interface GigabitEthernet0/0/1   //进入路由器出口应用动态NAT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[R1-GigabitEthernet0/0/1]nat outbound 2000 address-group 2 no-pat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00994"/>
            <a:ext cx="10310495" cy="5354320"/>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2．基本的动态NAT配置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（2）私网R2路由器配置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R2</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[R2]interface GigabitEthernet0/0/1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[R2-GigabitEthernet0/0/1]ip address 200.1.1.2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[R2-GigabitEthernet0/0/1]interface GigabitEthernet0/0/0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[R2-GigabitEthernet0/0/0]ip address 200.1.2.1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（3）公网R3路由器配置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R3</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[R3]interface GigabitEthernet 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[R3-GigabitEthernet0/0/1]ip address 192.168.1.254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[R3-GigabitEthernet0/0/1]interface GigabitEthernet 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[R3-GigabitEthernet0/0/0]ip address 200.1.2.2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[R3-GigabitEthernet0/0/0]nat static global 200.1.2.3 inside 192.168.1.2</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[R3-GigabitEthernet0/0/0]quit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[R3]ip route-static 0.0.0.0 0 0.0.0.0 200.1.2.1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00994"/>
            <a:ext cx="10310495" cy="175323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2．基本的动态NAT配置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（4）PC1、PC2和Server1的IP配置。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（略）</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（5）测试验证</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此时PC1与Serve1相互不能ping通，需要PC1通过动态NAT转换成公网地址后才能ping通Server1的静态NAT的内部全局地址200.1.2.3，如图9-13所示。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0"/>
          <p:cNvPicPr>
            <a:picLocks noChangeAspect="1"/>
          </p:cNvPicPr>
          <p:nvPr/>
        </p:nvPicPr>
        <p:blipFill>
          <a:blip r:embed="rId1"/>
          <a:stretch>
            <a:fillRect/>
          </a:stretch>
        </p:blipFill>
        <p:spPr>
          <a:xfrm>
            <a:off x="1709420" y="3429635"/>
            <a:ext cx="5074285" cy="3245485"/>
          </a:xfrm>
          <a:prstGeom prst="rect">
            <a:avLst/>
          </a:prstGeom>
          <a:noFill/>
          <a:ln w="9525">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00994"/>
            <a:ext cx="10310495" cy="175323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2．基本的动态NAT配置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（6）显示NAT转换记录。</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PC1去ping Server1的同时，分别在路由器R1和R2上查看NAT转换记录，在R1上源地址为192.168.1.1，目标地址是200.1.2.3，动态NAT转换后新源地址为200.1.1.6，如图9-14所示；在R3上源地址为200.1.1.5，目标地址是200.1.2.3，动态NAT转换后新目标地址为192.168.1.2，如图9-11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1"/>
          <p:cNvPicPr>
            <a:picLocks noChangeAspect="1"/>
          </p:cNvPicPr>
          <p:nvPr/>
        </p:nvPicPr>
        <p:blipFill>
          <a:blip r:embed="rId1"/>
          <a:stretch>
            <a:fillRect/>
          </a:stretch>
        </p:blipFill>
        <p:spPr>
          <a:xfrm>
            <a:off x="917575" y="3384550"/>
            <a:ext cx="5238115" cy="3321685"/>
          </a:xfrm>
          <a:prstGeom prst="rect">
            <a:avLst/>
          </a:prstGeom>
          <a:noFill/>
          <a:ln w="9525">
            <a:noFill/>
          </a:ln>
        </p:spPr>
      </p:pic>
      <p:pic>
        <p:nvPicPr>
          <p:cNvPr id="5" name="图片 42"/>
          <p:cNvPicPr>
            <a:picLocks noChangeAspect="1"/>
          </p:cNvPicPr>
          <p:nvPr/>
        </p:nvPicPr>
        <p:blipFill>
          <a:blip r:embed="rId2"/>
          <a:stretch>
            <a:fillRect/>
          </a:stretch>
        </p:blipFill>
        <p:spPr>
          <a:xfrm>
            <a:off x="6327775" y="3385185"/>
            <a:ext cx="5066665" cy="3321050"/>
          </a:xfrm>
          <a:prstGeom prst="rect">
            <a:avLst/>
          </a:prstGeom>
          <a:noFill/>
          <a:ln w="9525">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347662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3．静态PAT配置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1）配置步骤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静态PAT配置步骤与基本的静态NAT相同，只是在第2步使用以下命令：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nat server protocol ｛tcp｜udp｝global {global-address | current-interface | interface interface-type interface-number}global-port inside host-address host-port  //创建静态PAT，将内部私有地址转换为外部全局地址。current-interface为指定当前接口作为全球IP地址；global-port为外部全局端口号；host-address为内部PAT内部IP地址，host-port为内部PAT内部端口号。</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例如：nat server protocol tcp global current-interface 80 inside 10.10.10.10 80  //创建静态PAT：使用tcp协议 指定当前接口作为全球IP地址 外部全局端口号为80 PAT内部IP地址为10.10.10.10，PAT内部端口号为80。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9" name="组合 8"/>
          <p:cNvGrpSpPr/>
          <p:nvPr/>
        </p:nvGrpSpPr>
        <p:grpSpPr>
          <a:xfrm>
            <a:off x="841375" y="5487035"/>
            <a:ext cx="10226040" cy="1123950"/>
            <a:chOff x="1325" y="8641"/>
            <a:chExt cx="16104" cy="1770"/>
          </a:xfrm>
        </p:grpSpPr>
        <p:sp>
          <p:nvSpPr>
            <p:cNvPr id="11" name="矩形 10"/>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1198880"/>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3．静态PAT配置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例3  如图9-16所示，通过静态PAT修改例1，转换前后端口号统一使用80，使http客户端Client1 能访问Server1上的WWW服务，IP规划见图9-16所示。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3"/>
          <p:cNvPicPr>
            <a:picLocks noChangeAspect="1"/>
          </p:cNvPicPr>
          <p:nvPr/>
        </p:nvPicPr>
        <p:blipFill>
          <a:blip r:embed="rId1"/>
          <a:stretch>
            <a:fillRect/>
          </a:stretch>
        </p:blipFill>
        <p:spPr>
          <a:xfrm>
            <a:off x="1374775" y="3062605"/>
            <a:ext cx="8558530" cy="3140710"/>
          </a:xfrm>
          <a:prstGeom prst="rect">
            <a:avLst/>
          </a:prstGeom>
          <a:noFill/>
          <a:ln w="9525">
            <a:noFill/>
          </a:ln>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439991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3．静态PAT配置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（1）私网R1路由器配置</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[Huawei]sysname R1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[R1]interface GigabitEthernet 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[R1-GigabitEthernet0/0/0]ip address 10.10.10.1 24</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[R1-GigabitEthernet0/0/0]interface GigabitEthernet 0/0/1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[R1-GigabitEthernet0/0/1]ip address 199.1.1.1 24</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[R1-GigabitEthernet0/0/1]nat server protocol tcp global current-interface 80 inside 10.10.10.10 80  //将局部地址和80端口10.10.10.10 80映射到全球当前接口IP和80端口current-interface 80上</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[R1]ip route-static 0.0.0.0 0 0.0.0.0 199.1.1.2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4516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endParaRPr lang="en-US" sz="8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endParaRPr lang="en-US" sz="8800" dirty="0">
                <a:solidFill>
                  <a:srgbClr val="4080DC"/>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nvSpPr>
        <p:spPr>
          <a:xfrm>
            <a:off x="6273864" y="2010944"/>
            <a:ext cx="81089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9.1</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180467" y="2107066"/>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273864" y="2638817"/>
            <a:ext cx="81089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9.2</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7180466" y="2754054"/>
            <a:ext cx="43195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273864" y="3287336"/>
            <a:ext cx="817853"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9.3</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7180467" y="3371531"/>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273863" y="3915211"/>
            <a:ext cx="817854"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9.4</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180467" y="3974929"/>
            <a:ext cx="24053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项目设计与准备</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273863" y="4522438"/>
            <a:ext cx="817854"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9.5</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7180467" y="45924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项目实施</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
        <p:nvSpPr>
          <p:cNvPr id="7" name="文本框 6"/>
          <p:cNvSpPr txBox="1"/>
          <p:nvPr/>
        </p:nvSpPr>
        <p:spPr>
          <a:xfrm>
            <a:off x="6248463" y="5182838"/>
            <a:ext cx="817854"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9.6</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7155067" y="5252822"/>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项目小结</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248463" y="5860383"/>
            <a:ext cx="817854"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9.7</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7155067" y="5930367"/>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练习题</a:t>
            </a:r>
            <a:endParaRPr lang="zh-CN" altLang="en-US" sz="2500" dirty="0">
              <a:solidFill>
                <a:prstClr val="black"/>
              </a:solidFill>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524794"/>
            <a:ext cx="10310495" cy="5354320"/>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3．静态PAT配置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（2）私网R2路由器配置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R2</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[R2]interface GigabitEthernet 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[R2-GigabitEthernet0/0/0]ip address 192.168.1.1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[R2-GigabitEthernet0/0/0]interface GigabitEthernet 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[R2-GigabitEthernet0/0/1]ip address 200.1.1.2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[R2-GigabitEthernet0/0/1]nat static global 200.1.1.3 inside 192.168.1.2</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[R2-GigabitEthernet0/0/1]quit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[R2]ip route-static 0.0.0.0 0 0.0.0.0 200.1.1.1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（3）公网Internet路由器配置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Internet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[Internet]interface GigabitEthernet 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[Internet-GigabitEthernet0/0/0]ip address 192.168.1.1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[Internet-GigabitEthernet0/0/0]interface GigabitEthernet 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[Internet-GigabitEthernet0/0/1]ip address 200.1.1.2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00994"/>
            <a:ext cx="10310495" cy="175323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3．静态PAT配置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（4）Server1界面配置。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Server1的IP地址配置（略）。</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在D盘根目录下新建www文件夹，并在www文件夹下创建default.htm主页文件。选择“服务器信息”菜单，选择“HttpServer”选项，80端口，单击“启动”按钮，如图9-17所示。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5"/>
          <p:cNvPicPr>
            <a:picLocks noChangeAspect="1"/>
          </p:cNvPicPr>
          <p:nvPr/>
        </p:nvPicPr>
        <p:blipFill>
          <a:blip r:embed="rId1"/>
          <a:stretch>
            <a:fillRect/>
          </a:stretch>
        </p:blipFill>
        <p:spPr>
          <a:xfrm>
            <a:off x="1908175" y="3344545"/>
            <a:ext cx="6339205" cy="3486150"/>
          </a:xfrm>
          <a:prstGeom prst="rect">
            <a:avLst/>
          </a:prstGeom>
          <a:noFill/>
          <a:ln w="9525">
            <a:noFill/>
          </a:ln>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00994"/>
            <a:ext cx="10310495" cy="203009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3．静态PAT配置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（5）测试验证。</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Client1的IP地址配置（略）。</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Client1访问Server1服务器，选择客户端信息菜单，选择HttpClient选项，地址栏输入接口IP地址199.1.1.1，主页default.htm（默认），单击“获取”按钮，文本框显示HTTP/1.1 200 OK表示成功获取主页文件，如图9-18所示。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6"/>
          <p:cNvPicPr>
            <a:picLocks noChangeAspect="1"/>
          </p:cNvPicPr>
          <p:nvPr/>
        </p:nvPicPr>
        <p:blipFill>
          <a:blip r:embed="rId1"/>
          <a:stretch>
            <a:fillRect/>
          </a:stretch>
        </p:blipFill>
        <p:spPr>
          <a:xfrm>
            <a:off x="1679575" y="3625215"/>
            <a:ext cx="6037580" cy="3234055"/>
          </a:xfrm>
          <a:prstGeom prst="rect">
            <a:avLst/>
          </a:prstGeom>
          <a:noFill/>
          <a:ln w="9525">
            <a:noFill/>
          </a:ln>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2861310"/>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4．动态PAT配置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1）配置步骤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动态PAT配置步骤与基本的动态NAT类似，但是更简单，不需要定义全球IP地址池，也来需要建立ACL与IP地址池的对应关系，只需要两步命令：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（1）配置编号ACL编号和规则</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acl acl-number（acl编号，基本acl编号2000--2999之间）</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rule [rule-id] {deny | permit} [source] 源IP地址 源反掩码</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（2）在外网接口应用ACL</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nat outbound acl编号</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9" name="组合 8"/>
          <p:cNvGrpSpPr/>
          <p:nvPr/>
        </p:nvGrpSpPr>
        <p:grpSpPr>
          <a:xfrm>
            <a:off x="841375" y="5487035"/>
            <a:ext cx="10226040" cy="1123950"/>
            <a:chOff x="1325" y="8641"/>
            <a:chExt cx="16104" cy="1770"/>
          </a:xfrm>
        </p:grpSpPr>
        <p:sp>
          <p:nvSpPr>
            <p:cNvPr id="11" name="矩形 10"/>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677194"/>
            <a:ext cx="10310495" cy="147637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4．动态PAT配置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例4  如图9-19所示，在R1上配置动态PAT，使私网1的192.168.1.0/24通过动态PAT转换后的内部全局地址200.1.1.1接入外部网络，在R3上配置静态PAT，使私网2服务器192.168.1.2/24通过静态PAT转换后的内部全局地址200.1.2.2接入外部网络，IP规划如图9-19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7"/>
          <p:cNvPicPr>
            <a:picLocks noChangeAspect="1"/>
          </p:cNvPicPr>
          <p:nvPr/>
        </p:nvPicPr>
        <p:blipFill>
          <a:blip r:embed="rId1"/>
          <a:stretch>
            <a:fillRect/>
          </a:stretch>
        </p:blipFill>
        <p:spPr>
          <a:xfrm>
            <a:off x="1755775" y="3155950"/>
            <a:ext cx="6341110" cy="3714115"/>
          </a:xfrm>
          <a:prstGeom prst="rect">
            <a:avLst/>
          </a:prstGeom>
          <a:noFill/>
          <a:ln w="9525">
            <a:noFill/>
          </a:ln>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524635"/>
            <a:ext cx="11354435" cy="5015865"/>
          </a:xfrm>
          <a:prstGeom prst="rect">
            <a:avLst/>
          </a:prstGeom>
          <a:noFill/>
        </p:spPr>
        <p:txBody>
          <a:bodyPr wrap="square" rtlCol="0" anchor="t">
            <a:spAutoFit/>
          </a:bodyPr>
          <a:lstStyle/>
          <a:p>
            <a:pPr indent="457200" fontAlgn="auto">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4．动态PAT配置</a:t>
            </a:r>
            <a:endParaRPr 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（1）私网R1路由器配置</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[Huawei]sysname R1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[R1]interface GigabitEthernet 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[R1-GigabitEthernet0/0/0]ip address 192.168.1.254 24</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[R1-GigabitEthernet0/0/0]interface GigabitEthernet 0/0/1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[R1-GigabitEthernet0/0/1]ip address 200.1.1.1 28</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[R1]ip route-static 0.0.0.0 0 0.0.0.0 200.1.1.2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 2000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[R1-acl-basic-2000]rule 5 permit source 192.168.1.0 0.0.0.255</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[R1-acl-basic-2000]quit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[R1]interface GigabitEthernet0/0/1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[R1-GigabitEthernet0/0/1]nat outbound 2000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524635"/>
            <a:ext cx="11354435" cy="5354320"/>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4．动态PAT配置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（2）私网R2路由器配置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R2</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[R2]interface GigabitEthernet0/0/1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[R2-GigabitEthernet0/0/1]ip address 200.1.1.2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[R2-GigabitEthernet0/0/1]interface GigabitEthernet0/0/0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[R2-GigabitEthernet0/0/0]ip address 200.1.2.1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（3）公网R3路由器配置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&lt;Huawei&gt;system-view</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[Huawei]sysname R3</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[R3]interface GigabitEthernet 0/0/1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[R3-GigabitEthernet0/0/1]ip address 192.168.1.254 24</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[R3-GigabitEthernet0/0/1]interface GigabitEthernet 0/0/0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[R3-GigabitEthernet0/0/0]ip address 200.1.2.2 28</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[R3-GigabitEthernet0/0/0]nat server protocol tcp global current-interface 80 inside 192.168.1.2 80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[R3-GigabitEthernet0/0/0]quit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[R3]ip route-static 0.0.0.0 0 0.0.0.0 200.1.2.1</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524635"/>
            <a:ext cx="11354435" cy="203009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4．动态PAT配置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（4）PC1、PC2和Server1的IP配置。（略）</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（5）测试验证</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此时PC2与Serve1相互不能ping通，需要PC2通过动态NAT转换成公网地址后才能ping通Server1的静态NAT的内部全局地址200.1.2.2，如图9-20所示。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Client1访问Server1服务器静态PAT后的内部全局地址200.1.2.2，显示正常访问，如图9-21所示。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9"/>
          <p:cNvPicPr>
            <a:picLocks noChangeAspect="1"/>
          </p:cNvPicPr>
          <p:nvPr/>
        </p:nvPicPr>
        <p:blipFill>
          <a:blip r:embed="rId1"/>
          <a:stretch>
            <a:fillRect/>
          </a:stretch>
        </p:blipFill>
        <p:spPr>
          <a:xfrm>
            <a:off x="688975" y="3554730"/>
            <a:ext cx="5177790" cy="3303905"/>
          </a:xfrm>
          <a:prstGeom prst="rect">
            <a:avLst/>
          </a:prstGeom>
          <a:noFill/>
          <a:ln w="9525">
            <a:noFill/>
          </a:ln>
        </p:spPr>
      </p:pic>
      <p:pic>
        <p:nvPicPr>
          <p:cNvPr id="5" name="图片 52"/>
          <p:cNvPicPr>
            <a:picLocks noChangeAspect="1"/>
          </p:cNvPicPr>
          <p:nvPr/>
        </p:nvPicPr>
        <p:blipFill>
          <a:blip r:embed="rId2"/>
          <a:stretch>
            <a:fillRect/>
          </a:stretch>
        </p:blipFill>
        <p:spPr>
          <a:xfrm>
            <a:off x="5946775" y="4149090"/>
            <a:ext cx="6177280" cy="2373630"/>
          </a:xfrm>
          <a:prstGeom prst="rect">
            <a:avLst/>
          </a:prstGeom>
          <a:noFill/>
          <a:ln w="9525">
            <a:noFill/>
          </a:ln>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a:xfrm>
            <a:off x="841375" y="984250"/>
            <a:ext cx="5303520" cy="464185"/>
          </a:xfrm>
        </p:spPr>
        <p:txBody>
          <a:bodyPr>
            <a:noAutofit/>
          </a:bodyPr>
          <a:lstStyle/>
          <a:p>
            <a:r>
              <a:rPr sz="2400" dirty="0"/>
              <a:t>9.3.3 NAT配置</a:t>
            </a:r>
            <a:endParaRPr sz="2400" dirty="0"/>
          </a:p>
        </p:txBody>
      </p:sp>
      <p:sp>
        <p:nvSpPr>
          <p:cNvPr id="2" name="文本框 1"/>
          <p:cNvSpPr txBox="1"/>
          <p:nvPr/>
        </p:nvSpPr>
        <p:spPr>
          <a:xfrm>
            <a:off x="841375" y="1524635"/>
            <a:ext cx="11354435" cy="2306955"/>
          </a:xfrm>
          <a:prstGeom prst="rect">
            <a:avLst/>
          </a:prstGeom>
          <a:noFill/>
        </p:spPr>
        <p:txBody>
          <a:bodyPr wrap="square" rtlCol="0" anchor="t">
            <a:spAutoFit/>
          </a:bodyPr>
          <a:lstStyle/>
          <a:p>
            <a:pPr indent="457200" fontAlgn="auto">
              <a:buClrTx/>
              <a:buSzTx/>
              <a:buFontTx/>
            </a:pP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4．动态PAT配置</a:t>
            </a:r>
            <a:endParaRPr lang="zh-CN"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2）配置实例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（6）显示PAT转换记录。</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PC2去ping Server1的同时，分别在路由器R1和R3上查看NAT转换记录，在R1上ICMP源地址为192.168.1.2，目标地址是200.1.2.2，动态PAT转换后新源地址为200.1.1.1（源内部全局地址），如图9-22所示，但R3不做静态PAT转换。</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Client1成功访问Server1服务器的同时，在R3上TCP源地址为200.1.1.1，目标地址是200.1.2.2，静态NAT转换后新目标地址为192.168.1.2，如图9-23所示。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48"/>
          <p:cNvPicPr>
            <a:picLocks noChangeAspect="1"/>
          </p:cNvPicPr>
          <p:nvPr/>
        </p:nvPicPr>
        <p:blipFill>
          <a:blip r:embed="rId1"/>
          <a:stretch>
            <a:fillRect/>
          </a:stretch>
        </p:blipFill>
        <p:spPr>
          <a:xfrm>
            <a:off x="1298575" y="3848735"/>
            <a:ext cx="4230370" cy="2794000"/>
          </a:xfrm>
          <a:prstGeom prst="rect">
            <a:avLst/>
          </a:prstGeom>
          <a:noFill/>
          <a:ln w="9525">
            <a:noFill/>
          </a:ln>
        </p:spPr>
      </p:pic>
      <p:pic>
        <p:nvPicPr>
          <p:cNvPr id="5" name="图片 51"/>
          <p:cNvPicPr>
            <a:picLocks noChangeAspect="1"/>
          </p:cNvPicPr>
          <p:nvPr/>
        </p:nvPicPr>
        <p:blipFill>
          <a:blip r:embed="rId2"/>
          <a:stretch>
            <a:fillRect/>
          </a:stretch>
        </p:blipFill>
        <p:spPr>
          <a:xfrm>
            <a:off x="5946775" y="3824605"/>
            <a:ext cx="4199890" cy="2818130"/>
          </a:xfrm>
          <a:prstGeom prst="rect">
            <a:avLst/>
          </a:prstGeom>
          <a:noFill/>
          <a:ln w="9525">
            <a:noFill/>
          </a:ln>
        </p:spPr>
      </p:pic>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9.4  项目设计与准备</a:t>
            </a:r>
            <a:endParaRPr dirty="0"/>
          </a:p>
        </p:txBody>
      </p:sp>
      <p:sp>
        <p:nvSpPr>
          <p:cNvPr id="6" name="内容占位符 5"/>
          <p:cNvSpPr>
            <a:spLocks noGrp="1"/>
          </p:cNvSpPr>
          <p:nvPr>
            <p:ph idx="13"/>
          </p:nvPr>
        </p:nvSpPr>
        <p:spPr/>
        <p:txBody>
          <a:bodyPr>
            <a:normAutofit lnSpcReduction="10000"/>
          </a:bodyPr>
          <a:lstStyle/>
          <a:p>
            <a:r>
              <a:rPr dirty="0"/>
              <a:t>1. 项目设计</a:t>
            </a:r>
            <a:endParaRPr dirty="0"/>
          </a:p>
        </p:txBody>
      </p:sp>
      <p:sp>
        <p:nvSpPr>
          <p:cNvPr id="2" name="文本框 1"/>
          <p:cNvSpPr txBox="1"/>
          <p:nvPr/>
        </p:nvSpPr>
        <p:spPr>
          <a:xfrm>
            <a:off x="841375" y="1677194"/>
            <a:ext cx="10310495" cy="368300"/>
          </a:xfrm>
          <a:prstGeom prst="rect">
            <a:avLst/>
          </a:prstGeom>
          <a:noFill/>
        </p:spPr>
        <p:txBody>
          <a:bodyPr wrap="square" rtlCol="0" anchor="t">
            <a:spAutoFit/>
          </a:bodyPr>
          <a:lstStyle/>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NAT应用网络拓扑如图9-24所示。</a:t>
            </a:r>
            <a:endParaRPr altLang="zh-CN" sz="1600"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1"/>
          <p:cNvPicPr>
            <a:picLocks noChangeAspect="1"/>
          </p:cNvPicPr>
          <p:nvPr/>
        </p:nvPicPr>
        <p:blipFill>
          <a:blip r:embed="rId1"/>
          <a:stretch>
            <a:fillRect/>
          </a:stretch>
        </p:blipFill>
        <p:spPr>
          <a:xfrm>
            <a:off x="1374775" y="2052955"/>
            <a:ext cx="7871460" cy="4810760"/>
          </a:xfrm>
          <a:prstGeom prst="rect">
            <a:avLst/>
          </a:prstGeom>
          <a:noFill/>
          <a:ln w="9525">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9.1  </a:t>
            </a:r>
            <a:r>
              <a:rPr lang="zh-CN" altLang="en-US" sz="2400" dirty="0"/>
              <a:t>项目导入</a:t>
            </a:r>
            <a:endParaRPr lang="zh-CN" altLang="en-US" sz="2400" dirty="0"/>
          </a:p>
        </p:txBody>
      </p:sp>
      <p:sp>
        <p:nvSpPr>
          <p:cNvPr id="6" name="内容占位符 5"/>
          <p:cNvSpPr>
            <a:spLocks noGrp="1"/>
          </p:cNvSpPr>
          <p:nvPr>
            <p:ph idx="13"/>
          </p:nvPr>
        </p:nvSpPr>
        <p:spPr>
          <a:xfrm>
            <a:off x="917575" y="984137"/>
            <a:ext cx="10747058" cy="464458"/>
          </a:xfrm>
        </p:spPr>
        <p:txBody>
          <a:bodyPr>
            <a:noAutofit/>
          </a:bodyPr>
          <a:lstStyle/>
          <a:p>
            <a:r>
              <a:rPr lang="zh-CN" altLang="en-US" sz="2400" dirty="0"/>
              <a:t>项目导入</a:t>
            </a:r>
            <a:endParaRPr lang="zh-CN" altLang="en-US" sz="2400" dirty="0"/>
          </a:p>
        </p:txBody>
      </p:sp>
      <p:sp>
        <p:nvSpPr>
          <p:cNvPr id="2" name="文本框 1"/>
          <p:cNvSpPr txBox="1"/>
          <p:nvPr/>
        </p:nvSpPr>
        <p:spPr>
          <a:xfrm>
            <a:off x="1222375" y="1670209"/>
            <a:ext cx="9801309" cy="3784600"/>
          </a:xfrm>
          <a:prstGeom prst="rect">
            <a:avLst/>
          </a:prstGeom>
          <a:noFill/>
        </p:spPr>
        <p:txBody>
          <a:bodyPr wrap="square" rtlCol="0" anchor="t">
            <a:spAutoFit/>
          </a:bodyPr>
          <a:lstStyle/>
          <a:p>
            <a:pPr marL="342900" indent="-342900">
              <a:buFont typeface="Wingdings" panose="05000000000000000000" pitchFamily="2" charset="2"/>
              <a:buChar char="l"/>
            </a:pPr>
            <a:r>
              <a:rPr lang="zh-CN" dirty="0">
                <a:solidFill>
                  <a:srgbClr val="656D8D"/>
                </a:solidFill>
              </a:rPr>
              <a:t>AAA公司总部根据业务需求，要求内部网络主机能够连入互联网，同时还要发布内部服务器上的WWW服务到Internet，具体要求为：总部、分部所有主机能通过申请到的一组公网地址（202.0.0.0/29）访问Internet，并要求将公司总部的WWW服务器发布到Internet，提供合作伙伴访问；合作伙伴通过其申请到的唯一公网地址（202.0.1.2/30）接入Internet。</a:t>
            </a:r>
            <a:endParaRPr lang="zh-CN" dirty="0">
              <a:solidFill>
                <a:srgbClr val="656D8D"/>
              </a:solidFill>
            </a:endParaRPr>
          </a:p>
          <a:p>
            <a:pPr marL="342900" indent="-342900">
              <a:buFont typeface="Wingdings" panose="05000000000000000000" pitchFamily="2" charset="2"/>
              <a:buChar char="l"/>
            </a:pPr>
            <a:r>
              <a:rPr lang="zh-CN" dirty="0">
                <a:solidFill>
                  <a:srgbClr val="656D8D"/>
                </a:solidFill>
              </a:rPr>
              <a:t>由申请到的公网地址（202.0.0.0/29）可知，公司能用的外网IP有6个，而公司总部拥有210台主机需要连接到Internent，1台服务器要发布服务，要解决该地址矛盾的问题，需要引出网络地址转换NAT（Network Address Translation）。</a:t>
            </a:r>
            <a:endParaRPr lang="zh-CN"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9.4  项目设计与准备</a:t>
            </a:r>
            <a:endParaRPr dirty="0"/>
          </a:p>
        </p:txBody>
      </p:sp>
      <p:sp>
        <p:nvSpPr>
          <p:cNvPr id="6" name="内容占位符 5"/>
          <p:cNvSpPr>
            <a:spLocks noGrp="1"/>
          </p:cNvSpPr>
          <p:nvPr>
            <p:ph idx="13"/>
          </p:nvPr>
        </p:nvSpPr>
        <p:spPr/>
        <p:txBody>
          <a:bodyPr>
            <a:normAutofit lnSpcReduction="10000"/>
          </a:bodyPr>
          <a:lstStyle/>
          <a:p>
            <a:r>
              <a:rPr dirty="0"/>
              <a:t>1. 项目设计</a:t>
            </a:r>
            <a:endParaRPr dirty="0"/>
          </a:p>
        </p:txBody>
      </p:sp>
      <p:sp>
        <p:nvSpPr>
          <p:cNvPr id="2" name="文本框 1"/>
          <p:cNvSpPr txBox="1"/>
          <p:nvPr/>
        </p:nvSpPr>
        <p:spPr>
          <a:xfrm>
            <a:off x="841375" y="1677194"/>
            <a:ext cx="10310495" cy="4799965"/>
          </a:xfrm>
          <a:prstGeom prst="rect">
            <a:avLst/>
          </a:prstGeom>
          <a:noFill/>
        </p:spPr>
        <p:txBody>
          <a:bodyPr wrap="square" rtlCol="0" anchor="t">
            <a:spAutoFit/>
          </a:bodyPr>
          <a:lstStyle/>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申请到的一组地址（202.0.0.0/29），去掉两个接口地址（其中R2上接口地址可以使用，但是这里仅仅作为连接地址使用），还有4个地址，考虑到内网接入公网用户较多，用3个公网地址（202.0.0.3/29—202.0.0.5/29）作为内部全局地址，一个公网地址（202.0.0.6/29）发布内网服务器的服务。在接入路由器R2上配置NAT，使总部、分部所有主机（服务器除外）能通过申请到的一组公网地址（202.0.0.0/29）中的地址池202.0.0.3/29—202.0.0.5/29访问Internet，并在R2上配置静态NAT，使用公网地址202.0.0.6/29将公司总部的WWW、FTP服务器Server0发布到Internet，允许公网用户访问；在合作伙伴路由器R5上配置PAT，以使用其申请到的唯一公网地址（202.0.1.2/30）接入Interne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对应到网络地址转换，该项目要求为：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在R2上做动态NAT，内部接口为GE0/0/0，外部接口为S1/0/0，内部地址10.0.0.0/24，内部全局地址池为202.0.0.3—202.0.0.5/29。</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在R2上做动态NAT，内部接口为GE0/0/0，外部接口为S1/0/0， 内部地址10.0.1.0/27，内部全局地址池为202.0.0.3—202.0.0.5/29。</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在R2上做静态NAT，内部接口为GE0/0/1,外部接口为S1/0，内部主机地址172.16.10.2/30，内部全局地址为202.0.0.6/29。</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r>
              <a:rPr lang="zh-CN" sz="1800">
                <a:latin typeface="微软雅黑" panose="020B0503020204020204" pitchFamily="34" charset="-122"/>
                <a:ea typeface="微软雅黑" panose="020B0503020204020204" pitchFamily="34" charset="-122"/>
                <a:cs typeface="微软雅黑" panose="020B0503020204020204" pitchFamily="34" charset="-122"/>
              </a:rPr>
              <a:t>在R5上做PAT，内部接口为GE0/0/0,外部接口为S1/0/1, 内部地址10.0.2.0/27，内部全局地址池为202.0.1.2/30。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9.4  项目设计与准备</a:t>
            </a:r>
            <a:endParaRPr dirty="0"/>
          </a:p>
        </p:txBody>
      </p:sp>
      <p:sp>
        <p:nvSpPr>
          <p:cNvPr id="6" name="内容占位符 5"/>
          <p:cNvSpPr>
            <a:spLocks noGrp="1"/>
          </p:cNvSpPr>
          <p:nvPr>
            <p:ph idx="13"/>
          </p:nvPr>
        </p:nvSpPr>
        <p:spPr/>
        <p:txBody>
          <a:bodyPr>
            <a:normAutofit lnSpcReduction="10000"/>
          </a:bodyPr>
          <a:lstStyle/>
          <a:p>
            <a:r>
              <a:rPr dirty="0"/>
              <a:t>2. 项目准备</a:t>
            </a:r>
            <a:endParaRPr dirty="0"/>
          </a:p>
        </p:txBody>
      </p:sp>
      <p:sp>
        <p:nvSpPr>
          <p:cNvPr id="2" name="文本框 1"/>
          <p:cNvSpPr txBox="1"/>
          <p:nvPr/>
        </p:nvSpPr>
        <p:spPr>
          <a:xfrm>
            <a:off x="841375" y="1677194"/>
            <a:ext cx="10310495" cy="1938020"/>
          </a:xfrm>
          <a:prstGeom prst="rect">
            <a:avLst/>
          </a:prstGeom>
          <a:noFill/>
        </p:spPr>
        <p:txBody>
          <a:bodyPr wrap="square" rtlCol="0" anchor="t">
            <a:spAutoFit/>
          </a:bodyPr>
          <a:lstStyle/>
          <a:p>
            <a:pPr marL="285750" indent="-285750" fontAlgn="auto">
              <a:buFont typeface="Wingdings" panose="05000000000000000000" charset="0"/>
              <a:buChar char="Ø"/>
            </a:pPr>
            <a:r>
              <a:rPr lang="zh-CN" sz="2000">
                <a:latin typeface="微软雅黑" panose="020B0503020204020204" pitchFamily="34" charset="-122"/>
                <a:ea typeface="微软雅黑" panose="020B0503020204020204" pitchFamily="34" charset="-122"/>
                <a:cs typeface="微软雅黑" panose="020B0503020204020204" pitchFamily="34" charset="-122"/>
              </a:rPr>
              <a:t>方案一：真实设备操作（以组为单位，小组成员协作，共同完成实训）</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fontAlgn="auto">
              <a:buFont typeface="Arial" panose="020B0604020202020204" pitchFamily="34" charset="0"/>
              <a:buChar char="•"/>
            </a:pPr>
            <a:r>
              <a:rPr lang="zh-CN" sz="2000">
                <a:latin typeface="微软雅黑" panose="020B0503020204020204" pitchFamily="34" charset="-122"/>
                <a:ea typeface="微软雅黑" panose="020B0503020204020204" pitchFamily="34" charset="-122"/>
                <a:cs typeface="微软雅黑" panose="020B0503020204020204" pitchFamily="34" charset="-122"/>
              </a:rPr>
              <a:t>华为交换机、路由器、配置线、台式机或笔记本电脑</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fontAlgn="auto">
              <a:buFont typeface="Arial" panose="020B0604020202020204" pitchFamily="34" charset="0"/>
              <a:buChar char="•"/>
            </a:pPr>
            <a:r>
              <a:rPr lang="zh-CN" sz="2000">
                <a:latin typeface="微软雅黑" panose="020B0503020204020204" pitchFamily="34" charset="-122"/>
                <a:ea typeface="微软雅黑" panose="020B0503020204020204" pitchFamily="34" charset="-122"/>
                <a:cs typeface="微软雅黑" panose="020B0503020204020204" pitchFamily="34" charset="-122"/>
              </a:rPr>
              <a:t>子项目八的配置结果</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buFont typeface="Wingdings" panose="05000000000000000000" charset="0"/>
              <a:buChar char="Ø"/>
            </a:pPr>
            <a:r>
              <a:rPr lang="zh-CN" sz="2000">
                <a:latin typeface="微软雅黑" panose="020B0503020204020204" pitchFamily="34" charset="-122"/>
                <a:ea typeface="微软雅黑" panose="020B0503020204020204" pitchFamily="34" charset="-122"/>
                <a:cs typeface="微软雅黑" panose="020B0503020204020204" pitchFamily="34" charset="-122"/>
              </a:rPr>
              <a:t>方案二：在模拟软件中操作（以组为单位，成员相互帮助，各自独立完成实训）</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fontAlgn="auto">
              <a:buFont typeface="Arial" panose="020B0604020202020204" pitchFamily="34" charset="0"/>
              <a:buChar char="•"/>
            </a:pPr>
            <a:r>
              <a:rPr lang="zh-CN" sz="2000">
                <a:latin typeface="微软雅黑" panose="020B0503020204020204" pitchFamily="34" charset="-122"/>
                <a:ea typeface="微软雅黑" panose="020B0503020204020204" pitchFamily="34" charset="-122"/>
                <a:cs typeface="微软雅黑" panose="020B0503020204020204" pitchFamily="34" charset="-122"/>
              </a:rPr>
              <a:t>装有eNSP的电脑每人一台</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fontAlgn="auto">
              <a:buFont typeface="Arial" panose="020B0604020202020204" pitchFamily="34" charset="0"/>
              <a:buChar char="•"/>
            </a:pPr>
            <a:r>
              <a:rPr lang="zh-CN" sz="2000">
                <a:latin typeface="微软雅黑" panose="020B0503020204020204" pitchFamily="34" charset="-122"/>
                <a:ea typeface="微软雅黑" panose="020B0503020204020204" pitchFamily="34" charset="-122"/>
                <a:cs typeface="微软雅黑" panose="020B0503020204020204" pitchFamily="34" charset="-122"/>
              </a:rPr>
              <a:t>子项目八的配置结果</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9.5  项目实施</a:t>
            </a:r>
            <a:endParaRPr dirty="0"/>
          </a:p>
        </p:txBody>
      </p:sp>
      <p:sp>
        <p:nvSpPr>
          <p:cNvPr id="6" name="内容占位符 5"/>
          <p:cNvSpPr>
            <a:spLocks noGrp="1"/>
          </p:cNvSpPr>
          <p:nvPr>
            <p:ph idx="13"/>
          </p:nvPr>
        </p:nvSpPr>
        <p:spPr/>
        <p:txBody>
          <a:bodyPr>
            <a:normAutofit lnSpcReduction="10000"/>
          </a:bodyPr>
          <a:lstStyle/>
          <a:p>
            <a:r>
              <a:rPr dirty="0"/>
              <a:t>任务9-1  公司总部、分部主机访问Internet</a:t>
            </a:r>
            <a:endParaRPr dirty="0"/>
          </a:p>
        </p:txBody>
      </p:sp>
      <p:sp>
        <p:nvSpPr>
          <p:cNvPr id="2" name="文本框 1"/>
          <p:cNvSpPr txBox="1"/>
          <p:nvPr/>
        </p:nvSpPr>
        <p:spPr>
          <a:xfrm>
            <a:off x="841375" y="1753394"/>
            <a:ext cx="10310495" cy="3476625"/>
          </a:xfrm>
          <a:prstGeom prst="rect">
            <a:avLst/>
          </a:prstGeom>
          <a:noFill/>
        </p:spPr>
        <p:txBody>
          <a:bodyPr wrap="square" rtlCol="0" anchor="t">
            <a:spAutoFit/>
          </a:bodyPr>
          <a:lstStyle/>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1．R2上的配置动态NAT使公司总部主机能访问Internet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#在R2上做动态NAT，内部接口为GE0/0/0，外部接口为S1/0/0，内部地址10.0.0.0/24，内部全局地址池为202.0.0.3—202.0.0.5/29。</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[R2]acl 2000    //配置编号标准ACL</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[R2-acl-basic-2000]rule 5 permit source 10.0.0.0 0.0.0.255</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 //配置ACl规则，允许源网段10.0.0.0网段通过</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[R2-acl-basic-2000]quit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[R2]nat address-group 1 202.0.0.3 202.0.0.5  //定义全球IP地址池</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[R2]interface S1/0/0      //进入路由器出口应用动态NAT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[R2-GigabitEthernet0/0/1]nat outbound 2000 address-group 1 no-pat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　//建立ACL与IP地址池关系，ACL编号2000与地址池1映射</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9.5  项目实施</a:t>
            </a:r>
            <a:endParaRPr dirty="0"/>
          </a:p>
        </p:txBody>
      </p:sp>
      <p:sp>
        <p:nvSpPr>
          <p:cNvPr id="6" name="内容占位符 5"/>
          <p:cNvSpPr>
            <a:spLocks noGrp="1"/>
          </p:cNvSpPr>
          <p:nvPr>
            <p:ph idx="13"/>
          </p:nvPr>
        </p:nvSpPr>
        <p:spPr/>
        <p:txBody>
          <a:bodyPr>
            <a:normAutofit lnSpcReduction="10000"/>
          </a:bodyPr>
          <a:lstStyle/>
          <a:p>
            <a:r>
              <a:rPr dirty="0"/>
              <a:t>任务9-1  公司总部、分部主机访问Internet</a:t>
            </a:r>
            <a:endParaRPr dirty="0"/>
          </a:p>
        </p:txBody>
      </p:sp>
      <p:sp>
        <p:nvSpPr>
          <p:cNvPr id="2" name="文本框 1"/>
          <p:cNvSpPr txBox="1"/>
          <p:nvPr/>
        </p:nvSpPr>
        <p:spPr>
          <a:xfrm>
            <a:off x="841375" y="1600994"/>
            <a:ext cx="10310495" cy="3476625"/>
          </a:xfrm>
          <a:prstGeom prst="rect">
            <a:avLst/>
          </a:prstGeom>
          <a:noFill/>
        </p:spPr>
        <p:txBody>
          <a:bodyPr wrap="square" rtlCol="0" anchor="t">
            <a:spAutoFit/>
          </a:bodyPr>
          <a:lstStyle/>
          <a:p>
            <a:pPr indent="457200" algn="l" fontAlgn="auto">
              <a:buClrTx/>
              <a:buSzTx/>
              <a:buFontTx/>
            </a:pP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2．R2上的配置动态NAT使公司分部主机能访问Internet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#在R2上做NAT，内部接口为GE0/0/0，外部接口为S1/0/0， 内部地址10.0.1.0/27，内部全局地址池为202.0.0.3—202.0.0.5/29。</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[R2]acl 2001    //配置编号标准ACL</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[R2-acl-basic-2001]rule 5 permit source 10.0.1.0 0.0.0.32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 //配置ACl规则，允许源网段10.0.0.0网段通过</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[R2-acl-basic-2001]quit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[R2]nat address-group 1 202.0.0.3 202.0.0.5  //定义全球IP地址池</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[R2]interface S1/0/0      //进入路由器出口应用动态NAT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[R2-GigabitEthernet0/0/1]nat outbound 2001 address-group 1 no-pat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9.5  项目实施</a:t>
            </a:r>
            <a:endParaRPr dirty="0"/>
          </a:p>
        </p:txBody>
      </p:sp>
      <p:sp>
        <p:nvSpPr>
          <p:cNvPr id="6" name="内容占位符 5"/>
          <p:cNvSpPr>
            <a:spLocks noGrp="1"/>
          </p:cNvSpPr>
          <p:nvPr>
            <p:ph idx="13"/>
          </p:nvPr>
        </p:nvSpPr>
        <p:spPr/>
        <p:txBody>
          <a:bodyPr>
            <a:normAutofit lnSpcReduction="10000"/>
          </a:bodyPr>
          <a:lstStyle/>
          <a:p>
            <a:r>
              <a:rPr dirty="0"/>
              <a:t>任务9-2  R2上的配置静态把内部服务器Server0发布到Internet</a:t>
            </a:r>
            <a:endParaRPr dirty="0"/>
          </a:p>
        </p:txBody>
      </p:sp>
      <p:sp>
        <p:nvSpPr>
          <p:cNvPr id="2" name="文本框 1"/>
          <p:cNvSpPr txBox="1"/>
          <p:nvPr/>
        </p:nvSpPr>
        <p:spPr>
          <a:xfrm>
            <a:off x="861695" y="1829594"/>
            <a:ext cx="10310495" cy="1630045"/>
          </a:xfrm>
          <a:prstGeom prst="rect">
            <a:avLst/>
          </a:prstGeom>
          <a:noFill/>
        </p:spPr>
        <p:txBody>
          <a:bodyPr wrap="square" rtlCol="0" anchor="t">
            <a:spAutoFit/>
          </a:bodyPr>
          <a:lstStyle/>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#在R2上做静态NAT，内部接口为GE0/0/1,外部接口为S1/0，内部主机地址172.16.10.2/30，内部全局地址为202.0.0.6/29。</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[R2-GigabitEthernet0/0/1]nat static global 202.0.0.6 inside 172.16.10.2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     //将私网2的局部地址192.168.1.2/24映射到内部全局地址200.1.1.3/24上</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[R2-GigabitEthernet0/0/1]nat static enable  //开启静态NAT功能，默认已开启</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9.5  项目实施</a:t>
            </a:r>
            <a:endParaRPr dirty="0"/>
          </a:p>
        </p:txBody>
      </p:sp>
      <p:sp>
        <p:nvSpPr>
          <p:cNvPr id="6" name="内容占位符 5"/>
          <p:cNvSpPr>
            <a:spLocks noGrp="1"/>
          </p:cNvSpPr>
          <p:nvPr>
            <p:ph idx="13"/>
          </p:nvPr>
        </p:nvSpPr>
        <p:spPr/>
        <p:txBody>
          <a:bodyPr>
            <a:normAutofit lnSpcReduction="10000"/>
          </a:bodyPr>
          <a:lstStyle/>
          <a:p>
            <a:r>
              <a:rPr dirty="0"/>
              <a:t>任务9-3  R2上的配置动态PAT使合作伙伴联入Internet</a:t>
            </a:r>
            <a:endParaRPr dirty="0"/>
          </a:p>
        </p:txBody>
      </p:sp>
      <p:sp>
        <p:nvSpPr>
          <p:cNvPr id="2" name="文本框 1"/>
          <p:cNvSpPr txBox="1"/>
          <p:nvPr/>
        </p:nvSpPr>
        <p:spPr>
          <a:xfrm>
            <a:off x="861695" y="1829594"/>
            <a:ext cx="10310495" cy="3476625"/>
          </a:xfrm>
          <a:prstGeom prst="rect">
            <a:avLst/>
          </a:prstGeom>
          <a:noFill/>
        </p:spPr>
        <p:txBody>
          <a:bodyPr wrap="square" rtlCol="0" anchor="t">
            <a:spAutoFit/>
          </a:bodyPr>
          <a:lstStyle/>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#在R5上做动态PAT，内部接口为GE0/0/0,外部接口为S1/0/1, 内部地址10.0.2.0/27、192.168.10.0/24，内部全局地址池为202.0.1.2/30。</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 2002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[R1-acl-basic-2002]rule 2 permit source 10.0.2.0 0.0.0.32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[R1-acl-basic-2002]rule 3 permit source 192.168.10.0 0.0.0.255</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[R1-acl-basic-2002]quit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[R1]interface S1/0/1</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[R1-GigabitEthernet0/0/1]nat outbound 2002</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总部、分部的任意一台主机ping 202.0.1.2/30，若通，说明总部与分部都成功地通过R2采用PAT的方式接入Internet，PC5通过浏览器访问202.0.0.6/29能访问到Server0的内容，说明静态NAT也配置成功。</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9.6  项目小结</a:t>
            </a:r>
            <a:endParaRPr dirty="0"/>
          </a:p>
        </p:txBody>
      </p:sp>
      <p:sp>
        <p:nvSpPr>
          <p:cNvPr id="6" name="内容占位符 5"/>
          <p:cNvSpPr>
            <a:spLocks noGrp="1"/>
          </p:cNvSpPr>
          <p:nvPr>
            <p:ph idx="13"/>
          </p:nvPr>
        </p:nvSpPr>
        <p:spPr/>
        <p:txBody>
          <a:bodyPr>
            <a:normAutofit lnSpcReduction="10000"/>
          </a:bodyPr>
          <a:lstStyle/>
          <a:p>
            <a:r>
              <a:rPr dirty="0">
                <a:sym typeface="+mn-ea"/>
              </a:rPr>
              <a:t>9.6  项目小结</a:t>
            </a:r>
            <a:endParaRPr dirty="0"/>
          </a:p>
        </p:txBody>
      </p:sp>
      <p:sp>
        <p:nvSpPr>
          <p:cNvPr id="2" name="文本框 1"/>
          <p:cNvSpPr txBox="1"/>
          <p:nvPr/>
        </p:nvSpPr>
        <p:spPr>
          <a:xfrm>
            <a:off x="861695" y="1829594"/>
            <a:ext cx="10310495" cy="3476625"/>
          </a:xfrm>
          <a:prstGeom prst="rect">
            <a:avLst/>
          </a:prstGeom>
          <a:noFill/>
        </p:spPr>
        <p:txBody>
          <a:bodyPr wrap="square" rtlCol="0" anchor="t">
            <a:spAutoFit/>
          </a:bodyPr>
          <a:lstStyle/>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1.NAT区别及用途</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静态NAT：建立地址之间的永久一对一映射关系，主要用以内网对外提供服务。</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动态NAT：建立地址之间的临时一对一映射关系，主要用于内部局域网的多台主机共同使用IP地址池中的地址访问Internet。每一个临时映射关系过一段时间没有数据就会删除。</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静态PAT：采用 “地址＋端口”的方式建立多对一映射关系，主要用于内部多台不同功能的服务器通过同一个公网IP的地址转换。</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动态PAT：采用 “地址＋端口”的方式建立多对一映射关系，主要用于内部局域网的多台主机共享一个IP地址访问Internet。</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2.NAT优缺点</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优点：节省公有地址；对外隐藏地址；提供安全性。</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缺点：转换延迟和设备压力；无法执行端到端跟踪；影响特定的应用。</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9.6  项目小结</a:t>
            </a:r>
            <a:endParaRPr dirty="0"/>
          </a:p>
        </p:txBody>
      </p:sp>
      <p:sp>
        <p:nvSpPr>
          <p:cNvPr id="6" name="内容占位符 5"/>
          <p:cNvSpPr>
            <a:spLocks noGrp="1"/>
          </p:cNvSpPr>
          <p:nvPr>
            <p:ph idx="13"/>
          </p:nvPr>
        </p:nvSpPr>
        <p:spPr/>
        <p:txBody>
          <a:bodyPr>
            <a:normAutofit lnSpcReduction="10000"/>
          </a:bodyPr>
          <a:lstStyle/>
          <a:p>
            <a:r>
              <a:rPr dirty="0">
                <a:sym typeface="+mn-ea"/>
              </a:rPr>
              <a:t>9.6  项目小结</a:t>
            </a:r>
            <a:endParaRPr dirty="0"/>
          </a:p>
        </p:txBody>
      </p:sp>
      <p:sp>
        <p:nvSpPr>
          <p:cNvPr id="2" name="文本框 1"/>
          <p:cNvSpPr txBox="1"/>
          <p:nvPr/>
        </p:nvSpPr>
        <p:spPr>
          <a:xfrm>
            <a:off x="917575" y="1524794"/>
            <a:ext cx="10310495" cy="2861310"/>
          </a:xfrm>
          <a:prstGeom prst="rect">
            <a:avLst/>
          </a:prstGeom>
          <a:noFill/>
        </p:spPr>
        <p:txBody>
          <a:bodyPr wrap="square" rtlCol="0" anchor="t">
            <a:spAutoFit/>
          </a:bodyPr>
          <a:lstStyle/>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一、填空题</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1.NAT有</a:t>
            </a:r>
            <a:r>
              <a:rPr lang="zh-CN" sz="1800" u="sng">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a:t>
            </a:r>
            <a:r>
              <a:rPr lang="zh-CN" sz="1800" u="sng">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和</a:t>
            </a:r>
            <a:r>
              <a:rPr lang="zh-CN" sz="1800" u="sng">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三种类型。</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2.用</a:t>
            </a:r>
            <a:r>
              <a:rPr lang="zh-CN" sz="1800" u="sng">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命令清除NAT转换表中所有的动态地址转换条目。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3.用</a:t>
            </a:r>
            <a:r>
              <a:rPr lang="zh-CN" sz="1800" u="sng">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命令查看NAT转换表。</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4.用</a:t>
            </a:r>
            <a:r>
              <a:rPr lang="zh-CN" sz="1800" u="sng">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命令查看NAT转换的统计信息。</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二、单项选择题</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1.如图9-13所示。 R1 正在为内部网络 10.1.1.0/24 进行 NAT 过载。 主机 A 向 Web 服务器发送了一个数据包。 从 Web 服务器返回的数据包的目的 IP 地址是什么？（    ）</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A.10.1.1.2:1234      </a:t>
            </a:r>
            <a:r>
              <a:rPr lang="en-US" altLang="zh-CN" sz="1800">
                <a:latin typeface="微软雅黑" panose="020B0503020204020204" pitchFamily="34" charset="-122"/>
                <a:ea typeface="微软雅黑" panose="020B0503020204020204" pitchFamily="34" charset="-122"/>
                <a:cs typeface="微软雅黑" panose="020B0503020204020204" pitchFamily="34" charset="-122"/>
              </a:rPr>
              <a:t>   </a:t>
            </a:r>
            <a:r>
              <a:rPr lang="zh-CN" sz="1800">
                <a:latin typeface="微软雅黑" panose="020B0503020204020204" pitchFamily="34" charset="-122"/>
                <a:ea typeface="微软雅黑" panose="020B0503020204020204" pitchFamily="34" charset="-122"/>
                <a:cs typeface="微软雅黑" panose="020B0503020204020204" pitchFamily="34" charset="-122"/>
              </a:rPr>
              <a:t> B.172.30.20.1:3333      C.10.1.1.2:3333</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D.172.30.20.1:1234    E. 192.168.1.2:80</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6"/>
          <p:cNvPicPr>
            <a:picLocks noChangeAspect="1"/>
          </p:cNvPicPr>
          <p:nvPr/>
        </p:nvPicPr>
        <p:blipFill>
          <a:blip r:embed="rId1"/>
          <a:stretch>
            <a:fillRect/>
          </a:stretch>
        </p:blipFill>
        <p:spPr>
          <a:xfrm>
            <a:off x="2593975" y="4388485"/>
            <a:ext cx="4148455" cy="2491740"/>
          </a:xfrm>
          <a:prstGeom prst="rect">
            <a:avLst/>
          </a:prstGeom>
          <a:noFill/>
          <a:ln w="9525">
            <a:noFill/>
          </a:ln>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dirty="0"/>
              <a:t>9.6  项目小结</a:t>
            </a:r>
            <a:endParaRPr dirty="0"/>
          </a:p>
        </p:txBody>
      </p:sp>
      <p:sp>
        <p:nvSpPr>
          <p:cNvPr id="6" name="内容占位符 5"/>
          <p:cNvSpPr>
            <a:spLocks noGrp="1"/>
          </p:cNvSpPr>
          <p:nvPr>
            <p:ph idx="13"/>
          </p:nvPr>
        </p:nvSpPr>
        <p:spPr/>
        <p:txBody>
          <a:bodyPr>
            <a:normAutofit lnSpcReduction="10000"/>
          </a:bodyPr>
          <a:lstStyle/>
          <a:p>
            <a:r>
              <a:rPr dirty="0">
                <a:sym typeface="+mn-ea"/>
              </a:rPr>
              <a:t>9.6  项目小结</a:t>
            </a:r>
            <a:endParaRPr dirty="0"/>
          </a:p>
        </p:txBody>
      </p:sp>
      <p:sp>
        <p:nvSpPr>
          <p:cNvPr id="2" name="文本框 1"/>
          <p:cNvSpPr txBox="1"/>
          <p:nvPr/>
        </p:nvSpPr>
        <p:spPr>
          <a:xfrm>
            <a:off x="917575" y="1524794"/>
            <a:ext cx="10310495" cy="5077460"/>
          </a:xfrm>
          <a:prstGeom prst="rect">
            <a:avLst/>
          </a:prstGeom>
          <a:noFill/>
        </p:spPr>
        <p:txBody>
          <a:bodyPr wrap="square" rtlCol="0" anchor="t">
            <a:spAutoFit/>
          </a:bodyPr>
          <a:lstStyle/>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2.当在 Cisco 路由器上实施地址转换时，访问控制列表可提供什么功能？（    ）</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A.定义从 NAT 地址池中排除哪些地址    </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B.定义向 NAT 地址池分配哪些地址</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C.定义允许来自哪些地址发来的流量通过路由器传出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D.定义可以转换哪些地址</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三、多项选择题</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1.下列关于创建和应用访问列表的说法中哪三项正确？（     ）</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A.访问列表条目应该按照从一般到具体的顺序进行过滤</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B.对于每种协议来说，在每个端口的每个方向上只允许一个访问列表</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C.应该将标准 ACL 应用到最接近源的位置，扩展 ACL 则应该被应用到最接近目的地的位置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D.所有访问列表末尾都有一条隐含的 deny 语句</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E.会按照从上到下的顺序处理语句，直到发现匹配为止</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F.inbound 关键字表示流量从应用该 ACL 的路由器接口进入网络</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四、简答题</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1.对比静态NTA和动态NTA以及静态PAT和动态PAT的工作原理，并找出其区别。</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2.如何配置静态NTA和动态NTA以及静态PAT和动态PAT？</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3.如何区别内部本地地址、内部全局地址、外部本地地址、外部全局地址？</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endParaRPr lang="zh-CN" altLang="en-US" sz="7200" dirty="0">
              <a:cs typeface="+mn-ea"/>
              <a:sym typeface="+mn-lt"/>
            </a:endParaRP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rPr>
              <a:t>名校名师精品系列教材</a:t>
            </a:r>
            <a:endPar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一、</a:t>
            </a:r>
            <a:r>
              <a:rPr lang="zh-CN" altLang="en-US" sz="2400" b="1" dirty="0">
                <a:sym typeface="+mn-ea"/>
              </a:rPr>
              <a:t>职业目标</a:t>
            </a:r>
            <a:endParaRPr lang="zh-CN" altLang="en-US" sz="2400" dirty="0"/>
          </a:p>
        </p:txBody>
      </p:sp>
      <p:sp>
        <p:nvSpPr>
          <p:cNvPr id="2" name="文本框 1"/>
          <p:cNvSpPr txBox="1"/>
          <p:nvPr/>
        </p:nvSpPr>
        <p:spPr>
          <a:xfrm>
            <a:off x="1015527" y="1646714"/>
            <a:ext cx="9908938" cy="4939030"/>
          </a:xfrm>
          <a:prstGeom prst="rect">
            <a:avLst/>
          </a:prstGeom>
          <a:noFill/>
        </p:spPr>
        <p:txBody>
          <a:bodyPr wrap="square" rtlCol="0" anchor="t">
            <a:spAutoFit/>
          </a:bodyPr>
          <a:lstStyle/>
          <a:p>
            <a:pPr>
              <a:lnSpc>
                <a:spcPct val="150000"/>
              </a:lnSpc>
              <a:spcBef>
                <a:spcPct val="50000"/>
              </a:spcBef>
            </a:pPr>
            <a:r>
              <a:rPr lang="en-US" altLang="zh-CN" sz="1800" b="1" dirty="0">
                <a:latin typeface="Times New Roman" panose="02020603050405020304" pitchFamily="18" charset="0"/>
                <a:ea typeface="宋体" panose="02010600030101010101" pitchFamily="2" charset="-122"/>
                <a:sym typeface="+mn-ea"/>
              </a:rPr>
              <a:t>1</a:t>
            </a:r>
            <a:r>
              <a:rPr lang="zh-CN" altLang="en-US" sz="1800" b="1" dirty="0">
                <a:latin typeface="Times New Roman" panose="02020603050405020304" pitchFamily="18" charset="0"/>
                <a:ea typeface="宋体" panose="02010600030101010101" pitchFamily="2" charset="-122"/>
                <a:sym typeface="+mn-ea"/>
              </a:rPr>
              <a:t>、</a:t>
            </a:r>
            <a:r>
              <a:rPr lang="zh-CN" altLang="en-US" sz="1800" b="1" dirty="0">
                <a:sym typeface="+mn-ea"/>
              </a:rPr>
              <a:t>知识目标</a:t>
            </a:r>
            <a:endParaRPr lang="en-US" altLang="zh-CN" sz="1800" b="1" dirty="0">
              <a:latin typeface="Times New Roman" panose="02020603050405020304" pitchFamily="18" charset="0"/>
              <a:ea typeface="宋体" panose="02010600030101010101" pitchFamily="2" charset="-122"/>
            </a:endParaRPr>
          </a:p>
          <a:p>
            <a:pPr marL="914400" lvl="1" indent="-457200" algn="just">
              <a:lnSpc>
                <a:spcPct val="100000"/>
              </a:lnSpc>
              <a:buClr>
                <a:srgbClr val="008080"/>
              </a:buClr>
              <a:buFont typeface="Arial" panose="020B0604020202020204" pitchFamily="34" charset="0"/>
              <a:buChar char="•"/>
            </a:pPr>
            <a:r>
              <a:rPr lang="zh-CN" altLang="en-US" sz="1800" dirty="0">
                <a:latin typeface="宋体" panose="02010600030101010101" pitchFamily="2" charset="-122"/>
                <a:ea typeface="宋体" panose="02010600030101010101" pitchFamily="2" charset="-122"/>
                <a:sym typeface="+mn-ea"/>
              </a:rPr>
              <a:t>掌握</a:t>
            </a:r>
            <a:r>
              <a:rPr lang="en-US" altLang="zh-CN" sz="1800" dirty="0">
                <a:latin typeface="宋体" panose="02010600030101010101" pitchFamily="2" charset="-122"/>
                <a:ea typeface="宋体" panose="02010600030101010101" pitchFamily="2" charset="-122"/>
                <a:sym typeface="+mn-ea"/>
              </a:rPr>
              <a:t>NAT</a:t>
            </a:r>
            <a:r>
              <a:rPr lang="zh-CN" altLang="en-US" sz="1800" dirty="0">
                <a:latin typeface="宋体" panose="02010600030101010101" pitchFamily="2" charset="-122"/>
                <a:ea typeface="宋体" panose="02010600030101010101" pitchFamily="2" charset="-122"/>
                <a:sym typeface="+mn-ea"/>
              </a:rPr>
              <a:t>的概念 </a:t>
            </a:r>
            <a:endParaRPr lang="en-US" altLang="zh-CN" sz="1800" dirty="0">
              <a:latin typeface="宋体" panose="02010600030101010101" pitchFamily="2" charset="-122"/>
              <a:ea typeface="宋体" panose="02010600030101010101" pitchFamily="2" charset="-122"/>
            </a:endParaRPr>
          </a:p>
          <a:p>
            <a:pPr marL="914400" lvl="1" indent="-457200" algn="just">
              <a:lnSpc>
                <a:spcPct val="100000"/>
              </a:lnSpc>
              <a:buClr>
                <a:srgbClr val="008080"/>
              </a:buClr>
              <a:buFont typeface="Arial" panose="020B0604020202020204" pitchFamily="34" charset="0"/>
              <a:buChar char="•"/>
            </a:pPr>
            <a:r>
              <a:rPr lang="zh-CN" altLang="en-US" sz="1800" dirty="0">
                <a:latin typeface="宋体" panose="02010600030101010101" pitchFamily="2" charset="-122"/>
                <a:ea typeface="宋体" panose="02010600030101010101" pitchFamily="2" charset="-122"/>
                <a:sym typeface="+mn-ea"/>
              </a:rPr>
              <a:t>掌握</a:t>
            </a:r>
            <a:r>
              <a:rPr lang="en-US" altLang="zh-CN" sz="1800" dirty="0">
                <a:latin typeface="宋体" panose="02010600030101010101" pitchFamily="2" charset="-122"/>
                <a:ea typeface="宋体" panose="02010600030101010101" pitchFamily="2" charset="-122"/>
                <a:sym typeface="+mn-ea"/>
              </a:rPr>
              <a:t>NAT</a:t>
            </a:r>
            <a:r>
              <a:rPr lang="zh-CN" altLang="en-US" sz="1800" dirty="0">
                <a:latin typeface="宋体" panose="02010600030101010101" pitchFamily="2" charset="-122"/>
                <a:ea typeface="宋体" panose="02010600030101010101" pitchFamily="2" charset="-122"/>
                <a:sym typeface="+mn-ea"/>
              </a:rPr>
              <a:t>的用途</a:t>
            </a:r>
            <a:endParaRPr lang="zh-CN" altLang="en-US" sz="1800" dirty="0">
              <a:latin typeface="宋体" panose="02010600030101010101" pitchFamily="2" charset="-122"/>
              <a:ea typeface="宋体" panose="02010600030101010101" pitchFamily="2" charset="-122"/>
            </a:endParaRPr>
          </a:p>
          <a:p>
            <a:pPr marL="914400" lvl="1" indent="-457200" algn="just">
              <a:lnSpc>
                <a:spcPct val="100000"/>
              </a:lnSpc>
              <a:buClr>
                <a:srgbClr val="008080"/>
              </a:buClr>
              <a:buFont typeface="Arial" panose="020B0604020202020204" pitchFamily="34" charset="0"/>
              <a:buChar char="•"/>
            </a:pPr>
            <a:r>
              <a:rPr lang="zh-CN" altLang="en-US" sz="1800" dirty="0">
                <a:latin typeface="宋体" panose="02010600030101010101" pitchFamily="2" charset="-122"/>
                <a:ea typeface="宋体" panose="02010600030101010101" pitchFamily="2" charset="-122"/>
                <a:sym typeface="+mn-ea"/>
              </a:rPr>
              <a:t>掌握</a:t>
            </a:r>
            <a:r>
              <a:rPr lang="en-US" altLang="zh-CN" sz="1800" dirty="0">
                <a:latin typeface="宋体" panose="02010600030101010101" pitchFamily="2" charset="-122"/>
                <a:ea typeface="宋体" panose="02010600030101010101" pitchFamily="2" charset="-122"/>
                <a:sym typeface="+mn-ea"/>
              </a:rPr>
              <a:t>NAT</a:t>
            </a:r>
            <a:r>
              <a:rPr lang="zh-CN" altLang="en-US" sz="1800" dirty="0">
                <a:latin typeface="宋体" panose="02010600030101010101" pitchFamily="2" charset="-122"/>
                <a:ea typeface="宋体" panose="02010600030101010101" pitchFamily="2" charset="-122"/>
                <a:sym typeface="+mn-ea"/>
              </a:rPr>
              <a:t>的工作过程及原理 </a:t>
            </a:r>
            <a:endParaRPr lang="zh-CN" altLang="en-US" sz="1800" dirty="0">
              <a:latin typeface="宋体" panose="02010600030101010101" pitchFamily="2" charset="-122"/>
              <a:ea typeface="宋体" panose="02010600030101010101" pitchFamily="2" charset="-122"/>
            </a:endParaRPr>
          </a:p>
          <a:p>
            <a:pPr marL="914400" lvl="1" indent="-457200" algn="just">
              <a:lnSpc>
                <a:spcPct val="100000"/>
              </a:lnSpc>
              <a:buClr>
                <a:srgbClr val="008080"/>
              </a:buClr>
              <a:buFont typeface="Arial" panose="020B0604020202020204" pitchFamily="34" charset="0"/>
              <a:buChar char="•"/>
            </a:pPr>
            <a:r>
              <a:rPr lang="zh-CN" altLang="en-US" sz="1800" dirty="0">
                <a:latin typeface="宋体" panose="02010600030101010101" pitchFamily="2" charset="-122"/>
                <a:ea typeface="宋体" panose="02010600030101010101" pitchFamily="2" charset="-122"/>
                <a:sym typeface="+mn-ea"/>
              </a:rPr>
              <a:t>掌握</a:t>
            </a:r>
            <a:r>
              <a:rPr lang="en-US" altLang="zh-CN" sz="1800" dirty="0">
                <a:latin typeface="宋体" panose="02010600030101010101" pitchFamily="2" charset="-122"/>
                <a:ea typeface="宋体" panose="02010600030101010101" pitchFamily="2" charset="-122"/>
                <a:sym typeface="+mn-ea"/>
              </a:rPr>
              <a:t>NAT</a:t>
            </a:r>
            <a:r>
              <a:rPr lang="zh-CN" altLang="en-US" sz="1800" dirty="0">
                <a:latin typeface="宋体" panose="02010600030101010101" pitchFamily="2" charset="-122"/>
                <a:ea typeface="宋体" panose="02010600030101010101" pitchFamily="2" charset="-122"/>
                <a:sym typeface="+mn-ea"/>
              </a:rPr>
              <a:t>分类 </a:t>
            </a:r>
            <a:endParaRPr lang="zh-CN" altLang="en-US" sz="1800" dirty="0">
              <a:latin typeface="宋体" panose="02010600030101010101" pitchFamily="2" charset="-122"/>
              <a:ea typeface="宋体" panose="02010600030101010101" pitchFamily="2" charset="-122"/>
            </a:endParaRPr>
          </a:p>
          <a:p>
            <a:pPr marL="914400" lvl="1" indent="-457200" algn="just">
              <a:lnSpc>
                <a:spcPct val="100000"/>
              </a:lnSpc>
              <a:buClr>
                <a:srgbClr val="008080"/>
              </a:buClr>
              <a:buFont typeface="Arial" panose="020B0604020202020204" pitchFamily="34" charset="0"/>
              <a:buChar char="•"/>
            </a:pPr>
            <a:r>
              <a:rPr lang="zh-CN" altLang="en-US" sz="1800" dirty="0">
                <a:latin typeface="宋体" panose="02010600030101010101" pitchFamily="2" charset="-122"/>
                <a:ea typeface="宋体" panose="02010600030101010101" pitchFamily="2" charset="-122"/>
                <a:sym typeface="+mn-ea"/>
              </a:rPr>
              <a:t>掌握</a:t>
            </a:r>
            <a:r>
              <a:rPr lang="en-US" altLang="zh-CN" sz="1800" dirty="0">
                <a:latin typeface="宋体" panose="02010600030101010101" pitchFamily="2" charset="-122"/>
                <a:ea typeface="宋体" panose="02010600030101010101" pitchFamily="2" charset="-122"/>
                <a:sym typeface="+mn-ea"/>
              </a:rPr>
              <a:t>NAT</a:t>
            </a:r>
            <a:r>
              <a:rPr lang="zh-CN" altLang="en-US" sz="1800" dirty="0">
                <a:latin typeface="宋体" panose="02010600030101010101" pitchFamily="2" charset="-122"/>
                <a:ea typeface="宋体" panose="02010600030101010101" pitchFamily="2" charset="-122"/>
                <a:sym typeface="+mn-ea"/>
              </a:rPr>
              <a:t>配置原理</a:t>
            </a:r>
            <a:endParaRPr lang="en-US" altLang="zh-CN" sz="1800" dirty="0">
              <a:latin typeface="宋体" panose="02010600030101010101" pitchFamily="2" charset="-122"/>
              <a:ea typeface="宋体" panose="02010600030101010101" pitchFamily="2" charset="-122"/>
            </a:endParaRPr>
          </a:p>
          <a:p>
            <a:pPr>
              <a:lnSpc>
                <a:spcPct val="100000"/>
              </a:lnSpc>
              <a:spcBef>
                <a:spcPct val="50000"/>
              </a:spcBef>
            </a:pPr>
            <a:r>
              <a:rPr lang="en-US" altLang="zh-CN" sz="1800" b="1" dirty="0">
                <a:solidFill>
                  <a:srgbClr val="656D8D"/>
                </a:solidFill>
                <a:latin typeface="宋体" panose="02010600030101010101" pitchFamily="2" charset="-122"/>
                <a:ea typeface="宋体" panose="02010600030101010101" pitchFamily="2" charset="-122"/>
              </a:rPr>
              <a:t>2</a:t>
            </a:r>
            <a:r>
              <a:rPr lang="zh-CN" altLang="en-US" sz="1800" b="1" dirty="0">
                <a:solidFill>
                  <a:srgbClr val="656D8D"/>
                </a:solidFill>
                <a:latin typeface="宋体" panose="02010600030101010101" pitchFamily="2" charset="-122"/>
                <a:ea typeface="宋体" panose="02010600030101010101" pitchFamily="2" charset="-122"/>
              </a:rPr>
              <a:t>、</a:t>
            </a:r>
            <a:r>
              <a:rPr lang="zh-CN" altLang="en-US" sz="1800" b="1" dirty="0">
                <a:sym typeface="+mn-ea"/>
              </a:rPr>
              <a:t>技能目标</a:t>
            </a:r>
            <a:endParaRPr lang="zh-CN" altLang="en-US" sz="1800" b="1" dirty="0">
              <a:sym typeface="+mn-ea"/>
            </a:endParaRPr>
          </a:p>
          <a:p>
            <a:pPr marL="914400" marR="0" lvl="1" indent="-457200" algn="just" defTabSz="1219200">
              <a:lnSpc>
                <a:spcPct val="100000"/>
              </a:lnSpc>
              <a:buClr>
                <a:srgbClr val="008080"/>
              </a:buClr>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sym typeface="+mn-ea"/>
              </a:rPr>
              <a:t>掌握NAT配置步骤、方法</a:t>
            </a:r>
            <a:endParaRPr lang="en-US" altLang="zh-CN" sz="1800" kern="1200" cap="none" spc="0" normalizeH="0" baseline="0" dirty="0">
              <a:latin typeface="宋体" panose="02010600030101010101" pitchFamily="2" charset="-122"/>
              <a:ea typeface="宋体" panose="02010600030101010101" pitchFamily="2" charset="-122"/>
              <a:cs typeface="+mn-cs"/>
            </a:endParaRPr>
          </a:p>
          <a:p>
            <a:pPr marL="914400" marR="0" lvl="1" indent="-457200" algn="just" defTabSz="1219200">
              <a:lnSpc>
                <a:spcPct val="100000"/>
              </a:lnSpc>
              <a:buClr>
                <a:srgbClr val="008080"/>
              </a:buClr>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sym typeface="+mn-ea"/>
              </a:rPr>
              <a:t>掌握NAT修改、删除方法</a:t>
            </a:r>
            <a:endParaRPr kumimoji="0" lang="en-US" altLang="zh-CN" sz="1800" kern="1200" cap="none" spc="0" normalizeH="0" baseline="0" dirty="0">
              <a:latin typeface="宋体" panose="02010600030101010101" pitchFamily="2" charset="-122"/>
              <a:ea typeface="宋体" panose="02010600030101010101" pitchFamily="2" charset="-122"/>
              <a:cs typeface="+mn-cs"/>
            </a:endParaRPr>
          </a:p>
          <a:p>
            <a:pPr marR="0" lvl="0" algn="l" defTabSz="1219200">
              <a:lnSpc>
                <a:spcPct val="100000"/>
              </a:lnSpc>
              <a:spcBef>
                <a:spcPct val="50000"/>
              </a:spcBef>
              <a:buClrTx/>
              <a:buSzTx/>
              <a:buFontTx/>
              <a:buNone/>
            </a:pPr>
            <a:r>
              <a:rPr lang="zh-CN" altLang="en-US" sz="1800" b="1" dirty="0">
                <a:sym typeface="+mn-ea"/>
              </a:rPr>
              <a:t>3、职业目标</a:t>
            </a:r>
            <a:endParaRPr lang="zh-CN" altLang="en-US" sz="1800" b="1" dirty="0">
              <a:sym typeface="+mn-ea"/>
            </a:endParaRPr>
          </a:p>
          <a:p>
            <a:pPr marL="914400" lvl="1" indent="-457200" algn="just">
              <a:lnSpc>
                <a:spcPct val="100000"/>
              </a:lnSpc>
              <a:spcBef>
                <a:spcPct val="50000"/>
              </a:spcBef>
              <a:buClr>
                <a:srgbClr val="008080"/>
              </a:buClr>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sym typeface="+mn-ea"/>
              </a:rPr>
              <a:t>在合适的位置部署相应类型的网络地址转换；</a:t>
            </a:r>
            <a:endParaRPr lang="en-US" altLang="zh-CN" sz="1800" dirty="0">
              <a:latin typeface="宋体" panose="02010600030101010101" pitchFamily="2" charset="-122"/>
              <a:ea typeface="宋体" panose="02010600030101010101" pitchFamily="2" charset="-122"/>
              <a:sym typeface="+mn-ea"/>
            </a:endParaRPr>
          </a:p>
          <a:p>
            <a:pPr marL="914400" lvl="1" indent="-457200" algn="just">
              <a:lnSpc>
                <a:spcPct val="100000"/>
              </a:lnSpc>
              <a:spcBef>
                <a:spcPct val="50000"/>
              </a:spcBef>
              <a:buClr>
                <a:srgbClr val="008080"/>
              </a:buClr>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sym typeface="+mn-ea"/>
              </a:rPr>
              <a:t>以解决连入Internet网络地址不足的问题；</a:t>
            </a:r>
            <a:endParaRPr lang="en-US" altLang="zh-CN" sz="1800" dirty="0">
              <a:latin typeface="宋体" panose="02010600030101010101" pitchFamily="2" charset="-122"/>
              <a:ea typeface="宋体" panose="02010600030101010101" pitchFamily="2" charset="-122"/>
              <a:sym typeface="+mn-ea"/>
            </a:endParaRPr>
          </a:p>
          <a:p>
            <a:pPr marL="914400" lvl="1" indent="-457200" algn="just">
              <a:lnSpc>
                <a:spcPct val="100000"/>
              </a:lnSpc>
              <a:spcBef>
                <a:spcPct val="50000"/>
              </a:spcBef>
              <a:buClr>
                <a:srgbClr val="008080"/>
              </a:buClr>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sym typeface="+mn-ea"/>
              </a:rPr>
              <a:t>实现对网络内部地址隐藏的目的，提高网络的安全性；</a:t>
            </a:r>
            <a:endParaRPr lang="en-US" altLang="zh-CN" sz="1800" dirty="0">
              <a:latin typeface="宋体" panose="02010600030101010101" pitchFamily="2" charset="-122"/>
              <a:ea typeface="宋体" panose="02010600030101010101" pitchFamily="2" charset="-122"/>
              <a:sym typeface="+mn-ea"/>
            </a:endParaRPr>
          </a:p>
          <a:p>
            <a:pPr marL="914400" lvl="1" indent="-457200" algn="just">
              <a:lnSpc>
                <a:spcPct val="100000"/>
              </a:lnSpc>
              <a:spcBef>
                <a:spcPct val="50000"/>
              </a:spcBef>
              <a:buClr>
                <a:srgbClr val="008080"/>
              </a:buClr>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sym typeface="+mn-ea"/>
              </a:rPr>
              <a:t>通过内部网络地址对外发表Internet服务。</a:t>
            </a:r>
            <a:endParaRPr lang="en-US" altLang="zh-CN" sz="1800" dirty="0">
              <a:latin typeface="宋体" panose="02010600030101010101" pitchFamily="2" charset="-122"/>
              <a:ea typeface="宋体" panose="02010600030101010101" pitchFamily="2"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二、</a:t>
            </a:r>
            <a:r>
              <a:rPr lang="zh-CN" altLang="en-US" sz="2400" b="1" dirty="0">
                <a:sym typeface="+mn-ea"/>
              </a:rPr>
              <a:t>重点、难点</a:t>
            </a:r>
            <a:endParaRPr lang="zh-CN" altLang="en-US" sz="2400" dirty="0"/>
          </a:p>
        </p:txBody>
      </p:sp>
      <p:sp>
        <p:nvSpPr>
          <p:cNvPr id="2" name="文本框 1"/>
          <p:cNvSpPr txBox="1"/>
          <p:nvPr/>
        </p:nvSpPr>
        <p:spPr>
          <a:xfrm>
            <a:off x="939327" y="1753394"/>
            <a:ext cx="9908938" cy="3415030"/>
          </a:xfrm>
          <a:prstGeom prst="rect">
            <a:avLst/>
          </a:prstGeom>
          <a:noFill/>
        </p:spPr>
        <p:txBody>
          <a:bodyPr wrap="square" rtlCol="0" anchor="t">
            <a:spAutoFit/>
          </a:bodyPr>
          <a:lstStyle/>
          <a:p>
            <a:pPr marR="0" defTabSz="914400">
              <a:lnSpc>
                <a:spcPct val="150000"/>
              </a:lnSpc>
              <a:buClrTx/>
              <a:buSzTx/>
              <a:buFontTx/>
              <a:buNone/>
              <a:defRPr/>
            </a:pPr>
            <a:r>
              <a:rPr lang="zh-CN" altLang="en-US" b="1" noProof="0" dirty="0">
                <a:latin typeface="+mn-ea"/>
                <a:sym typeface="+mn-ea"/>
              </a:rPr>
              <a:t>教学重点</a:t>
            </a:r>
            <a:r>
              <a:rPr lang="zh-CN" altLang="en-US" noProof="0" dirty="0">
                <a:latin typeface="+mn-ea"/>
                <a:sym typeface="+mn-ea"/>
              </a:rPr>
              <a:t> ：</a:t>
            </a:r>
            <a:endParaRPr kumimoji="0" lang="en-US" altLang="zh-CN" kern="1200" cap="none" spc="0" normalizeH="0" baseline="0" noProof="0" dirty="0">
              <a:latin typeface="+mn-ea"/>
              <a:ea typeface="+mn-ea"/>
              <a:cs typeface="+mn-cs"/>
            </a:endParaRPr>
          </a:p>
          <a:p>
            <a:pPr marR="0" lvl="1" defTabSz="914400">
              <a:lnSpc>
                <a:spcPct val="150000"/>
              </a:lnSpc>
              <a:buClrTx/>
              <a:buSzTx/>
              <a:buFontTx/>
              <a:buNone/>
              <a:defRPr/>
            </a:pPr>
            <a:r>
              <a:rPr lang="en-US" altLang="zh-CN" noProof="0" dirty="0">
                <a:latin typeface="+mn-ea"/>
                <a:cs typeface="Arial" panose="020B0604020202020204" pitchFamily="34" charset="0"/>
                <a:sym typeface="+mn-ea"/>
              </a:rPr>
              <a:t>1</a:t>
            </a:r>
            <a:r>
              <a:rPr lang="zh-CN" altLang="en-US" noProof="0" dirty="0">
                <a:latin typeface="+mn-ea"/>
                <a:cs typeface="Arial" panose="020B0604020202020204" pitchFamily="34" charset="0"/>
                <a:sym typeface="+mn-ea"/>
              </a:rPr>
              <a:t>、</a:t>
            </a:r>
            <a:r>
              <a:rPr lang="en-US" altLang="zh-CN" noProof="0" dirty="0">
                <a:latin typeface="+mn-ea"/>
                <a:cs typeface="Arial" panose="020B0604020202020204" pitchFamily="34" charset="0"/>
                <a:sym typeface="+mn-ea"/>
              </a:rPr>
              <a:t>NAT</a:t>
            </a:r>
            <a:r>
              <a:rPr lang="zh-CN" altLang="en-US" noProof="0" dirty="0">
                <a:latin typeface="+mn-ea"/>
                <a:cs typeface="Arial" panose="020B0604020202020204" pitchFamily="34" charset="0"/>
                <a:sym typeface="+mn-ea"/>
              </a:rPr>
              <a:t>的概念、地址池等术语</a:t>
            </a:r>
            <a:endParaRPr kumimoji="0" lang="en-US" altLang="zh-CN"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noProof="0" dirty="0">
                <a:latin typeface="+mn-ea"/>
                <a:sym typeface="+mn-ea"/>
              </a:rPr>
              <a:t>2</a:t>
            </a:r>
            <a:r>
              <a:rPr lang="zh-CN" altLang="en-US" noProof="0" dirty="0">
                <a:latin typeface="+mn-ea"/>
                <a:sym typeface="+mn-ea"/>
              </a:rPr>
              <a:t>、</a:t>
            </a:r>
            <a:r>
              <a:rPr lang="en-US" altLang="zh-CN" noProof="0" dirty="0">
                <a:latin typeface="+mn-ea"/>
                <a:sym typeface="+mn-ea"/>
              </a:rPr>
              <a:t>NAT</a:t>
            </a:r>
            <a:r>
              <a:rPr lang="zh-CN" altLang="en-US" noProof="0" dirty="0">
                <a:latin typeface="+mn-ea"/>
                <a:sym typeface="+mn-ea"/>
              </a:rPr>
              <a:t>的工作原理及分类</a:t>
            </a:r>
            <a:endParaRPr kumimoji="0" lang="en-US" altLang="zh-CN" kern="1200" cap="none" spc="0" normalizeH="0" baseline="0" noProof="0" dirty="0">
              <a:latin typeface="+mn-ea"/>
              <a:ea typeface="+mn-ea"/>
              <a:cs typeface="+mn-cs"/>
            </a:endParaRPr>
          </a:p>
          <a:p>
            <a:pPr marR="0" lvl="1" defTabSz="914400">
              <a:lnSpc>
                <a:spcPct val="150000"/>
              </a:lnSpc>
              <a:buClrTx/>
              <a:buSzTx/>
              <a:buFontTx/>
              <a:buNone/>
              <a:defRPr/>
            </a:pPr>
            <a:r>
              <a:rPr lang="en-US" altLang="zh-CN" noProof="0" dirty="0">
                <a:latin typeface="+mn-ea"/>
                <a:sym typeface="+mn-ea"/>
              </a:rPr>
              <a:t>3</a:t>
            </a:r>
            <a:r>
              <a:rPr lang="zh-CN" altLang="en-US" noProof="0" dirty="0">
                <a:latin typeface="+mn-ea"/>
                <a:sym typeface="+mn-ea"/>
              </a:rPr>
              <a:t>、</a:t>
            </a:r>
            <a:r>
              <a:rPr lang="en-US" altLang="zh-CN" noProof="0" dirty="0">
                <a:latin typeface="+mn-ea"/>
                <a:sym typeface="+mn-ea"/>
              </a:rPr>
              <a:t>NAT</a:t>
            </a:r>
            <a:r>
              <a:rPr lang="zh-CN" altLang="en-US" noProof="0" dirty="0">
                <a:latin typeface="+mn-ea"/>
                <a:sym typeface="+mn-ea"/>
              </a:rPr>
              <a:t>配置过程</a:t>
            </a:r>
            <a:endParaRPr kumimoji="0" lang="zh-CN" altLang="en-US" kern="1200" cap="none" spc="0" normalizeH="0" baseline="0" noProof="0" dirty="0">
              <a:latin typeface="+mn-ea"/>
              <a:ea typeface="+mn-ea"/>
              <a:cs typeface="+mn-cs"/>
            </a:endParaRPr>
          </a:p>
          <a:p>
            <a:pPr marR="0" defTabSz="914400">
              <a:lnSpc>
                <a:spcPct val="150000"/>
              </a:lnSpc>
              <a:buClrTx/>
              <a:buSzTx/>
              <a:buFontTx/>
              <a:buNone/>
              <a:defRPr/>
            </a:pPr>
            <a:r>
              <a:rPr lang="zh-CN" altLang="en-US" b="1" noProof="0" dirty="0">
                <a:latin typeface="+mn-ea"/>
                <a:sym typeface="+mn-ea"/>
              </a:rPr>
              <a:t>教学难点</a:t>
            </a:r>
            <a:r>
              <a:rPr lang="zh-CN" altLang="en-US" noProof="0" dirty="0">
                <a:latin typeface="+mn-ea"/>
                <a:sym typeface="+mn-ea"/>
              </a:rPr>
              <a:t> ：</a:t>
            </a:r>
            <a:endParaRPr kumimoji="0" lang="zh-CN" altLang="en-US" kern="1200" cap="none" spc="0" normalizeH="0" baseline="0" noProof="0" dirty="0">
              <a:latin typeface="+mn-ea"/>
              <a:ea typeface="+mn-ea"/>
              <a:cs typeface="+mn-cs"/>
            </a:endParaRPr>
          </a:p>
          <a:p>
            <a:pPr marR="0" lvl="1" defTabSz="914400">
              <a:lnSpc>
                <a:spcPct val="150000"/>
              </a:lnSpc>
              <a:buClrTx/>
              <a:buSzTx/>
              <a:buFontTx/>
              <a:buNone/>
              <a:defRPr/>
            </a:pPr>
            <a:r>
              <a:rPr kumimoji="1" lang="en-US" altLang="zh-CN" noProof="0" dirty="0">
                <a:latin typeface="+mn-ea"/>
                <a:cs typeface="Arial" panose="020B0604020202020204" pitchFamily="34" charset="0"/>
                <a:sym typeface="+mn-ea"/>
              </a:rPr>
              <a:t>NAT</a:t>
            </a:r>
            <a:r>
              <a:rPr kumimoji="1" lang="zh-CN" altLang="en-US" noProof="0" dirty="0">
                <a:latin typeface="+mn-ea"/>
                <a:sym typeface="+mn-ea"/>
              </a:rPr>
              <a:t>的工作过程及原理</a:t>
            </a:r>
            <a:endParaRPr lang="zh-CN" altLang="zh-CN"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9.3.1 NAT基础</a:t>
            </a:r>
            <a:endParaRPr sz="2400" b="1" dirty="0"/>
          </a:p>
        </p:txBody>
      </p:sp>
      <p:sp>
        <p:nvSpPr>
          <p:cNvPr id="2" name="文本框 1"/>
          <p:cNvSpPr txBox="1"/>
          <p:nvPr/>
        </p:nvSpPr>
        <p:spPr>
          <a:xfrm>
            <a:off x="1104265" y="1600835"/>
            <a:ext cx="9950450" cy="4735830"/>
          </a:xfrm>
          <a:prstGeom prst="rect">
            <a:avLst/>
          </a:prstGeom>
          <a:noFill/>
        </p:spPr>
        <p:txBody>
          <a:bodyPr wrap="square" rtlCol="0" anchor="t">
            <a:noAutofit/>
          </a:bodyPr>
          <a:lstStyle/>
          <a:p>
            <a:pPr indent="457200">
              <a:lnSpc>
                <a:spcPct val="150000"/>
              </a:lnSpc>
            </a:pPr>
            <a:r>
              <a:rPr lang="zh-CN" altLang="zh-CN" sz="2000" dirty="0">
                <a:solidFill>
                  <a:srgbClr val="656D8D"/>
                </a:solidFill>
              </a:rPr>
              <a:t>1．公有地址和私有地址</a:t>
            </a:r>
            <a:endParaRPr lang="zh-CN" altLang="zh-CN" sz="2000" dirty="0">
              <a:solidFill>
                <a:srgbClr val="656D8D"/>
              </a:solidFill>
            </a:endParaRPr>
          </a:p>
          <a:p>
            <a:pPr marL="1257300" lvl="2" indent="-342900">
              <a:lnSpc>
                <a:spcPct val="150000"/>
              </a:lnSpc>
              <a:buFont typeface="Arial" panose="020B0604020202020204" pitchFamily="34" charset="0"/>
              <a:buChar char="•"/>
            </a:pPr>
            <a:r>
              <a:rPr lang="zh-CN" altLang="zh-CN" sz="2000" dirty="0">
                <a:solidFill>
                  <a:srgbClr val="656D8D"/>
                </a:solidFill>
              </a:rPr>
              <a:t>A类网络的私有地址：10.0.0.0 - 10.255.255.255</a:t>
            </a:r>
            <a:endParaRPr lang="zh-CN" altLang="zh-CN" sz="2000" dirty="0">
              <a:solidFill>
                <a:srgbClr val="656D8D"/>
              </a:solidFill>
            </a:endParaRPr>
          </a:p>
          <a:p>
            <a:pPr marL="1257300" lvl="2" indent="-342900">
              <a:lnSpc>
                <a:spcPct val="150000"/>
              </a:lnSpc>
              <a:buFont typeface="Arial" panose="020B0604020202020204" pitchFamily="34" charset="0"/>
              <a:buChar char="•"/>
            </a:pPr>
            <a:r>
              <a:rPr lang="zh-CN" altLang="zh-CN" sz="2000" dirty="0">
                <a:solidFill>
                  <a:srgbClr val="656D8D"/>
                </a:solidFill>
              </a:rPr>
              <a:t>B类网络的私有地址：172.16.0.0 - 172.31.255.255  </a:t>
            </a:r>
            <a:endParaRPr lang="zh-CN" altLang="zh-CN" sz="2000" dirty="0">
              <a:solidFill>
                <a:srgbClr val="656D8D"/>
              </a:solidFill>
            </a:endParaRPr>
          </a:p>
          <a:p>
            <a:pPr marL="1257300" lvl="2" indent="-342900">
              <a:lnSpc>
                <a:spcPct val="150000"/>
              </a:lnSpc>
              <a:buFont typeface="Arial" panose="020B0604020202020204" pitchFamily="34" charset="0"/>
              <a:buChar char="•"/>
            </a:pPr>
            <a:r>
              <a:rPr lang="zh-CN" altLang="zh-CN" sz="2000" dirty="0">
                <a:solidFill>
                  <a:srgbClr val="656D8D"/>
                </a:solidFill>
              </a:rPr>
              <a:t>C类网络的私有地址：192.168.0.0 - 192.168.255.255</a:t>
            </a:r>
            <a:endParaRPr lang="zh-CN" altLang="zh-CN" sz="2000" dirty="0">
              <a:solidFill>
                <a:srgbClr val="656D8D"/>
              </a:solidFill>
            </a:endParaRPr>
          </a:p>
          <a:p>
            <a:pPr marL="457200" lvl="1" indent="0">
              <a:lnSpc>
                <a:spcPct val="150000"/>
              </a:lnSpc>
              <a:buFont typeface="Arial" panose="020B0604020202020204" pitchFamily="34" charset="0"/>
              <a:buNone/>
            </a:pPr>
            <a:r>
              <a:rPr lang="zh-CN" altLang="zh-CN" sz="2000" dirty="0">
                <a:solidFill>
                  <a:srgbClr val="656D8D"/>
                </a:solidFill>
              </a:rPr>
              <a:t>2．地址池 </a:t>
            </a:r>
            <a:endParaRPr lang="zh-CN" altLang="zh-CN" sz="2000" dirty="0">
              <a:solidFill>
                <a:srgbClr val="656D8D"/>
              </a:solidFill>
            </a:endParaRPr>
          </a:p>
          <a:p>
            <a:pPr marL="457200" lvl="1" indent="0">
              <a:lnSpc>
                <a:spcPct val="150000"/>
              </a:lnSpc>
              <a:buFont typeface="Arial" panose="020B0604020202020204" pitchFamily="34" charset="0"/>
              <a:buNone/>
            </a:pPr>
            <a:r>
              <a:rPr lang="zh-CN" altLang="zh-CN" sz="2000" dirty="0">
                <a:solidFill>
                  <a:srgbClr val="656D8D"/>
                </a:solidFill>
              </a:rPr>
              <a:t>3．术语</a:t>
            </a:r>
            <a:endParaRPr lang="zh-CN" altLang="zh-CN" sz="2000" dirty="0">
              <a:solidFill>
                <a:srgbClr val="656D8D"/>
              </a:solidFill>
            </a:endParaRPr>
          </a:p>
          <a:p>
            <a:pPr marL="914400" lvl="2" indent="0">
              <a:lnSpc>
                <a:spcPct val="150000"/>
              </a:lnSpc>
              <a:buFont typeface="Arial" panose="020B0604020202020204" pitchFamily="34" charset="0"/>
              <a:buNone/>
            </a:pPr>
            <a:r>
              <a:rPr lang="zh-CN" altLang="zh-CN" sz="2000" dirty="0">
                <a:solidFill>
                  <a:srgbClr val="656D8D"/>
                </a:solidFill>
              </a:rPr>
              <a:t>1）内部本地（inside local）地址</a:t>
            </a:r>
            <a:endParaRPr lang="zh-CN" altLang="zh-CN" sz="2000" dirty="0">
              <a:solidFill>
                <a:srgbClr val="656D8D"/>
              </a:solidFill>
            </a:endParaRPr>
          </a:p>
          <a:p>
            <a:pPr marL="914400" lvl="2" indent="0">
              <a:lnSpc>
                <a:spcPct val="150000"/>
              </a:lnSpc>
              <a:buFont typeface="Arial" panose="020B0604020202020204" pitchFamily="34" charset="0"/>
              <a:buNone/>
            </a:pPr>
            <a:r>
              <a:rPr lang="zh-CN" altLang="zh-CN" sz="2000" dirty="0">
                <a:solidFill>
                  <a:srgbClr val="656D8D"/>
                </a:solidFill>
              </a:rPr>
              <a:t>2）内部全局（inside global）地址</a:t>
            </a:r>
            <a:endParaRPr lang="zh-CN" altLang="zh-CN" sz="2000" dirty="0">
              <a:solidFill>
                <a:srgbClr val="656D8D"/>
              </a:solidFill>
            </a:endParaRPr>
          </a:p>
          <a:p>
            <a:pPr marL="914400" lvl="2" indent="0">
              <a:lnSpc>
                <a:spcPct val="150000"/>
              </a:lnSpc>
              <a:buFont typeface="Arial" panose="020B0604020202020204" pitchFamily="34" charset="0"/>
              <a:buNone/>
            </a:pPr>
            <a:r>
              <a:rPr lang="zh-CN" altLang="zh-CN" sz="2000" dirty="0">
                <a:solidFill>
                  <a:srgbClr val="656D8D"/>
                </a:solidFill>
              </a:rPr>
              <a:t>3）外部本地（outside local）地址</a:t>
            </a:r>
            <a:endParaRPr lang="zh-CN" altLang="zh-CN" sz="2000" dirty="0">
              <a:solidFill>
                <a:srgbClr val="656D8D"/>
              </a:solidFill>
            </a:endParaRPr>
          </a:p>
          <a:p>
            <a:pPr marL="914400" lvl="2" indent="0">
              <a:lnSpc>
                <a:spcPct val="150000"/>
              </a:lnSpc>
              <a:buFont typeface="Arial" panose="020B0604020202020204" pitchFamily="34" charset="0"/>
              <a:buNone/>
            </a:pPr>
            <a:r>
              <a:rPr lang="zh-CN" altLang="zh-CN" sz="2000" dirty="0">
                <a:solidFill>
                  <a:srgbClr val="656D8D"/>
                </a:solidFill>
              </a:rPr>
              <a:t>4）外部全局（outside global）地址</a:t>
            </a:r>
            <a:endParaRPr lang="zh-CN" altLang="zh-CN" sz="2000"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9" name="组合 8"/>
          <p:cNvGrpSpPr/>
          <p:nvPr/>
        </p:nvGrpSpPr>
        <p:grpSpPr>
          <a:xfrm>
            <a:off x="841375" y="5487035"/>
            <a:ext cx="10226040" cy="1123950"/>
            <a:chOff x="1325" y="8641"/>
            <a:chExt cx="16104" cy="1770"/>
          </a:xfrm>
        </p:grpSpPr>
        <p:sp>
          <p:nvSpPr>
            <p:cNvPr id="11" name="矩形 10"/>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t>9</a:t>
            </a:r>
            <a:r>
              <a:rPr sz="2400" dirty="0"/>
              <a:t>.3.2 NAT</a:t>
            </a:r>
            <a:r>
              <a:rPr sz="2400" dirty="0">
                <a:sym typeface="+mn-ea"/>
              </a:rPr>
              <a:t>分类</a:t>
            </a:r>
            <a:r>
              <a:rPr sz="2400" dirty="0"/>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3" name="表格 2"/>
          <p:cNvGraphicFramePr/>
          <p:nvPr>
            <p:custDataLst>
              <p:tags r:id="rId1"/>
            </p:custDataLst>
          </p:nvPr>
        </p:nvGraphicFramePr>
        <p:xfrm>
          <a:off x="2253615" y="1654175"/>
          <a:ext cx="8611235" cy="4886325"/>
        </p:xfrm>
        <a:graphic>
          <a:graphicData uri="http://schemas.openxmlformats.org/drawingml/2006/table">
            <a:tbl>
              <a:tblPr/>
              <a:tblGrid>
                <a:gridCol w="1054100"/>
                <a:gridCol w="1167765"/>
                <a:gridCol w="664210"/>
                <a:gridCol w="3253105"/>
                <a:gridCol w="2472055"/>
              </a:tblGrid>
              <a:tr h="476885">
                <a:tc>
                  <a:txBody>
                    <a:bodyPr/>
                    <a:p>
                      <a:pPr indent="0" algn="ctr">
                        <a:buNone/>
                      </a:pPr>
                      <a:r>
                        <a:rPr lang="en-US" sz="1600" b="1">
                          <a:latin typeface="微软雅黑" panose="020B0503020204020204" pitchFamily="34" charset="-122"/>
                          <a:ea typeface="微软雅黑" panose="020B0503020204020204" pitchFamily="34" charset="-122"/>
                          <a:cs typeface="宋体" panose="02010600030101010101" pitchFamily="2" charset="-122"/>
                        </a:rPr>
                        <a:t>类别</a:t>
                      </a:r>
                      <a:endParaRPr lang="en-US" altLang="en-US" sz="16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微软雅黑" panose="020B0503020204020204" pitchFamily="34" charset="-122"/>
                          <a:ea typeface="微软雅黑" panose="020B0503020204020204" pitchFamily="34" charset="-122"/>
                          <a:cs typeface="宋体" panose="02010600030101010101" pitchFamily="2" charset="-122"/>
                        </a:rPr>
                        <a:t>转换对象</a:t>
                      </a:r>
                      <a:endParaRPr lang="en-US" altLang="en-US" sz="16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微软雅黑" panose="020B0503020204020204" pitchFamily="34" charset="-122"/>
                          <a:ea typeface="微软雅黑" panose="020B0503020204020204" pitchFamily="34" charset="-122"/>
                          <a:cs typeface="宋体" panose="02010600030101010101" pitchFamily="2" charset="-122"/>
                        </a:rPr>
                        <a:t>方式</a:t>
                      </a:r>
                      <a:endParaRPr lang="en-US" altLang="en-US" sz="16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微软雅黑" panose="020B0503020204020204" pitchFamily="34" charset="-122"/>
                          <a:ea typeface="微软雅黑" panose="020B0503020204020204" pitchFamily="34" charset="-122"/>
                          <a:cs typeface="宋体" panose="02010600030101010101" pitchFamily="2" charset="-122"/>
                        </a:rPr>
                        <a:t>特点</a:t>
                      </a:r>
                      <a:endParaRPr lang="en-US" altLang="en-US" sz="16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微软雅黑" panose="020B0503020204020204" pitchFamily="34" charset="-122"/>
                          <a:ea typeface="微软雅黑" panose="020B0503020204020204" pitchFamily="34" charset="-122"/>
                          <a:cs typeface="宋体" panose="02010600030101010101" pitchFamily="2" charset="-122"/>
                        </a:rPr>
                        <a:t>使用条件</a:t>
                      </a:r>
                      <a:endParaRPr lang="en-US" altLang="en-US" sz="16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rowSpan="2">
                  <a:txBody>
                    <a:bodyPr/>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NAT（网络地址转换）</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600" b="0">
                          <a:latin typeface="微软雅黑" panose="020B0503020204020204" pitchFamily="34" charset="-122"/>
                          <a:ea typeface="微软雅黑" panose="020B0503020204020204" pitchFamily="34" charset="-122"/>
                          <a:cs typeface="宋体" panose="02010600030101010101" pitchFamily="2" charset="-122"/>
                        </a:rPr>
                        <a:t>网络地址</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微软雅黑" panose="020B0503020204020204" pitchFamily="34" charset="-122"/>
                          <a:ea typeface="微软雅黑" panose="020B0503020204020204" pitchFamily="34" charset="-122"/>
                          <a:cs typeface="宋体" panose="02010600030101010101" pitchFamily="2" charset="-122"/>
                        </a:rPr>
                        <a:t>静态</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宋体" panose="02010600030101010101" pitchFamily="2" charset="-122"/>
                        </a:rPr>
                        <a:t>内部本地地址和内部全局地址的一对一永久映射</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宋体" panose="02010600030101010101" pitchFamily="2" charset="-122"/>
                        </a:rPr>
                        <a:t>外部网络需要通过固定的全局可路由地址访问内部主机</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90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600" b="0">
                          <a:latin typeface="微软雅黑" panose="020B0503020204020204" pitchFamily="34" charset="-122"/>
                          <a:ea typeface="微软雅黑" panose="020B0503020204020204" pitchFamily="34" charset="-122"/>
                          <a:cs typeface="宋体" panose="02010600030101010101" pitchFamily="2" charset="-122"/>
                        </a:rPr>
                        <a:t>动态</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宋体" panose="02010600030101010101" pitchFamily="2" charset="-122"/>
                        </a:rPr>
                        <a:t>内部本地地址和内部全局地址池一对一临时映射关系，过一段时间没有用的就会删除映射关系</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同时与外部通信的内部主机数量≤可用内部全局地址数量</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9655">
                <a:tc rowSpan="2">
                  <a:txBody>
                    <a:bodyPr/>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PAT（网络地址端口转换）</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网络地址+TCP/UDP端口号</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微软雅黑" panose="020B0503020204020204" pitchFamily="34" charset="-122"/>
                          <a:ea typeface="微软雅黑" panose="020B0503020204020204" pitchFamily="34" charset="-122"/>
                          <a:cs typeface="宋体" panose="02010600030101010101" pitchFamily="2" charset="-122"/>
                        </a:rPr>
                        <a:t>静态</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“内部本地地址+端口号”和“内部全局地址+端口号”的一对一永久映射</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全局地址极缺时，外部网络需要通过固定的全局可路由地址和固定端口访问内部主机，如WWW服务等</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92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600" b="0">
                          <a:latin typeface="微软雅黑" panose="020B0503020204020204" pitchFamily="34" charset="-122"/>
                          <a:ea typeface="微软雅黑" panose="020B0503020204020204" pitchFamily="34" charset="-122"/>
                          <a:cs typeface="宋体" panose="02010600030101010101" pitchFamily="2" charset="-122"/>
                        </a:rPr>
                        <a:t>动态</a:t>
                      </a:r>
                      <a:endParaRPr lang="en-US" altLang="en-US" sz="16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①“内部本地地址+端口号”和“内部全局地址+端口号”的一对一临时映射关系，过一段时间没有使用的就会删除映射关系②内部本地地址和内部全局地址的多对一临时映射</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同时与外网通信的内部主机数量≥可用内部全局地址数量（特别适用于内部全局地址数量极少甚至只有一个外部接口地址是合法的情况）</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946785" y="1670050"/>
            <a:ext cx="1181100" cy="398780"/>
          </a:xfrm>
          <a:prstGeom prst="rect">
            <a:avLst/>
          </a:prstGeom>
          <a:noFill/>
          <a:ln w="9525">
            <a:noFill/>
          </a:ln>
        </p:spPr>
        <p:txBody>
          <a:bodyPr wrap="square">
            <a:spAutoFit/>
          </a:bodyPr>
          <a:p>
            <a:pPr indent="0"/>
            <a:r>
              <a:rPr lang="en-US" sz="2000" b="1">
                <a:latin typeface="微软雅黑" panose="020B0503020204020204" pitchFamily="34" charset="-122"/>
                <a:ea typeface="微软雅黑" panose="020B0503020204020204" pitchFamily="34" charset="-122"/>
                <a:cs typeface="微软雅黑" panose="020B0503020204020204" pitchFamily="34" charset="-122"/>
              </a:rPr>
              <a:t>1</a:t>
            </a:r>
            <a:r>
              <a:rPr lang="zh-CN" sz="2000" b="1">
                <a:latin typeface="微软雅黑" panose="020B0503020204020204" pitchFamily="34" charset="-122"/>
                <a:ea typeface="微软雅黑" panose="020B0503020204020204" pitchFamily="34" charset="-122"/>
                <a:cs typeface="微软雅黑" panose="020B0503020204020204" pitchFamily="34" charset="-122"/>
              </a:rPr>
              <a:t>．分类</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9.3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9</a:t>
            </a:r>
            <a:r>
              <a:rPr sz="2400" dirty="0">
                <a:sym typeface="+mn-ea"/>
              </a:rPr>
              <a:t>.3.2 NAT</a:t>
            </a:r>
            <a:r>
              <a:rPr sz="2400" dirty="0">
                <a:sym typeface="+mn-ea"/>
              </a:rPr>
              <a:t>分类</a:t>
            </a:r>
            <a:r>
              <a:rPr sz="2400" dirty="0">
                <a:sym typeface="+mn-ea"/>
              </a:rPr>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8813800" cy="1014730"/>
          </a:xfrm>
          <a:prstGeom prst="rect">
            <a:avLst/>
          </a:prstGeom>
          <a:noFill/>
          <a:ln w="9525">
            <a:noFill/>
          </a:ln>
        </p:spPr>
        <p:txBody>
          <a:bodyPr wrap="square">
            <a:spAutoFit/>
          </a:bodyPr>
          <a:p>
            <a:pPr algn="l">
              <a:lnSpc>
                <a:spcPct val="100000"/>
              </a:lnSpc>
              <a:buClrTx/>
              <a:buSzTx/>
              <a:buFontTx/>
            </a:pPr>
            <a:r>
              <a:rPr lang="zh-CN" sz="2000" b="1">
                <a:latin typeface="微软雅黑" panose="020B0503020204020204" pitchFamily="34" charset="-122"/>
                <a:ea typeface="微软雅黑" panose="020B0503020204020204" pitchFamily="34" charset="-122"/>
                <a:cs typeface="微软雅黑" panose="020B0503020204020204" pitchFamily="34" charset="-122"/>
              </a:rPr>
              <a:t>2．原理</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1）基本的静态NAT的工作原理</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marL="457200" lvl="2" algn="l">
              <a:lnSpc>
                <a:spcPct val="100000"/>
              </a:lnSpc>
              <a:buClrTx/>
              <a:buSzTx/>
              <a:buFontTx/>
            </a:pPr>
            <a:r>
              <a:rPr lang="zh-CN" sz="2000">
                <a:latin typeface="微软雅黑" panose="020B0503020204020204" pitchFamily="34" charset="-122"/>
                <a:ea typeface="微软雅黑" panose="020B0503020204020204" pitchFamily="34" charset="-122"/>
                <a:cs typeface="微软雅黑" panose="020B0503020204020204" pitchFamily="34" charset="-122"/>
              </a:rPr>
              <a:t>静态NAT的工作原理如图9-1所示，具体工作过程包括以下5步。</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2060575" y="2976245"/>
            <a:ext cx="6837045" cy="3791585"/>
          </a:xfrm>
          <a:prstGeom prst="rect">
            <a:avLst/>
          </a:prstGeom>
          <a:noFill/>
          <a:ln w="9525">
            <a:noFill/>
          </a:ln>
        </p:spPr>
      </p:pic>
    </p:spTree>
  </p:cSld>
  <p:clrMapOvr>
    <a:masterClrMapping/>
  </p:clrMapOvr>
  <p:transition spd="slow">
    <p:push/>
  </p:transition>
</p:sld>
</file>

<file path=ppt/tags/tag1.xml><?xml version="1.0" encoding="utf-8"?>
<p:tagLst xmlns:p="http://schemas.openxmlformats.org/presentationml/2006/main">
  <p:tag name="KSO_WM_UNIT_TABLE_BEAUTIFY" val="smartTable{bacbc9df-bf2a-4856-b64e-42f64ba81d42}"/>
  <p:tag name="TABLE_ENDDRAG_ORIGIN_RECT" val="678*383"/>
  <p:tag name="TABLE_ENDDRAG_RECT" val="177*131*678*383"/>
</p:tagLst>
</file>

<file path=ppt/tags/tag2.xml><?xml version="1.0" encoding="utf-8"?>
<p:tagLst xmlns:p="http://schemas.openxmlformats.org/presentationml/2006/main">
  <p:tag name="KSO_WM_UNIT_PLACING_PICTURE_USER_VIEWPORT" val="{&quot;height&quot;:4330,&quot;width&quot;:7808}"/>
</p:tagLst>
</file>

<file path=ppt/tags/tag3.xml><?xml version="1.0" encoding="utf-8"?>
<p:tagLst xmlns:p="http://schemas.openxmlformats.org/presentationml/2006/main">
  <p:tag name="COMMONDATA" val="eyJoZGlkIjoiN2JlNTA1OThmY2E5NzA3MzE2NzE0NTNiZjIzZWU0M2QifQ=="/>
  <p:tag name="KSO_WPP_MARK_KEY" val="0e64b7aa-0806-4e62-a0ce-1272cdd7c2e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14599</Words>
  <Application>WPS 演示</Application>
  <PresentationFormat>自定义</PresentationFormat>
  <Paragraphs>676</Paragraphs>
  <Slides>49</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49</vt:i4>
      </vt:variant>
    </vt:vector>
  </HeadingPairs>
  <TitlesOfParts>
    <vt:vector size="62" baseType="lpstr">
      <vt:lpstr>Arial</vt:lpstr>
      <vt:lpstr>宋体</vt:lpstr>
      <vt:lpstr>Wingdings</vt:lpstr>
      <vt:lpstr>微软雅黑</vt:lpstr>
      <vt:lpstr>Arial Unicode MS</vt:lpstr>
      <vt:lpstr>Microsoft YaHei UI</vt:lpstr>
      <vt:lpstr>Times New Roman</vt:lpstr>
      <vt:lpstr>Calibri</vt:lpstr>
      <vt:lpstr>Wingdings</vt:lpstr>
      <vt:lpstr>Office Theme</vt:lpstr>
      <vt:lpstr>第一PPT，www.1ppt.com</vt:lpstr>
      <vt:lpstr>2_Office Theme</vt:lpstr>
      <vt:lpstr>1_Office Theme</vt:lpstr>
      <vt:lpstr>PowerPoint 演示文稿</vt:lpstr>
      <vt:lpstr>PowerPoint 演示文稿</vt:lpstr>
      <vt:lpstr>PowerPoint 演示文稿</vt:lpstr>
      <vt:lpstr>9.1  项目导入</vt:lpstr>
      <vt:lpstr>9.2  职业能力目标和要求</vt:lpstr>
      <vt:lpstr>9.2  职业能力目标和要求</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9.3  相关知识</vt:lpstr>
      <vt:lpstr>9.4  项目设计与准备</vt:lpstr>
      <vt:lpstr>9.4  项目设计与准备</vt:lpstr>
      <vt:lpstr>9.4  项目设计与准备</vt:lpstr>
      <vt:lpstr>9.5  项目实施</vt:lpstr>
      <vt:lpstr>9.5  项目实施</vt:lpstr>
      <vt:lpstr>9.5  项目实施</vt:lpstr>
      <vt:lpstr>9.5  项目实施</vt:lpstr>
      <vt:lpstr>9.6  项目小结</vt:lpstr>
      <vt:lpstr>9.6  项目小结</vt:lpstr>
      <vt:lpstr>9.6  项目小结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cp:lastModifiedBy>
  <cp:revision>139</cp:revision>
  <dcterms:created xsi:type="dcterms:W3CDTF">2006-08-16T00:00:00Z</dcterms:created>
  <dcterms:modified xsi:type="dcterms:W3CDTF">2023-01-12T04:56:11Z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40D15507F09E4CC2AB2C8171DA7E11A7</vt:lpwstr>
  </property>
</Properties>
</file>