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58" r:id="rId3"/>
    <p:sldId id="359" r:id="rId4"/>
    <p:sldId id="280" r:id="rId5"/>
    <p:sldId id="281" r:id="rId6"/>
    <p:sldId id="282" r:id="rId7"/>
    <p:sldId id="400" r:id="rId8"/>
    <p:sldId id="399" r:id="rId9"/>
    <p:sldId id="384" r:id="rId10"/>
    <p:sldId id="401" r:id="rId11"/>
    <p:sldId id="386" r:id="rId12"/>
    <p:sldId id="398" r:id="rId13"/>
    <p:sldId id="404" r:id="rId14"/>
    <p:sldId id="405" r:id="rId15"/>
    <p:sldId id="406" r:id="rId16"/>
    <p:sldId id="407" r:id="rId17"/>
    <p:sldId id="408" r:id="rId18"/>
    <p:sldId id="409" r:id="rId19"/>
    <p:sldId id="403" r:id="rId20"/>
    <p:sldId id="402" r:id="rId21"/>
    <p:sldId id="360" r:id="rId22"/>
  </p:sldIdLst>
  <p:sldSz cx="12198350" cy="6859588"/>
  <p:notesSz cx="6858000" cy="9144000"/>
  <p:defaultTextStyle>
    <a:defPPr>
      <a:defRPr lang="en-US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8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4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92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8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4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70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 userDrawn="1">
          <p15:clr>
            <a:srgbClr val="A4A3A4"/>
          </p15:clr>
        </p15:guide>
        <p15:guide id="2" orient="horz" pos="2929" userDrawn="1">
          <p15:clr>
            <a:srgbClr val="A4A3A4"/>
          </p15:clr>
        </p15:guide>
        <p15:guide id="3" pos="866">
          <p15:clr>
            <a:srgbClr val="A4A3A4"/>
          </p15:clr>
        </p15:guide>
        <p15:guide id="4" pos="37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EC3"/>
    <a:srgbClr val="3C96CF"/>
    <a:srgbClr val="4080DC"/>
    <a:srgbClr val="1F2D2D"/>
    <a:srgbClr val="2B3E40"/>
    <a:srgbClr val="FFFFFF"/>
    <a:srgbClr val="656D8D"/>
    <a:srgbClr val="3E5CCC"/>
    <a:srgbClr val="92D050"/>
    <a:srgbClr val="3A4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6" autoAdjust="0"/>
    <p:restoredTop sz="94660"/>
  </p:normalViewPr>
  <p:slideViewPr>
    <p:cSldViewPr>
      <p:cViewPr varScale="1">
        <p:scale>
          <a:sx n="109" d="100"/>
          <a:sy n="109" d="100"/>
        </p:scale>
        <p:origin x="-510" y="-78"/>
      </p:cViewPr>
      <p:guideLst>
        <p:guide orient="horz" pos="2161"/>
        <p:guide orient="horz" pos="2929"/>
        <p:guide pos="866"/>
        <p:guide pos="37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876" y="2841225"/>
            <a:ext cx="10368598" cy="19604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753" y="5182800"/>
            <a:ext cx="8538845" cy="2337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9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6425" y="838994"/>
            <a:ext cx="10978515" cy="152435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18" y="2134095"/>
            <a:ext cx="10978515" cy="60360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3804" y="366269"/>
            <a:ext cx="2744629" cy="780384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18" y="366269"/>
            <a:ext cx="8030580" cy="78038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794" y="1122623"/>
            <a:ext cx="9148763" cy="2388153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794" y="3602872"/>
            <a:ext cx="9148763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91" indent="0" algn="ctr">
              <a:buNone/>
              <a:defRPr sz="2000"/>
            </a:lvl2pPr>
            <a:lvl3pPr marL="914583" indent="0" algn="ctr">
              <a:buNone/>
              <a:defRPr sz="1800"/>
            </a:lvl3pPr>
            <a:lvl4pPr marL="1371874" indent="0" algn="ctr">
              <a:buNone/>
              <a:defRPr sz="1600"/>
            </a:lvl4pPr>
            <a:lvl5pPr marL="1829166" indent="0" algn="ctr">
              <a:buNone/>
              <a:defRPr sz="1600"/>
            </a:lvl5pPr>
            <a:lvl6pPr marL="2286457" indent="0" algn="ctr">
              <a:buNone/>
              <a:defRPr sz="1600"/>
            </a:lvl6pPr>
            <a:lvl7pPr marL="2743749" indent="0" algn="ctr">
              <a:buNone/>
              <a:defRPr sz="1600"/>
            </a:lvl7pPr>
            <a:lvl8pPr marL="3201040" indent="0" algn="ctr">
              <a:buNone/>
              <a:defRPr sz="1600"/>
            </a:lvl8pPr>
            <a:lvl9pPr marL="365833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78837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412151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283" y="1710134"/>
            <a:ext cx="10521077" cy="2853398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283" y="4590526"/>
            <a:ext cx="10521077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441873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636" y="1826048"/>
            <a:ext cx="5184299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5415" y="1826048"/>
            <a:ext cx="5184299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6627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225" y="365210"/>
            <a:ext cx="10521077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226" y="1681552"/>
            <a:ext cx="516047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226" y="2505655"/>
            <a:ext cx="5160473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5414" y="1681552"/>
            <a:ext cx="5185888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5414" y="2505655"/>
            <a:ext cx="5185888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666729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225" y="365210"/>
            <a:ext cx="10521077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226" y="1681552"/>
            <a:ext cx="516047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226" y="2505655"/>
            <a:ext cx="5160473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5414" y="1681552"/>
            <a:ext cx="5185888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5414" y="2505655"/>
            <a:ext cx="5185888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34436" y="6741131"/>
            <a:ext cx="1224774" cy="118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583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958063219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70137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77984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一级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352424"/>
            <a:ext cx="5334000" cy="4294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43795"/>
            <a:ext cx="10978515" cy="50292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0000"/>
              </a:lnSpc>
              <a:buSzPct val="80000"/>
              <a:buFont typeface="Wingdings" pitchFamily="2" charset="2"/>
              <a:buChar char="l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226" y="457306"/>
            <a:ext cx="3934285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5887" y="987654"/>
            <a:ext cx="6175415" cy="4874754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226" y="2057876"/>
            <a:ext cx="393428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35934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226" y="457306"/>
            <a:ext cx="3934285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5887" y="987654"/>
            <a:ext cx="6175415" cy="4874754"/>
          </a:xfrm>
        </p:spPr>
        <p:txBody>
          <a:bodyPr/>
          <a:lstStyle>
            <a:lvl1pPr marL="0" indent="0">
              <a:buNone/>
              <a:defRPr sz="3201"/>
            </a:lvl1pPr>
            <a:lvl2pPr marL="457291" indent="0">
              <a:buNone/>
              <a:defRPr sz="2801"/>
            </a:lvl2pPr>
            <a:lvl3pPr marL="914583" indent="0">
              <a:buNone/>
              <a:defRPr sz="2400"/>
            </a:lvl3pPr>
            <a:lvl4pPr marL="1371874" indent="0">
              <a:buNone/>
              <a:defRPr sz="2000"/>
            </a:lvl4pPr>
            <a:lvl5pPr marL="1829166" indent="0">
              <a:buNone/>
              <a:defRPr sz="2000"/>
            </a:lvl5pPr>
            <a:lvl6pPr marL="2286457" indent="0">
              <a:buNone/>
              <a:defRPr sz="2000"/>
            </a:lvl6pPr>
            <a:lvl7pPr marL="2743749" indent="0">
              <a:buNone/>
              <a:defRPr sz="2000"/>
            </a:lvl7pPr>
            <a:lvl8pPr marL="3201040" indent="0">
              <a:buNone/>
              <a:defRPr sz="2000"/>
            </a:lvl8pPr>
            <a:lvl9pPr marL="365833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226" y="2057876"/>
            <a:ext cx="393428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882629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44654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9444" y="365209"/>
            <a:ext cx="2630269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637" y="365209"/>
            <a:ext cx="7738328" cy="581318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79273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两级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381794"/>
            <a:ext cx="6581775" cy="400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600994"/>
            <a:ext cx="10978515" cy="45720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0000"/>
              </a:lnSpc>
              <a:buSzPct val="80000"/>
              <a:buFont typeface="Wingdings" pitchFamily="2" charset="2"/>
              <a:buChar char="l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41375" y="984137"/>
            <a:ext cx="10747058" cy="4644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55564" y="790893"/>
            <a:ext cx="2614611" cy="1590675"/>
            <a:chOff x="-177800" y="-127000"/>
            <a:chExt cx="2614611" cy="1590675"/>
          </a:xfrm>
        </p:grpSpPr>
        <p:sp>
          <p:nvSpPr>
            <p:cNvPr id="9" name="矩形 8"/>
            <p:cNvSpPr/>
            <p:nvPr userDrawn="1"/>
          </p:nvSpPr>
          <p:spPr>
            <a:xfrm>
              <a:off x="-177800" y="463550"/>
              <a:ext cx="1000125" cy="10001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 dirty="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-177800" y="-127000"/>
              <a:ext cx="1409700" cy="5905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22325" y="463550"/>
              <a:ext cx="409575" cy="40957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1231900" y="463550"/>
              <a:ext cx="409575" cy="4095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822325" y="1054100"/>
              <a:ext cx="409575" cy="409575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1472405" y="704055"/>
              <a:ext cx="759619" cy="75961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2027236" y="499267"/>
              <a:ext cx="409575" cy="40957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9922332" y="795416"/>
            <a:ext cx="2080110" cy="1255630"/>
            <a:chOff x="9308250" y="152843"/>
            <a:chExt cx="3083581" cy="1861361"/>
          </a:xfrm>
        </p:grpSpPr>
        <p:sp>
          <p:nvSpPr>
            <p:cNvPr id="17" name="矩形 16"/>
            <p:cNvSpPr/>
            <p:nvPr/>
          </p:nvSpPr>
          <p:spPr>
            <a:xfrm>
              <a:off x="10149384" y="1574633"/>
              <a:ext cx="439571" cy="439571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1558225" y="588184"/>
              <a:ext cx="833606" cy="833606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9308250" y="255692"/>
              <a:ext cx="724464" cy="724464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0149384" y="152843"/>
              <a:ext cx="1268947" cy="1268947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Freeform 3"/>
          <p:cNvSpPr/>
          <p:nvPr userDrawn="1"/>
        </p:nvSpPr>
        <p:spPr>
          <a:xfrm rot="10800000">
            <a:off x="2746373" y="1524793"/>
            <a:ext cx="7696201" cy="45723"/>
          </a:xfrm>
          <a:custGeom>
            <a:avLst/>
            <a:gdLst>
              <a:gd name="connsiteX0" fmla="*/ 6350 w 8458200"/>
              <a:gd name="connsiteY0" fmla="*/ 6350 h 21844"/>
              <a:gd name="connsiteX1" fmla="*/ 8451849 w 8458200"/>
              <a:gd name="connsiteY1" fmla="*/ 635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58200" h="21844">
                <a:moveTo>
                  <a:pt x="6350" y="6350"/>
                </a:moveTo>
                <a:lnTo>
                  <a:pt x="8451849" y="6350"/>
                </a:lnTo>
              </a:path>
            </a:pathLst>
          </a:custGeom>
          <a:ln w="12700">
            <a:solidFill>
              <a:srgbClr val="3958CB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 userDrawn="1"/>
        </p:nvSpPr>
        <p:spPr>
          <a:xfrm>
            <a:off x="-73026" y="0"/>
            <a:ext cx="12271375" cy="6859588"/>
          </a:xfrm>
          <a:custGeom>
            <a:avLst/>
            <a:gdLst>
              <a:gd name="connsiteX0" fmla="*/ 0 w 9144000"/>
              <a:gd name="connsiteY0" fmla="*/ 5143500 h 5143500"/>
              <a:gd name="connsiteX1" fmla="*/ 9144000 w 9144000"/>
              <a:gd name="connsiteY1" fmla="*/ 5143500 h 5143500"/>
              <a:gd name="connsiteX2" fmla="*/ 9144000 w 9144000"/>
              <a:gd name="connsiteY2" fmla="*/ 0 h 5143500"/>
              <a:gd name="connsiteX3" fmla="*/ 0 w 9144000"/>
              <a:gd name="connsiteY3" fmla="*/ 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ECEC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63" tIns="60981" rIns="121963" bIns="60981" rtlCol="0" anchor="ctr"/>
          <a:lstStyle/>
          <a:p>
            <a:pPr algn="ctr"/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1"/>
          <p:cNvSpPr txBox="1"/>
          <p:nvPr userDrawn="1"/>
        </p:nvSpPr>
        <p:spPr>
          <a:xfrm>
            <a:off x="2172326" y="711365"/>
            <a:ext cx="1359346" cy="886482"/>
          </a:xfrm>
          <a:prstGeom prst="rect">
            <a:avLst/>
          </a:prstGeom>
          <a:noFill/>
        </p:spPr>
        <p:txBody>
          <a:bodyPr wrap="none" lIns="0" tIns="0" rIns="0" bIns="60981" rtlCol="0">
            <a:spAutoFit/>
          </a:bodyPr>
          <a:lstStyle/>
          <a:p>
            <a:pPr>
              <a:lnSpc>
                <a:spcPts val="6935"/>
              </a:lnSpc>
            </a:pPr>
            <a:r>
              <a:rPr lang="zh-CN" altLang="en-US" sz="5300" dirty="0">
                <a:solidFill>
                  <a:srgbClr val="4197DF"/>
                </a:solidFill>
                <a:latin typeface="Microsoft YaHei UI" pitchFamily="18" charset="0"/>
                <a:cs typeface="Microsoft YaHei UI" pitchFamily="18" charset="0"/>
              </a:rPr>
              <a:t>内容</a:t>
            </a:r>
            <a:endParaRPr lang="en-US" altLang="zh-CN" sz="5300" dirty="0">
              <a:solidFill>
                <a:srgbClr val="4197DF"/>
              </a:solidFill>
              <a:latin typeface="Microsoft YaHei UI" pitchFamily="18" charset="0"/>
              <a:cs typeface="Microsoft YaHei UI" pitchFamily="18" charset="0"/>
            </a:endParaRPr>
          </a:p>
        </p:txBody>
      </p:sp>
      <p:sp>
        <p:nvSpPr>
          <p:cNvPr id="11" name="TextBox 1"/>
          <p:cNvSpPr txBox="1"/>
          <p:nvPr userDrawn="1"/>
        </p:nvSpPr>
        <p:spPr>
          <a:xfrm>
            <a:off x="2233987" y="1642914"/>
            <a:ext cx="1274388" cy="266761"/>
          </a:xfrm>
          <a:prstGeom prst="rect">
            <a:avLst/>
          </a:prstGeom>
          <a:noFill/>
        </p:spPr>
        <p:txBody>
          <a:bodyPr wrap="none" lIns="0" tIns="0" rIns="0" bIns="60981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900" dirty="0">
                <a:solidFill>
                  <a:srgbClr val="4197DF"/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</a:p>
        </p:txBody>
      </p:sp>
      <p:sp>
        <p:nvSpPr>
          <p:cNvPr id="12" name="TextBox 1"/>
          <p:cNvSpPr txBox="1"/>
          <p:nvPr userDrawn="1"/>
        </p:nvSpPr>
        <p:spPr>
          <a:xfrm>
            <a:off x="3567791" y="762794"/>
            <a:ext cx="718145" cy="946434"/>
          </a:xfrm>
          <a:prstGeom prst="rect">
            <a:avLst/>
          </a:prstGeom>
          <a:noFill/>
        </p:spPr>
        <p:txBody>
          <a:bodyPr wrap="none" lIns="0" tIns="0" rIns="0" bIns="60981" rtlCol="0">
            <a:spAutoFit/>
          </a:bodyPr>
          <a:lstStyle/>
          <a:p>
            <a:pPr>
              <a:lnSpc>
                <a:spcPts val="6935"/>
              </a:lnSpc>
            </a:pPr>
            <a:r>
              <a:rPr lang="zh-CN" altLang="en-US" sz="2800" dirty="0">
                <a:solidFill>
                  <a:srgbClr val="4197DF"/>
                </a:solidFill>
                <a:latin typeface="Microsoft YaHei UI" pitchFamily="18" charset="0"/>
                <a:cs typeface="Microsoft YaHei UI" pitchFamily="18" charset="0"/>
              </a:rPr>
              <a:t>导航</a:t>
            </a:r>
            <a:endParaRPr lang="en-US" altLang="zh-CN" sz="2800" dirty="0">
              <a:solidFill>
                <a:srgbClr val="4197DF"/>
              </a:solidFill>
              <a:latin typeface="Microsoft YaHei UI" pitchFamily="18" charset="0"/>
              <a:cs typeface="Microsoft YaHei UI" pitchFamily="18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571625" y="828675"/>
            <a:ext cx="488950" cy="985838"/>
          </a:xfrm>
          <a:prstGeom prst="rect">
            <a:avLst/>
          </a:prstGeom>
          <a:solidFill>
            <a:srgbClr val="1A8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366269"/>
            <a:ext cx="10978515" cy="152435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2134095"/>
            <a:ext cx="5387605" cy="6036015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2134095"/>
            <a:ext cx="5387605" cy="6036015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366269"/>
            <a:ext cx="10978515" cy="15243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2047291"/>
            <a:ext cx="5389723" cy="8532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835" indent="0">
              <a:buNone/>
              <a:defRPr sz="2400" b="1"/>
            </a:lvl3pPr>
            <a:lvl4pPr marL="1829435" indent="0">
              <a:buNone/>
              <a:defRPr sz="2100" b="1"/>
            </a:lvl4pPr>
            <a:lvl5pPr marL="2439035" indent="0">
              <a:buNone/>
              <a:defRPr sz="2100" b="1"/>
            </a:lvl5pPr>
            <a:lvl6pPr marL="3049270" indent="0">
              <a:buNone/>
              <a:defRPr sz="2100" b="1"/>
            </a:lvl6pPr>
            <a:lvl7pPr marL="3658870" indent="0">
              <a:buNone/>
              <a:defRPr sz="2100" b="1"/>
            </a:lvl7pPr>
            <a:lvl8pPr marL="4268470" indent="0">
              <a:buNone/>
              <a:defRPr sz="2100" b="1"/>
            </a:lvl8pPr>
            <a:lvl9pPr marL="487870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18" y="2900505"/>
            <a:ext cx="5389723" cy="526960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593" y="2047291"/>
            <a:ext cx="5391840" cy="8532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835" indent="0">
              <a:buNone/>
              <a:defRPr sz="2400" b="1"/>
            </a:lvl3pPr>
            <a:lvl4pPr marL="1829435" indent="0">
              <a:buNone/>
              <a:defRPr sz="2100" b="1"/>
            </a:lvl4pPr>
            <a:lvl5pPr marL="2439035" indent="0">
              <a:buNone/>
              <a:defRPr sz="2100" b="1"/>
            </a:lvl5pPr>
            <a:lvl6pPr marL="3049270" indent="0">
              <a:buNone/>
              <a:defRPr sz="2100" b="1"/>
            </a:lvl6pPr>
            <a:lvl7pPr marL="3658870" indent="0">
              <a:buNone/>
              <a:defRPr sz="2100" b="1"/>
            </a:lvl7pPr>
            <a:lvl8pPr marL="4268470" indent="0">
              <a:buNone/>
              <a:defRPr sz="2100" b="1"/>
            </a:lvl8pPr>
            <a:lvl9pPr marL="487870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93" y="2900505"/>
            <a:ext cx="5391840" cy="526960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364151"/>
            <a:ext cx="4013173" cy="154975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216" y="364152"/>
            <a:ext cx="6819216" cy="7805958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18" y="1913910"/>
            <a:ext cx="4013173" cy="6256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835" indent="0">
              <a:buNone/>
              <a:defRPr sz="1300"/>
            </a:lvl3pPr>
            <a:lvl4pPr marL="1829435" indent="0">
              <a:buNone/>
              <a:defRPr sz="1200"/>
            </a:lvl4pPr>
            <a:lvl5pPr marL="2439035" indent="0">
              <a:buNone/>
              <a:defRPr sz="1200"/>
            </a:lvl5pPr>
            <a:lvl6pPr marL="3049270" indent="0">
              <a:buNone/>
              <a:defRPr sz="1200"/>
            </a:lvl6pPr>
            <a:lvl7pPr marL="3658870" indent="0">
              <a:buNone/>
              <a:defRPr sz="1200"/>
            </a:lvl7pPr>
            <a:lvl8pPr marL="4268470" indent="0">
              <a:buNone/>
              <a:defRPr sz="1200"/>
            </a:lvl8pPr>
            <a:lvl9pPr marL="487870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62" y="6402282"/>
            <a:ext cx="7319010" cy="755826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962" y="817223"/>
            <a:ext cx="7319010" cy="548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835" indent="0">
              <a:buNone/>
              <a:defRPr sz="3200"/>
            </a:lvl3pPr>
            <a:lvl4pPr marL="1829435" indent="0">
              <a:buNone/>
              <a:defRPr sz="2700"/>
            </a:lvl4pPr>
            <a:lvl5pPr marL="2439035" indent="0">
              <a:buNone/>
              <a:defRPr sz="2700"/>
            </a:lvl5pPr>
            <a:lvl6pPr marL="3049270" indent="0">
              <a:buNone/>
              <a:defRPr sz="2700"/>
            </a:lvl6pPr>
            <a:lvl7pPr marL="3658870" indent="0">
              <a:buNone/>
              <a:defRPr sz="2700"/>
            </a:lvl7pPr>
            <a:lvl8pPr marL="4268470" indent="0">
              <a:buNone/>
              <a:defRPr sz="2700"/>
            </a:lvl8pPr>
            <a:lvl9pPr marL="487870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962" y="7158108"/>
            <a:ext cx="7319010" cy="10733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835" indent="0">
              <a:buNone/>
              <a:defRPr sz="1300"/>
            </a:lvl3pPr>
            <a:lvl4pPr marL="1829435" indent="0">
              <a:buNone/>
              <a:defRPr sz="1200"/>
            </a:lvl4pPr>
            <a:lvl5pPr marL="2439035" indent="0">
              <a:buNone/>
              <a:defRPr sz="1200"/>
            </a:lvl5pPr>
            <a:lvl6pPr marL="3049270" indent="0">
              <a:buNone/>
              <a:defRPr sz="1200"/>
            </a:lvl6pPr>
            <a:lvl7pPr marL="3658870" indent="0">
              <a:buNone/>
              <a:defRPr sz="1200"/>
            </a:lvl7pPr>
            <a:lvl8pPr marL="4268470" indent="0">
              <a:buNone/>
              <a:defRPr sz="1200"/>
            </a:lvl8pPr>
            <a:lvl9pPr marL="487870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917" y="8477096"/>
            <a:ext cx="2846282" cy="486946"/>
          </a:xfrm>
          <a:prstGeom prst="rect">
            <a:avLst/>
          </a:prstGeom>
        </p:spPr>
        <p:txBody>
          <a:bodyPr vert="horz" lIns="121963" tIns="60981" rIns="121963" bIns="6098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7770" y="8477096"/>
            <a:ext cx="3862811" cy="486946"/>
          </a:xfrm>
          <a:prstGeom prst="rect">
            <a:avLst/>
          </a:prstGeom>
        </p:spPr>
        <p:txBody>
          <a:bodyPr vert="horz" lIns="121963" tIns="60981" rIns="121963" bIns="6098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151" y="8477096"/>
            <a:ext cx="2846282" cy="486946"/>
          </a:xfrm>
          <a:prstGeom prst="rect">
            <a:avLst/>
          </a:prstGeom>
        </p:spPr>
        <p:txBody>
          <a:bodyPr vert="horz" lIns="121963" tIns="60981" rIns="121963" bIns="6098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609521" y="1143794"/>
            <a:ext cx="10971372" cy="500036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矩形 23"/>
          <p:cNvSpPr/>
          <p:nvPr/>
        </p:nvSpPr>
        <p:spPr>
          <a:xfrm>
            <a:off x="0" y="332656"/>
            <a:ext cx="12198350" cy="432048"/>
          </a:xfrm>
          <a:prstGeom prst="rect">
            <a:avLst/>
          </a:prstGeom>
          <a:solidFill>
            <a:srgbClr val="4080DC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0" y="764704"/>
            <a:ext cx="1219835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283362" y="306064"/>
            <a:ext cx="485233" cy="485233"/>
          </a:xfrm>
          <a:prstGeom prst="ellipse">
            <a:avLst/>
          </a:prstGeom>
          <a:solidFill>
            <a:srgbClr val="408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11283362" y="442092"/>
            <a:ext cx="483393" cy="246221"/>
          </a:xfrm>
          <a:prstGeom prst="rect">
            <a:avLst/>
          </a:prstGeom>
          <a:solidFill>
            <a:srgbClr val="4080DC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r>
              <a:rPr lang="zh-CN" altLang="en-US" sz="1600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endParaRPr lang="zh-CN" altLang="en-US" sz="1600" b="0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72942" y="362834"/>
            <a:ext cx="5305686" cy="399960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0" name="等腰三角形 39">
            <a:hlinkClick r:id="" action="ppaction://hlinkshowjump?jump=previousslide"/>
          </p:cNvPr>
          <p:cNvSpPr/>
          <p:nvPr/>
        </p:nvSpPr>
        <p:spPr>
          <a:xfrm rot="5400000" flipH="1">
            <a:off x="385417" y="517775"/>
            <a:ext cx="98663" cy="10114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/>
          </a:p>
        </p:txBody>
      </p:sp>
      <p:sp>
        <p:nvSpPr>
          <p:cNvPr id="41" name="等腰三角形 40">
            <a:hlinkClick r:id="" action="ppaction://hlinkshowjump?jump=previousslide"/>
          </p:cNvPr>
          <p:cNvSpPr/>
          <p:nvPr/>
        </p:nvSpPr>
        <p:spPr>
          <a:xfrm rot="5400000" flipH="1">
            <a:off x="525117" y="517775"/>
            <a:ext cx="98663" cy="10114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/>
          </a:p>
        </p:txBody>
      </p:sp>
      <p:sp>
        <p:nvSpPr>
          <p:cNvPr id="42" name="等腰三角形 41">
            <a:hlinkClick r:id="" action="ppaction://hlinkshowjump?jump=previousslide"/>
          </p:cNvPr>
          <p:cNvSpPr/>
          <p:nvPr/>
        </p:nvSpPr>
        <p:spPr>
          <a:xfrm rot="5400000" flipH="1">
            <a:off x="658467" y="517775"/>
            <a:ext cx="98663" cy="10114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2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1235" indent="-381000" algn="l" defTabSz="12192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4635" indent="-304800" algn="l" defTabSz="1219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235" indent="-304800" algn="l" defTabSz="12192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744470" indent="-304800" algn="l" defTabSz="12192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354070" indent="-304800" algn="l" defTabSz="12192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670" indent="-304800" algn="l" defTabSz="12192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905" indent="-304800" algn="l" defTabSz="12192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505" indent="-304800" algn="l" defTabSz="12192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8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4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927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87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47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70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637" y="365210"/>
            <a:ext cx="10521077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637" y="1826048"/>
            <a:ext cx="10521077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636" y="6357822"/>
            <a:ext cx="2744629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2D343-BBAA-4974-B89F-198DA37C01B5}" type="datetimeFigureOut">
              <a:rPr lang="zh-CN" altLang="en-US" smtClean="0"/>
              <a:t>2022-01-24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40704" y="6357822"/>
            <a:ext cx="41169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5085" y="6357822"/>
            <a:ext cx="2744629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D689D-6400-4EAA-B7EF-FE9F0AB65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79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ipe dir="r"/>
  </p:transition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6" indent="-228646" algn="l" defTabSz="9145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93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46775" y="2134394"/>
            <a:ext cx="5724645" cy="25301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4583">
              <a:lnSpc>
                <a:spcPct val="110000"/>
              </a:lnSpc>
            </a:pPr>
            <a:r>
              <a:rPr lang="zh-CN" altLang="en-US" sz="7201" b="1" dirty="0" smtClean="0">
                <a:solidFill>
                  <a:prstClr val="black"/>
                </a:solidFill>
                <a:cs typeface="+mn-ea"/>
                <a:sym typeface="+mn-lt"/>
              </a:rPr>
              <a:t>第</a:t>
            </a:r>
            <a:r>
              <a:rPr lang="en-US" altLang="zh-CN" sz="7201" b="1" dirty="0" smtClean="0">
                <a:solidFill>
                  <a:prstClr val="black"/>
                </a:solidFill>
                <a:cs typeface="+mn-ea"/>
                <a:sym typeface="+mn-lt"/>
              </a:rPr>
              <a:t>3</a:t>
            </a:r>
            <a:r>
              <a:rPr lang="zh-CN" altLang="en-US" sz="7201" b="1" dirty="0" smtClean="0">
                <a:solidFill>
                  <a:prstClr val="black"/>
                </a:solidFill>
                <a:cs typeface="+mn-ea"/>
                <a:sym typeface="+mn-lt"/>
              </a:rPr>
              <a:t>章 </a:t>
            </a:r>
            <a:endParaRPr lang="en-US" altLang="zh-CN" sz="7201" b="1" dirty="0" smtClean="0">
              <a:solidFill>
                <a:prstClr val="black"/>
              </a:solidFill>
              <a:cs typeface="+mn-ea"/>
              <a:sym typeface="+mn-lt"/>
            </a:endParaRPr>
          </a:p>
          <a:p>
            <a:pPr algn="ctr" defTabSz="914583">
              <a:lnSpc>
                <a:spcPct val="110000"/>
              </a:lnSpc>
            </a:pPr>
            <a:r>
              <a:rPr lang="zh-CN" altLang="en-US" sz="7201" b="1" dirty="0">
                <a:solidFill>
                  <a:prstClr val="black"/>
                </a:solidFill>
                <a:cs typeface="+mn-ea"/>
                <a:sym typeface="+mn-lt"/>
              </a:rPr>
              <a:t>云服务与应用</a:t>
            </a:r>
            <a:endParaRPr lang="zh-CN" altLang="en-US" sz="7201" b="1" dirty="0">
              <a:solidFill>
                <a:prstClr val="black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26043" y="5928463"/>
            <a:ext cx="2262158" cy="6805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583">
              <a:lnSpc>
                <a:spcPct val="110000"/>
              </a:lnSpc>
            </a:pPr>
            <a:r>
              <a:rPr lang="zh-CN" altLang="en-US" sz="1800" dirty="0">
                <a:solidFill>
                  <a:prstClr val="white"/>
                </a:solidFill>
                <a:cs typeface="+mn-ea"/>
                <a:sym typeface="+mn-lt"/>
              </a:rPr>
              <a:t>云计算技术应用</a:t>
            </a:r>
            <a:r>
              <a:rPr lang="zh-CN" altLang="en-US" sz="1800" dirty="0" smtClean="0">
                <a:solidFill>
                  <a:prstClr val="white"/>
                </a:solidFill>
                <a:cs typeface="+mn-ea"/>
                <a:sym typeface="+mn-lt"/>
              </a:rPr>
              <a:t>基础</a:t>
            </a:r>
            <a:endParaRPr lang="en-US" altLang="zh-CN" sz="1800" dirty="0" smtClean="0">
              <a:solidFill>
                <a:prstClr val="white"/>
              </a:solidFill>
              <a:cs typeface="+mn-ea"/>
              <a:sym typeface="+mn-lt"/>
            </a:endParaRPr>
          </a:p>
          <a:p>
            <a:pPr defTabSz="914583">
              <a:lnSpc>
                <a:spcPct val="110000"/>
              </a:lnSpc>
            </a:pPr>
            <a:r>
              <a:rPr lang="zh-CN" altLang="en-US" sz="1800" dirty="0" smtClean="0">
                <a:solidFill>
                  <a:prstClr val="white"/>
                </a:solidFill>
                <a:cs typeface="+mn-ea"/>
                <a:sym typeface="+mn-lt"/>
              </a:rPr>
              <a:t>主编</a:t>
            </a:r>
            <a:r>
              <a:rPr lang="zh-CN" altLang="en-US" sz="1800" dirty="0" smtClean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：崔升广</a:t>
            </a:r>
            <a:endParaRPr lang="en-US" altLang="zh-CN" sz="1800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" b="315"/>
          <a:stretch/>
        </p:blipFill>
        <p:spPr bwMode="auto">
          <a:xfrm>
            <a:off x="7623175" y="288910"/>
            <a:ext cx="2069627" cy="132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章 云服务与应用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3.3.1</a:t>
            </a:r>
            <a:r>
              <a:rPr lang="zh-CN" altLang="en-US" dirty="0"/>
              <a:t>谷歌</a:t>
            </a:r>
            <a:r>
              <a:rPr lang="en-US" altLang="zh-CN" dirty="0"/>
              <a:t>Google </a:t>
            </a:r>
            <a:r>
              <a:rPr lang="en-US" altLang="zh-CN" dirty="0" err="1"/>
              <a:t>GAE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03375" y="2600493"/>
            <a:ext cx="9464040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en-US" altLang="zh-CN" sz="2000" dirty="0" err="1"/>
              <a:t>GAE</a:t>
            </a:r>
            <a:r>
              <a:rPr lang="zh-CN" altLang="en-US" sz="2000" dirty="0"/>
              <a:t>（</a:t>
            </a:r>
            <a:r>
              <a:rPr lang="en-US" altLang="zh-CN" sz="2000" dirty="0"/>
              <a:t>Google App Engine</a:t>
            </a:r>
            <a:r>
              <a:rPr lang="zh-CN" altLang="en-US" sz="2000" dirty="0"/>
              <a:t>）是谷歌</a:t>
            </a:r>
            <a:r>
              <a:rPr lang="en-US" altLang="zh-CN" sz="2000" dirty="0"/>
              <a:t>Google</a:t>
            </a:r>
            <a:r>
              <a:rPr lang="zh-CN" altLang="en-US" sz="2000" dirty="0"/>
              <a:t>公司在</a:t>
            </a:r>
            <a:r>
              <a:rPr lang="en-US" altLang="zh-CN" sz="2000" dirty="0"/>
              <a:t>2008</a:t>
            </a:r>
            <a:r>
              <a:rPr lang="zh-CN" altLang="en-US" sz="2000" dirty="0"/>
              <a:t>年推出的互联网应用服务引擎，它采用云计算技术，使用多个服务器和数据中心来虚拟化应用程序，</a:t>
            </a:r>
            <a:r>
              <a:rPr lang="en-US" altLang="zh-CN" sz="2000" dirty="0" err="1"/>
              <a:t>GAE</a:t>
            </a:r>
            <a:r>
              <a:rPr lang="zh-CN" altLang="en-US" sz="2000" dirty="0"/>
              <a:t>可以看作是托管网络应用程序的平台。</a:t>
            </a:r>
            <a:r>
              <a:rPr lang="en-US" altLang="zh-CN" sz="2000" dirty="0" err="1"/>
              <a:t>GAE</a:t>
            </a:r>
            <a:r>
              <a:rPr lang="zh-CN" altLang="en-US" sz="2000" dirty="0"/>
              <a:t>支持的开发语言包括</a:t>
            </a:r>
            <a:r>
              <a:rPr lang="en-US" altLang="zh-CN" sz="2000" dirty="0"/>
              <a:t>Java</a:t>
            </a:r>
            <a:r>
              <a:rPr lang="zh-CN" altLang="en-US" sz="2000" dirty="0"/>
              <a:t>、</a:t>
            </a:r>
            <a:r>
              <a:rPr lang="en-US" altLang="zh-CN" sz="2000" dirty="0"/>
              <a:t>Python</a:t>
            </a:r>
            <a:r>
              <a:rPr lang="zh-CN" altLang="en-US" sz="2000" dirty="0"/>
              <a:t>、</a:t>
            </a:r>
            <a:r>
              <a:rPr lang="en-US" altLang="zh-CN" sz="2000" dirty="0" err="1"/>
              <a:t>PHP</a:t>
            </a:r>
            <a:r>
              <a:rPr lang="zh-CN" altLang="en-US" sz="2000" dirty="0"/>
              <a:t>和</a:t>
            </a:r>
            <a:r>
              <a:rPr lang="en-US" altLang="zh-CN" sz="2000" dirty="0"/>
              <a:t>Go</a:t>
            </a:r>
            <a:r>
              <a:rPr lang="zh-CN" altLang="en-US" sz="2000" dirty="0"/>
              <a:t>等，全球大量的开发者基于</a:t>
            </a:r>
            <a:r>
              <a:rPr lang="en-US" altLang="zh-CN" sz="2000" dirty="0" err="1"/>
              <a:t>GAE</a:t>
            </a:r>
            <a:r>
              <a:rPr lang="zh-CN" altLang="en-US" sz="2000" dirty="0"/>
              <a:t>开发了众多的应用。使用</a:t>
            </a:r>
            <a:r>
              <a:rPr lang="en-US" altLang="zh-CN" sz="2000" dirty="0" err="1"/>
              <a:t>GAE</a:t>
            </a:r>
            <a:r>
              <a:rPr lang="zh-CN" altLang="en-US" sz="2000" dirty="0"/>
              <a:t>，开发者可以轻松构建可靠运行的应用程序。</a:t>
            </a:r>
          </a:p>
          <a:p>
            <a:pPr indent="457200"/>
            <a:r>
              <a:rPr lang="en-US" altLang="zh-CN" sz="2000" dirty="0"/>
              <a:t>1</a:t>
            </a:r>
            <a:r>
              <a:rPr lang="zh-CN" altLang="en-US" sz="2000" dirty="0"/>
              <a:t>．</a:t>
            </a:r>
            <a:r>
              <a:rPr lang="en-US" altLang="zh-CN" sz="2000" dirty="0" err="1"/>
              <a:t>GAE</a:t>
            </a:r>
            <a:r>
              <a:rPr lang="zh-CN" altLang="en-US" sz="2000" dirty="0"/>
              <a:t>简介</a:t>
            </a:r>
          </a:p>
          <a:p>
            <a:pPr indent="457200"/>
            <a:r>
              <a:rPr lang="en-US" altLang="zh-CN" sz="2000" dirty="0"/>
              <a:t>2</a:t>
            </a:r>
            <a:r>
              <a:rPr lang="zh-CN" altLang="en-US" sz="2000" dirty="0"/>
              <a:t>．</a:t>
            </a:r>
            <a:r>
              <a:rPr lang="en-US" altLang="zh-CN" sz="2000" dirty="0" err="1"/>
              <a:t>GAE</a:t>
            </a:r>
            <a:r>
              <a:rPr lang="zh-CN" altLang="en-US" sz="2000" dirty="0"/>
              <a:t>的功能</a:t>
            </a:r>
          </a:p>
          <a:p>
            <a:pPr indent="457200"/>
            <a:r>
              <a:rPr lang="en-US" altLang="zh-CN" sz="2000" dirty="0"/>
              <a:t>3</a:t>
            </a:r>
            <a:r>
              <a:rPr lang="zh-CN" altLang="en-US" sz="2000" dirty="0"/>
              <a:t>．</a:t>
            </a:r>
            <a:r>
              <a:rPr lang="en-US" altLang="zh-CN" sz="2000" dirty="0" err="1"/>
              <a:t>GAE</a:t>
            </a:r>
            <a:r>
              <a:rPr lang="zh-CN" altLang="en-US" sz="2000" dirty="0"/>
              <a:t>架构</a:t>
            </a:r>
            <a:endParaRPr lang="zh-CN" altLang="en-US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8" name="矩形 7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466639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章 云服务与应用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3.3.2</a:t>
            </a:r>
            <a:r>
              <a:rPr lang="zh-CN" altLang="en-US" dirty="0"/>
              <a:t>亚马逊</a:t>
            </a:r>
            <a:r>
              <a:rPr lang="en-US" altLang="zh-CN" dirty="0"/>
              <a:t>Amazon </a:t>
            </a:r>
            <a:r>
              <a:rPr lang="en-US" altLang="zh-CN" dirty="0" err="1"/>
              <a:t>AWS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03375" y="2600493"/>
            <a:ext cx="8229600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2000" dirty="0"/>
              <a:t>亚马逊</a:t>
            </a:r>
            <a:r>
              <a:rPr lang="en-US" altLang="zh-CN" sz="2000" dirty="0"/>
              <a:t>Amazon</a:t>
            </a:r>
            <a:r>
              <a:rPr lang="zh-CN" altLang="en-US" sz="2000" dirty="0"/>
              <a:t>云服务（</a:t>
            </a:r>
            <a:r>
              <a:rPr lang="en-US" altLang="zh-CN" sz="2000" dirty="0"/>
              <a:t>Amazon Web Services</a:t>
            </a:r>
            <a:r>
              <a:rPr lang="zh-CN" altLang="en-US" sz="2000" dirty="0"/>
              <a:t>，</a:t>
            </a:r>
            <a:r>
              <a:rPr lang="en-US" altLang="zh-CN" sz="2000" dirty="0" err="1"/>
              <a:t>AWS</a:t>
            </a:r>
            <a:r>
              <a:rPr lang="zh-CN" altLang="en-US" sz="2000" dirty="0"/>
              <a:t>）在</a:t>
            </a:r>
            <a:r>
              <a:rPr lang="en-US" altLang="zh-CN" sz="2000" dirty="0"/>
              <a:t>2006</a:t>
            </a:r>
            <a:r>
              <a:rPr lang="zh-CN" altLang="en-US" sz="2000" dirty="0"/>
              <a:t>年开始以</a:t>
            </a:r>
            <a:r>
              <a:rPr lang="en-US" altLang="zh-CN" sz="2000" dirty="0"/>
              <a:t>Web</a:t>
            </a:r>
            <a:r>
              <a:rPr lang="zh-CN" altLang="en-US" sz="2000" dirty="0"/>
              <a:t>服务的形式向企业提供</a:t>
            </a:r>
            <a:r>
              <a:rPr lang="en-US" altLang="zh-CN" sz="2000" dirty="0"/>
              <a:t>IT</a:t>
            </a:r>
            <a:r>
              <a:rPr lang="zh-CN" altLang="en-US" sz="2000" dirty="0"/>
              <a:t>基础设施服务（现在通常称为云计算），现已发展成为一个安全的云服务平台，为全世界范围内的用户提供云解决方案，提供计算能力、数据库存储、内容交付以及其他功能来帮助实现业务扩展和增长。全球数以百万计的用户目前正在利用</a:t>
            </a:r>
            <a:r>
              <a:rPr lang="en-US" altLang="zh-CN" sz="2000" dirty="0" err="1"/>
              <a:t>AWS</a:t>
            </a:r>
            <a:r>
              <a:rPr lang="zh-CN" altLang="en-US" sz="2000" dirty="0"/>
              <a:t>云产品和解决方案来构建灵活性、可扩展性和可靠性更高的复杂应用程序。</a:t>
            </a:r>
          </a:p>
          <a:p>
            <a:pPr indent="457200"/>
            <a:r>
              <a:rPr lang="en-US" altLang="zh-CN" sz="2000" dirty="0"/>
              <a:t>1</a:t>
            </a:r>
            <a:r>
              <a:rPr lang="zh-CN" altLang="en-US" sz="2000" dirty="0"/>
              <a:t>．</a:t>
            </a:r>
            <a:r>
              <a:rPr lang="en-US" altLang="zh-CN" sz="2000" dirty="0" err="1"/>
              <a:t>AWS</a:t>
            </a:r>
            <a:r>
              <a:rPr lang="zh-CN" altLang="en-US" sz="2000" dirty="0"/>
              <a:t>的优势</a:t>
            </a:r>
          </a:p>
          <a:p>
            <a:pPr indent="457200"/>
            <a:r>
              <a:rPr lang="en-US" altLang="zh-CN" sz="2000" dirty="0"/>
              <a:t>2</a:t>
            </a:r>
            <a:r>
              <a:rPr lang="zh-CN" altLang="en-US" sz="2000" dirty="0"/>
              <a:t>．基于</a:t>
            </a:r>
            <a:r>
              <a:rPr lang="en-US" altLang="zh-CN" sz="2000" dirty="0" err="1"/>
              <a:t>AWS</a:t>
            </a:r>
            <a:r>
              <a:rPr lang="zh-CN" altLang="en-US" sz="2000" dirty="0"/>
              <a:t>的解决方案</a:t>
            </a:r>
          </a:p>
          <a:p>
            <a:pPr indent="457200"/>
            <a:endParaRPr lang="zh-CN" altLang="zh-CN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8" name="矩形 7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733797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章 云服务与应用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3.3.3</a:t>
            </a:r>
            <a:r>
              <a:rPr lang="zh-CN" altLang="en-US" dirty="0"/>
              <a:t>微软</a:t>
            </a:r>
            <a:r>
              <a:rPr lang="en-US" altLang="zh-CN" dirty="0"/>
              <a:t>Microsoft Azure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03375" y="2600493"/>
            <a:ext cx="8229600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en-US" altLang="zh-CN" sz="2000" dirty="0"/>
              <a:t>Microsoft Azure</a:t>
            </a:r>
            <a:r>
              <a:rPr lang="zh-CN" altLang="en-US" sz="2000" dirty="0"/>
              <a:t>是微软基于云计算的操作系统，原名</a:t>
            </a:r>
            <a:r>
              <a:rPr lang="en-US" altLang="zh-CN" sz="2000" dirty="0"/>
              <a:t>Windows Azure</a:t>
            </a:r>
            <a:r>
              <a:rPr lang="zh-CN" altLang="en-US" sz="2000" dirty="0"/>
              <a:t>，和</a:t>
            </a:r>
            <a:r>
              <a:rPr lang="en-US" altLang="zh-CN" sz="2000" dirty="0"/>
              <a:t>Azure Services Platform</a:t>
            </a:r>
            <a:r>
              <a:rPr lang="zh-CN" altLang="en-US" sz="2000" dirty="0"/>
              <a:t>一样，是微软软件和服务技术的名称。</a:t>
            </a:r>
            <a:r>
              <a:rPr lang="en-US" altLang="zh-CN" sz="2000" dirty="0"/>
              <a:t>Microsoft Azure</a:t>
            </a:r>
            <a:r>
              <a:rPr lang="zh-CN" altLang="en-US" sz="2000" dirty="0"/>
              <a:t>的主要目标是为开发者提供一个平台，帮助开发可运行在云服务器、数据中心、</a:t>
            </a:r>
            <a:r>
              <a:rPr lang="en-US" altLang="zh-CN" sz="2000" dirty="0"/>
              <a:t>Web</a:t>
            </a:r>
            <a:r>
              <a:rPr lang="zh-CN" altLang="en-US" sz="2000" dirty="0"/>
              <a:t>和</a:t>
            </a:r>
            <a:r>
              <a:rPr lang="en-US" altLang="zh-CN" sz="2000" dirty="0"/>
              <a:t>PC</a:t>
            </a:r>
            <a:r>
              <a:rPr lang="zh-CN" altLang="en-US" sz="2000" dirty="0"/>
              <a:t>上的应用程序。云计算的开发者能使用微软全球数据中心的储存、计算能力和网络基础服务。</a:t>
            </a:r>
          </a:p>
          <a:p>
            <a:pPr indent="457200"/>
            <a:r>
              <a:rPr lang="en-US" altLang="zh-CN" sz="2000" dirty="0"/>
              <a:t>1</a:t>
            </a:r>
            <a:r>
              <a:rPr lang="zh-CN" altLang="en-US" sz="2000" dirty="0"/>
              <a:t>．微软</a:t>
            </a:r>
            <a:r>
              <a:rPr lang="en-US" altLang="zh-CN" sz="2000" dirty="0"/>
              <a:t>Microsoft Azure</a:t>
            </a:r>
            <a:r>
              <a:rPr lang="zh-CN" altLang="en-US" sz="2000" dirty="0"/>
              <a:t>主要功能</a:t>
            </a:r>
          </a:p>
          <a:p>
            <a:pPr indent="457200"/>
            <a:r>
              <a:rPr lang="en-US" altLang="zh-CN" sz="2000" dirty="0"/>
              <a:t>2</a:t>
            </a:r>
            <a:r>
              <a:rPr lang="zh-CN" altLang="en-US" sz="2000" dirty="0"/>
              <a:t>．</a:t>
            </a:r>
            <a:r>
              <a:rPr lang="en-US" altLang="zh-CN" sz="2000" dirty="0"/>
              <a:t>Microsoft Azure</a:t>
            </a:r>
            <a:r>
              <a:rPr lang="zh-CN" altLang="en-US" sz="2000" dirty="0"/>
              <a:t>的开发步骤</a:t>
            </a:r>
          </a:p>
          <a:p>
            <a:pPr indent="457200"/>
            <a:r>
              <a:rPr lang="en-US" altLang="zh-CN" sz="2000" dirty="0"/>
              <a:t>3</a:t>
            </a:r>
            <a:r>
              <a:rPr lang="zh-CN" altLang="en-US" sz="2000" dirty="0"/>
              <a:t>．</a:t>
            </a:r>
            <a:r>
              <a:rPr lang="en-US" altLang="zh-CN" sz="2000" dirty="0"/>
              <a:t>Microsoft Azure</a:t>
            </a:r>
            <a:r>
              <a:rPr lang="zh-CN" altLang="en-US" sz="2000" dirty="0"/>
              <a:t>特点</a:t>
            </a:r>
          </a:p>
          <a:p>
            <a:pPr indent="457200"/>
            <a:r>
              <a:rPr lang="en-US" altLang="zh-CN" sz="2000" dirty="0"/>
              <a:t>4</a:t>
            </a:r>
            <a:r>
              <a:rPr lang="zh-CN" altLang="en-US" sz="2000" dirty="0"/>
              <a:t>．</a:t>
            </a:r>
            <a:r>
              <a:rPr lang="en-US" altLang="zh-CN" sz="2000" dirty="0"/>
              <a:t>Microsoft Azure</a:t>
            </a:r>
            <a:r>
              <a:rPr lang="zh-CN" altLang="en-US" sz="2000" dirty="0"/>
              <a:t>优势</a:t>
            </a:r>
          </a:p>
          <a:p>
            <a:pPr indent="457200"/>
            <a:endParaRPr lang="zh-CN" altLang="zh-CN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8" name="矩形 7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860396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章 云服务与应用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3.3.4</a:t>
            </a:r>
            <a:r>
              <a:rPr lang="zh-CN" altLang="en-US" dirty="0"/>
              <a:t>百度云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03375" y="2600493"/>
            <a:ext cx="8229600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2000" dirty="0"/>
              <a:t>百度智能云提供的稳定、高可用、可扩展的云计算服务。面向各行业企业用户，提供完善的云计算、智能大数据、人工智能服务。</a:t>
            </a:r>
          </a:p>
          <a:p>
            <a:pPr indent="457200"/>
            <a:r>
              <a:rPr lang="en-US" altLang="zh-CN" sz="2000" dirty="0"/>
              <a:t>1</a:t>
            </a:r>
            <a:r>
              <a:rPr lang="zh-CN" altLang="en-US" sz="2000" dirty="0"/>
              <a:t>．百度云简介</a:t>
            </a:r>
          </a:p>
          <a:p>
            <a:pPr indent="457200"/>
            <a:r>
              <a:rPr lang="en-US" altLang="zh-CN" sz="2000" dirty="0"/>
              <a:t>2</a:t>
            </a:r>
            <a:r>
              <a:rPr lang="zh-CN" altLang="en-US" sz="2000" dirty="0"/>
              <a:t>．百度云主要产品和解决方案</a:t>
            </a:r>
          </a:p>
          <a:p>
            <a:pPr indent="457200"/>
            <a:endParaRPr lang="zh-CN" altLang="zh-CN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8" name="矩形 7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860396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章 云服务与应用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3.3.5</a:t>
            </a:r>
            <a:r>
              <a:rPr lang="zh-CN" altLang="en-US" dirty="0"/>
              <a:t>阿里云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03375" y="2600493"/>
            <a:ext cx="82296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2000" dirty="0"/>
              <a:t>阿里云是阿里巴巴集团旗下云计算品牌，也是全球卓越的云计算技术和服务提供商，创立于</a:t>
            </a:r>
            <a:r>
              <a:rPr lang="en-US" altLang="zh-CN" sz="2000" dirty="0"/>
              <a:t>2009</a:t>
            </a:r>
            <a:r>
              <a:rPr lang="zh-CN" altLang="en-US" sz="2000" dirty="0"/>
              <a:t>年，在杭州、北京、硅谷等地设有研发中心和运营机构。目前，阿里云服务范围覆盖全球</a:t>
            </a:r>
            <a:r>
              <a:rPr lang="en-US" altLang="zh-CN" sz="2000" dirty="0"/>
              <a:t>200</a:t>
            </a:r>
            <a:r>
              <a:rPr lang="zh-CN" altLang="en-US" sz="2000" dirty="0"/>
              <a:t>多个国家和地区。</a:t>
            </a:r>
          </a:p>
          <a:p>
            <a:pPr indent="457200"/>
            <a:r>
              <a:rPr lang="en-US" altLang="zh-CN" sz="2000" dirty="0"/>
              <a:t>1</a:t>
            </a:r>
            <a:r>
              <a:rPr lang="zh-CN" altLang="en-US" sz="2000" dirty="0"/>
              <a:t>．阿里云简介</a:t>
            </a:r>
          </a:p>
          <a:p>
            <a:pPr indent="457200"/>
            <a:r>
              <a:rPr lang="en-US" altLang="zh-CN" sz="2000" dirty="0"/>
              <a:t>2</a:t>
            </a:r>
            <a:r>
              <a:rPr lang="zh-CN" altLang="en-US" sz="2000" dirty="0"/>
              <a:t>．阿里云主要产品和解决方案</a:t>
            </a:r>
          </a:p>
          <a:p>
            <a:pPr indent="457200"/>
            <a:endParaRPr lang="zh-CN" altLang="zh-CN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8" name="矩形 7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860396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章 云服务与应用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3.3.6</a:t>
            </a:r>
            <a:r>
              <a:rPr lang="zh-CN" altLang="en-US" dirty="0"/>
              <a:t>腾讯云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03375" y="2600493"/>
            <a:ext cx="82296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2000" dirty="0"/>
              <a:t>腾讯云是腾讯公司倾力打造的面向广大企业和个人的公有云平台，主要提供云服务器、云数据库、云存储和</a:t>
            </a:r>
            <a:r>
              <a:rPr lang="en-US" altLang="zh-CN" sz="2000" dirty="0" err="1"/>
              <a:t>CDN</a:t>
            </a:r>
            <a:r>
              <a:rPr lang="zh-CN" altLang="en-US" sz="2000" dirty="0"/>
              <a:t>等基础云计算服务，以及提供游戏、视频、移动应用等行业解决方案。</a:t>
            </a:r>
          </a:p>
          <a:p>
            <a:pPr indent="457200"/>
            <a:r>
              <a:rPr lang="en-US" altLang="zh-CN" sz="2000" dirty="0"/>
              <a:t>1</a:t>
            </a:r>
            <a:r>
              <a:rPr lang="zh-CN" altLang="en-US" sz="2000" dirty="0"/>
              <a:t>．腾讯云简介</a:t>
            </a:r>
          </a:p>
          <a:p>
            <a:pPr indent="457200"/>
            <a:r>
              <a:rPr lang="en-US" altLang="zh-CN" sz="2000" dirty="0"/>
              <a:t>2</a:t>
            </a:r>
            <a:r>
              <a:rPr lang="zh-CN" altLang="en-US" sz="2000" dirty="0"/>
              <a:t>．腾讯云主要产品和解决方案</a:t>
            </a:r>
          </a:p>
          <a:p>
            <a:pPr indent="457200"/>
            <a:endParaRPr lang="zh-CN" altLang="zh-CN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8" name="矩形 7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860396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章 云服务与应用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3.3.7</a:t>
            </a:r>
            <a:r>
              <a:rPr lang="zh-CN" altLang="en-US" dirty="0"/>
              <a:t>教育云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03375" y="2600493"/>
            <a:ext cx="8229600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2000" dirty="0"/>
              <a:t>云计算在教育领域中的迁移称之为“教育云”。教育云是未来教育信息化的基础架构，包括了教育信息化所必需的一切硬件计算资源，这些资源经虚拟化之后，向教育机构、教育从业人员和学员提供一个良好的平台，该平台的作用就是为教育领域提供云服务。</a:t>
            </a:r>
          </a:p>
          <a:p>
            <a:pPr indent="457200"/>
            <a:r>
              <a:rPr lang="en-US" altLang="zh-CN" sz="2000" dirty="0"/>
              <a:t>1</a:t>
            </a:r>
            <a:r>
              <a:rPr lang="zh-CN" altLang="en-US" sz="2000" dirty="0"/>
              <a:t>．教育云简介</a:t>
            </a:r>
          </a:p>
          <a:p>
            <a:pPr indent="457200"/>
            <a:r>
              <a:rPr lang="en-US" altLang="zh-CN" sz="2000" dirty="0"/>
              <a:t>2</a:t>
            </a:r>
            <a:r>
              <a:rPr lang="zh-CN" altLang="en-US" sz="2000" dirty="0"/>
              <a:t>．浪潮区域教育云</a:t>
            </a:r>
          </a:p>
          <a:p>
            <a:pPr indent="457200"/>
            <a:endParaRPr lang="zh-CN" altLang="zh-CN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8" name="矩形 7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860396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章 云服务与应用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3.3.8</a:t>
            </a:r>
            <a:r>
              <a:rPr lang="zh-CN" altLang="en-US" dirty="0"/>
              <a:t>金融云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03375" y="2600493"/>
            <a:ext cx="8229600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2000" dirty="0"/>
              <a:t>金融云是利用云计算的一些运算和服务优势，将金融业的数据、用户、流程、服务及价值通过数据中心、客户端等技术手段分散到“云”中，以改善系统体验，提升运算能力，重组数据价值，为用户提供更高水平的金融服务，并同时达到降低运行成本的目的。金融云服务旨在为银行、基金、保险等金融机构提供</a:t>
            </a:r>
            <a:r>
              <a:rPr lang="en-US" altLang="zh-CN" sz="2000" dirty="0"/>
              <a:t>IT</a:t>
            </a:r>
            <a:r>
              <a:rPr lang="zh-CN" altLang="en-US" sz="2000" dirty="0"/>
              <a:t>资源和互联网运维服务。</a:t>
            </a:r>
          </a:p>
          <a:p>
            <a:pPr indent="457200"/>
            <a:r>
              <a:rPr lang="en-US" altLang="zh-CN" sz="2000" dirty="0"/>
              <a:t>1</a:t>
            </a:r>
            <a:r>
              <a:rPr lang="zh-CN" altLang="en-US" sz="2000" dirty="0"/>
              <a:t>．金融云简介</a:t>
            </a:r>
          </a:p>
          <a:p>
            <a:pPr indent="457200"/>
            <a:r>
              <a:rPr lang="en-US" altLang="zh-CN" sz="2000" dirty="0"/>
              <a:t>2</a:t>
            </a:r>
            <a:r>
              <a:rPr lang="zh-CN" altLang="en-US" sz="2000" dirty="0"/>
              <a:t>．阿里金融云简介</a:t>
            </a:r>
          </a:p>
          <a:p>
            <a:pPr indent="457200"/>
            <a:endParaRPr lang="zh-CN" altLang="zh-CN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8" name="矩形 7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860396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章 云服务与应用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3.3.9</a:t>
            </a:r>
            <a:r>
              <a:rPr lang="zh-CN" altLang="en-US" dirty="0"/>
              <a:t>医疗健康云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03375" y="2600493"/>
            <a:ext cx="8229600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2000" dirty="0"/>
              <a:t>云健康又称健康云，是指通过云计算、云存储、云服务、物联网、移动互联网等技术手段，通过医疗机构、专家、医疗研究机构、医疗厂商等相关部门的联合、互动、交流、合作，为医疗患者、健康需求人士提供在线、实时、最新的健康管理、疾病治疗、疾病诊断、人体功能数据采集等服务与衍生产品开发。</a:t>
            </a:r>
          </a:p>
          <a:p>
            <a:pPr indent="457200"/>
            <a:r>
              <a:rPr lang="en-US" altLang="zh-CN" sz="2000" dirty="0"/>
              <a:t>1</a:t>
            </a:r>
            <a:r>
              <a:rPr lang="zh-CN" altLang="en-US" sz="2000" dirty="0"/>
              <a:t>．医疗健康云简介</a:t>
            </a:r>
          </a:p>
          <a:p>
            <a:pPr indent="457200"/>
            <a:r>
              <a:rPr lang="en-US" altLang="zh-CN" sz="2000" dirty="0"/>
              <a:t>2</a:t>
            </a:r>
            <a:r>
              <a:rPr lang="zh-CN" altLang="en-US" sz="2000" dirty="0"/>
              <a:t>．医疗健康云优点</a:t>
            </a:r>
          </a:p>
          <a:p>
            <a:pPr indent="457200"/>
            <a:endParaRPr lang="zh-CN" altLang="zh-CN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8" name="矩形 7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860396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章 云服务与应用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3.3.10</a:t>
            </a:r>
            <a:r>
              <a:rPr lang="zh-CN" altLang="en-US" dirty="0"/>
              <a:t>交通云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03375" y="2600493"/>
            <a:ext cx="8229600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2000" dirty="0"/>
              <a:t>智能交通云是指面向政府决策、交通管理、企业运营、百姓出行等需求，建立智能交通云服务平台。开展与铁路、民航、公安、气象、国土、旅游、邮政等部门数据资源的交换共享，建立综合交通数据交换体系和大数据中心，通过监控、监测、交通流量分布优化等技术，建立包含车辆属性信息和静、动态实时信息的运行平台。</a:t>
            </a:r>
          </a:p>
          <a:p>
            <a:pPr indent="457200"/>
            <a:r>
              <a:rPr lang="en-US" altLang="zh-CN" sz="2000" dirty="0"/>
              <a:t>1</a:t>
            </a:r>
            <a:r>
              <a:rPr lang="zh-CN" altLang="en-US" sz="2000" dirty="0"/>
              <a:t>．智慧交通行业应用</a:t>
            </a:r>
          </a:p>
          <a:p>
            <a:pPr indent="457200"/>
            <a:r>
              <a:rPr lang="en-US" altLang="zh-CN" sz="2000" dirty="0"/>
              <a:t>2</a:t>
            </a:r>
            <a:r>
              <a:rPr lang="zh-CN" altLang="en-US" sz="2000" dirty="0"/>
              <a:t>．智能交通云价值分析</a:t>
            </a:r>
          </a:p>
          <a:p>
            <a:pPr indent="457200"/>
            <a:r>
              <a:rPr lang="en-US" altLang="zh-CN" sz="2000" dirty="0"/>
              <a:t>3</a:t>
            </a:r>
            <a:r>
              <a:rPr lang="zh-CN" altLang="en-US" sz="2000" dirty="0"/>
              <a:t>．智能交通云总体架构</a:t>
            </a:r>
          </a:p>
          <a:p>
            <a:pPr indent="457200"/>
            <a:endParaRPr lang="zh-CN" altLang="zh-CN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8" name="矩形 7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860396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786728" y="604028"/>
            <a:ext cx="6927608" cy="1478911"/>
            <a:chOff x="3831" y="3919"/>
            <a:chExt cx="11776" cy="3366"/>
          </a:xfrm>
        </p:grpSpPr>
        <p:sp>
          <p:nvSpPr>
            <p:cNvPr id="15" name="文本框 14"/>
            <p:cNvSpPr txBox="1"/>
            <p:nvPr/>
          </p:nvSpPr>
          <p:spPr>
            <a:xfrm>
              <a:off x="3831" y="3919"/>
              <a:ext cx="11776" cy="336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 defTabSz="914583">
                <a:lnSpc>
                  <a:spcPct val="110000"/>
                </a:lnSpc>
              </a:pPr>
              <a:r>
                <a:rPr lang="en-US" sz="8802" dirty="0">
                  <a:solidFill>
                    <a:prstClr val="black"/>
                  </a:solidFill>
                  <a:latin typeface="微软雅黑"/>
                  <a:ea typeface="微软雅黑"/>
                  <a:cs typeface="+mn-ea"/>
                  <a:sym typeface="+mn-lt"/>
                </a:rPr>
                <a:t>CONTENTS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831" y="3919"/>
              <a:ext cx="11776" cy="336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 defTabSz="914583">
                <a:lnSpc>
                  <a:spcPct val="110000"/>
                </a:lnSpc>
              </a:pPr>
              <a:r>
                <a:rPr lang="en-US" sz="8802" dirty="0">
                  <a:solidFill>
                    <a:srgbClr val="4080DC"/>
                  </a:solidFill>
                  <a:latin typeface="微软雅黑"/>
                  <a:ea typeface="微软雅黑"/>
                  <a:cs typeface="+mn-ea"/>
                  <a:sym typeface="+mn-lt"/>
                </a:rPr>
                <a:t>CONTENTS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353239" y="2549580"/>
            <a:ext cx="710615" cy="6436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583">
              <a:lnSpc>
                <a:spcPct val="110000"/>
              </a:lnSpc>
            </a:pPr>
            <a:r>
              <a:rPr lang="en-US" altLang="zh-CN" sz="3501" dirty="0">
                <a:solidFill>
                  <a:srgbClr val="4080DC"/>
                </a:solidFill>
                <a:latin typeface="微软雅黑"/>
                <a:ea typeface="微软雅黑"/>
                <a:cs typeface="+mn-ea"/>
                <a:sym typeface="+mn-lt"/>
              </a:rPr>
              <a:t>01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59842" y="2625584"/>
            <a:ext cx="3258933" cy="515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583">
              <a:lnSpc>
                <a:spcPct val="110000"/>
              </a:lnSpc>
            </a:pPr>
            <a:r>
              <a:rPr lang="zh-CN" altLang="en-US" sz="2501" dirty="0" smtClean="0">
                <a:solidFill>
                  <a:prstClr val="black"/>
                </a:solidFill>
                <a:cs typeface="+mn-ea"/>
                <a:sym typeface="+mn-lt"/>
              </a:rPr>
              <a:t>云</a:t>
            </a:r>
            <a:r>
              <a:rPr lang="zh-CN" altLang="en-US" sz="2501" dirty="0">
                <a:solidFill>
                  <a:prstClr val="black"/>
                </a:solidFill>
                <a:cs typeface="+mn-ea"/>
                <a:sym typeface="+mn-lt"/>
              </a:rPr>
              <a:t>服务概述</a:t>
            </a:r>
            <a:endParaRPr lang="en-US" altLang="zh-CN" sz="2501" dirty="0">
              <a:solidFill>
                <a:prstClr val="black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53239" y="3357651"/>
            <a:ext cx="710615" cy="64365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914583">
              <a:lnSpc>
                <a:spcPct val="110000"/>
              </a:lnSpc>
            </a:pPr>
            <a:r>
              <a:rPr lang="en-US" altLang="zh-CN" sz="3501" dirty="0">
                <a:solidFill>
                  <a:srgbClr val="4080DC"/>
                </a:solidFill>
                <a:latin typeface="微软雅黑"/>
                <a:ea typeface="微软雅黑"/>
                <a:cs typeface="+mn-ea"/>
                <a:sym typeface="+mn-lt"/>
              </a:rPr>
              <a:t>02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39191" y="3423897"/>
            <a:ext cx="4319568" cy="486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583">
              <a:lnSpc>
                <a:spcPct val="110000"/>
              </a:lnSpc>
            </a:pPr>
            <a:r>
              <a:rPr lang="zh-CN" altLang="en-US" sz="2501" dirty="0">
                <a:solidFill>
                  <a:prstClr val="black"/>
                </a:solidFill>
                <a:cs typeface="+mn-ea"/>
                <a:sym typeface="+mn-lt"/>
              </a:rPr>
              <a:t>云应用</a:t>
            </a:r>
            <a:endParaRPr lang="en-US" altLang="zh-CN" sz="2501" dirty="0">
              <a:solidFill>
                <a:prstClr val="black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259829"/>
            <a:ext cx="539115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46775" y="3270785"/>
            <a:ext cx="5724644" cy="12261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7200" dirty="0">
                <a:cs typeface="+mn-ea"/>
                <a:sym typeface="+mn-lt"/>
              </a:rPr>
              <a:t>感谢您的观看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26134" y="4362190"/>
            <a:ext cx="5669957" cy="3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Foundations of Computer Network Technology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09097" y="5932909"/>
            <a:ext cx="2262158" cy="6805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583">
              <a:lnSpc>
                <a:spcPct val="110000"/>
              </a:lnSpc>
            </a:pPr>
            <a:r>
              <a:rPr lang="zh-CN" altLang="en-US" sz="1800" dirty="0">
                <a:solidFill>
                  <a:prstClr val="white"/>
                </a:solidFill>
                <a:cs typeface="+mn-ea"/>
                <a:sym typeface="+mn-lt"/>
              </a:rPr>
              <a:t>云计算技术应用</a:t>
            </a:r>
            <a:r>
              <a:rPr lang="zh-CN" altLang="en-US" sz="1800" dirty="0" smtClean="0">
                <a:solidFill>
                  <a:prstClr val="white"/>
                </a:solidFill>
                <a:cs typeface="+mn-ea"/>
                <a:sym typeface="+mn-lt"/>
              </a:rPr>
              <a:t>基础</a:t>
            </a:r>
            <a:endParaRPr lang="en-US" altLang="zh-CN" sz="1800" dirty="0" smtClean="0">
              <a:solidFill>
                <a:prstClr val="white"/>
              </a:solidFill>
              <a:cs typeface="+mn-ea"/>
              <a:sym typeface="+mn-lt"/>
            </a:endParaRPr>
          </a:p>
          <a:p>
            <a:pPr defTabSz="914583">
              <a:lnSpc>
                <a:spcPct val="110000"/>
              </a:lnSpc>
            </a:pPr>
            <a:r>
              <a:rPr lang="zh-CN" altLang="en-US" sz="1800" dirty="0" smtClean="0">
                <a:solidFill>
                  <a:prstClr val="white"/>
                </a:solidFill>
                <a:cs typeface="+mn-ea"/>
                <a:sym typeface="+mn-lt"/>
              </a:rPr>
              <a:t>主编</a:t>
            </a:r>
            <a:r>
              <a:rPr lang="zh-CN" altLang="en-US" sz="1800" dirty="0">
                <a:solidFill>
                  <a:prstClr val="white"/>
                </a:solidFill>
                <a:cs typeface="+mn-ea"/>
                <a:sym typeface="+mn-lt"/>
              </a:rPr>
              <a:t>：崔升广</a:t>
            </a:r>
            <a:endParaRPr lang="en-US" altLang="zh-CN" sz="1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31075" y="1677194"/>
            <a:ext cx="525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 YOU!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99695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章 云服务与应用</a:t>
            </a: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993775" y="5746248"/>
            <a:ext cx="9551753" cy="926432"/>
            <a:chOff x="1325" y="8641"/>
            <a:chExt cx="16104" cy="1770"/>
          </a:xfrm>
        </p:grpSpPr>
        <p:sp>
          <p:nvSpPr>
            <p:cNvPr id="42" name="矩形 41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0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文本占位符 15"/>
          <p:cNvSpPr txBox="1">
            <a:spLocks/>
          </p:cNvSpPr>
          <p:nvPr/>
        </p:nvSpPr>
        <p:spPr>
          <a:xfrm>
            <a:off x="2974975" y="1112360"/>
            <a:ext cx="3657600" cy="609600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91235" indent="-3810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46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2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4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40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6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9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云服务概述</a:t>
            </a:r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53D4BEBF-E775-4E77-9BD3-C2318AEACBD4}"/>
              </a:ext>
            </a:extLst>
          </p:cNvPr>
          <p:cNvGrpSpPr>
            <a:grpSpLocks/>
          </p:cNvGrpSpPr>
          <p:nvPr/>
        </p:nvGrpSpPr>
        <p:grpSpPr bwMode="auto">
          <a:xfrm>
            <a:off x="2356829" y="2377347"/>
            <a:ext cx="7934037" cy="3372562"/>
            <a:chOff x="2290763" y="2182813"/>
            <a:chExt cx="8264525" cy="4683125"/>
          </a:xfrm>
        </p:grpSpPr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DA41E17F-E29E-483E-B2E1-AEFABB947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091" y="2182813"/>
              <a:ext cx="5980849" cy="3542760"/>
            </a:xfrm>
            <a:custGeom>
              <a:avLst/>
              <a:gdLst>
                <a:gd name="T0" fmla="*/ 2147483647 w 2269"/>
                <a:gd name="T1" fmla="*/ 2147483647 h 1621"/>
                <a:gd name="T2" fmla="*/ 2147483647 w 2269"/>
                <a:gd name="T3" fmla="*/ 2147483647 h 1621"/>
                <a:gd name="T4" fmla="*/ 2147483647 w 2269"/>
                <a:gd name="T5" fmla="*/ 2147483647 h 1621"/>
                <a:gd name="T6" fmla="*/ 0 w 2269"/>
                <a:gd name="T7" fmla="*/ 2147483647 h 1621"/>
                <a:gd name="T8" fmla="*/ 0 w 2269"/>
                <a:gd name="T9" fmla="*/ 2147483647 h 1621"/>
                <a:gd name="T10" fmla="*/ 2147483647 w 2269"/>
                <a:gd name="T11" fmla="*/ 0 h 1621"/>
                <a:gd name="T12" fmla="*/ 2147483647 w 2269"/>
                <a:gd name="T13" fmla="*/ 0 h 1621"/>
                <a:gd name="T14" fmla="*/ 2147483647 w 2269"/>
                <a:gd name="T15" fmla="*/ 2147483647 h 1621"/>
                <a:gd name="T16" fmla="*/ 2147483647 w 2269"/>
                <a:gd name="T17" fmla="*/ 2147483647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9"/>
                <a:gd name="T28" fmla="*/ 0 h 1621"/>
                <a:gd name="T29" fmla="*/ 2269 w 2269"/>
                <a:gd name="T30" fmla="*/ 1621 h 16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9" h="1621">
                  <a:moveTo>
                    <a:pt x="2269" y="1496"/>
                  </a:moveTo>
                  <a:cubicBezTo>
                    <a:pt x="2269" y="1576"/>
                    <a:pt x="2224" y="1621"/>
                    <a:pt x="2144" y="1621"/>
                  </a:cubicBezTo>
                  <a:cubicBezTo>
                    <a:pt x="125" y="1621"/>
                    <a:pt x="125" y="1621"/>
                    <a:pt x="125" y="1621"/>
                  </a:cubicBezTo>
                  <a:cubicBezTo>
                    <a:pt x="44" y="1621"/>
                    <a:pt x="0" y="1576"/>
                    <a:pt x="0" y="149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44"/>
                    <a:pt x="44" y="0"/>
                    <a:pt x="125" y="0"/>
                  </a:cubicBezTo>
                  <a:cubicBezTo>
                    <a:pt x="2144" y="0"/>
                    <a:pt x="2144" y="0"/>
                    <a:pt x="2144" y="0"/>
                  </a:cubicBezTo>
                  <a:cubicBezTo>
                    <a:pt x="2224" y="0"/>
                    <a:pt x="2269" y="44"/>
                    <a:pt x="2269" y="124"/>
                  </a:cubicBezTo>
                  <a:lnTo>
                    <a:pt x="2269" y="1496"/>
                  </a:lnTo>
                  <a:close/>
                </a:path>
              </a:pathLst>
            </a:custGeom>
            <a:solidFill>
              <a:srgbClr val="1E1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Oval 7">
              <a:extLst>
                <a:ext uri="{FF2B5EF4-FFF2-40B4-BE49-F238E27FC236}">
                  <a16:creationId xmlns="" xmlns:a16="http://schemas.microsoft.com/office/drawing/2014/main" id="{DEDC5A2F-3C0F-41BD-AFDE-9F98BAF27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205" y="3508770"/>
              <a:ext cx="40326" cy="35057"/>
            </a:xfrm>
            <a:prstGeom prst="ellipse">
              <a:avLst/>
            </a:prstGeom>
            <a:solidFill>
              <a:srgbClr val="4F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919E7D9B-8409-484D-98FC-B9C863918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013" y="2570496"/>
              <a:ext cx="5030025" cy="2761209"/>
            </a:xfrm>
            <a:custGeom>
              <a:avLst/>
              <a:gdLst>
                <a:gd name="T0" fmla="*/ 2147483647 w 1908"/>
                <a:gd name="T1" fmla="*/ 2147483647 h 1264"/>
                <a:gd name="T2" fmla="*/ 2147483647 w 1908"/>
                <a:gd name="T3" fmla="*/ 2147483647 h 1264"/>
                <a:gd name="T4" fmla="*/ 2147483647 w 1908"/>
                <a:gd name="T5" fmla="*/ 2147483647 h 1264"/>
                <a:gd name="T6" fmla="*/ 0 w 1908"/>
                <a:gd name="T7" fmla="*/ 2147483647 h 1264"/>
                <a:gd name="T8" fmla="*/ 0 w 1908"/>
                <a:gd name="T9" fmla="*/ 2147483647 h 1264"/>
                <a:gd name="T10" fmla="*/ 2147483647 w 1908"/>
                <a:gd name="T11" fmla="*/ 0 h 1264"/>
                <a:gd name="T12" fmla="*/ 2147483647 w 1908"/>
                <a:gd name="T13" fmla="*/ 0 h 1264"/>
                <a:gd name="T14" fmla="*/ 2147483647 w 1908"/>
                <a:gd name="T15" fmla="*/ 2147483647 h 1264"/>
                <a:gd name="T16" fmla="*/ 2147483647 w 1908"/>
                <a:gd name="T17" fmla="*/ 2147483647 h 1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8"/>
                <a:gd name="T28" fmla="*/ 0 h 1264"/>
                <a:gd name="T29" fmla="*/ 1908 w 1908"/>
                <a:gd name="T30" fmla="*/ 1264 h 12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8" h="1264">
                  <a:moveTo>
                    <a:pt x="1908" y="1256"/>
                  </a:moveTo>
                  <a:cubicBezTo>
                    <a:pt x="1908" y="1260"/>
                    <a:pt x="1905" y="1264"/>
                    <a:pt x="1900" y="1264"/>
                  </a:cubicBezTo>
                  <a:cubicBezTo>
                    <a:pt x="8" y="1264"/>
                    <a:pt x="8" y="1264"/>
                    <a:pt x="8" y="1264"/>
                  </a:cubicBezTo>
                  <a:cubicBezTo>
                    <a:pt x="3" y="1264"/>
                    <a:pt x="0" y="1260"/>
                    <a:pt x="0" y="125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900" y="0"/>
                    <a:pt x="1900" y="0"/>
                    <a:pt x="1900" y="0"/>
                  </a:cubicBezTo>
                  <a:cubicBezTo>
                    <a:pt x="1905" y="0"/>
                    <a:pt x="1908" y="3"/>
                    <a:pt x="1908" y="8"/>
                  </a:cubicBezTo>
                  <a:lnTo>
                    <a:pt x="1908" y="1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ts val="3500"/>
                </a:lnSpc>
              </a:pPr>
              <a:r>
                <a:rPr lang="en-US" altLang="zh-CN" dirty="0"/>
                <a:t>3.1.1</a:t>
              </a:r>
              <a:r>
                <a:rPr lang="zh-CN" altLang="en-US" dirty="0"/>
                <a:t>云服务基础知识</a:t>
              </a:r>
            </a:p>
            <a:p>
              <a:pPr>
                <a:lnSpc>
                  <a:spcPts val="3500"/>
                </a:lnSpc>
              </a:pPr>
              <a:r>
                <a:rPr lang="en-US" altLang="zh-CN" dirty="0"/>
                <a:t>3.1.2 </a:t>
              </a:r>
              <a:r>
                <a:rPr lang="en-US" altLang="zh-CN" dirty="0" err="1"/>
                <a:t>IaaS</a:t>
              </a:r>
              <a:r>
                <a:rPr lang="zh-CN" altLang="en-US" dirty="0"/>
                <a:t>服务</a:t>
              </a:r>
            </a:p>
            <a:p>
              <a:pPr>
                <a:lnSpc>
                  <a:spcPts val="3500"/>
                </a:lnSpc>
              </a:pPr>
              <a:r>
                <a:rPr lang="en-US" altLang="zh-CN" dirty="0"/>
                <a:t>3.1.3 </a:t>
              </a:r>
              <a:r>
                <a:rPr lang="en-US" altLang="zh-CN" dirty="0" err="1"/>
                <a:t>PaaS</a:t>
              </a:r>
              <a:r>
                <a:rPr lang="zh-CN" altLang="en-US" dirty="0"/>
                <a:t>服务</a:t>
              </a:r>
            </a:p>
            <a:p>
              <a:pPr>
                <a:lnSpc>
                  <a:spcPts val="3500"/>
                </a:lnSpc>
              </a:pPr>
              <a:r>
                <a:rPr lang="en-US" altLang="zh-CN" dirty="0"/>
                <a:t>3.1.4 </a:t>
              </a:r>
              <a:r>
                <a:rPr lang="en-US" altLang="zh-CN" dirty="0" err="1"/>
                <a:t>SaaS</a:t>
              </a:r>
              <a:r>
                <a:rPr lang="zh-CN" altLang="en-US" dirty="0"/>
                <a:t>服务</a:t>
              </a:r>
              <a:endParaRPr lang="zh-CN" altLang="en-US" dirty="0"/>
            </a:p>
          </p:txBody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0D380BAB-C6C3-4AF9-BED1-09C51B6BF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373" y="3401538"/>
              <a:ext cx="1360442" cy="3423156"/>
            </a:xfrm>
            <a:custGeom>
              <a:avLst/>
              <a:gdLst>
                <a:gd name="T0" fmla="*/ 0 w 516"/>
                <a:gd name="T1" fmla="*/ 2147483647 h 1566"/>
                <a:gd name="T2" fmla="*/ 2147483647 w 516"/>
                <a:gd name="T3" fmla="*/ 2147483647 h 1566"/>
                <a:gd name="T4" fmla="*/ 2147483647 w 516"/>
                <a:gd name="T5" fmla="*/ 2147483647 h 1566"/>
                <a:gd name="T6" fmla="*/ 2147483647 w 516"/>
                <a:gd name="T7" fmla="*/ 2147483647 h 1566"/>
                <a:gd name="T8" fmla="*/ 2147483647 w 516"/>
                <a:gd name="T9" fmla="*/ 2147483647 h 1566"/>
                <a:gd name="T10" fmla="*/ 2147483647 w 516"/>
                <a:gd name="T11" fmla="*/ 2147483647 h 1566"/>
                <a:gd name="T12" fmla="*/ 2147483647 w 516"/>
                <a:gd name="T13" fmla="*/ 2147483647 h 1566"/>
                <a:gd name="T14" fmla="*/ 2147483647 w 516"/>
                <a:gd name="T15" fmla="*/ 2147483647 h 1566"/>
                <a:gd name="T16" fmla="*/ 2147483647 w 516"/>
                <a:gd name="T17" fmla="*/ 2147483647 h 1566"/>
                <a:gd name="T18" fmla="*/ 2147483647 w 516"/>
                <a:gd name="T19" fmla="*/ 2147483647 h 1566"/>
                <a:gd name="T20" fmla="*/ 2147483647 w 516"/>
                <a:gd name="T21" fmla="*/ 2147483647 h 1566"/>
                <a:gd name="T22" fmla="*/ 2147483647 w 516"/>
                <a:gd name="T23" fmla="*/ 2147483647 h 1566"/>
                <a:gd name="T24" fmla="*/ 2147483647 w 516"/>
                <a:gd name="T25" fmla="*/ 2147483647 h 1566"/>
                <a:gd name="T26" fmla="*/ 2147483647 w 516"/>
                <a:gd name="T27" fmla="*/ 2147483647 h 1566"/>
                <a:gd name="T28" fmla="*/ 2147483647 w 516"/>
                <a:gd name="T29" fmla="*/ 2147483647 h 1566"/>
                <a:gd name="T30" fmla="*/ 2147483647 w 516"/>
                <a:gd name="T31" fmla="*/ 2147483647 h 1566"/>
                <a:gd name="T32" fmla="*/ 2147483647 w 516"/>
                <a:gd name="T33" fmla="*/ 2147483647 h 1566"/>
                <a:gd name="T34" fmla="*/ 2147483647 w 516"/>
                <a:gd name="T35" fmla="*/ 2147483647 h 1566"/>
                <a:gd name="T36" fmla="*/ 2147483647 w 516"/>
                <a:gd name="T37" fmla="*/ 2147483647 h 1566"/>
                <a:gd name="T38" fmla="*/ 2147483647 w 516"/>
                <a:gd name="T39" fmla="*/ 2147483647 h 1566"/>
                <a:gd name="T40" fmla="*/ 2147483647 w 516"/>
                <a:gd name="T41" fmla="*/ 2147483647 h 1566"/>
                <a:gd name="T42" fmla="*/ 2147483647 w 516"/>
                <a:gd name="T43" fmla="*/ 2147483647 h 1566"/>
                <a:gd name="T44" fmla="*/ 2147483647 w 516"/>
                <a:gd name="T45" fmla="*/ 2147483647 h 1566"/>
                <a:gd name="T46" fmla="*/ 2147483647 w 516"/>
                <a:gd name="T47" fmla="*/ 2147483647 h 1566"/>
                <a:gd name="T48" fmla="*/ 2147483647 w 516"/>
                <a:gd name="T49" fmla="*/ 2147483647 h 1566"/>
                <a:gd name="T50" fmla="*/ 2147483647 w 516"/>
                <a:gd name="T51" fmla="*/ 2147483647 h 1566"/>
                <a:gd name="T52" fmla="*/ 2147483647 w 516"/>
                <a:gd name="T53" fmla="*/ 2147483647 h 1566"/>
                <a:gd name="T54" fmla="*/ 2147483647 w 516"/>
                <a:gd name="T55" fmla="*/ 2147483647 h 1566"/>
                <a:gd name="T56" fmla="*/ 2147483647 w 516"/>
                <a:gd name="T57" fmla="*/ 2147483647 h 1566"/>
                <a:gd name="T58" fmla="*/ 2147483647 w 516"/>
                <a:gd name="T59" fmla="*/ 2147483647 h 1566"/>
                <a:gd name="T60" fmla="*/ 0 w 516"/>
                <a:gd name="T61" fmla="*/ 2147483647 h 15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6"/>
                <a:gd name="T94" fmla="*/ 0 h 1566"/>
                <a:gd name="T95" fmla="*/ 516 w 516"/>
                <a:gd name="T96" fmla="*/ 1566 h 15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6" h="1566">
                  <a:moveTo>
                    <a:pt x="0" y="1561"/>
                  </a:moveTo>
                  <a:cubicBezTo>
                    <a:pt x="0" y="1561"/>
                    <a:pt x="40" y="1341"/>
                    <a:pt x="59" y="1260"/>
                  </a:cubicBezTo>
                  <a:cubicBezTo>
                    <a:pt x="78" y="1179"/>
                    <a:pt x="100" y="1064"/>
                    <a:pt x="109" y="931"/>
                  </a:cubicBezTo>
                  <a:cubicBezTo>
                    <a:pt x="112" y="883"/>
                    <a:pt x="110" y="737"/>
                    <a:pt x="113" y="635"/>
                  </a:cubicBezTo>
                  <a:cubicBezTo>
                    <a:pt x="116" y="533"/>
                    <a:pt x="107" y="498"/>
                    <a:pt x="116" y="435"/>
                  </a:cubicBezTo>
                  <a:cubicBezTo>
                    <a:pt x="123" y="384"/>
                    <a:pt x="117" y="379"/>
                    <a:pt x="118" y="359"/>
                  </a:cubicBezTo>
                  <a:cubicBezTo>
                    <a:pt x="120" y="338"/>
                    <a:pt x="123" y="312"/>
                    <a:pt x="134" y="295"/>
                  </a:cubicBezTo>
                  <a:cubicBezTo>
                    <a:pt x="145" y="278"/>
                    <a:pt x="194" y="215"/>
                    <a:pt x="219" y="191"/>
                  </a:cubicBezTo>
                  <a:cubicBezTo>
                    <a:pt x="244" y="166"/>
                    <a:pt x="326" y="81"/>
                    <a:pt x="326" y="81"/>
                  </a:cubicBezTo>
                  <a:cubicBezTo>
                    <a:pt x="326" y="81"/>
                    <a:pt x="325" y="35"/>
                    <a:pt x="340" y="21"/>
                  </a:cubicBezTo>
                  <a:cubicBezTo>
                    <a:pt x="355" y="5"/>
                    <a:pt x="380" y="0"/>
                    <a:pt x="407" y="6"/>
                  </a:cubicBezTo>
                  <a:cubicBezTo>
                    <a:pt x="435" y="12"/>
                    <a:pt x="452" y="30"/>
                    <a:pt x="464" y="55"/>
                  </a:cubicBezTo>
                  <a:cubicBezTo>
                    <a:pt x="464" y="55"/>
                    <a:pt x="483" y="108"/>
                    <a:pt x="489" y="141"/>
                  </a:cubicBezTo>
                  <a:cubicBezTo>
                    <a:pt x="494" y="173"/>
                    <a:pt x="497" y="182"/>
                    <a:pt x="490" y="220"/>
                  </a:cubicBezTo>
                  <a:cubicBezTo>
                    <a:pt x="482" y="259"/>
                    <a:pt x="471" y="283"/>
                    <a:pt x="470" y="310"/>
                  </a:cubicBezTo>
                  <a:cubicBezTo>
                    <a:pt x="470" y="336"/>
                    <a:pt x="468" y="361"/>
                    <a:pt x="481" y="415"/>
                  </a:cubicBezTo>
                  <a:cubicBezTo>
                    <a:pt x="495" y="468"/>
                    <a:pt x="504" y="533"/>
                    <a:pt x="505" y="545"/>
                  </a:cubicBezTo>
                  <a:cubicBezTo>
                    <a:pt x="506" y="557"/>
                    <a:pt x="516" y="611"/>
                    <a:pt x="513" y="657"/>
                  </a:cubicBezTo>
                  <a:cubicBezTo>
                    <a:pt x="510" y="704"/>
                    <a:pt x="502" y="749"/>
                    <a:pt x="496" y="766"/>
                  </a:cubicBezTo>
                  <a:cubicBezTo>
                    <a:pt x="491" y="783"/>
                    <a:pt x="490" y="790"/>
                    <a:pt x="490" y="792"/>
                  </a:cubicBezTo>
                  <a:cubicBezTo>
                    <a:pt x="490" y="795"/>
                    <a:pt x="490" y="811"/>
                    <a:pt x="488" y="819"/>
                  </a:cubicBezTo>
                  <a:cubicBezTo>
                    <a:pt x="485" y="828"/>
                    <a:pt x="481" y="837"/>
                    <a:pt x="481" y="837"/>
                  </a:cubicBezTo>
                  <a:cubicBezTo>
                    <a:pt x="481" y="837"/>
                    <a:pt x="487" y="856"/>
                    <a:pt x="488" y="871"/>
                  </a:cubicBezTo>
                  <a:cubicBezTo>
                    <a:pt x="489" y="886"/>
                    <a:pt x="495" y="934"/>
                    <a:pt x="485" y="966"/>
                  </a:cubicBezTo>
                  <a:cubicBezTo>
                    <a:pt x="475" y="997"/>
                    <a:pt x="459" y="1022"/>
                    <a:pt x="451" y="1034"/>
                  </a:cubicBezTo>
                  <a:cubicBezTo>
                    <a:pt x="442" y="1045"/>
                    <a:pt x="439" y="1056"/>
                    <a:pt x="435" y="1071"/>
                  </a:cubicBezTo>
                  <a:cubicBezTo>
                    <a:pt x="430" y="1087"/>
                    <a:pt x="428" y="1089"/>
                    <a:pt x="425" y="1116"/>
                  </a:cubicBezTo>
                  <a:cubicBezTo>
                    <a:pt x="421" y="1144"/>
                    <a:pt x="414" y="1194"/>
                    <a:pt x="416" y="1216"/>
                  </a:cubicBezTo>
                  <a:cubicBezTo>
                    <a:pt x="418" y="1238"/>
                    <a:pt x="422" y="1430"/>
                    <a:pt x="423" y="1461"/>
                  </a:cubicBezTo>
                  <a:cubicBezTo>
                    <a:pt x="424" y="1491"/>
                    <a:pt x="416" y="1566"/>
                    <a:pt x="416" y="1566"/>
                  </a:cubicBezTo>
                  <a:lnTo>
                    <a:pt x="0" y="1561"/>
                  </a:lnTo>
                  <a:close/>
                </a:path>
              </a:pathLst>
            </a:custGeom>
            <a:solidFill>
              <a:srgbClr val="F5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="" xmlns:a16="http://schemas.microsoft.com/office/drawing/2014/main" id="{071966AC-FEBD-4B15-B4D7-9F2E70590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882" y="3657244"/>
              <a:ext cx="261053" cy="913530"/>
            </a:xfrm>
            <a:custGeom>
              <a:avLst/>
              <a:gdLst>
                <a:gd name="T0" fmla="*/ 2147483647 w 99"/>
                <a:gd name="T1" fmla="*/ 2147483647 h 418"/>
                <a:gd name="T2" fmla="*/ 2147483647 w 99"/>
                <a:gd name="T3" fmla="*/ 2147483647 h 418"/>
                <a:gd name="T4" fmla="*/ 2147483647 w 99"/>
                <a:gd name="T5" fmla="*/ 2147483647 h 418"/>
                <a:gd name="T6" fmla="*/ 2147483647 w 99"/>
                <a:gd name="T7" fmla="*/ 2147483647 h 418"/>
                <a:gd name="T8" fmla="*/ 2147483647 w 99"/>
                <a:gd name="T9" fmla="*/ 2147483647 h 418"/>
                <a:gd name="T10" fmla="*/ 0 w 99"/>
                <a:gd name="T11" fmla="*/ 2147483647 h 418"/>
                <a:gd name="T12" fmla="*/ 2147483647 w 99"/>
                <a:gd name="T13" fmla="*/ 2147483647 h 418"/>
                <a:gd name="T14" fmla="*/ 2147483647 w 99"/>
                <a:gd name="T15" fmla="*/ 2147483647 h 418"/>
                <a:gd name="T16" fmla="*/ 2147483647 w 99"/>
                <a:gd name="T17" fmla="*/ 2147483647 h 418"/>
                <a:gd name="T18" fmla="*/ 2147483647 w 99"/>
                <a:gd name="T19" fmla="*/ 0 h 418"/>
                <a:gd name="T20" fmla="*/ 2147483647 w 99"/>
                <a:gd name="T21" fmla="*/ 2147483647 h 4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418"/>
                <a:gd name="T35" fmla="*/ 99 w 99"/>
                <a:gd name="T36" fmla="*/ 418 h 4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418">
                  <a:moveTo>
                    <a:pt x="96" y="37"/>
                  </a:moveTo>
                  <a:cubicBezTo>
                    <a:pt x="96" y="37"/>
                    <a:pt x="92" y="81"/>
                    <a:pt x="94" y="90"/>
                  </a:cubicBezTo>
                  <a:cubicBezTo>
                    <a:pt x="96" y="99"/>
                    <a:pt x="92" y="130"/>
                    <a:pt x="93" y="141"/>
                  </a:cubicBezTo>
                  <a:cubicBezTo>
                    <a:pt x="95" y="151"/>
                    <a:pt x="93" y="190"/>
                    <a:pt x="91" y="206"/>
                  </a:cubicBezTo>
                  <a:cubicBezTo>
                    <a:pt x="89" y="222"/>
                    <a:pt x="84" y="260"/>
                    <a:pt x="66" y="300"/>
                  </a:cubicBezTo>
                  <a:cubicBezTo>
                    <a:pt x="49" y="340"/>
                    <a:pt x="0" y="418"/>
                    <a:pt x="0" y="418"/>
                  </a:cubicBezTo>
                  <a:cubicBezTo>
                    <a:pt x="0" y="418"/>
                    <a:pt x="44" y="318"/>
                    <a:pt x="50" y="293"/>
                  </a:cubicBezTo>
                  <a:cubicBezTo>
                    <a:pt x="57" y="268"/>
                    <a:pt x="69" y="164"/>
                    <a:pt x="70" y="135"/>
                  </a:cubicBezTo>
                  <a:cubicBezTo>
                    <a:pt x="71" y="105"/>
                    <a:pt x="87" y="50"/>
                    <a:pt x="89" y="44"/>
                  </a:cubicBezTo>
                  <a:cubicBezTo>
                    <a:pt x="90" y="38"/>
                    <a:pt x="99" y="0"/>
                    <a:pt x="99" y="0"/>
                  </a:cubicBezTo>
                  <a:lnTo>
                    <a:pt x="96" y="37"/>
                  </a:lnTo>
                  <a:close/>
                </a:path>
              </a:pathLst>
            </a:custGeom>
            <a:solidFill>
              <a:srgbClr val="E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="" xmlns:a16="http://schemas.microsoft.com/office/drawing/2014/main" id="{9F931828-73B2-4217-8A9B-DB8CC96F4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646" y="3420098"/>
              <a:ext cx="297132" cy="241271"/>
            </a:xfrm>
            <a:custGeom>
              <a:avLst/>
              <a:gdLst>
                <a:gd name="T0" fmla="*/ 2147483647 w 113"/>
                <a:gd name="T1" fmla="*/ 2147483647 h 111"/>
                <a:gd name="T2" fmla="*/ 2147483647 w 113"/>
                <a:gd name="T3" fmla="*/ 2147483647 h 111"/>
                <a:gd name="T4" fmla="*/ 2147483647 w 113"/>
                <a:gd name="T5" fmla="*/ 2147483647 h 111"/>
                <a:gd name="T6" fmla="*/ 2147483647 w 113"/>
                <a:gd name="T7" fmla="*/ 2147483647 h 111"/>
                <a:gd name="T8" fmla="*/ 2147483647 w 113"/>
                <a:gd name="T9" fmla="*/ 2147483647 h 111"/>
                <a:gd name="T10" fmla="*/ 2147483647 w 113"/>
                <a:gd name="T11" fmla="*/ 2147483647 h 111"/>
                <a:gd name="T12" fmla="*/ 2147483647 w 113"/>
                <a:gd name="T13" fmla="*/ 2147483647 h 111"/>
                <a:gd name="T14" fmla="*/ 2147483647 w 113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1"/>
                <a:gd name="T26" fmla="*/ 113 w 113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1">
                  <a:moveTo>
                    <a:pt x="1" y="68"/>
                  </a:moveTo>
                  <a:cubicBezTo>
                    <a:pt x="3" y="76"/>
                    <a:pt x="6" y="107"/>
                    <a:pt x="26" y="109"/>
                  </a:cubicBezTo>
                  <a:cubicBezTo>
                    <a:pt x="46" y="111"/>
                    <a:pt x="85" y="108"/>
                    <a:pt x="101" y="100"/>
                  </a:cubicBezTo>
                  <a:cubicBezTo>
                    <a:pt x="110" y="95"/>
                    <a:pt x="113" y="80"/>
                    <a:pt x="108" y="59"/>
                  </a:cubicBezTo>
                  <a:cubicBezTo>
                    <a:pt x="102" y="33"/>
                    <a:pt x="89" y="14"/>
                    <a:pt x="75" y="8"/>
                  </a:cubicBezTo>
                  <a:cubicBezTo>
                    <a:pt x="56" y="0"/>
                    <a:pt x="27" y="3"/>
                    <a:pt x="17" y="13"/>
                  </a:cubicBezTo>
                  <a:cubicBezTo>
                    <a:pt x="6" y="22"/>
                    <a:pt x="2" y="41"/>
                    <a:pt x="1" y="50"/>
                  </a:cubicBezTo>
                  <a:cubicBezTo>
                    <a:pt x="0" y="60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F5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="" xmlns:a16="http://schemas.microsoft.com/office/drawing/2014/main" id="{82544A47-7DD1-43F1-BD7E-21508FE81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381" y="3943882"/>
              <a:ext cx="237706" cy="43306"/>
            </a:xfrm>
            <a:custGeom>
              <a:avLst/>
              <a:gdLst>
                <a:gd name="T0" fmla="*/ 2147483647 w 90"/>
                <a:gd name="T1" fmla="*/ 2147483647 h 20"/>
                <a:gd name="T2" fmla="*/ 2147483647 w 90"/>
                <a:gd name="T3" fmla="*/ 2147483647 h 20"/>
                <a:gd name="T4" fmla="*/ 2147483647 w 90"/>
                <a:gd name="T5" fmla="*/ 2147483647 h 20"/>
                <a:gd name="T6" fmla="*/ 2147483647 w 90"/>
                <a:gd name="T7" fmla="*/ 2147483647 h 20"/>
                <a:gd name="T8" fmla="*/ 2147483647 w 90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0"/>
                <a:gd name="T17" fmla="*/ 90 w 9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0">
                  <a:moveTo>
                    <a:pt x="3" y="7"/>
                  </a:moveTo>
                  <a:cubicBezTo>
                    <a:pt x="29" y="20"/>
                    <a:pt x="59" y="16"/>
                    <a:pt x="86" y="11"/>
                  </a:cubicBezTo>
                  <a:cubicBezTo>
                    <a:pt x="90" y="11"/>
                    <a:pt x="88" y="5"/>
                    <a:pt x="85" y="5"/>
                  </a:cubicBezTo>
                  <a:cubicBezTo>
                    <a:pt x="59" y="10"/>
                    <a:pt x="30" y="14"/>
                    <a:pt x="7" y="2"/>
                  </a:cubicBezTo>
                  <a:cubicBezTo>
                    <a:pt x="3" y="0"/>
                    <a:pt x="0" y="6"/>
                    <a:pt x="3" y="7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="" xmlns:a16="http://schemas.microsoft.com/office/drawing/2014/main" id="{E81EAC28-D48D-4F46-A100-D7621CF0B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728" y="3890267"/>
              <a:ext cx="203748" cy="20621"/>
            </a:xfrm>
            <a:custGeom>
              <a:avLst/>
              <a:gdLst>
                <a:gd name="T0" fmla="*/ 2147483647 w 77"/>
                <a:gd name="T1" fmla="*/ 2147483647 h 10"/>
                <a:gd name="T2" fmla="*/ 2147483647 w 77"/>
                <a:gd name="T3" fmla="*/ 2147483647 h 10"/>
                <a:gd name="T4" fmla="*/ 2147483647 w 77"/>
                <a:gd name="T5" fmla="*/ 2147483647 h 10"/>
                <a:gd name="T6" fmla="*/ 2147483647 w 77"/>
                <a:gd name="T7" fmla="*/ 2147483647 h 10"/>
                <a:gd name="T8" fmla="*/ 2147483647 w 77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0"/>
                <a:gd name="T17" fmla="*/ 77 w 7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0">
                  <a:moveTo>
                    <a:pt x="4" y="9"/>
                  </a:moveTo>
                  <a:cubicBezTo>
                    <a:pt x="27" y="9"/>
                    <a:pt x="50" y="10"/>
                    <a:pt x="73" y="7"/>
                  </a:cubicBezTo>
                  <a:cubicBezTo>
                    <a:pt x="77" y="6"/>
                    <a:pt x="77" y="0"/>
                    <a:pt x="73" y="1"/>
                  </a:cubicBezTo>
                  <a:cubicBezTo>
                    <a:pt x="50" y="3"/>
                    <a:pt x="27" y="3"/>
                    <a:pt x="4" y="3"/>
                  </a:cubicBezTo>
                  <a:cubicBezTo>
                    <a:pt x="0" y="3"/>
                    <a:pt x="0" y="9"/>
                    <a:pt x="4" y="9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="" xmlns:a16="http://schemas.microsoft.com/office/drawing/2014/main" id="{F55BD6F9-2066-45F5-BBF1-33314CB26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657" y="5230659"/>
              <a:ext cx="89140" cy="134040"/>
            </a:xfrm>
            <a:custGeom>
              <a:avLst/>
              <a:gdLst>
                <a:gd name="T0" fmla="*/ 2147483647 w 34"/>
                <a:gd name="T1" fmla="*/ 2147483647 h 61"/>
                <a:gd name="T2" fmla="*/ 2147483647 w 34"/>
                <a:gd name="T3" fmla="*/ 2147483647 h 61"/>
                <a:gd name="T4" fmla="*/ 2147483647 w 34"/>
                <a:gd name="T5" fmla="*/ 2147483647 h 61"/>
                <a:gd name="T6" fmla="*/ 2147483647 w 34"/>
                <a:gd name="T7" fmla="*/ 2147483647 h 61"/>
                <a:gd name="T8" fmla="*/ 2147483647 w 34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1"/>
                <a:gd name="T17" fmla="*/ 34 w 34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1">
                  <a:moveTo>
                    <a:pt x="27" y="4"/>
                  </a:moveTo>
                  <a:cubicBezTo>
                    <a:pt x="22" y="22"/>
                    <a:pt x="15" y="39"/>
                    <a:pt x="3" y="54"/>
                  </a:cubicBezTo>
                  <a:cubicBezTo>
                    <a:pt x="0" y="57"/>
                    <a:pt x="5" y="61"/>
                    <a:pt x="7" y="58"/>
                  </a:cubicBezTo>
                  <a:cubicBezTo>
                    <a:pt x="20" y="43"/>
                    <a:pt x="28" y="24"/>
                    <a:pt x="33" y="5"/>
                  </a:cubicBezTo>
                  <a:cubicBezTo>
                    <a:pt x="34" y="2"/>
                    <a:pt x="28" y="0"/>
                    <a:pt x="27" y="4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="" xmlns:a16="http://schemas.microsoft.com/office/drawing/2014/main" id="{8315EAD6-B1CA-451A-959C-48AF49E15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206" y="4051114"/>
              <a:ext cx="133710" cy="55678"/>
            </a:xfrm>
            <a:custGeom>
              <a:avLst/>
              <a:gdLst>
                <a:gd name="T0" fmla="*/ 2147483647 w 51"/>
                <a:gd name="T1" fmla="*/ 2147483647 h 26"/>
                <a:gd name="T2" fmla="*/ 2147483647 w 51"/>
                <a:gd name="T3" fmla="*/ 2147483647 h 26"/>
                <a:gd name="T4" fmla="*/ 2147483647 w 51"/>
                <a:gd name="T5" fmla="*/ 2147483647 h 26"/>
                <a:gd name="T6" fmla="*/ 2147483647 w 51"/>
                <a:gd name="T7" fmla="*/ 2147483647 h 26"/>
                <a:gd name="T8" fmla="*/ 2147483647 w 51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6"/>
                <a:gd name="T17" fmla="*/ 51 w 5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6">
                  <a:moveTo>
                    <a:pt x="48" y="19"/>
                  </a:moveTo>
                  <a:cubicBezTo>
                    <a:pt x="38" y="8"/>
                    <a:pt x="19" y="0"/>
                    <a:pt x="4" y="4"/>
                  </a:cubicBezTo>
                  <a:cubicBezTo>
                    <a:pt x="0" y="5"/>
                    <a:pt x="2" y="11"/>
                    <a:pt x="6" y="10"/>
                  </a:cubicBezTo>
                  <a:cubicBezTo>
                    <a:pt x="19" y="6"/>
                    <a:pt x="35" y="14"/>
                    <a:pt x="44" y="23"/>
                  </a:cubicBezTo>
                  <a:cubicBezTo>
                    <a:pt x="47" y="26"/>
                    <a:pt x="51" y="22"/>
                    <a:pt x="48" y="19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="" xmlns:a16="http://schemas.microsoft.com/office/drawing/2014/main" id="{13B08179-D272-4EF3-942E-413A5148B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959" y="4009871"/>
              <a:ext cx="42447" cy="30933"/>
            </a:xfrm>
            <a:custGeom>
              <a:avLst/>
              <a:gdLst>
                <a:gd name="T0" fmla="*/ 2147483647 w 16"/>
                <a:gd name="T1" fmla="*/ 2147483647 h 14"/>
                <a:gd name="T2" fmla="*/ 2147483647 w 16"/>
                <a:gd name="T3" fmla="*/ 2147483647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2147483647 w 16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4"/>
                <a:gd name="T17" fmla="*/ 16 w 1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4">
                  <a:moveTo>
                    <a:pt x="14" y="7"/>
                  </a:moveTo>
                  <a:cubicBezTo>
                    <a:pt x="11" y="5"/>
                    <a:pt x="9" y="3"/>
                    <a:pt x="5" y="2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6" y="8"/>
                    <a:pt x="8" y="10"/>
                    <a:pt x="9" y="12"/>
                  </a:cubicBezTo>
                  <a:cubicBezTo>
                    <a:pt x="12" y="14"/>
                    <a:pt x="16" y="10"/>
                    <a:pt x="14" y="7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="" xmlns:a16="http://schemas.microsoft.com/office/drawing/2014/main" id="{8725D010-E6CB-4817-AB0B-3E88B5C94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2361" y="3401538"/>
              <a:ext cx="1290403" cy="3258184"/>
            </a:xfrm>
            <a:custGeom>
              <a:avLst/>
              <a:gdLst>
                <a:gd name="T0" fmla="*/ 2147483647 w 490"/>
                <a:gd name="T1" fmla="*/ 2147483647 h 1491"/>
                <a:gd name="T2" fmla="*/ 2147483647 w 490"/>
                <a:gd name="T3" fmla="*/ 2147483647 h 1491"/>
                <a:gd name="T4" fmla="*/ 2147483647 w 490"/>
                <a:gd name="T5" fmla="*/ 2147483647 h 1491"/>
                <a:gd name="T6" fmla="*/ 2147483647 w 490"/>
                <a:gd name="T7" fmla="*/ 2147483647 h 1491"/>
                <a:gd name="T8" fmla="*/ 2147483647 w 490"/>
                <a:gd name="T9" fmla="*/ 2147483647 h 1491"/>
                <a:gd name="T10" fmla="*/ 2147483647 w 490"/>
                <a:gd name="T11" fmla="*/ 2147483647 h 1491"/>
                <a:gd name="T12" fmla="*/ 2147483647 w 490"/>
                <a:gd name="T13" fmla="*/ 2147483647 h 1491"/>
                <a:gd name="T14" fmla="*/ 2147483647 w 490"/>
                <a:gd name="T15" fmla="*/ 2147483647 h 1491"/>
                <a:gd name="T16" fmla="*/ 2147483647 w 490"/>
                <a:gd name="T17" fmla="*/ 2147483647 h 1491"/>
                <a:gd name="T18" fmla="*/ 2147483647 w 490"/>
                <a:gd name="T19" fmla="*/ 2147483647 h 1491"/>
                <a:gd name="T20" fmla="*/ 2147483647 w 490"/>
                <a:gd name="T21" fmla="*/ 2147483647 h 1491"/>
                <a:gd name="T22" fmla="*/ 2147483647 w 490"/>
                <a:gd name="T23" fmla="*/ 2147483647 h 1491"/>
                <a:gd name="T24" fmla="*/ 2147483647 w 490"/>
                <a:gd name="T25" fmla="*/ 2147483647 h 1491"/>
                <a:gd name="T26" fmla="*/ 2147483647 w 490"/>
                <a:gd name="T27" fmla="*/ 2147483647 h 1491"/>
                <a:gd name="T28" fmla="*/ 2147483647 w 490"/>
                <a:gd name="T29" fmla="*/ 2147483647 h 1491"/>
                <a:gd name="T30" fmla="*/ 2147483647 w 490"/>
                <a:gd name="T31" fmla="*/ 2147483647 h 1491"/>
                <a:gd name="T32" fmla="*/ 2147483647 w 490"/>
                <a:gd name="T33" fmla="*/ 2147483647 h 1491"/>
                <a:gd name="T34" fmla="*/ 2147483647 w 490"/>
                <a:gd name="T35" fmla="*/ 2147483647 h 1491"/>
                <a:gd name="T36" fmla="*/ 2147483647 w 490"/>
                <a:gd name="T37" fmla="*/ 2147483647 h 1491"/>
                <a:gd name="T38" fmla="*/ 2147483647 w 490"/>
                <a:gd name="T39" fmla="*/ 2147483647 h 1491"/>
                <a:gd name="T40" fmla="*/ 2147483647 w 490"/>
                <a:gd name="T41" fmla="*/ 2147483647 h 1491"/>
                <a:gd name="T42" fmla="*/ 2147483647 w 490"/>
                <a:gd name="T43" fmla="*/ 2147483647 h 1491"/>
                <a:gd name="T44" fmla="*/ 2147483647 w 490"/>
                <a:gd name="T45" fmla="*/ 2147483647 h 1491"/>
                <a:gd name="T46" fmla="*/ 2147483647 w 490"/>
                <a:gd name="T47" fmla="*/ 2147483647 h 1491"/>
                <a:gd name="T48" fmla="*/ 2147483647 w 490"/>
                <a:gd name="T49" fmla="*/ 2147483647 h 1491"/>
                <a:gd name="T50" fmla="*/ 2147483647 w 490"/>
                <a:gd name="T51" fmla="*/ 2147483647 h 1491"/>
                <a:gd name="T52" fmla="*/ 2147483647 w 490"/>
                <a:gd name="T53" fmla="*/ 2147483647 h 1491"/>
                <a:gd name="T54" fmla="*/ 2147483647 w 490"/>
                <a:gd name="T55" fmla="*/ 2147483647 h 1491"/>
                <a:gd name="T56" fmla="*/ 2147483647 w 490"/>
                <a:gd name="T57" fmla="*/ 2147483647 h 149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0"/>
                <a:gd name="T88" fmla="*/ 0 h 1491"/>
                <a:gd name="T89" fmla="*/ 490 w 490"/>
                <a:gd name="T90" fmla="*/ 1491 h 149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0" h="1491">
                  <a:moveTo>
                    <a:pt x="471" y="1333"/>
                  </a:moveTo>
                  <a:cubicBezTo>
                    <a:pt x="452" y="1252"/>
                    <a:pt x="415" y="1064"/>
                    <a:pt x="407" y="931"/>
                  </a:cubicBezTo>
                  <a:cubicBezTo>
                    <a:pt x="404" y="883"/>
                    <a:pt x="406" y="737"/>
                    <a:pt x="403" y="635"/>
                  </a:cubicBezTo>
                  <a:cubicBezTo>
                    <a:pt x="399" y="533"/>
                    <a:pt x="409" y="498"/>
                    <a:pt x="399" y="435"/>
                  </a:cubicBezTo>
                  <a:cubicBezTo>
                    <a:pt x="392" y="384"/>
                    <a:pt x="398" y="379"/>
                    <a:pt x="397" y="359"/>
                  </a:cubicBezTo>
                  <a:cubicBezTo>
                    <a:pt x="396" y="338"/>
                    <a:pt x="393" y="312"/>
                    <a:pt x="382" y="295"/>
                  </a:cubicBezTo>
                  <a:cubicBezTo>
                    <a:pt x="371" y="278"/>
                    <a:pt x="322" y="215"/>
                    <a:pt x="297" y="191"/>
                  </a:cubicBezTo>
                  <a:cubicBezTo>
                    <a:pt x="272" y="166"/>
                    <a:pt x="189" y="81"/>
                    <a:pt x="189" y="81"/>
                  </a:cubicBezTo>
                  <a:cubicBezTo>
                    <a:pt x="189" y="81"/>
                    <a:pt x="190" y="35"/>
                    <a:pt x="176" y="21"/>
                  </a:cubicBezTo>
                  <a:cubicBezTo>
                    <a:pt x="161" y="5"/>
                    <a:pt x="136" y="0"/>
                    <a:pt x="108" y="6"/>
                  </a:cubicBezTo>
                  <a:cubicBezTo>
                    <a:pt x="81" y="12"/>
                    <a:pt x="64" y="30"/>
                    <a:pt x="51" y="55"/>
                  </a:cubicBezTo>
                  <a:cubicBezTo>
                    <a:pt x="51" y="55"/>
                    <a:pt x="33" y="108"/>
                    <a:pt x="27" y="141"/>
                  </a:cubicBezTo>
                  <a:cubicBezTo>
                    <a:pt x="21" y="173"/>
                    <a:pt x="19" y="182"/>
                    <a:pt x="26" y="220"/>
                  </a:cubicBezTo>
                  <a:cubicBezTo>
                    <a:pt x="33" y="259"/>
                    <a:pt x="45" y="283"/>
                    <a:pt x="45" y="310"/>
                  </a:cubicBezTo>
                  <a:cubicBezTo>
                    <a:pt x="46" y="336"/>
                    <a:pt x="48" y="361"/>
                    <a:pt x="34" y="415"/>
                  </a:cubicBezTo>
                  <a:cubicBezTo>
                    <a:pt x="21" y="468"/>
                    <a:pt x="11" y="533"/>
                    <a:pt x="10" y="545"/>
                  </a:cubicBezTo>
                  <a:cubicBezTo>
                    <a:pt x="9" y="557"/>
                    <a:pt x="0" y="611"/>
                    <a:pt x="3" y="657"/>
                  </a:cubicBezTo>
                  <a:cubicBezTo>
                    <a:pt x="5" y="704"/>
                    <a:pt x="13" y="749"/>
                    <a:pt x="19" y="766"/>
                  </a:cubicBezTo>
                  <a:cubicBezTo>
                    <a:pt x="25" y="783"/>
                    <a:pt x="26" y="790"/>
                    <a:pt x="26" y="792"/>
                  </a:cubicBezTo>
                  <a:cubicBezTo>
                    <a:pt x="26" y="795"/>
                    <a:pt x="25" y="811"/>
                    <a:pt x="28" y="819"/>
                  </a:cubicBezTo>
                  <a:cubicBezTo>
                    <a:pt x="31" y="828"/>
                    <a:pt x="34" y="837"/>
                    <a:pt x="34" y="837"/>
                  </a:cubicBezTo>
                  <a:cubicBezTo>
                    <a:pt x="34" y="837"/>
                    <a:pt x="29" y="856"/>
                    <a:pt x="28" y="871"/>
                  </a:cubicBezTo>
                  <a:cubicBezTo>
                    <a:pt x="27" y="886"/>
                    <a:pt x="21" y="934"/>
                    <a:pt x="31" y="966"/>
                  </a:cubicBezTo>
                  <a:cubicBezTo>
                    <a:pt x="40" y="997"/>
                    <a:pt x="56" y="1022"/>
                    <a:pt x="65" y="1034"/>
                  </a:cubicBezTo>
                  <a:cubicBezTo>
                    <a:pt x="73" y="1045"/>
                    <a:pt x="76" y="1056"/>
                    <a:pt x="81" y="1071"/>
                  </a:cubicBezTo>
                  <a:cubicBezTo>
                    <a:pt x="86" y="1087"/>
                    <a:pt x="87" y="1089"/>
                    <a:pt x="91" y="1116"/>
                  </a:cubicBezTo>
                  <a:cubicBezTo>
                    <a:pt x="94" y="1144"/>
                    <a:pt x="101" y="1194"/>
                    <a:pt x="100" y="1216"/>
                  </a:cubicBezTo>
                  <a:cubicBezTo>
                    <a:pt x="98" y="1238"/>
                    <a:pt x="93" y="1430"/>
                    <a:pt x="92" y="1461"/>
                  </a:cubicBezTo>
                  <a:cubicBezTo>
                    <a:pt x="91" y="1491"/>
                    <a:pt x="490" y="1414"/>
                    <a:pt x="471" y="1333"/>
                  </a:cubicBezTo>
                  <a:close/>
                </a:path>
              </a:pathLst>
            </a:custGeom>
            <a:solidFill>
              <a:srgbClr val="F5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="" xmlns:a16="http://schemas.microsoft.com/office/drawing/2014/main" id="{215C4FC3-09C0-4E78-B158-24E984210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3241" y="3657244"/>
              <a:ext cx="261053" cy="913530"/>
            </a:xfrm>
            <a:custGeom>
              <a:avLst/>
              <a:gdLst>
                <a:gd name="T0" fmla="*/ 2147483647 w 99"/>
                <a:gd name="T1" fmla="*/ 2147483647 h 418"/>
                <a:gd name="T2" fmla="*/ 2147483647 w 99"/>
                <a:gd name="T3" fmla="*/ 2147483647 h 418"/>
                <a:gd name="T4" fmla="*/ 2147483647 w 99"/>
                <a:gd name="T5" fmla="*/ 2147483647 h 418"/>
                <a:gd name="T6" fmla="*/ 2147483647 w 99"/>
                <a:gd name="T7" fmla="*/ 2147483647 h 418"/>
                <a:gd name="T8" fmla="*/ 2147483647 w 99"/>
                <a:gd name="T9" fmla="*/ 2147483647 h 418"/>
                <a:gd name="T10" fmla="*/ 2147483647 w 99"/>
                <a:gd name="T11" fmla="*/ 2147483647 h 418"/>
                <a:gd name="T12" fmla="*/ 2147483647 w 99"/>
                <a:gd name="T13" fmla="*/ 2147483647 h 418"/>
                <a:gd name="T14" fmla="*/ 2147483647 w 99"/>
                <a:gd name="T15" fmla="*/ 2147483647 h 418"/>
                <a:gd name="T16" fmla="*/ 2147483647 w 99"/>
                <a:gd name="T17" fmla="*/ 2147483647 h 418"/>
                <a:gd name="T18" fmla="*/ 0 w 99"/>
                <a:gd name="T19" fmla="*/ 0 h 418"/>
                <a:gd name="T20" fmla="*/ 2147483647 w 99"/>
                <a:gd name="T21" fmla="*/ 2147483647 h 4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418"/>
                <a:gd name="T35" fmla="*/ 99 w 99"/>
                <a:gd name="T36" fmla="*/ 418 h 4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418">
                  <a:moveTo>
                    <a:pt x="3" y="37"/>
                  </a:moveTo>
                  <a:cubicBezTo>
                    <a:pt x="3" y="37"/>
                    <a:pt x="6" y="81"/>
                    <a:pt x="4" y="90"/>
                  </a:cubicBezTo>
                  <a:cubicBezTo>
                    <a:pt x="3" y="99"/>
                    <a:pt x="6" y="130"/>
                    <a:pt x="5" y="141"/>
                  </a:cubicBezTo>
                  <a:cubicBezTo>
                    <a:pt x="4" y="151"/>
                    <a:pt x="5" y="190"/>
                    <a:pt x="7" y="206"/>
                  </a:cubicBezTo>
                  <a:cubicBezTo>
                    <a:pt x="9" y="222"/>
                    <a:pt x="15" y="260"/>
                    <a:pt x="32" y="300"/>
                  </a:cubicBezTo>
                  <a:cubicBezTo>
                    <a:pt x="49" y="340"/>
                    <a:pt x="99" y="418"/>
                    <a:pt x="99" y="418"/>
                  </a:cubicBezTo>
                  <a:cubicBezTo>
                    <a:pt x="99" y="418"/>
                    <a:pt x="55" y="318"/>
                    <a:pt x="48" y="293"/>
                  </a:cubicBezTo>
                  <a:cubicBezTo>
                    <a:pt x="41" y="268"/>
                    <a:pt x="30" y="164"/>
                    <a:pt x="29" y="135"/>
                  </a:cubicBezTo>
                  <a:cubicBezTo>
                    <a:pt x="28" y="105"/>
                    <a:pt x="11" y="50"/>
                    <a:pt x="10" y="44"/>
                  </a:cubicBezTo>
                  <a:cubicBezTo>
                    <a:pt x="8" y="38"/>
                    <a:pt x="0" y="0"/>
                    <a:pt x="0" y="0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rgbClr val="E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="" xmlns:a16="http://schemas.microsoft.com/office/drawing/2014/main" id="{9C92C0AC-ACC8-4A68-92B7-FCC4F1AE5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6395" y="3420098"/>
              <a:ext cx="295011" cy="241271"/>
            </a:xfrm>
            <a:custGeom>
              <a:avLst/>
              <a:gdLst>
                <a:gd name="T0" fmla="*/ 2147483647 w 112"/>
                <a:gd name="T1" fmla="*/ 2147483647 h 111"/>
                <a:gd name="T2" fmla="*/ 2147483647 w 112"/>
                <a:gd name="T3" fmla="*/ 2147483647 h 111"/>
                <a:gd name="T4" fmla="*/ 2147483647 w 112"/>
                <a:gd name="T5" fmla="*/ 2147483647 h 111"/>
                <a:gd name="T6" fmla="*/ 2147483647 w 112"/>
                <a:gd name="T7" fmla="*/ 2147483647 h 111"/>
                <a:gd name="T8" fmla="*/ 2147483647 w 112"/>
                <a:gd name="T9" fmla="*/ 2147483647 h 111"/>
                <a:gd name="T10" fmla="*/ 2147483647 w 112"/>
                <a:gd name="T11" fmla="*/ 2147483647 h 111"/>
                <a:gd name="T12" fmla="*/ 2147483647 w 112"/>
                <a:gd name="T13" fmla="*/ 2147483647 h 111"/>
                <a:gd name="T14" fmla="*/ 2147483647 w 112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111"/>
                <a:gd name="T26" fmla="*/ 112 w 112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111">
                  <a:moveTo>
                    <a:pt x="111" y="68"/>
                  </a:moveTo>
                  <a:cubicBezTo>
                    <a:pt x="110" y="76"/>
                    <a:pt x="106" y="107"/>
                    <a:pt x="86" y="109"/>
                  </a:cubicBezTo>
                  <a:cubicBezTo>
                    <a:pt x="67" y="111"/>
                    <a:pt x="27" y="108"/>
                    <a:pt x="12" y="100"/>
                  </a:cubicBezTo>
                  <a:cubicBezTo>
                    <a:pt x="3" y="95"/>
                    <a:pt x="0" y="80"/>
                    <a:pt x="4" y="59"/>
                  </a:cubicBezTo>
                  <a:cubicBezTo>
                    <a:pt x="11" y="33"/>
                    <a:pt x="24" y="14"/>
                    <a:pt x="38" y="8"/>
                  </a:cubicBezTo>
                  <a:cubicBezTo>
                    <a:pt x="57" y="0"/>
                    <a:pt x="85" y="3"/>
                    <a:pt x="96" y="13"/>
                  </a:cubicBezTo>
                  <a:cubicBezTo>
                    <a:pt x="107" y="22"/>
                    <a:pt x="111" y="41"/>
                    <a:pt x="111" y="50"/>
                  </a:cubicBezTo>
                  <a:cubicBezTo>
                    <a:pt x="112" y="60"/>
                    <a:pt x="111" y="68"/>
                    <a:pt x="111" y="68"/>
                  </a:cubicBezTo>
                  <a:close/>
                </a:path>
              </a:pathLst>
            </a:custGeom>
            <a:solidFill>
              <a:srgbClr val="F5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="" xmlns:a16="http://schemas.microsoft.com/office/drawing/2014/main" id="{B8BA6A4E-13B4-43D2-B7AE-F374C9EED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0964" y="3943882"/>
              <a:ext cx="239829" cy="43306"/>
            </a:xfrm>
            <a:custGeom>
              <a:avLst/>
              <a:gdLst>
                <a:gd name="T0" fmla="*/ 2147483647 w 91"/>
                <a:gd name="T1" fmla="*/ 2147483647 h 20"/>
                <a:gd name="T2" fmla="*/ 2147483647 w 91"/>
                <a:gd name="T3" fmla="*/ 2147483647 h 20"/>
                <a:gd name="T4" fmla="*/ 2147483647 w 91"/>
                <a:gd name="T5" fmla="*/ 2147483647 h 20"/>
                <a:gd name="T6" fmla="*/ 2147483647 w 91"/>
                <a:gd name="T7" fmla="*/ 2147483647 h 20"/>
                <a:gd name="T8" fmla="*/ 2147483647 w 91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20"/>
                <a:gd name="T17" fmla="*/ 91 w 9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20">
                  <a:moveTo>
                    <a:pt x="84" y="2"/>
                  </a:moveTo>
                  <a:cubicBezTo>
                    <a:pt x="60" y="14"/>
                    <a:pt x="31" y="10"/>
                    <a:pt x="6" y="5"/>
                  </a:cubicBezTo>
                  <a:cubicBezTo>
                    <a:pt x="2" y="5"/>
                    <a:pt x="0" y="11"/>
                    <a:pt x="4" y="11"/>
                  </a:cubicBezTo>
                  <a:cubicBezTo>
                    <a:pt x="31" y="16"/>
                    <a:pt x="61" y="20"/>
                    <a:pt x="87" y="7"/>
                  </a:cubicBezTo>
                  <a:cubicBezTo>
                    <a:pt x="91" y="6"/>
                    <a:pt x="88" y="0"/>
                    <a:pt x="84" y="2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="" xmlns:a16="http://schemas.microsoft.com/office/drawing/2014/main" id="{0574510A-F89A-4E5C-AF52-C6CBC709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1577" y="3890267"/>
              <a:ext cx="205871" cy="20621"/>
            </a:xfrm>
            <a:custGeom>
              <a:avLst/>
              <a:gdLst>
                <a:gd name="T0" fmla="*/ 2147483647 w 78"/>
                <a:gd name="T1" fmla="*/ 2147483647 h 10"/>
                <a:gd name="T2" fmla="*/ 2147483647 w 78"/>
                <a:gd name="T3" fmla="*/ 2147483647 h 10"/>
                <a:gd name="T4" fmla="*/ 2147483647 w 78"/>
                <a:gd name="T5" fmla="*/ 2147483647 h 10"/>
                <a:gd name="T6" fmla="*/ 2147483647 w 78"/>
                <a:gd name="T7" fmla="*/ 2147483647 h 10"/>
                <a:gd name="T8" fmla="*/ 2147483647 w 7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0"/>
                <a:gd name="T17" fmla="*/ 78 w 7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0">
                  <a:moveTo>
                    <a:pt x="74" y="3"/>
                  </a:moveTo>
                  <a:cubicBezTo>
                    <a:pt x="51" y="3"/>
                    <a:pt x="27" y="3"/>
                    <a:pt x="4" y="1"/>
                  </a:cubicBezTo>
                  <a:cubicBezTo>
                    <a:pt x="0" y="0"/>
                    <a:pt x="0" y="6"/>
                    <a:pt x="4" y="7"/>
                  </a:cubicBezTo>
                  <a:cubicBezTo>
                    <a:pt x="27" y="10"/>
                    <a:pt x="51" y="9"/>
                    <a:pt x="74" y="9"/>
                  </a:cubicBezTo>
                  <a:cubicBezTo>
                    <a:pt x="78" y="9"/>
                    <a:pt x="78" y="3"/>
                    <a:pt x="74" y="3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="" xmlns:a16="http://schemas.microsoft.com/office/drawing/2014/main" id="{21946338-4C3B-4802-9134-A8E59C673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9377" y="5230659"/>
              <a:ext cx="87018" cy="134040"/>
            </a:xfrm>
            <a:custGeom>
              <a:avLst/>
              <a:gdLst>
                <a:gd name="T0" fmla="*/ 2147483647 w 33"/>
                <a:gd name="T1" fmla="*/ 2147483647 h 61"/>
                <a:gd name="T2" fmla="*/ 2147483647 w 33"/>
                <a:gd name="T3" fmla="*/ 2147483647 h 61"/>
                <a:gd name="T4" fmla="*/ 2147483647 w 33"/>
                <a:gd name="T5" fmla="*/ 2147483647 h 61"/>
                <a:gd name="T6" fmla="*/ 2147483647 w 33"/>
                <a:gd name="T7" fmla="*/ 2147483647 h 61"/>
                <a:gd name="T8" fmla="*/ 2147483647 w 33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61"/>
                <a:gd name="T17" fmla="*/ 33 w 3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61">
                  <a:moveTo>
                    <a:pt x="1" y="5"/>
                  </a:moveTo>
                  <a:cubicBezTo>
                    <a:pt x="5" y="24"/>
                    <a:pt x="14" y="43"/>
                    <a:pt x="26" y="58"/>
                  </a:cubicBezTo>
                  <a:cubicBezTo>
                    <a:pt x="29" y="61"/>
                    <a:pt x="33" y="57"/>
                    <a:pt x="31" y="54"/>
                  </a:cubicBezTo>
                  <a:cubicBezTo>
                    <a:pt x="19" y="39"/>
                    <a:pt x="11" y="22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="" xmlns:a16="http://schemas.microsoft.com/office/drawing/2014/main" id="{0F363B2B-DD4B-48EF-9AEB-4859450E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0257" y="4051114"/>
              <a:ext cx="131587" cy="55678"/>
            </a:xfrm>
            <a:custGeom>
              <a:avLst/>
              <a:gdLst>
                <a:gd name="T0" fmla="*/ 2147483647 w 50"/>
                <a:gd name="T1" fmla="*/ 2147483647 h 26"/>
                <a:gd name="T2" fmla="*/ 2147483647 w 50"/>
                <a:gd name="T3" fmla="*/ 2147483647 h 26"/>
                <a:gd name="T4" fmla="*/ 2147483647 w 50"/>
                <a:gd name="T5" fmla="*/ 2147483647 h 26"/>
                <a:gd name="T6" fmla="*/ 2147483647 w 50"/>
                <a:gd name="T7" fmla="*/ 2147483647 h 26"/>
                <a:gd name="T8" fmla="*/ 2147483647 w 50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26"/>
                <a:gd name="T17" fmla="*/ 50 w 5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26">
                  <a:moveTo>
                    <a:pt x="7" y="23"/>
                  </a:moveTo>
                  <a:cubicBezTo>
                    <a:pt x="16" y="14"/>
                    <a:pt x="32" y="6"/>
                    <a:pt x="45" y="10"/>
                  </a:cubicBezTo>
                  <a:cubicBezTo>
                    <a:pt x="48" y="11"/>
                    <a:pt x="50" y="5"/>
                    <a:pt x="46" y="4"/>
                  </a:cubicBezTo>
                  <a:cubicBezTo>
                    <a:pt x="31" y="0"/>
                    <a:pt x="13" y="8"/>
                    <a:pt x="2" y="19"/>
                  </a:cubicBezTo>
                  <a:cubicBezTo>
                    <a:pt x="0" y="22"/>
                    <a:pt x="4" y="26"/>
                    <a:pt x="7" y="23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4">
              <a:extLst>
                <a:ext uri="{FF2B5EF4-FFF2-40B4-BE49-F238E27FC236}">
                  <a16:creationId xmlns="" xmlns:a16="http://schemas.microsoft.com/office/drawing/2014/main" id="{8F993CA8-D4A3-44B2-AB8C-0759A6738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9646" y="4009871"/>
              <a:ext cx="44571" cy="30933"/>
            </a:xfrm>
            <a:custGeom>
              <a:avLst/>
              <a:gdLst>
                <a:gd name="T0" fmla="*/ 2147483647 w 17"/>
                <a:gd name="T1" fmla="*/ 2147483647 h 14"/>
                <a:gd name="T2" fmla="*/ 2147483647 w 17"/>
                <a:gd name="T3" fmla="*/ 2147483647 h 14"/>
                <a:gd name="T4" fmla="*/ 2147483647 w 17"/>
                <a:gd name="T5" fmla="*/ 2147483647 h 14"/>
                <a:gd name="T6" fmla="*/ 2147483647 w 17"/>
                <a:gd name="T7" fmla="*/ 2147483647 h 14"/>
                <a:gd name="T8" fmla="*/ 2147483647 w 17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4"/>
                <a:gd name="T17" fmla="*/ 17 w 1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4">
                  <a:moveTo>
                    <a:pt x="7" y="12"/>
                  </a:moveTo>
                  <a:cubicBezTo>
                    <a:pt x="9" y="10"/>
                    <a:pt x="11" y="8"/>
                    <a:pt x="13" y="8"/>
                  </a:cubicBezTo>
                  <a:cubicBezTo>
                    <a:pt x="17" y="6"/>
                    <a:pt x="15" y="0"/>
                    <a:pt x="11" y="2"/>
                  </a:cubicBezTo>
                  <a:cubicBezTo>
                    <a:pt x="8" y="3"/>
                    <a:pt x="5" y="5"/>
                    <a:pt x="3" y="7"/>
                  </a:cubicBezTo>
                  <a:cubicBezTo>
                    <a:pt x="0" y="10"/>
                    <a:pt x="4" y="14"/>
                    <a:pt x="7" y="12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41">
              <a:extLst>
                <a:ext uri="{FF2B5EF4-FFF2-40B4-BE49-F238E27FC236}">
                  <a16:creationId xmlns="" xmlns:a16="http://schemas.microsoft.com/office/drawing/2014/main" id="{91445810-D8D4-41FF-BD18-7F3AE831A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763" y="6241108"/>
              <a:ext cx="1322240" cy="624830"/>
            </a:xfrm>
            <a:custGeom>
              <a:avLst/>
              <a:gdLst>
                <a:gd name="T0" fmla="*/ 2147483647 w 502"/>
                <a:gd name="T1" fmla="*/ 2147483647 h 286"/>
                <a:gd name="T2" fmla="*/ 2147483647 w 502"/>
                <a:gd name="T3" fmla="*/ 2147483647 h 286"/>
                <a:gd name="T4" fmla="*/ 2147483647 w 502"/>
                <a:gd name="T5" fmla="*/ 2147483647 h 286"/>
                <a:gd name="T6" fmla="*/ 2147483647 w 502"/>
                <a:gd name="T7" fmla="*/ 2147483647 h 286"/>
                <a:gd name="T8" fmla="*/ 0 w 502"/>
                <a:gd name="T9" fmla="*/ 2147483647 h 286"/>
                <a:gd name="T10" fmla="*/ 2147483647 w 502"/>
                <a:gd name="T11" fmla="*/ 2147483647 h 286"/>
                <a:gd name="T12" fmla="*/ 2147483647 w 502"/>
                <a:gd name="T13" fmla="*/ 2147483647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286"/>
                <a:gd name="T23" fmla="*/ 502 w 502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286">
                  <a:moveTo>
                    <a:pt x="491" y="43"/>
                  </a:moveTo>
                  <a:cubicBezTo>
                    <a:pt x="487" y="25"/>
                    <a:pt x="412" y="16"/>
                    <a:pt x="360" y="11"/>
                  </a:cubicBezTo>
                  <a:cubicBezTo>
                    <a:pt x="323" y="8"/>
                    <a:pt x="244" y="5"/>
                    <a:pt x="221" y="7"/>
                  </a:cubicBezTo>
                  <a:cubicBezTo>
                    <a:pt x="198" y="10"/>
                    <a:pt x="64" y="0"/>
                    <a:pt x="46" y="23"/>
                  </a:cubicBezTo>
                  <a:cubicBezTo>
                    <a:pt x="38" y="34"/>
                    <a:pt x="19" y="158"/>
                    <a:pt x="0" y="286"/>
                  </a:cubicBezTo>
                  <a:cubicBezTo>
                    <a:pt x="502" y="286"/>
                    <a:pt x="502" y="286"/>
                    <a:pt x="502" y="286"/>
                  </a:cubicBezTo>
                  <a:cubicBezTo>
                    <a:pt x="497" y="158"/>
                    <a:pt x="493" y="50"/>
                    <a:pt x="491" y="43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42">
              <a:extLst>
                <a:ext uri="{FF2B5EF4-FFF2-40B4-BE49-F238E27FC236}">
                  <a16:creationId xmlns="" xmlns:a16="http://schemas.microsoft.com/office/drawing/2014/main" id="{8CBC6A8E-5F71-486A-87BF-6FB293593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3048" y="6241108"/>
              <a:ext cx="1322240" cy="624830"/>
            </a:xfrm>
            <a:custGeom>
              <a:avLst/>
              <a:gdLst>
                <a:gd name="T0" fmla="*/ 2147483647 w 502"/>
                <a:gd name="T1" fmla="*/ 2147483647 h 286"/>
                <a:gd name="T2" fmla="*/ 2147483647 w 502"/>
                <a:gd name="T3" fmla="*/ 2147483647 h 286"/>
                <a:gd name="T4" fmla="*/ 2147483647 w 502"/>
                <a:gd name="T5" fmla="*/ 2147483647 h 286"/>
                <a:gd name="T6" fmla="*/ 2147483647 w 502"/>
                <a:gd name="T7" fmla="*/ 2147483647 h 286"/>
                <a:gd name="T8" fmla="*/ 0 w 502"/>
                <a:gd name="T9" fmla="*/ 2147483647 h 286"/>
                <a:gd name="T10" fmla="*/ 2147483647 w 502"/>
                <a:gd name="T11" fmla="*/ 2147483647 h 286"/>
                <a:gd name="T12" fmla="*/ 2147483647 w 502"/>
                <a:gd name="T13" fmla="*/ 2147483647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286"/>
                <a:gd name="T23" fmla="*/ 502 w 502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286">
                  <a:moveTo>
                    <a:pt x="456" y="23"/>
                  </a:moveTo>
                  <a:cubicBezTo>
                    <a:pt x="439" y="0"/>
                    <a:pt x="304" y="10"/>
                    <a:pt x="281" y="7"/>
                  </a:cubicBezTo>
                  <a:cubicBezTo>
                    <a:pt x="258" y="5"/>
                    <a:pt x="179" y="9"/>
                    <a:pt x="142" y="12"/>
                  </a:cubicBezTo>
                  <a:cubicBezTo>
                    <a:pt x="90" y="16"/>
                    <a:pt x="16" y="25"/>
                    <a:pt x="11" y="43"/>
                  </a:cubicBezTo>
                  <a:cubicBezTo>
                    <a:pt x="10" y="50"/>
                    <a:pt x="5" y="158"/>
                    <a:pt x="0" y="286"/>
                  </a:cubicBezTo>
                  <a:cubicBezTo>
                    <a:pt x="502" y="286"/>
                    <a:pt x="502" y="286"/>
                    <a:pt x="502" y="286"/>
                  </a:cubicBezTo>
                  <a:cubicBezTo>
                    <a:pt x="484" y="158"/>
                    <a:pt x="464" y="34"/>
                    <a:pt x="456" y="23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章 云服务与应用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222375" y="2226013"/>
            <a:ext cx="8382000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solidFill>
                  <a:srgbClr val="656D8D"/>
                </a:solidFill>
              </a:rPr>
              <a:t>云服务是基于互联网的相关服务的增加、使用和交互模式，通常涉及通过互联网来提供动态易扩展且经常是虚拟化的资源。云是网络、互联网的一种比喻说法。过去往往用云来表示电信网，后来云也用来表示互联网和底层基础设施的抽象。云服务指通过网络以按需、易扩展的方式获得所需服务。这种服务可以是</a:t>
            </a:r>
            <a:r>
              <a:rPr lang="en-US" altLang="zh-CN" sz="2000" dirty="0">
                <a:solidFill>
                  <a:srgbClr val="656D8D"/>
                </a:solidFill>
              </a:rPr>
              <a:t>IT</a:t>
            </a:r>
            <a:r>
              <a:rPr lang="zh-CN" altLang="en-US" sz="2000" dirty="0">
                <a:solidFill>
                  <a:srgbClr val="656D8D"/>
                </a:solidFill>
              </a:rPr>
              <a:t>和软件、互联网相关，也可是其他服务。它意味着计算能力也可作为一种商品通过互联网进行流通。</a:t>
            </a:r>
          </a:p>
          <a:p>
            <a:pPr indent="457200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656D8D"/>
                </a:solidFill>
              </a:rPr>
              <a:t>   1</a:t>
            </a:r>
            <a:r>
              <a:rPr lang="zh-CN" altLang="en-US" sz="2000" dirty="0">
                <a:solidFill>
                  <a:srgbClr val="656D8D"/>
                </a:solidFill>
              </a:rPr>
              <a:t>．云服务特征</a:t>
            </a:r>
          </a:p>
          <a:p>
            <a:pPr indent="457200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656D8D"/>
                </a:solidFill>
              </a:rPr>
              <a:t>    2</a:t>
            </a:r>
            <a:r>
              <a:rPr lang="zh-CN" altLang="en-US" sz="2000" dirty="0">
                <a:solidFill>
                  <a:srgbClr val="656D8D"/>
                </a:solidFill>
              </a:rPr>
              <a:t>．云服务层次架构</a:t>
            </a:r>
          </a:p>
          <a:p>
            <a:pPr indent="457200">
              <a:lnSpc>
                <a:spcPct val="150000"/>
              </a:lnSpc>
            </a:pPr>
            <a:endParaRPr lang="en-US" altLang="zh-CN" sz="2000" dirty="0" smtClean="0">
              <a:solidFill>
                <a:srgbClr val="656D8D"/>
              </a:solidFill>
            </a:endParaRPr>
          </a:p>
          <a:p>
            <a:pPr indent="457200">
              <a:lnSpc>
                <a:spcPct val="150000"/>
              </a:lnSpc>
            </a:pPr>
            <a:endParaRPr lang="en-US" altLang="zh-CN" sz="2000" dirty="0">
              <a:solidFill>
                <a:srgbClr val="656D8D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13" name="矩形 12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" name="文本占位符 15"/>
          <p:cNvSpPr txBox="1">
            <a:spLocks/>
          </p:cNvSpPr>
          <p:nvPr/>
        </p:nvSpPr>
        <p:spPr>
          <a:xfrm>
            <a:off x="2865947" y="1129907"/>
            <a:ext cx="3385628" cy="609600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91235" indent="-3810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46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2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4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40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6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9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云服务基础知识</a:t>
            </a:r>
            <a:endParaRPr lang="zh-CN" altLang="en-US" dirty="0"/>
          </a:p>
        </p:txBody>
      </p:sp>
      <p:pic>
        <p:nvPicPr>
          <p:cNvPr id="9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5" y="2551256"/>
            <a:ext cx="2475606" cy="278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章 云服务与应用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3.1.2 </a:t>
            </a:r>
            <a:r>
              <a:rPr lang="en-US" altLang="zh-CN" dirty="0" err="1"/>
              <a:t>IaaS</a:t>
            </a:r>
            <a:r>
              <a:rPr lang="zh-CN" altLang="en-US" dirty="0"/>
              <a:t>服务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222375" y="2591593"/>
            <a:ext cx="10668000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zh-CN" altLang="en-US" sz="2000" dirty="0"/>
              <a:t>用户通过</a:t>
            </a:r>
            <a:r>
              <a:rPr lang="en-US" altLang="zh-CN" sz="2000" dirty="0"/>
              <a:t>Internet</a:t>
            </a:r>
            <a:r>
              <a:rPr lang="zh-CN" altLang="en-US" sz="2000" dirty="0"/>
              <a:t>可以从</a:t>
            </a:r>
            <a:r>
              <a:rPr lang="en-US" altLang="zh-CN" sz="2000" dirty="0" err="1"/>
              <a:t>IaaS</a:t>
            </a:r>
            <a:r>
              <a:rPr lang="zh-CN" altLang="en-US" sz="2000" dirty="0"/>
              <a:t>提供商获得云主机、云存储、内容分发网络（</a:t>
            </a:r>
            <a:r>
              <a:rPr lang="en-US" altLang="zh-CN" sz="2000" dirty="0"/>
              <a:t>Content Delivery Network</a:t>
            </a:r>
            <a:r>
              <a:rPr lang="zh-CN" altLang="en-US" sz="2000" dirty="0"/>
              <a:t>，</a:t>
            </a:r>
            <a:r>
              <a:rPr lang="en-US" altLang="zh-CN" sz="2000" dirty="0" err="1"/>
              <a:t>CDN</a:t>
            </a:r>
            <a:r>
              <a:rPr lang="zh-CN" altLang="en-US" sz="2000" dirty="0"/>
              <a:t>）等服务。通过</a:t>
            </a:r>
            <a:r>
              <a:rPr lang="en-US" altLang="zh-CN" sz="2000" dirty="0" err="1"/>
              <a:t>IaaS</a:t>
            </a:r>
            <a:r>
              <a:rPr lang="zh-CN" altLang="en-US" sz="2000" dirty="0"/>
              <a:t>服务，用户能够部署和运行任意软件，包括操作系统和应用程序。用户不需要管理或控制任何云计算基础设施，但能控制操作系统的选择、储存空间、部署的应用，也有可能获得有限制的网络组件（如防火墙、负载均衡器等）的控制。</a:t>
            </a:r>
            <a:r>
              <a:rPr lang="en-US" altLang="zh-CN" sz="2000" dirty="0" err="1"/>
              <a:t>IaaS</a:t>
            </a:r>
            <a:r>
              <a:rPr lang="zh-CN" altLang="en-US" sz="2000" dirty="0"/>
              <a:t>架构示意图，如图</a:t>
            </a:r>
            <a:r>
              <a:rPr lang="en-US" altLang="zh-CN" sz="2000" dirty="0"/>
              <a:t>3.1</a:t>
            </a:r>
            <a:r>
              <a:rPr lang="zh-CN" altLang="en-US" sz="2000" dirty="0"/>
              <a:t>所示。</a:t>
            </a:r>
          </a:p>
          <a:p>
            <a:pPr indent="457200"/>
            <a:r>
              <a:rPr lang="en-US" altLang="zh-CN" sz="2000" dirty="0"/>
              <a:t>1</a:t>
            </a:r>
            <a:r>
              <a:rPr lang="zh-CN" altLang="en-US" sz="2000" dirty="0"/>
              <a:t>．</a:t>
            </a:r>
            <a:r>
              <a:rPr lang="en-US" altLang="zh-CN" sz="2000" dirty="0" err="1"/>
              <a:t>IaaS</a:t>
            </a:r>
            <a:r>
              <a:rPr lang="zh-CN" altLang="en-US" sz="2000" dirty="0"/>
              <a:t>运营管理技术</a:t>
            </a:r>
          </a:p>
          <a:p>
            <a:pPr indent="457200"/>
            <a:r>
              <a:rPr lang="en-US" altLang="zh-CN" sz="2000" dirty="0"/>
              <a:t>2</a:t>
            </a:r>
            <a:r>
              <a:rPr lang="zh-CN" altLang="en-US" sz="2000" dirty="0"/>
              <a:t>．</a:t>
            </a:r>
            <a:r>
              <a:rPr lang="en-US" altLang="zh-CN" sz="2000" dirty="0" err="1"/>
              <a:t>IaaS</a:t>
            </a:r>
            <a:r>
              <a:rPr lang="zh-CN" altLang="en-US" sz="2000" dirty="0"/>
              <a:t>厂商和产品</a:t>
            </a:r>
          </a:p>
          <a:p>
            <a:pPr indent="457200"/>
            <a:r>
              <a:rPr lang="en-US" altLang="zh-CN" sz="2000" dirty="0"/>
              <a:t>3</a:t>
            </a:r>
            <a:r>
              <a:rPr lang="zh-CN" altLang="en-US" sz="2000" dirty="0"/>
              <a:t>．</a:t>
            </a:r>
            <a:r>
              <a:rPr lang="en-US" altLang="zh-CN" sz="2000" dirty="0" err="1"/>
              <a:t>IaaS</a:t>
            </a:r>
            <a:r>
              <a:rPr lang="zh-CN" altLang="en-US" sz="2000" dirty="0"/>
              <a:t>产品类型</a:t>
            </a:r>
          </a:p>
          <a:p>
            <a:endParaRPr lang="zh-CN" altLang="zh-CN" sz="2000" dirty="0"/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656D8D"/>
              </a:solidFill>
            </a:endParaRPr>
          </a:p>
        </p:txBody>
      </p:sp>
      <p:pic>
        <p:nvPicPr>
          <p:cNvPr id="9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10" name="矩形 9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980647"/>
            <a:ext cx="3505200" cy="257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章 云服务与应用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3.1.3 </a:t>
            </a:r>
            <a:r>
              <a:rPr lang="en-US" altLang="zh-CN" dirty="0" err="1"/>
              <a:t>PaaS</a:t>
            </a:r>
            <a:r>
              <a:rPr lang="zh-CN" altLang="en-US" dirty="0"/>
              <a:t>服务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222375" y="2591593"/>
            <a:ext cx="10668000" cy="27084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en-US" altLang="zh-CN" sz="2000" dirty="0" err="1"/>
              <a:t>PaaS</a:t>
            </a:r>
            <a:r>
              <a:rPr lang="zh-CN" altLang="en-US" sz="2000" dirty="0"/>
              <a:t>是一种在云计算基础设施上把服务器平台、开发环境（开发工具、中间件、数据库软件等）和运行环境等以服务形式提供给用户（个人开发者或软件企业）的服务模式。</a:t>
            </a:r>
            <a:r>
              <a:rPr lang="en-US" altLang="zh-CN" sz="2000" dirty="0" err="1"/>
              <a:t>PaaS</a:t>
            </a:r>
            <a:r>
              <a:rPr lang="zh-CN" altLang="en-US" sz="2000" dirty="0"/>
              <a:t>服务提供商通过基础架构平台或开发引擎为用户提供软件开发、部署和运行环境。</a:t>
            </a:r>
          </a:p>
          <a:p>
            <a:pPr indent="457200"/>
            <a:r>
              <a:rPr lang="en-US" altLang="zh-CN" sz="2000" dirty="0"/>
              <a:t>1</a:t>
            </a:r>
            <a:r>
              <a:rPr lang="zh-CN" altLang="en-US" sz="2000" dirty="0"/>
              <a:t>．企业提供</a:t>
            </a:r>
            <a:r>
              <a:rPr lang="en-US" altLang="zh-CN" sz="2000" dirty="0" err="1"/>
              <a:t>PaaS</a:t>
            </a:r>
            <a:r>
              <a:rPr lang="zh-CN" altLang="en-US" sz="2000" dirty="0"/>
              <a:t>服务的功能需求</a:t>
            </a:r>
          </a:p>
          <a:p>
            <a:pPr indent="457200"/>
            <a:r>
              <a:rPr lang="en-US" altLang="zh-CN" sz="2000" dirty="0"/>
              <a:t>2</a:t>
            </a:r>
            <a:r>
              <a:rPr lang="zh-CN" altLang="en-US" sz="2000" dirty="0"/>
              <a:t>．</a:t>
            </a:r>
            <a:r>
              <a:rPr lang="en-US" altLang="zh-CN" sz="2000" dirty="0" err="1"/>
              <a:t>PaaS</a:t>
            </a:r>
            <a:r>
              <a:rPr lang="zh-CN" altLang="en-US" sz="2000" dirty="0"/>
              <a:t>的特点</a:t>
            </a:r>
          </a:p>
          <a:p>
            <a:pPr indent="457200"/>
            <a:r>
              <a:rPr lang="en-US" altLang="zh-CN" sz="2000" dirty="0"/>
              <a:t>3</a:t>
            </a:r>
            <a:r>
              <a:rPr lang="zh-CN" altLang="en-US" sz="2000" dirty="0"/>
              <a:t>．</a:t>
            </a:r>
            <a:r>
              <a:rPr lang="en-US" altLang="zh-CN" sz="2000" dirty="0" err="1"/>
              <a:t>PaaS</a:t>
            </a:r>
            <a:r>
              <a:rPr lang="zh-CN" altLang="en-US" sz="2000" dirty="0"/>
              <a:t>平台应用</a:t>
            </a:r>
          </a:p>
          <a:p>
            <a:endParaRPr lang="zh-CN" altLang="zh-CN" sz="2000" dirty="0"/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656D8D"/>
              </a:solidFill>
            </a:endParaRPr>
          </a:p>
        </p:txBody>
      </p:sp>
      <p:pic>
        <p:nvPicPr>
          <p:cNvPr id="9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10" name="矩形 9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8621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章 云服务与应用</a:t>
            </a:r>
            <a:endParaRPr lang="zh-CN" altLang="en-US" dirty="0">
              <a:latin typeface="Microsoft YaHei UI" pitchFamily="18" charset="0"/>
              <a:cs typeface="Microsoft YaHei UI" pitchFamily="18" charset="0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3"/>
          </p:nvPr>
        </p:nvSpPr>
        <p:spPr>
          <a:xfrm>
            <a:off x="2974975" y="1143794"/>
            <a:ext cx="6172200" cy="46445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3.1.4 </a:t>
            </a:r>
            <a:r>
              <a:rPr lang="en-US" altLang="zh-CN" dirty="0" err="1"/>
              <a:t>SaaS</a:t>
            </a:r>
            <a:r>
              <a:rPr lang="zh-CN" altLang="en-US" dirty="0"/>
              <a:t>服务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527175" y="2591593"/>
            <a:ext cx="10668000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en-US" altLang="zh-CN" sz="2000" dirty="0" err="1"/>
              <a:t>SaaS</a:t>
            </a:r>
            <a:r>
              <a:rPr lang="zh-CN" altLang="en-US" sz="2000" dirty="0"/>
              <a:t>是一种通过</a:t>
            </a:r>
            <a:r>
              <a:rPr lang="en-US" altLang="zh-CN" sz="2000" dirty="0"/>
              <a:t>Internet</a:t>
            </a:r>
            <a:r>
              <a:rPr lang="zh-CN" altLang="en-US" sz="2000" dirty="0"/>
              <a:t>向最终用户提供软件产品和服务（包括各种应用软件及应用软件的安装、管理和运营服务等）的模式。</a:t>
            </a:r>
            <a:r>
              <a:rPr lang="en-US" altLang="zh-CN" sz="2000" dirty="0" err="1"/>
              <a:t>SaaS</a:t>
            </a:r>
            <a:r>
              <a:rPr lang="zh-CN" altLang="en-US" sz="2000" dirty="0"/>
              <a:t>服务提供商将应用软件统一部署在自己的服务器上，用户可以根据自己的实际需求，通过互联网向</a:t>
            </a:r>
            <a:r>
              <a:rPr lang="en-US" altLang="zh-CN" sz="2000" dirty="0" err="1"/>
              <a:t>SaaS</a:t>
            </a:r>
            <a:r>
              <a:rPr lang="zh-CN" altLang="en-US" sz="2000" dirty="0"/>
              <a:t>服务提供商定购所需的应用软件，按订购服务的多少和时间的长短向厂商支付费用，并通过互联网获得厂商提供的应用软件相关的服务。</a:t>
            </a:r>
          </a:p>
          <a:p>
            <a:pPr indent="457200"/>
            <a:r>
              <a:rPr lang="en-US" altLang="zh-CN" sz="2000" dirty="0"/>
              <a:t>1</a:t>
            </a:r>
            <a:r>
              <a:rPr lang="zh-CN" altLang="en-US" sz="2000" dirty="0"/>
              <a:t>．</a:t>
            </a:r>
            <a:r>
              <a:rPr lang="en-US" altLang="zh-CN" sz="2000" dirty="0" err="1"/>
              <a:t>SaaS</a:t>
            </a:r>
            <a:r>
              <a:rPr lang="zh-CN" altLang="en-US" sz="2000" dirty="0"/>
              <a:t>的功能</a:t>
            </a:r>
          </a:p>
          <a:p>
            <a:pPr indent="457200"/>
            <a:r>
              <a:rPr lang="en-US" altLang="zh-CN" sz="2000" dirty="0"/>
              <a:t>2</a:t>
            </a:r>
            <a:r>
              <a:rPr lang="zh-CN" altLang="en-US" sz="2000" dirty="0"/>
              <a:t>．</a:t>
            </a:r>
            <a:r>
              <a:rPr lang="en-US" altLang="zh-CN" sz="2000" dirty="0" err="1"/>
              <a:t>SaaS</a:t>
            </a:r>
            <a:r>
              <a:rPr lang="zh-CN" altLang="en-US" sz="2000" dirty="0"/>
              <a:t>的特性</a:t>
            </a:r>
          </a:p>
          <a:p>
            <a:pPr indent="457200"/>
            <a:r>
              <a:rPr lang="en-US" altLang="zh-CN" sz="2000" dirty="0"/>
              <a:t>3</a:t>
            </a:r>
            <a:r>
              <a:rPr lang="zh-CN" altLang="en-US" sz="2000" dirty="0"/>
              <a:t>．</a:t>
            </a:r>
            <a:r>
              <a:rPr lang="en-US" altLang="zh-CN" sz="2000" dirty="0" err="1"/>
              <a:t>SaaS</a:t>
            </a:r>
            <a:r>
              <a:rPr lang="zh-CN" altLang="en-US" sz="2000" dirty="0"/>
              <a:t>的优点与不足</a:t>
            </a:r>
          </a:p>
          <a:p>
            <a:pPr indent="457200"/>
            <a:r>
              <a:rPr lang="en-US" altLang="zh-CN" sz="2000" dirty="0"/>
              <a:t>4</a:t>
            </a:r>
            <a:r>
              <a:rPr lang="zh-CN" altLang="en-US" sz="2000" dirty="0"/>
              <a:t>．</a:t>
            </a:r>
            <a:r>
              <a:rPr lang="en-US" altLang="zh-CN" sz="2000" dirty="0" err="1"/>
              <a:t>SaaS</a:t>
            </a:r>
            <a:r>
              <a:rPr lang="zh-CN" altLang="en-US" sz="2000" dirty="0"/>
              <a:t>的实现方式</a:t>
            </a:r>
          </a:p>
          <a:p>
            <a:pPr indent="457200"/>
            <a:r>
              <a:rPr lang="en-US" altLang="zh-CN" sz="2000" dirty="0"/>
              <a:t>5</a:t>
            </a:r>
            <a:r>
              <a:rPr lang="zh-CN" altLang="en-US" sz="2000" dirty="0"/>
              <a:t>．</a:t>
            </a:r>
            <a:r>
              <a:rPr lang="en-US" altLang="zh-CN" sz="2000" dirty="0" err="1"/>
              <a:t>SaaS</a:t>
            </a:r>
            <a:r>
              <a:rPr lang="zh-CN" altLang="en-US" sz="2000" dirty="0"/>
              <a:t>的发展</a:t>
            </a:r>
          </a:p>
          <a:p>
            <a:pPr indent="457200"/>
            <a:r>
              <a:rPr lang="en-US" altLang="zh-CN" sz="2000" dirty="0"/>
              <a:t>6</a:t>
            </a:r>
            <a:r>
              <a:rPr lang="zh-CN" altLang="en-US" sz="2000" dirty="0"/>
              <a:t>．</a:t>
            </a:r>
            <a:r>
              <a:rPr lang="en-US" altLang="zh-CN" sz="2000" dirty="0" err="1"/>
              <a:t>SaaS</a:t>
            </a:r>
            <a:r>
              <a:rPr lang="zh-CN" altLang="en-US" sz="2000" dirty="0"/>
              <a:t>的典型应用领域</a:t>
            </a:r>
          </a:p>
          <a:p>
            <a:endParaRPr lang="zh-CN" altLang="zh-CN" sz="2000" dirty="0"/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656D8D"/>
              </a:solidFill>
            </a:endParaRPr>
          </a:p>
        </p:txBody>
      </p:sp>
      <p:pic>
        <p:nvPicPr>
          <p:cNvPr id="9" name="图片 85" descr="C:\Users\lenovo\AppData\Roaming\Tencent\Users\2682136092\QQ\WinTemp\RichOle\$@8@8`I])KA3EG~P6~DZTJ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4344194"/>
            <a:ext cx="2578100" cy="22145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841375" y="5487035"/>
            <a:ext cx="10226040" cy="1123950"/>
            <a:chOff x="1325" y="8641"/>
            <a:chExt cx="16104" cy="1770"/>
          </a:xfrm>
        </p:grpSpPr>
        <p:sp>
          <p:nvSpPr>
            <p:cNvPr id="10" name="矩形 9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8621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章 云服务与应用</a:t>
            </a: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993775" y="5746248"/>
            <a:ext cx="9551753" cy="926432"/>
            <a:chOff x="1325" y="8641"/>
            <a:chExt cx="16104" cy="1770"/>
          </a:xfrm>
        </p:grpSpPr>
        <p:sp>
          <p:nvSpPr>
            <p:cNvPr id="42" name="矩形 41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0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文本占位符 15"/>
          <p:cNvSpPr txBox="1">
            <a:spLocks/>
          </p:cNvSpPr>
          <p:nvPr/>
        </p:nvSpPr>
        <p:spPr>
          <a:xfrm>
            <a:off x="2974975" y="1112360"/>
            <a:ext cx="3657600" cy="609600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91235" indent="-3810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46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2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4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40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6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9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3.2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云应用</a:t>
            </a:r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53D4BEBF-E775-4E77-9BD3-C2318AEACBD4}"/>
              </a:ext>
            </a:extLst>
          </p:cNvPr>
          <p:cNvGrpSpPr>
            <a:grpSpLocks/>
          </p:cNvGrpSpPr>
          <p:nvPr/>
        </p:nvGrpSpPr>
        <p:grpSpPr bwMode="auto">
          <a:xfrm>
            <a:off x="2356829" y="2377347"/>
            <a:ext cx="7934037" cy="3372562"/>
            <a:chOff x="2290763" y="2182813"/>
            <a:chExt cx="8264525" cy="4683125"/>
          </a:xfrm>
        </p:grpSpPr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DA41E17F-E29E-483E-B2E1-AEFABB947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091" y="2182813"/>
              <a:ext cx="5980849" cy="3542760"/>
            </a:xfrm>
            <a:custGeom>
              <a:avLst/>
              <a:gdLst>
                <a:gd name="T0" fmla="*/ 2147483647 w 2269"/>
                <a:gd name="T1" fmla="*/ 2147483647 h 1621"/>
                <a:gd name="T2" fmla="*/ 2147483647 w 2269"/>
                <a:gd name="T3" fmla="*/ 2147483647 h 1621"/>
                <a:gd name="T4" fmla="*/ 2147483647 w 2269"/>
                <a:gd name="T5" fmla="*/ 2147483647 h 1621"/>
                <a:gd name="T6" fmla="*/ 0 w 2269"/>
                <a:gd name="T7" fmla="*/ 2147483647 h 1621"/>
                <a:gd name="T8" fmla="*/ 0 w 2269"/>
                <a:gd name="T9" fmla="*/ 2147483647 h 1621"/>
                <a:gd name="T10" fmla="*/ 2147483647 w 2269"/>
                <a:gd name="T11" fmla="*/ 0 h 1621"/>
                <a:gd name="T12" fmla="*/ 2147483647 w 2269"/>
                <a:gd name="T13" fmla="*/ 0 h 1621"/>
                <a:gd name="T14" fmla="*/ 2147483647 w 2269"/>
                <a:gd name="T15" fmla="*/ 2147483647 h 1621"/>
                <a:gd name="T16" fmla="*/ 2147483647 w 2269"/>
                <a:gd name="T17" fmla="*/ 2147483647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9"/>
                <a:gd name="T28" fmla="*/ 0 h 1621"/>
                <a:gd name="T29" fmla="*/ 2269 w 2269"/>
                <a:gd name="T30" fmla="*/ 1621 h 16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9" h="1621">
                  <a:moveTo>
                    <a:pt x="2269" y="1496"/>
                  </a:moveTo>
                  <a:cubicBezTo>
                    <a:pt x="2269" y="1576"/>
                    <a:pt x="2224" y="1621"/>
                    <a:pt x="2144" y="1621"/>
                  </a:cubicBezTo>
                  <a:cubicBezTo>
                    <a:pt x="125" y="1621"/>
                    <a:pt x="125" y="1621"/>
                    <a:pt x="125" y="1621"/>
                  </a:cubicBezTo>
                  <a:cubicBezTo>
                    <a:pt x="44" y="1621"/>
                    <a:pt x="0" y="1576"/>
                    <a:pt x="0" y="149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44"/>
                    <a:pt x="44" y="0"/>
                    <a:pt x="125" y="0"/>
                  </a:cubicBezTo>
                  <a:cubicBezTo>
                    <a:pt x="2144" y="0"/>
                    <a:pt x="2144" y="0"/>
                    <a:pt x="2144" y="0"/>
                  </a:cubicBezTo>
                  <a:cubicBezTo>
                    <a:pt x="2224" y="0"/>
                    <a:pt x="2269" y="44"/>
                    <a:pt x="2269" y="124"/>
                  </a:cubicBezTo>
                  <a:lnTo>
                    <a:pt x="2269" y="1496"/>
                  </a:lnTo>
                  <a:close/>
                </a:path>
              </a:pathLst>
            </a:custGeom>
            <a:solidFill>
              <a:srgbClr val="1E1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Oval 7">
              <a:extLst>
                <a:ext uri="{FF2B5EF4-FFF2-40B4-BE49-F238E27FC236}">
                  <a16:creationId xmlns="" xmlns:a16="http://schemas.microsoft.com/office/drawing/2014/main" id="{DEDC5A2F-3C0F-41BD-AFDE-9F98BAF27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205" y="3508770"/>
              <a:ext cx="40326" cy="35057"/>
            </a:xfrm>
            <a:prstGeom prst="ellipse">
              <a:avLst/>
            </a:prstGeom>
            <a:solidFill>
              <a:srgbClr val="4F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919E7D9B-8409-484D-98FC-B9C863918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013" y="2570496"/>
              <a:ext cx="5030025" cy="2761209"/>
            </a:xfrm>
            <a:custGeom>
              <a:avLst/>
              <a:gdLst>
                <a:gd name="T0" fmla="*/ 2147483647 w 1908"/>
                <a:gd name="T1" fmla="*/ 2147483647 h 1264"/>
                <a:gd name="T2" fmla="*/ 2147483647 w 1908"/>
                <a:gd name="T3" fmla="*/ 2147483647 h 1264"/>
                <a:gd name="T4" fmla="*/ 2147483647 w 1908"/>
                <a:gd name="T5" fmla="*/ 2147483647 h 1264"/>
                <a:gd name="T6" fmla="*/ 0 w 1908"/>
                <a:gd name="T7" fmla="*/ 2147483647 h 1264"/>
                <a:gd name="T8" fmla="*/ 0 w 1908"/>
                <a:gd name="T9" fmla="*/ 2147483647 h 1264"/>
                <a:gd name="T10" fmla="*/ 2147483647 w 1908"/>
                <a:gd name="T11" fmla="*/ 0 h 1264"/>
                <a:gd name="T12" fmla="*/ 2147483647 w 1908"/>
                <a:gd name="T13" fmla="*/ 0 h 1264"/>
                <a:gd name="T14" fmla="*/ 2147483647 w 1908"/>
                <a:gd name="T15" fmla="*/ 2147483647 h 1264"/>
                <a:gd name="T16" fmla="*/ 2147483647 w 1908"/>
                <a:gd name="T17" fmla="*/ 2147483647 h 1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8"/>
                <a:gd name="T28" fmla="*/ 0 h 1264"/>
                <a:gd name="T29" fmla="*/ 1908 w 1908"/>
                <a:gd name="T30" fmla="*/ 1264 h 12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8" h="1264">
                  <a:moveTo>
                    <a:pt x="1908" y="1256"/>
                  </a:moveTo>
                  <a:cubicBezTo>
                    <a:pt x="1908" y="1260"/>
                    <a:pt x="1905" y="1264"/>
                    <a:pt x="1900" y="1264"/>
                  </a:cubicBezTo>
                  <a:cubicBezTo>
                    <a:pt x="8" y="1264"/>
                    <a:pt x="8" y="1264"/>
                    <a:pt x="8" y="1264"/>
                  </a:cubicBezTo>
                  <a:cubicBezTo>
                    <a:pt x="3" y="1264"/>
                    <a:pt x="0" y="1260"/>
                    <a:pt x="0" y="125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900" y="0"/>
                    <a:pt x="1900" y="0"/>
                    <a:pt x="1900" y="0"/>
                  </a:cubicBezTo>
                  <a:cubicBezTo>
                    <a:pt x="1905" y="0"/>
                    <a:pt x="1908" y="3"/>
                    <a:pt x="1908" y="8"/>
                  </a:cubicBezTo>
                  <a:lnTo>
                    <a:pt x="1908" y="1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ts val="3000"/>
                </a:lnSpc>
              </a:pPr>
              <a:r>
                <a:rPr lang="en-US" altLang="zh-CN" sz="1800" dirty="0"/>
                <a:t>3.3.1</a:t>
              </a:r>
              <a:r>
                <a:rPr lang="zh-CN" altLang="en-US" sz="1800" dirty="0"/>
                <a:t>谷歌</a:t>
              </a:r>
              <a:r>
                <a:rPr lang="en-US" altLang="zh-CN" sz="1800" dirty="0"/>
                <a:t>Google </a:t>
              </a:r>
              <a:r>
                <a:rPr lang="en-US" altLang="zh-CN" sz="1800" dirty="0" err="1"/>
                <a:t>GAE</a:t>
              </a:r>
              <a:endParaRPr lang="en-US" altLang="zh-CN" sz="1800" dirty="0"/>
            </a:p>
            <a:p>
              <a:pPr>
                <a:lnSpc>
                  <a:spcPts val="3000"/>
                </a:lnSpc>
              </a:pPr>
              <a:r>
                <a:rPr lang="en-US" altLang="zh-CN" sz="1800" dirty="0"/>
                <a:t>3.3.2</a:t>
              </a:r>
              <a:r>
                <a:rPr lang="zh-CN" altLang="en-US" sz="1800" dirty="0"/>
                <a:t>亚马逊</a:t>
              </a:r>
              <a:r>
                <a:rPr lang="en-US" altLang="zh-CN" sz="1800" dirty="0"/>
                <a:t>Amazon </a:t>
              </a:r>
              <a:r>
                <a:rPr lang="en-US" altLang="zh-CN" sz="1800" dirty="0" err="1"/>
                <a:t>AWS</a:t>
              </a:r>
              <a:endParaRPr lang="en-US" altLang="zh-CN" sz="1800" dirty="0"/>
            </a:p>
            <a:p>
              <a:pPr>
                <a:lnSpc>
                  <a:spcPts val="3000"/>
                </a:lnSpc>
              </a:pPr>
              <a:r>
                <a:rPr lang="en-US" altLang="zh-CN" sz="1800" dirty="0"/>
                <a:t>3.3.3</a:t>
              </a:r>
              <a:r>
                <a:rPr lang="zh-CN" altLang="en-US" sz="1800" dirty="0"/>
                <a:t>微软</a:t>
              </a:r>
              <a:r>
                <a:rPr lang="en-US" altLang="zh-CN" sz="1800" dirty="0"/>
                <a:t>Microsoft Azure</a:t>
              </a:r>
            </a:p>
            <a:p>
              <a:pPr>
                <a:lnSpc>
                  <a:spcPts val="3000"/>
                </a:lnSpc>
              </a:pPr>
              <a:r>
                <a:rPr lang="en-US" altLang="zh-CN" sz="1800" dirty="0"/>
                <a:t>3.3.4</a:t>
              </a:r>
              <a:r>
                <a:rPr lang="zh-CN" altLang="en-US" sz="1800" dirty="0"/>
                <a:t>百度云</a:t>
              </a:r>
            </a:p>
            <a:p>
              <a:pPr>
                <a:lnSpc>
                  <a:spcPts val="3000"/>
                </a:lnSpc>
              </a:pPr>
              <a:r>
                <a:rPr lang="en-US" altLang="zh-CN" sz="1800" dirty="0"/>
                <a:t>3.3.5</a:t>
              </a:r>
              <a:r>
                <a:rPr lang="zh-CN" altLang="en-US" sz="1800" dirty="0"/>
                <a:t>阿里云</a:t>
              </a:r>
              <a:endParaRPr lang="zh-CN" altLang="en-US" sz="1800" dirty="0"/>
            </a:p>
          </p:txBody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0D380BAB-C6C3-4AF9-BED1-09C51B6BF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373" y="3401538"/>
              <a:ext cx="1360442" cy="3423156"/>
            </a:xfrm>
            <a:custGeom>
              <a:avLst/>
              <a:gdLst>
                <a:gd name="T0" fmla="*/ 0 w 516"/>
                <a:gd name="T1" fmla="*/ 2147483647 h 1566"/>
                <a:gd name="T2" fmla="*/ 2147483647 w 516"/>
                <a:gd name="T3" fmla="*/ 2147483647 h 1566"/>
                <a:gd name="T4" fmla="*/ 2147483647 w 516"/>
                <a:gd name="T5" fmla="*/ 2147483647 h 1566"/>
                <a:gd name="T6" fmla="*/ 2147483647 w 516"/>
                <a:gd name="T7" fmla="*/ 2147483647 h 1566"/>
                <a:gd name="T8" fmla="*/ 2147483647 w 516"/>
                <a:gd name="T9" fmla="*/ 2147483647 h 1566"/>
                <a:gd name="T10" fmla="*/ 2147483647 w 516"/>
                <a:gd name="T11" fmla="*/ 2147483647 h 1566"/>
                <a:gd name="T12" fmla="*/ 2147483647 w 516"/>
                <a:gd name="T13" fmla="*/ 2147483647 h 1566"/>
                <a:gd name="T14" fmla="*/ 2147483647 w 516"/>
                <a:gd name="T15" fmla="*/ 2147483647 h 1566"/>
                <a:gd name="T16" fmla="*/ 2147483647 w 516"/>
                <a:gd name="T17" fmla="*/ 2147483647 h 1566"/>
                <a:gd name="T18" fmla="*/ 2147483647 w 516"/>
                <a:gd name="T19" fmla="*/ 2147483647 h 1566"/>
                <a:gd name="T20" fmla="*/ 2147483647 w 516"/>
                <a:gd name="T21" fmla="*/ 2147483647 h 1566"/>
                <a:gd name="T22" fmla="*/ 2147483647 w 516"/>
                <a:gd name="T23" fmla="*/ 2147483647 h 1566"/>
                <a:gd name="T24" fmla="*/ 2147483647 w 516"/>
                <a:gd name="T25" fmla="*/ 2147483647 h 1566"/>
                <a:gd name="T26" fmla="*/ 2147483647 w 516"/>
                <a:gd name="T27" fmla="*/ 2147483647 h 1566"/>
                <a:gd name="T28" fmla="*/ 2147483647 w 516"/>
                <a:gd name="T29" fmla="*/ 2147483647 h 1566"/>
                <a:gd name="T30" fmla="*/ 2147483647 w 516"/>
                <a:gd name="T31" fmla="*/ 2147483647 h 1566"/>
                <a:gd name="T32" fmla="*/ 2147483647 w 516"/>
                <a:gd name="T33" fmla="*/ 2147483647 h 1566"/>
                <a:gd name="T34" fmla="*/ 2147483647 w 516"/>
                <a:gd name="T35" fmla="*/ 2147483647 h 1566"/>
                <a:gd name="T36" fmla="*/ 2147483647 w 516"/>
                <a:gd name="T37" fmla="*/ 2147483647 h 1566"/>
                <a:gd name="T38" fmla="*/ 2147483647 w 516"/>
                <a:gd name="T39" fmla="*/ 2147483647 h 1566"/>
                <a:gd name="T40" fmla="*/ 2147483647 w 516"/>
                <a:gd name="T41" fmla="*/ 2147483647 h 1566"/>
                <a:gd name="T42" fmla="*/ 2147483647 w 516"/>
                <a:gd name="T43" fmla="*/ 2147483647 h 1566"/>
                <a:gd name="T44" fmla="*/ 2147483647 w 516"/>
                <a:gd name="T45" fmla="*/ 2147483647 h 1566"/>
                <a:gd name="T46" fmla="*/ 2147483647 w 516"/>
                <a:gd name="T47" fmla="*/ 2147483647 h 1566"/>
                <a:gd name="T48" fmla="*/ 2147483647 w 516"/>
                <a:gd name="T49" fmla="*/ 2147483647 h 1566"/>
                <a:gd name="T50" fmla="*/ 2147483647 w 516"/>
                <a:gd name="T51" fmla="*/ 2147483647 h 1566"/>
                <a:gd name="T52" fmla="*/ 2147483647 w 516"/>
                <a:gd name="T53" fmla="*/ 2147483647 h 1566"/>
                <a:gd name="T54" fmla="*/ 2147483647 w 516"/>
                <a:gd name="T55" fmla="*/ 2147483647 h 1566"/>
                <a:gd name="T56" fmla="*/ 2147483647 w 516"/>
                <a:gd name="T57" fmla="*/ 2147483647 h 1566"/>
                <a:gd name="T58" fmla="*/ 2147483647 w 516"/>
                <a:gd name="T59" fmla="*/ 2147483647 h 1566"/>
                <a:gd name="T60" fmla="*/ 0 w 516"/>
                <a:gd name="T61" fmla="*/ 2147483647 h 15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6"/>
                <a:gd name="T94" fmla="*/ 0 h 1566"/>
                <a:gd name="T95" fmla="*/ 516 w 516"/>
                <a:gd name="T96" fmla="*/ 1566 h 15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6" h="1566">
                  <a:moveTo>
                    <a:pt x="0" y="1561"/>
                  </a:moveTo>
                  <a:cubicBezTo>
                    <a:pt x="0" y="1561"/>
                    <a:pt x="40" y="1341"/>
                    <a:pt x="59" y="1260"/>
                  </a:cubicBezTo>
                  <a:cubicBezTo>
                    <a:pt x="78" y="1179"/>
                    <a:pt x="100" y="1064"/>
                    <a:pt x="109" y="931"/>
                  </a:cubicBezTo>
                  <a:cubicBezTo>
                    <a:pt x="112" y="883"/>
                    <a:pt x="110" y="737"/>
                    <a:pt x="113" y="635"/>
                  </a:cubicBezTo>
                  <a:cubicBezTo>
                    <a:pt x="116" y="533"/>
                    <a:pt x="107" y="498"/>
                    <a:pt x="116" y="435"/>
                  </a:cubicBezTo>
                  <a:cubicBezTo>
                    <a:pt x="123" y="384"/>
                    <a:pt x="117" y="379"/>
                    <a:pt x="118" y="359"/>
                  </a:cubicBezTo>
                  <a:cubicBezTo>
                    <a:pt x="120" y="338"/>
                    <a:pt x="123" y="312"/>
                    <a:pt x="134" y="295"/>
                  </a:cubicBezTo>
                  <a:cubicBezTo>
                    <a:pt x="145" y="278"/>
                    <a:pt x="194" y="215"/>
                    <a:pt x="219" y="191"/>
                  </a:cubicBezTo>
                  <a:cubicBezTo>
                    <a:pt x="244" y="166"/>
                    <a:pt x="326" y="81"/>
                    <a:pt x="326" y="81"/>
                  </a:cubicBezTo>
                  <a:cubicBezTo>
                    <a:pt x="326" y="81"/>
                    <a:pt x="325" y="35"/>
                    <a:pt x="340" y="21"/>
                  </a:cubicBezTo>
                  <a:cubicBezTo>
                    <a:pt x="355" y="5"/>
                    <a:pt x="380" y="0"/>
                    <a:pt x="407" y="6"/>
                  </a:cubicBezTo>
                  <a:cubicBezTo>
                    <a:pt x="435" y="12"/>
                    <a:pt x="452" y="30"/>
                    <a:pt x="464" y="55"/>
                  </a:cubicBezTo>
                  <a:cubicBezTo>
                    <a:pt x="464" y="55"/>
                    <a:pt x="483" y="108"/>
                    <a:pt x="489" y="141"/>
                  </a:cubicBezTo>
                  <a:cubicBezTo>
                    <a:pt x="494" y="173"/>
                    <a:pt x="497" y="182"/>
                    <a:pt x="490" y="220"/>
                  </a:cubicBezTo>
                  <a:cubicBezTo>
                    <a:pt x="482" y="259"/>
                    <a:pt x="471" y="283"/>
                    <a:pt x="470" y="310"/>
                  </a:cubicBezTo>
                  <a:cubicBezTo>
                    <a:pt x="470" y="336"/>
                    <a:pt x="468" y="361"/>
                    <a:pt x="481" y="415"/>
                  </a:cubicBezTo>
                  <a:cubicBezTo>
                    <a:pt x="495" y="468"/>
                    <a:pt x="504" y="533"/>
                    <a:pt x="505" y="545"/>
                  </a:cubicBezTo>
                  <a:cubicBezTo>
                    <a:pt x="506" y="557"/>
                    <a:pt x="516" y="611"/>
                    <a:pt x="513" y="657"/>
                  </a:cubicBezTo>
                  <a:cubicBezTo>
                    <a:pt x="510" y="704"/>
                    <a:pt x="502" y="749"/>
                    <a:pt x="496" y="766"/>
                  </a:cubicBezTo>
                  <a:cubicBezTo>
                    <a:pt x="491" y="783"/>
                    <a:pt x="490" y="790"/>
                    <a:pt x="490" y="792"/>
                  </a:cubicBezTo>
                  <a:cubicBezTo>
                    <a:pt x="490" y="795"/>
                    <a:pt x="490" y="811"/>
                    <a:pt x="488" y="819"/>
                  </a:cubicBezTo>
                  <a:cubicBezTo>
                    <a:pt x="485" y="828"/>
                    <a:pt x="481" y="837"/>
                    <a:pt x="481" y="837"/>
                  </a:cubicBezTo>
                  <a:cubicBezTo>
                    <a:pt x="481" y="837"/>
                    <a:pt x="487" y="856"/>
                    <a:pt x="488" y="871"/>
                  </a:cubicBezTo>
                  <a:cubicBezTo>
                    <a:pt x="489" y="886"/>
                    <a:pt x="495" y="934"/>
                    <a:pt x="485" y="966"/>
                  </a:cubicBezTo>
                  <a:cubicBezTo>
                    <a:pt x="475" y="997"/>
                    <a:pt x="459" y="1022"/>
                    <a:pt x="451" y="1034"/>
                  </a:cubicBezTo>
                  <a:cubicBezTo>
                    <a:pt x="442" y="1045"/>
                    <a:pt x="439" y="1056"/>
                    <a:pt x="435" y="1071"/>
                  </a:cubicBezTo>
                  <a:cubicBezTo>
                    <a:pt x="430" y="1087"/>
                    <a:pt x="428" y="1089"/>
                    <a:pt x="425" y="1116"/>
                  </a:cubicBezTo>
                  <a:cubicBezTo>
                    <a:pt x="421" y="1144"/>
                    <a:pt x="414" y="1194"/>
                    <a:pt x="416" y="1216"/>
                  </a:cubicBezTo>
                  <a:cubicBezTo>
                    <a:pt x="418" y="1238"/>
                    <a:pt x="422" y="1430"/>
                    <a:pt x="423" y="1461"/>
                  </a:cubicBezTo>
                  <a:cubicBezTo>
                    <a:pt x="424" y="1491"/>
                    <a:pt x="416" y="1566"/>
                    <a:pt x="416" y="1566"/>
                  </a:cubicBezTo>
                  <a:lnTo>
                    <a:pt x="0" y="1561"/>
                  </a:lnTo>
                  <a:close/>
                </a:path>
              </a:pathLst>
            </a:custGeom>
            <a:solidFill>
              <a:srgbClr val="F5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="" xmlns:a16="http://schemas.microsoft.com/office/drawing/2014/main" id="{071966AC-FEBD-4B15-B4D7-9F2E70590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882" y="3657244"/>
              <a:ext cx="261053" cy="913530"/>
            </a:xfrm>
            <a:custGeom>
              <a:avLst/>
              <a:gdLst>
                <a:gd name="T0" fmla="*/ 2147483647 w 99"/>
                <a:gd name="T1" fmla="*/ 2147483647 h 418"/>
                <a:gd name="T2" fmla="*/ 2147483647 w 99"/>
                <a:gd name="T3" fmla="*/ 2147483647 h 418"/>
                <a:gd name="T4" fmla="*/ 2147483647 w 99"/>
                <a:gd name="T5" fmla="*/ 2147483647 h 418"/>
                <a:gd name="T6" fmla="*/ 2147483647 w 99"/>
                <a:gd name="T7" fmla="*/ 2147483647 h 418"/>
                <a:gd name="T8" fmla="*/ 2147483647 w 99"/>
                <a:gd name="T9" fmla="*/ 2147483647 h 418"/>
                <a:gd name="T10" fmla="*/ 0 w 99"/>
                <a:gd name="T11" fmla="*/ 2147483647 h 418"/>
                <a:gd name="T12" fmla="*/ 2147483647 w 99"/>
                <a:gd name="T13" fmla="*/ 2147483647 h 418"/>
                <a:gd name="T14" fmla="*/ 2147483647 w 99"/>
                <a:gd name="T15" fmla="*/ 2147483647 h 418"/>
                <a:gd name="T16" fmla="*/ 2147483647 w 99"/>
                <a:gd name="T17" fmla="*/ 2147483647 h 418"/>
                <a:gd name="T18" fmla="*/ 2147483647 w 99"/>
                <a:gd name="T19" fmla="*/ 0 h 418"/>
                <a:gd name="T20" fmla="*/ 2147483647 w 99"/>
                <a:gd name="T21" fmla="*/ 2147483647 h 4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418"/>
                <a:gd name="T35" fmla="*/ 99 w 99"/>
                <a:gd name="T36" fmla="*/ 418 h 4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418">
                  <a:moveTo>
                    <a:pt x="96" y="37"/>
                  </a:moveTo>
                  <a:cubicBezTo>
                    <a:pt x="96" y="37"/>
                    <a:pt x="92" y="81"/>
                    <a:pt x="94" y="90"/>
                  </a:cubicBezTo>
                  <a:cubicBezTo>
                    <a:pt x="96" y="99"/>
                    <a:pt x="92" y="130"/>
                    <a:pt x="93" y="141"/>
                  </a:cubicBezTo>
                  <a:cubicBezTo>
                    <a:pt x="95" y="151"/>
                    <a:pt x="93" y="190"/>
                    <a:pt x="91" y="206"/>
                  </a:cubicBezTo>
                  <a:cubicBezTo>
                    <a:pt x="89" y="222"/>
                    <a:pt x="84" y="260"/>
                    <a:pt x="66" y="300"/>
                  </a:cubicBezTo>
                  <a:cubicBezTo>
                    <a:pt x="49" y="340"/>
                    <a:pt x="0" y="418"/>
                    <a:pt x="0" y="418"/>
                  </a:cubicBezTo>
                  <a:cubicBezTo>
                    <a:pt x="0" y="418"/>
                    <a:pt x="44" y="318"/>
                    <a:pt x="50" y="293"/>
                  </a:cubicBezTo>
                  <a:cubicBezTo>
                    <a:pt x="57" y="268"/>
                    <a:pt x="69" y="164"/>
                    <a:pt x="70" y="135"/>
                  </a:cubicBezTo>
                  <a:cubicBezTo>
                    <a:pt x="71" y="105"/>
                    <a:pt x="87" y="50"/>
                    <a:pt x="89" y="44"/>
                  </a:cubicBezTo>
                  <a:cubicBezTo>
                    <a:pt x="90" y="38"/>
                    <a:pt x="99" y="0"/>
                    <a:pt x="99" y="0"/>
                  </a:cubicBezTo>
                  <a:lnTo>
                    <a:pt x="96" y="37"/>
                  </a:lnTo>
                  <a:close/>
                </a:path>
              </a:pathLst>
            </a:custGeom>
            <a:solidFill>
              <a:srgbClr val="E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="" xmlns:a16="http://schemas.microsoft.com/office/drawing/2014/main" id="{9F931828-73B2-4217-8A9B-DB8CC96F4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646" y="3420098"/>
              <a:ext cx="297132" cy="241271"/>
            </a:xfrm>
            <a:custGeom>
              <a:avLst/>
              <a:gdLst>
                <a:gd name="T0" fmla="*/ 2147483647 w 113"/>
                <a:gd name="T1" fmla="*/ 2147483647 h 111"/>
                <a:gd name="T2" fmla="*/ 2147483647 w 113"/>
                <a:gd name="T3" fmla="*/ 2147483647 h 111"/>
                <a:gd name="T4" fmla="*/ 2147483647 w 113"/>
                <a:gd name="T5" fmla="*/ 2147483647 h 111"/>
                <a:gd name="T6" fmla="*/ 2147483647 w 113"/>
                <a:gd name="T7" fmla="*/ 2147483647 h 111"/>
                <a:gd name="T8" fmla="*/ 2147483647 w 113"/>
                <a:gd name="T9" fmla="*/ 2147483647 h 111"/>
                <a:gd name="T10" fmla="*/ 2147483647 w 113"/>
                <a:gd name="T11" fmla="*/ 2147483647 h 111"/>
                <a:gd name="T12" fmla="*/ 2147483647 w 113"/>
                <a:gd name="T13" fmla="*/ 2147483647 h 111"/>
                <a:gd name="T14" fmla="*/ 2147483647 w 113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1"/>
                <a:gd name="T26" fmla="*/ 113 w 113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1">
                  <a:moveTo>
                    <a:pt x="1" y="68"/>
                  </a:moveTo>
                  <a:cubicBezTo>
                    <a:pt x="3" y="76"/>
                    <a:pt x="6" y="107"/>
                    <a:pt x="26" y="109"/>
                  </a:cubicBezTo>
                  <a:cubicBezTo>
                    <a:pt x="46" y="111"/>
                    <a:pt x="85" y="108"/>
                    <a:pt x="101" y="100"/>
                  </a:cubicBezTo>
                  <a:cubicBezTo>
                    <a:pt x="110" y="95"/>
                    <a:pt x="113" y="80"/>
                    <a:pt x="108" y="59"/>
                  </a:cubicBezTo>
                  <a:cubicBezTo>
                    <a:pt x="102" y="33"/>
                    <a:pt x="89" y="14"/>
                    <a:pt x="75" y="8"/>
                  </a:cubicBezTo>
                  <a:cubicBezTo>
                    <a:pt x="56" y="0"/>
                    <a:pt x="27" y="3"/>
                    <a:pt x="17" y="13"/>
                  </a:cubicBezTo>
                  <a:cubicBezTo>
                    <a:pt x="6" y="22"/>
                    <a:pt x="2" y="41"/>
                    <a:pt x="1" y="50"/>
                  </a:cubicBezTo>
                  <a:cubicBezTo>
                    <a:pt x="0" y="60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F5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="" xmlns:a16="http://schemas.microsoft.com/office/drawing/2014/main" id="{82544A47-7DD1-43F1-BD7E-21508FE81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381" y="3943882"/>
              <a:ext cx="237706" cy="43306"/>
            </a:xfrm>
            <a:custGeom>
              <a:avLst/>
              <a:gdLst>
                <a:gd name="T0" fmla="*/ 2147483647 w 90"/>
                <a:gd name="T1" fmla="*/ 2147483647 h 20"/>
                <a:gd name="T2" fmla="*/ 2147483647 w 90"/>
                <a:gd name="T3" fmla="*/ 2147483647 h 20"/>
                <a:gd name="T4" fmla="*/ 2147483647 w 90"/>
                <a:gd name="T5" fmla="*/ 2147483647 h 20"/>
                <a:gd name="T6" fmla="*/ 2147483647 w 90"/>
                <a:gd name="T7" fmla="*/ 2147483647 h 20"/>
                <a:gd name="T8" fmla="*/ 2147483647 w 90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0"/>
                <a:gd name="T17" fmla="*/ 90 w 9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0">
                  <a:moveTo>
                    <a:pt x="3" y="7"/>
                  </a:moveTo>
                  <a:cubicBezTo>
                    <a:pt x="29" y="20"/>
                    <a:pt x="59" y="16"/>
                    <a:pt x="86" y="11"/>
                  </a:cubicBezTo>
                  <a:cubicBezTo>
                    <a:pt x="90" y="11"/>
                    <a:pt x="88" y="5"/>
                    <a:pt x="85" y="5"/>
                  </a:cubicBezTo>
                  <a:cubicBezTo>
                    <a:pt x="59" y="10"/>
                    <a:pt x="30" y="14"/>
                    <a:pt x="7" y="2"/>
                  </a:cubicBezTo>
                  <a:cubicBezTo>
                    <a:pt x="3" y="0"/>
                    <a:pt x="0" y="6"/>
                    <a:pt x="3" y="7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="" xmlns:a16="http://schemas.microsoft.com/office/drawing/2014/main" id="{E81EAC28-D48D-4F46-A100-D7621CF0B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728" y="3890267"/>
              <a:ext cx="203748" cy="20621"/>
            </a:xfrm>
            <a:custGeom>
              <a:avLst/>
              <a:gdLst>
                <a:gd name="T0" fmla="*/ 2147483647 w 77"/>
                <a:gd name="T1" fmla="*/ 2147483647 h 10"/>
                <a:gd name="T2" fmla="*/ 2147483647 w 77"/>
                <a:gd name="T3" fmla="*/ 2147483647 h 10"/>
                <a:gd name="T4" fmla="*/ 2147483647 w 77"/>
                <a:gd name="T5" fmla="*/ 2147483647 h 10"/>
                <a:gd name="T6" fmla="*/ 2147483647 w 77"/>
                <a:gd name="T7" fmla="*/ 2147483647 h 10"/>
                <a:gd name="T8" fmla="*/ 2147483647 w 77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0"/>
                <a:gd name="T17" fmla="*/ 77 w 7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0">
                  <a:moveTo>
                    <a:pt x="4" y="9"/>
                  </a:moveTo>
                  <a:cubicBezTo>
                    <a:pt x="27" y="9"/>
                    <a:pt x="50" y="10"/>
                    <a:pt x="73" y="7"/>
                  </a:cubicBezTo>
                  <a:cubicBezTo>
                    <a:pt x="77" y="6"/>
                    <a:pt x="77" y="0"/>
                    <a:pt x="73" y="1"/>
                  </a:cubicBezTo>
                  <a:cubicBezTo>
                    <a:pt x="50" y="3"/>
                    <a:pt x="27" y="3"/>
                    <a:pt x="4" y="3"/>
                  </a:cubicBezTo>
                  <a:cubicBezTo>
                    <a:pt x="0" y="3"/>
                    <a:pt x="0" y="9"/>
                    <a:pt x="4" y="9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="" xmlns:a16="http://schemas.microsoft.com/office/drawing/2014/main" id="{F55BD6F9-2066-45F5-BBF1-33314CB26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657" y="5230659"/>
              <a:ext cx="89140" cy="134040"/>
            </a:xfrm>
            <a:custGeom>
              <a:avLst/>
              <a:gdLst>
                <a:gd name="T0" fmla="*/ 2147483647 w 34"/>
                <a:gd name="T1" fmla="*/ 2147483647 h 61"/>
                <a:gd name="T2" fmla="*/ 2147483647 w 34"/>
                <a:gd name="T3" fmla="*/ 2147483647 h 61"/>
                <a:gd name="T4" fmla="*/ 2147483647 w 34"/>
                <a:gd name="T5" fmla="*/ 2147483647 h 61"/>
                <a:gd name="T6" fmla="*/ 2147483647 w 34"/>
                <a:gd name="T7" fmla="*/ 2147483647 h 61"/>
                <a:gd name="T8" fmla="*/ 2147483647 w 34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1"/>
                <a:gd name="T17" fmla="*/ 34 w 34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1">
                  <a:moveTo>
                    <a:pt x="27" y="4"/>
                  </a:moveTo>
                  <a:cubicBezTo>
                    <a:pt x="22" y="22"/>
                    <a:pt x="15" y="39"/>
                    <a:pt x="3" y="54"/>
                  </a:cubicBezTo>
                  <a:cubicBezTo>
                    <a:pt x="0" y="57"/>
                    <a:pt x="5" y="61"/>
                    <a:pt x="7" y="58"/>
                  </a:cubicBezTo>
                  <a:cubicBezTo>
                    <a:pt x="20" y="43"/>
                    <a:pt x="28" y="24"/>
                    <a:pt x="33" y="5"/>
                  </a:cubicBezTo>
                  <a:cubicBezTo>
                    <a:pt x="34" y="2"/>
                    <a:pt x="28" y="0"/>
                    <a:pt x="27" y="4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="" xmlns:a16="http://schemas.microsoft.com/office/drawing/2014/main" id="{8315EAD6-B1CA-451A-959C-48AF49E15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206" y="4051114"/>
              <a:ext cx="133710" cy="55678"/>
            </a:xfrm>
            <a:custGeom>
              <a:avLst/>
              <a:gdLst>
                <a:gd name="T0" fmla="*/ 2147483647 w 51"/>
                <a:gd name="T1" fmla="*/ 2147483647 h 26"/>
                <a:gd name="T2" fmla="*/ 2147483647 w 51"/>
                <a:gd name="T3" fmla="*/ 2147483647 h 26"/>
                <a:gd name="T4" fmla="*/ 2147483647 w 51"/>
                <a:gd name="T5" fmla="*/ 2147483647 h 26"/>
                <a:gd name="T6" fmla="*/ 2147483647 w 51"/>
                <a:gd name="T7" fmla="*/ 2147483647 h 26"/>
                <a:gd name="T8" fmla="*/ 2147483647 w 51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6"/>
                <a:gd name="T17" fmla="*/ 51 w 5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6">
                  <a:moveTo>
                    <a:pt x="48" y="19"/>
                  </a:moveTo>
                  <a:cubicBezTo>
                    <a:pt x="38" y="8"/>
                    <a:pt x="19" y="0"/>
                    <a:pt x="4" y="4"/>
                  </a:cubicBezTo>
                  <a:cubicBezTo>
                    <a:pt x="0" y="5"/>
                    <a:pt x="2" y="11"/>
                    <a:pt x="6" y="10"/>
                  </a:cubicBezTo>
                  <a:cubicBezTo>
                    <a:pt x="19" y="6"/>
                    <a:pt x="35" y="14"/>
                    <a:pt x="44" y="23"/>
                  </a:cubicBezTo>
                  <a:cubicBezTo>
                    <a:pt x="47" y="26"/>
                    <a:pt x="51" y="22"/>
                    <a:pt x="48" y="19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="" xmlns:a16="http://schemas.microsoft.com/office/drawing/2014/main" id="{13B08179-D272-4EF3-942E-413A5148B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959" y="4009871"/>
              <a:ext cx="42447" cy="30933"/>
            </a:xfrm>
            <a:custGeom>
              <a:avLst/>
              <a:gdLst>
                <a:gd name="T0" fmla="*/ 2147483647 w 16"/>
                <a:gd name="T1" fmla="*/ 2147483647 h 14"/>
                <a:gd name="T2" fmla="*/ 2147483647 w 16"/>
                <a:gd name="T3" fmla="*/ 2147483647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2147483647 w 16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4"/>
                <a:gd name="T17" fmla="*/ 16 w 1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4">
                  <a:moveTo>
                    <a:pt x="14" y="7"/>
                  </a:moveTo>
                  <a:cubicBezTo>
                    <a:pt x="11" y="5"/>
                    <a:pt x="9" y="3"/>
                    <a:pt x="5" y="2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6" y="8"/>
                    <a:pt x="8" y="10"/>
                    <a:pt x="9" y="12"/>
                  </a:cubicBezTo>
                  <a:cubicBezTo>
                    <a:pt x="12" y="14"/>
                    <a:pt x="16" y="10"/>
                    <a:pt x="14" y="7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="" xmlns:a16="http://schemas.microsoft.com/office/drawing/2014/main" id="{8725D010-E6CB-4817-AB0B-3E88B5C94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2361" y="3401538"/>
              <a:ext cx="1290403" cy="3258184"/>
            </a:xfrm>
            <a:custGeom>
              <a:avLst/>
              <a:gdLst>
                <a:gd name="T0" fmla="*/ 2147483647 w 490"/>
                <a:gd name="T1" fmla="*/ 2147483647 h 1491"/>
                <a:gd name="T2" fmla="*/ 2147483647 w 490"/>
                <a:gd name="T3" fmla="*/ 2147483647 h 1491"/>
                <a:gd name="T4" fmla="*/ 2147483647 w 490"/>
                <a:gd name="T5" fmla="*/ 2147483647 h 1491"/>
                <a:gd name="T6" fmla="*/ 2147483647 w 490"/>
                <a:gd name="T7" fmla="*/ 2147483647 h 1491"/>
                <a:gd name="T8" fmla="*/ 2147483647 w 490"/>
                <a:gd name="T9" fmla="*/ 2147483647 h 1491"/>
                <a:gd name="T10" fmla="*/ 2147483647 w 490"/>
                <a:gd name="T11" fmla="*/ 2147483647 h 1491"/>
                <a:gd name="T12" fmla="*/ 2147483647 w 490"/>
                <a:gd name="T13" fmla="*/ 2147483647 h 1491"/>
                <a:gd name="T14" fmla="*/ 2147483647 w 490"/>
                <a:gd name="T15" fmla="*/ 2147483647 h 1491"/>
                <a:gd name="T16" fmla="*/ 2147483647 w 490"/>
                <a:gd name="T17" fmla="*/ 2147483647 h 1491"/>
                <a:gd name="T18" fmla="*/ 2147483647 w 490"/>
                <a:gd name="T19" fmla="*/ 2147483647 h 1491"/>
                <a:gd name="T20" fmla="*/ 2147483647 w 490"/>
                <a:gd name="T21" fmla="*/ 2147483647 h 1491"/>
                <a:gd name="T22" fmla="*/ 2147483647 w 490"/>
                <a:gd name="T23" fmla="*/ 2147483647 h 1491"/>
                <a:gd name="T24" fmla="*/ 2147483647 w 490"/>
                <a:gd name="T25" fmla="*/ 2147483647 h 1491"/>
                <a:gd name="T26" fmla="*/ 2147483647 w 490"/>
                <a:gd name="T27" fmla="*/ 2147483647 h 1491"/>
                <a:gd name="T28" fmla="*/ 2147483647 w 490"/>
                <a:gd name="T29" fmla="*/ 2147483647 h 1491"/>
                <a:gd name="T30" fmla="*/ 2147483647 w 490"/>
                <a:gd name="T31" fmla="*/ 2147483647 h 1491"/>
                <a:gd name="T32" fmla="*/ 2147483647 w 490"/>
                <a:gd name="T33" fmla="*/ 2147483647 h 1491"/>
                <a:gd name="T34" fmla="*/ 2147483647 w 490"/>
                <a:gd name="T35" fmla="*/ 2147483647 h 1491"/>
                <a:gd name="T36" fmla="*/ 2147483647 w 490"/>
                <a:gd name="T37" fmla="*/ 2147483647 h 1491"/>
                <a:gd name="T38" fmla="*/ 2147483647 w 490"/>
                <a:gd name="T39" fmla="*/ 2147483647 h 1491"/>
                <a:gd name="T40" fmla="*/ 2147483647 w 490"/>
                <a:gd name="T41" fmla="*/ 2147483647 h 1491"/>
                <a:gd name="T42" fmla="*/ 2147483647 w 490"/>
                <a:gd name="T43" fmla="*/ 2147483647 h 1491"/>
                <a:gd name="T44" fmla="*/ 2147483647 w 490"/>
                <a:gd name="T45" fmla="*/ 2147483647 h 1491"/>
                <a:gd name="T46" fmla="*/ 2147483647 w 490"/>
                <a:gd name="T47" fmla="*/ 2147483647 h 1491"/>
                <a:gd name="T48" fmla="*/ 2147483647 w 490"/>
                <a:gd name="T49" fmla="*/ 2147483647 h 1491"/>
                <a:gd name="T50" fmla="*/ 2147483647 w 490"/>
                <a:gd name="T51" fmla="*/ 2147483647 h 1491"/>
                <a:gd name="T52" fmla="*/ 2147483647 w 490"/>
                <a:gd name="T53" fmla="*/ 2147483647 h 1491"/>
                <a:gd name="T54" fmla="*/ 2147483647 w 490"/>
                <a:gd name="T55" fmla="*/ 2147483647 h 1491"/>
                <a:gd name="T56" fmla="*/ 2147483647 w 490"/>
                <a:gd name="T57" fmla="*/ 2147483647 h 149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0"/>
                <a:gd name="T88" fmla="*/ 0 h 1491"/>
                <a:gd name="T89" fmla="*/ 490 w 490"/>
                <a:gd name="T90" fmla="*/ 1491 h 149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0" h="1491">
                  <a:moveTo>
                    <a:pt x="471" y="1333"/>
                  </a:moveTo>
                  <a:cubicBezTo>
                    <a:pt x="452" y="1252"/>
                    <a:pt x="415" y="1064"/>
                    <a:pt x="407" y="931"/>
                  </a:cubicBezTo>
                  <a:cubicBezTo>
                    <a:pt x="404" y="883"/>
                    <a:pt x="406" y="737"/>
                    <a:pt x="403" y="635"/>
                  </a:cubicBezTo>
                  <a:cubicBezTo>
                    <a:pt x="399" y="533"/>
                    <a:pt x="409" y="498"/>
                    <a:pt x="399" y="435"/>
                  </a:cubicBezTo>
                  <a:cubicBezTo>
                    <a:pt x="392" y="384"/>
                    <a:pt x="398" y="379"/>
                    <a:pt x="397" y="359"/>
                  </a:cubicBezTo>
                  <a:cubicBezTo>
                    <a:pt x="396" y="338"/>
                    <a:pt x="393" y="312"/>
                    <a:pt x="382" y="295"/>
                  </a:cubicBezTo>
                  <a:cubicBezTo>
                    <a:pt x="371" y="278"/>
                    <a:pt x="322" y="215"/>
                    <a:pt x="297" y="191"/>
                  </a:cubicBezTo>
                  <a:cubicBezTo>
                    <a:pt x="272" y="166"/>
                    <a:pt x="189" y="81"/>
                    <a:pt x="189" y="81"/>
                  </a:cubicBezTo>
                  <a:cubicBezTo>
                    <a:pt x="189" y="81"/>
                    <a:pt x="190" y="35"/>
                    <a:pt x="176" y="21"/>
                  </a:cubicBezTo>
                  <a:cubicBezTo>
                    <a:pt x="161" y="5"/>
                    <a:pt x="136" y="0"/>
                    <a:pt x="108" y="6"/>
                  </a:cubicBezTo>
                  <a:cubicBezTo>
                    <a:pt x="81" y="12"/>
                    <a:pt x="64" y="30"/>
                    <a:pt x="51" y="55"/>
                  </a:cubicBezTo>
                  <a:cubicBezTo>
                    <a:pt x="51" y="55"/>
                    <a:pt x="33" y="108"/>
                    <a:pt x="27" y="141"/>
                  </a:cubicBezTo>
                  <a:cubicBezTo>
                    <a:pt x="21" y="173"/>
                    <a:pt x="19" y="182"/>
                    <a:pt x="26" y="220"/>
                  </a:cubicBezTo>
                  <a:cubicBezTo>
                    <a:pt x="33" y="259"/>
                    <a:pt x="45" y="283"/>
                    <a:pt x="45" y="310"/>
                  </a:cubicBezTo>
                  <a:cubicBezTo>
                    <a:pt x="46" y="336"/>
                    <a:pt x="48" y="361"/>
                    <a:pt x="34" y="415"/>
                  </a:cubicBezTo>
                  <a:cubicBezTo>
                    <a:pt x="21" y="468"/>
                    <a:pt x="11" y="533"/>
                    <a:pt x="10" y="545"/>
                  </a:cubicBezTo>
                  <a:cubicBezTo>
                    <a:pt x="9" y="557"/>
                    <a:pt x="0" y="611"/>
                    <a:pt x="3" y="657"/>
                  </a:cubicBezTo>
                  <a:cubicBezTo>
                    <a:pt x="5" y="704"/>
                    <a:pt x="13" y="749"/>
                    <a:pt x="19" y="766"/>
                  </a:cubicBezTo>
                  <a:cubicBezTo>
                    <a:pt x="25" y="783"/>
                    <a:pt x="26" y="790"/>
                    <a:pt x="26" y="792"/>
                  </a:cubicBezTo>
                  <a:cubicBezTo>
                    <a:pt x="26" y="795"/>
                    <a:pt x="25" y="811"/>
                    <a:pt x="28" y="819"/>
                  </a:cubicBezTo>
                  <a:cubicBezTo>
                    <a:pt x="31" y="828"/>
                    <a:pt x="34" y="837"/>
                    <a:pt x="34" y="837"/>
                  </a:cubicBezTo>
                  <a:cubicBezTo>
                    <a:pt x="34" y="837"/>
                    <a:pt x="29" y="856"/>
                    <a:pt x="28" y="871"/>
                  </a:cubicBezTo>
                  <a:cubicBezTo>
                    <a:pt x="27" y="886"/>
                    <a:pt x="21" y="934"/>
                    <a:pt x="31" y="966"/>
                  </a:cubicBezTo>
                  <a:cubicBezTo>
                    <a:pt x="40" y="997"/>
                    <a:pt x="56" y="1022"/>
                    <a:pt x="65" y="1034"/>
                  </a:cubicBezTo>
                  <a:cubicBezTo>
                    <a:pt x="73" y="1045"/>
                    <a:pt x="76" y="1056"/>
                    <a:pt x="81" y="1071"/>
                  </a:cubicBezTo>
                  <a:cubicBezTo>
                    <a:pt x="86" y="1087"/>
                    <a:pt x="87" y="1089"/>
                    <a:pt x="91" y="1116"/>
                  </a:cubicBezTo>
                  <a:cubicBezTo>
                    <a:pt x="94" y="1144"/>
                    <a:pt x="101" y="1194"/>
                    <a:pt x="100" y="1216"/>
                  </a:cubicBezTo>
                  <a:cubicBezTo>
                    <a:pt x="98" y="1238"/>
                    <a:pt x="93" y="1430"/>
                    <a:pt x="92" y="1461"/>
                  </a:cubicBezTo>
                  <a:cubicBezTo>
                    <a:pt x="91" y="1491"/>
                    <a:pt x="490" y="1414"/>
                    <a:pt x="471" y="1333"/>
                  </a:cubicBezTo>
                  <a:close/>
                </a:path>
              </a:pathLst>
            </a:custGeom>
            <a:solidFill>
              <a:srgbClr val="F5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="" xmlns:a16="http://schemas.microsoft.com/office/drawing/2014/main" id="{215C4FC3-09C0-4E78-B158-24E984210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3241" y="3657244"/>
              <a:ext cx="261053" cy="913530"/>
            </a:xfrm>
            <a:custGeom>
              <a:avLst/>
              <a:gdLst>
                <a:gd name="T0" fmla="*/ 2147483647 w 99"/>
                <a:gd name="T1" fmla="*/ 2147483647 h 418"/>
                <a:gd name="T2" fmla="*/ 2147483647 w 99"/>
                <a:gd name="T3" fmla="*/ 2147483647 h 418"/>
                <a:gd name="T4" fmla="*/ 2147483647 w 99"/>
                <a:gd name="T5" fmla="*/ 2147483647 h 418"/>
                <a:gd name="T6" fmla="*/ 2147483647 w 99"/>
                <a:gd name="T7" fmla="*/ 2147483647 h 418"/>
                <a:gd name="T8" fmla="*/ 2147483647 w 99"/>
                <a:gd name="T9" fmla="*/ 2147483647 h 418"/>
                <a:gd name="T10" fmla="*/ 2147483647 w 99"/>
                <a:gd name="T11" fmla="*/ 2147483647 h 418"/>
                <a:gd name="T12" fmla="*/ 2147483647 w 99"/>
                <a:gd name="T13" fmla="*/ 2147483647 h 418"/>
                <a:gd name="T14" fmla="*/ 2147483647 w 99"/>
                <a:gd name="T15" fmla="*/ 2147483647 h 418"/>
                <a:gd name="T16" fmla="*/ 2147483647 w 99"/>
                <a:gd name="T17" fmla="*/ 2147483647 h 418"/>
                <a:gd name="T18" fmla="*/ 0 w 99"/>
                <a:gd name="T19" fmla="*/ 0 h 418"/>
                <a:gd name="T20" fmla="*/ 2147483647 w 99"/>
                <a:gd name="T21" fmla="*/ 2147483647 h 4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418"/>
                <a:gd name="T35" fmla="*/ 99 w 99"/>
                <a:gd name="T36" fmla="*/ 418 h 4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418">
                  <a:moveTo>
                    <a:pt x="3" y="37"/>
                  </a:moveTo>
                  <a:cubicBezTo>
                    <a:pt x="3" y="37"/>
                    <a:pt x="6" y="81"/>
                    <a:pt x="4" y="90"/>
                  </a:cubicBezTo>
                  <a:cubicBezTo>
                    <a:pt x="3" y="99"/>
                    <a:pt x="6" y="130"/>
                    <a:pt x="5" y="141"/>
                  </a:cubicBezTo>
                  <a:cubicBezTo>
                    <a:pt x="4" y="151"/>
                    <a:pt x="5" y="190"/>
                    <a:pt x="7" y="206"/>
                  </a:cubicBezTo>
                  <a:cubicBezTo>
                    <a:pt x="9" y="222"/>
                    <a:pt x="15" y="260"/>
                    <a:pt x="32" y="300"/>
                  </a:cubicBezTo>
                  <a:cubicBezTo>
                    <a:pt x="49" y="340"/>
                    <a:pt x="99" y="418"/>
                    <a:pt x="99" y="418"/>
                  </a:cubicBezTo>
                  <a:cubicBezTo>
                    <a:pt x="99" y="418"/>
                    <a:pt x="55" y="318"/>
                    <a:pt x="48" y="293"/>
                  </a:cubicBezTo>
                  <a:cubicBezTo>
                    <a:pt x="41" y="268"/>
                    <a:pt x="30" y="164"/>
                    <a:pt x="29" y="135"/>
                  </a:cubicBezTo>
                  <a:cubicBezTo>
                    <a:pt x="28" y="105"/>
                    <a:pt x="11" y="50"/>
                    <a:pt x="10" y="44"/>
                  </a:cubicBezTo>
                  <a:cubicBezTo>
                    <a:pt x="8" y="38"/>
                    <a:pt x="0" y="0"/>
                    <a:pt x="0" y="0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rgbClr val="E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="" xmlns:a16="http://schemas.microsoft.com/office/drawing/2014/main" id="{9C92C0AC-ACC8-4A68-92B7-FCC4F1AE5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6395" y="3420098"/>
              <a:ext cx="295011" cy="241271"/>
            </a:xfrm>
            <a:custGeom>
              <a:avLst/>
              <a:gdLst>
                <a:gd name="T0" fmla="*/ 2147483647 w 112"/>
                <a:gd name="T1" fmla="*/ 2147483647 h 111"/>
                <a:gd name="T2" fmla="*/ 2147483647 w 112"/>
                <a:gd name="T3" fmla="*/ 2147483647 h 111"/>
                <a:gd name="T4" fmla="*/ 2147483647 w 112"/>
                <a:gd name="T5" fmla="*/ 2147483647 h 111"/>
                <a:gd name="T6" fmla="*/ 2147483647 w 112"/>
                <a:gd name="T7" fmla="*/ 2147483647 h 111"/>
                <a:gd name="T8" fmla="*/ 2147483647 w 112"/>
                <a:gd name="T9" fmla="*/ 2147483647 h 111"/>
                <a:gd name="T10" fmla="*/ 2147483647 w 112"/>
                <a:gd name="T11" fmla="*/ 2147483647 h 111"/>
                <a:gd name="T12" fmla="*/ 2147483647 w 112"/>
                <a:gd name="T13" fmla="*/ 2147483647 h 111"/>
                <a:gd name="T14" fmla="*/ 2147483647 w 112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111"/>
                <a:gd name="T26" fmla="*/ 112 w 112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111">
                  <a:moveTo>
                    <a:pt x="111" y="68"/>
                  </a:moveTo>
                  <a:cubicBezTo>
                    <a:pt x="110" y="76"/>
                    <a:pt x="106" y="107"/>
                    <a:pt x="86" y="109"/>
                  </a:cubicBezTo>
                  <a:cubicBezTo>
                    <a:pt x="67" y="111"/>
                    <a:pt x="27" y="108"/>
                    <a:pt x="12" y="100"/>
                  </a:cubicBezTo>
                  <a:cubicBezTo>
                    <a:pt x="3" y="95"/>
                    <a:pt x="0" y="80"/>
                    <a:pt x="4" y="59"/>
                  </a:cubicBezTo>
                  <a:cubicBezTo>
                    <a:pt x="11" y="33"/>
                    <a:pt x="24" y="14"/>
                    <a:pt x="38" y="8"/>
                  </a:cubicBezTo>
                  <a:cubicBezTo>
                    <a:pt x="57" y="0"/>
                    <a:pt x="85" y="3"/>
                    <a:pt x="96" y="13"/>
                  </a:cubicBezTo>
                  <a:cubicBezTo>
                    <a:pt x="107" y="22"/>
                    <a:pt x="111" y="41"/>
                    <a:pt x="111" y="50"/>
                  </a:cubicBezTo>
                  <a:cubicBezTo>
                    <a:pt x="112" y="60"/>
                    <a:pt x="111" y="68"/>
                    <a:pt x="111" y="68"/>
                  </a:cubicBezTo>
                  <a:close/>
                </a:path>
              </a:pathLst>
            </a:custGeom>
            <a:solidFill>
              <a:srgbClr val="F5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="" xmlns:a16="http://schemas.microsoft.com/office/drawing/2014/main" id="{B8BA6A4E-13B4-43D2-B7AE-F374C9EED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0964" y="3943882"/>
              <a:ext cx="239829" cy="43306"/>
            </a:xfrm>
            <a:custGeom>
              <a:avLst/>
              <a:gdLst>
                <a:gd name="T0" fmla="*/ 2147483647 w 91"/>
                <a:gd name="T1" fmla="*/ 2147483647 h 20"/>
                <a:gd name="T2" fmla="*/ 2147483647 w 91"/>
                <a:gd name="T3" fmla="*/ 2147483647 h 20"/>
                <a:gd name="T4" fmla="*/ 2147483647 w 91"/>
                <a:gd name="T5" fmla="*/ 2147483647 h 20"/>
                <a:gd name="T6" fmla="*/ 2147483647 w 91"/>
                <a:gd name="T7" fmla="*/ 2147483647 h 20"/>
                <a:gd name="T8" fmla="*/ 2147483647 w 91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20"/>
                <a:gd name="T17" fmla="*/ 91 w 9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20">
                  <a:moveTo>
                    <a:pt x="84" y="2"/>
                  </a:moveTo>
                  <a:cubicBezTo>
                    <a:pt x="60" y="14"/>
                    <a:pt x="31" y="10"/>
                    <a:pt x="6" y="5"/>
                  </a:cubicBezTo>
                  <a:cubicBezTo>
                    <a:pt x="2" y="5"/>
                    <a:pt x="0" y="11"/>
                    <a:pt x="4" y="11"/>
                  </a:cubicBezTo>
                  <a:cubicBezTo>
                    <a:pt x="31" y="16"/>
                    <a:pt x="61" y="20"/>
                    <a:pt x="87" y="7"/>
                  </a:cubicBezTo>
                  <a:cubicBezTo>
                    <a:pt x="91" y="6"/>
                    <a:pt x="88" y="0"/>
                    <a:pt x="84" y="2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="" xmlns:a16="http://schemas.microsoft.com/office/drawing/2014/main" id="{0574510A-F89A-4E5C-AF52-C6CBC709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1577" y="3890267"/>
              <a:ext cx="205871" cy="20621"/>
            </a:xfrm>
            <a:custGeom>
              <a:avLst/>
              <a:gdLst>
                <a:gd name="T0" fmla="*/ 2147483647 w 78"/>
                <a:gd name="T1" fmla="*/ 2147483647 h 10"/>
                <a:gd name="T2" fmla="*/ 2147483647 w 78"/>
                <a:gd name="T3" fmla="*/ 2147483647 h 10"/>
                <a:gd name="T4" fmla="*/ 2147483647 w 78"/>
                <a:gd name="T5" fmla="*/ 2147483647 h 10"/>
                <a:gd name="T6" fmla="*/ 2147483647 w 78"/>
                <a:gd name="T7" fmla="*/ 2147483647 h 10"/>
                <a:gd name="T8" fmla="*/ 2147483647 w 7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0"/>
                <a:gd name="T17" fmla="*/ 78 w 7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0">
                  <a:moveTo>
                    <a:pt x="74" y="3"/>
                  </a:moveTo>
                  <a:cubicBezTo>
                    <a:pt x="51" y="3"/>
                    <a:pt x="27" y="3"/>
                    <a:pt x="4" y="1"/>
                  </a:cubicBezTo>
                  <a:cubicBezTo>
                    <a:pt x="0" y="0"/>
                    <a:pt x="0" y="6"/>
                    <a:pt x="4" y="7"/>
                  </a:cubicBezTo>
                  <a:cubicBezTo>
                    <a:pt x="27" y="10"/>
                    <a:pt x="51" y="9"/>
                    <a:pt x="74" y="9"/>
                  </a:cubicBezTo>
                  <a:cubicBezTo>
                    <a:pt x="78" y="9"/>
                    <a:pt x="78" y="3"/>
                    <a:pt x="74" y="3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="" xmlns:a16="http://schemas.microsoft.com/office/drawing/2014/main" id="{21946338-4C3B-4802-9134-A8E59C673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9377" y="5230659"/>
              <a:ext cx="87018" cy="134040"/>
            </a:xfrm>
            <a:custGeom>
              <a:avLst/>
              <a:gdLst>
                <a:gd name="T0" fmla="*/ 2147483647 w 33"/>
                <a:gd name="T1" fmla="*/ 2147483647 h 61"/>
                <a:gd name="T2" fmla="*/ 2147483647 w 33"/>
                <a:gd name="T3" fmla="*/ 2147483647 h 61"/>
                <a:gd name="T4" fmla="*/ 2147483647 w 33"/>
                <a:gd name="T5" fmla="*/ 2147483647 h 61"/>
                <a:gd name="T6" fmla="*/ 2147483647 w 33"/>
                <a:gd name="T7" fmla="*/ 2147483647 h 61"/>
                <a:gd name="T8" fmla="*/ 2147483647 w 33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61"/>
                <a:gd name="T17" fmla="*/ 33 w 3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61">
                  <a:moveTo>
                    <a:pt x="1" y="5"/>
                  </a:moveTo>
                  <a:cubicBezTo>
                    <a:pt x="5" y="24"/>
                    <a:pt x="14" y="43"/>
                    <a:pt x="26" y="58"/>
                  </a:cubicBezTo>
                  <a:cubicBezTo>
                    <a:pt x="29" y="61"/>
                    <a:pt x="33" y="57"/>
                    <a:pt x="31" y="54"/>
                  </a:cubicBezTo>
                  <a:cubicBezTo>
                    <a:pt x="19" y="39"/>
                    <a:pt x="11" y="22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="" xmlns:a16="http://schemas.microsoft.com/office/drawing/2014/main" id="{0F363B2B-DD4B-48EF-9AEB-4859450E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0257" y="4051114"/>
              <a:ext cx="131587" cy="55678"/>
            </a:xfrm>
            <a:custGeom>
              <a:avLst/>
              <a:gdLst>
                <a:gd name="T0" fmla="*/ 2147483647 w 50"/>
                <a:gd name="T1" fmla="*/ 2147483647 h 26"/>
                <a:gd name="T2" fmla="*/ 2147483647 w 50"/>
                <a:gd name="T3" fmla="*/ 2147483647 h 26"/>
                <a:gd name="T4" fmla="*/ 2147483647 w 50"/>
                <a:gd name="T5" fmla="*/ 2147483647 h 26"/>
                <a:gd name="T6" fmla="*/ 2147483647 w 50"/>
                <a:gd name="T7" fmla="*/ 2147483647 h 26"/>
                <a:gd name="T8" fmla="*/ 2147483647 w 50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26"/>
                <a:gd name="T17" fmla="*/ 50 w 5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26">
                  <a:moveTo>
                    <a:pt x="7" y="23"/>
                  </a:moveTo>
                  <a:cubicBezTo>
                    <a:pt x="16" y="14"/>
                    <a:pt x="32" y="6"/>
                    <a:pt x="45" y="10"/>
                  </a:cubicBezTo>
                  <a:cubicBezTo>
                    <a:pt x="48" y="11"/>
                    <a:pt x="50" y="5"/>
                    <a:pt x="46" y="4"/>
                  </a:cubicBezTo>
                  <a:cubicBezTo>
                    <a:pt x="31" y="0"/>
                    <a:pt x="13" y="8"/>
                    <a:pt x="2" y="19"/>
                  </a:cubicBezTo>
                  <a:cubicBezTo>
                    <a:pt x="0" y="22"/>
                    <a:pt x="4" y="26"/>
                    <a:pt x="7" y="23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4">
              <a:extLst>
                <a:ext uri="{FF2B5EF4-FFF2-40B4-BE49-F238E27FC236}">
                  <a16:creationId xmlns="" xmlns:a16="http://schemas.microsoft.com/office/drawing/2014/main" id="{8F993CA8-D4A3-44B2-AB8C-0759A6738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9646" y="4009871"/>
              <a:ext cx="44571" cy="30933"/>
            </a:xfrm>
            <a:custGeom>
              <a:avLst/>
              <a:gdLst>
                <a:gd name="T0" fmla="*/ 2147483647 w 17"/>
                <a:gd name="T1" fmla="*/ 2147483647 h 14"/>
                <a:gd name="T2" fmla="*/ 2147483647 w 17"/>
                <a:gd name="T3" fmla="*/ 2147483647 h 14"/>
                <a:gd name="T4" fmla="*/ 2147483647 w 17"/>
                <a:gd name="T5" fmla="*/ 2147483647 h 14"/>
                <a:gd name="T6" fmla="*/ 2147483647 w 17"/>
                <a:gd name="T7" fmla="*/ 2147483647 h 14"/>
                <a:gd name="T8" fmla="*/ 2147483647 w 17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4"/>
                <a:gd name="T17" fmla="*/ 17 w 1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4">
                  <a:moveTo>
                    <a:pt x="7" y="12"/>
                  </a:moveTo>
                  <a:cubicBezTo>
                    <a:pt x="9" y="10"/>
                    <a:pt x="11" y="8"/>
                    <a:pt x="13" y="8"/>
                  </a:cubicBezTo>
                  <a:cubicBezTo>
                    <a:pt x="17" y="6"/>
                    <a:pt x="15" y="0"/>
                    <a:pt x="11" y="2"/>
                  </a:cubicBezTo>
                  <a:cubicBezTo>
                    <a:pt x="8" y="3"/>
                    <a:pt x="5" y="5"/>
                    <a:pt x="3" y="7"/>
                  </a:cubicBezTo>
                  <a:cubicBezTo>
                    <a:pt x="0" y="10"/>
                    <a:pt x="4" y="14"/>
                    <a:pt x="7" y="12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41">
              <a:extLst>
                <a:ext uri="{FF2B5EF4-FFF2-40B4-BE49-F238E27FC236}">
                  <a16:creationId xmlns="" xmlns:a16="http://schemas.microsoft.com/office/drawing/2014/main" id="{91445810-D8D4-41FF-BD18-7F3AE831A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763" y="6241108"/>
              <a:ext cx="1322240" cy="624830"/>
            </a:xfrm>
            <a:custGeom>
              <a:avLst/>
              <a:gdLst>
                <a:gd name="T0" fmla="*/ 2147483647 w 502"/>
                <a:gd name="T1" fmla="*/ 2147483647 h 286"/>
                <a:gd name="T2" fmla="*/ 2147483647 w 502"/>
                <a:gd name="T3" fmla="*/ 2147483647 h 286"/>
                <a:gd name="T4" fmla="*/ 2147483647 w 502"/>
                <a:gd name="T5" fmla="*/ 2147483647 h 286"/>
                <a:gd name="T6" fmla="*/ 2147483647 w 502"/>
                <a:gd name="T7" fmla="*/ 2147483647 h 286"/>
                <a:gd name="T8" fmla="*/ 0 w 502"/>
                <a:gd name="T9" fmla="*/ 2147483647 h 286"/>
                <a:gd name="T10" fmla="*/ 2147483647 w 502"/>
                <a:gd name="T11" fmla="*/ 2147483647 h 286"/>
                <a:gd name="T12" fmla="*/ 2147483647 w 502"/>
                <a:gd name="T13" fmla="*/ 2147483647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286"/>
                <a:gd name="T23" fmla="*/ 502 w 502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286">
                  <a:moveTo>
                    <a:pt x="491" y="43"/>
                  </a:moveTo>
                  <a:cubicBezTo>
                    <a:pt x="487" y="25"/>
                    <a:pt x="412" y="16"/>
                    <a:pt x="360" y="11"/>
                  </a:cubicBezTo>
                  <a:cubicBezTo>
                    <a:pt x="323" y="8"/>
                    <a:pt x="244" y="5"/>
                    <a:pt x="221" y="7"/>
                  </a:cubicBezTo>
                  <a:cubicBezTo>
                    <a:pt x="198" y="10"/>
                    <a:pt x="64" y="0"/>
                    <a:pt x="46" y="23"/>
                  </a:cubicBezTo>
                  <a:cubicBezTo>
                    <a:pt x="38" y="34"/>
                    <a:pt x="19" y="158"/>
                    <a:pt x="0" y="286"/>
                  </a:cubicBezTo>
                  <a:cubicBezTo>
                    <a:pt x="502" y="286"/>
                    <a:pt x="502" y="286"/>
                    <a:pt x="502" y="286"/>
                  </a:cubicBezTo>
                  <a:cubicBezTo>
                    <a:pt x="497" y="158"/>
                    <a:pt x="493" y="50"/>
                    <a:pt x="491" y="43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42">
              <a:extLst>
                <a:ext uri="{FF2B5EF4-FFF2-40B4-BE49-F238E27FC236}">
                  <a16:creationId xmlns="" xmlns:a16="http://schemas.microsoft.com/office/drawing/2014/main" id="{8CBC6A8E-5F71-486A-87BF-6FB293593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3048" y="6241108"/>
              <a:ext cx="1322240" cy="624830"/>
            </a:xfrm>
            <a:custGeom>
              <a:avLst/>
              <a:gdLst>
                <a:gd name="T0" fmla="*/ 2147483647 w 502"/>
                <a:gd name="T1" fmla="*/ 2147483647 h 286"/>
                <a:gd name="T2" fmla="*/ 2147483647 w 502"/>
                <a:gd name="T3" fmla="*/ 2147483647 h 286"/>
                <a:gd name="T4" fmla="*/ 2147483647 w 502"/>
                <a:gd name="T5" fmla="*/ 2147483647 h 286"/>
                <a:gd name="T6" fmla="*/ 2147483647 w 502"/>
                <a:gd name="T7" fmla="*/ 2147483647 h 286"/>
                <a:gd name="T8" fmla="*/ 0 w 502"/>
                <a:gd name="T9" fmla="*/ 2147483647 h 286"/>
                <a:gd name="T10" fmla="*/ 2147483647 w 502"/>
                <a:gd name="T11" fmla="*/ 2147483647 h 286"/>
                <a:gd name="T12" fmla="*/ 2147483647 w 502"/>
                <a:gd name="T13" fmla="*/ 2147483647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286"/>
                <a:gd name="T23" fmla="*/ 502 w 502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286">
                  <a:moveTo>
                    <a:pt x="456" y="23"/>
                  </a:moveTo>
                  <a:cubicBezTo>
                    <a:pt x="439" y="0"/>
                    <a:pt x="304" y="10"/>
                    <a:pt x="281" y="7"/>
                  </a:cubicBezTo>
                  <a:cubicBezTo>
                    <a:pt x="258" y="5"/>
                    <a:pt x="179" y="9"/>
                    <a:pt x="142" y="12"/>
                  </a:cubicBezTo>
                  <a:cubicBezTo>
                    <a:pt x="90" y="16"/>
                    <a:pt x="16" y="25"/>
                    <a:pt x="11" y="43"/>
                  </a:cubicBezTo>
                  <a:cubicBezTo>
                    <a:pt x="10" y="50"/>
                    <a:pt x="5" y="158"/>
                    <a:pt x="0" y="286"/>
                  </a:cubicBezTo>
                  <a:cubicBezTo>
                    <a:pt x="502" y="286"/>
                    <a:pt x="502" y="286"/>
                    <a:pt x="502" y="286"/>
                  </a:cubicBezTo>
                  <a:cubicBezTo>
                    <a:pt x="484" y="158"/>
                    <a:pt x="464" y="34"/>
                    <a:pt x="456" y="23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1463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3</a:t>
            </a:r>
            <a:r>
              <a:rPr lang="zh-CN" altLang="en-US" dirty="0"/>
              <a:t>章 云服务与应用</a:t>
            </a:r>
            <a:endParaRPr lang="zh-CN" altLang="en-US" dirty="0"/>
          </a:p>
        </p:txBody>
      </p:sp>
      <p:grpSp>
        <p:nvGrpSpPr>
          <p:cNvPr id="43" name="组合 42"/>
          <p:cNvGrpSpPr/>
          <p:nvPr/>
        </p:nvGrpSpPr>
        <p:grpSpPr>
          <a:xfrm>
            <a:off x="993775" y="5746248"/>
            <a:ext cx="9551753" cy="926432"/>
            <a:chOff x="1325" y="8641"/>
            <a:chExt cx="16104" cy="1770"/>
          </a:xfrm>
        </p:grpSpPr>
        <p:sp>
          <p:nvSpPr>
            <p:cNvPr id="42" name="矩形 41"/>
            <p:cNvSpPr/>
            <p:nvPr/>
          </p:nvSpPr>
          <p:spPr>
            <a:xfrm flipV="1">
              <a:off x="2093" y="10339"/>
              <a:ext cx="15336" cy="72"/>
            </a:xfrm>
            <a:prstGeom prst="rect">
              <a:avLst/>
            </a:prstGeom>
            <a:solidFill>
              <a:srgbClr val="3A4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0" name="互联网"/>
            <p:cNvSpPr/>
            <p:nvPr/>
          </p:nvSpPr>
          <p:spPr bwMode="auto">
            <a:xfrm>
              <a:off x="1325" y="8641"/>
              <a:ext cx="1888" cy="1581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3A4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文本占位符 15"/>
          <p:cNvSpPr txBox="1">
            <a:spLocks/>
          </p:cNvSpPr>
          <p:nvPr/>
        </p:nvSpPr>
        <p:spPr>
          <a:xfrm>
            <a:off x="2974975" y="1112360"/>
            <a:ext cx="3657600" cy="609600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91235" indent="-3810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46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423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4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40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3670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39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505" indent="-304800" algn="l" defTabSz="1219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3.2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云应用</a:t>
            </a:r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53D4BEBF-E775-4E77-9BD3-C2318AEACBD4}"/>
              </a:ext>
            </a:extLst>
          </p:cNvPr>
          <p:cNvGrpSpPr>
            <a:grpSpLocks/>
          </p:cNvGrpSpPr>
          <p:nvPr/>
        </p:nvGrpSpPr>
        <p:grpSpPr bwMode="auto">
          <a:xfrm>
            <a:off x="2356829" y="2377347"/>
            <a:ext cx="7934037" cy="3372562"/>
            <a:chOff x="2290763" y="2182813"/>
            <a:chExt cx="8264525" cy="4683125"/>
          </a:xfrm>
        </p:grpSpPr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DA41E17F-E29E-483E-B2E1-AEFABB947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091" y="2182813"/>
              <a:ext cx="5980849" cy="3542760"/>
            </a:xfrm>
            <a:custGeom>
              <a:avLst/>
              <a:gdLst>
                <a:gd name="T0" fmla="*/ 2147483647 w 2269"/>
                <a:gd name="T1" fmla="*/ 2147483647 h 1621"/>
                <a:gd name="T2" fmla="*/ 2147483647 w 2269"/>
                <a:gd name="T3" fmla="*/ 2147483647 h 1621"/>
                <a:gd name="T4" fmla="*/ 2147483647 w 2269"/>
                <a:gd name="T5" fmla="*/ 2147483647 h 1621"/>
                <a:gd name="T6" fmla="*/ 0 w 2269"/>
                <a:gd name="T7" fmla="*/ 2147483647 h 1621"/>
                <a:gd name="T8" fmla="*/ 0 w 2269"/>
                <a:gd name="T9" fmla="*/ 2147483647 h 1621"/>
                <a:gd name="T10" fmla="*/ 2147483647 w 2269"/>
                <a:gd name="T11" fmla="*/ 0 h 1621"/>
                <a:gd name="T12" fmla="*/ 2147483647 w 2269"/>
                <a:gd name="T13" fmla="*/ 0 h 1621"/>
                <a:gd name="T14" fmla="*/ 2147483647 w 2269"/>
                <a:gd name="T15" fmla="*/ 2147483647 h 1621"/>
                <a:gd name="T16" fmla="*/ 2147483647 w 2269"/>
                <a:gd name="T17" fmla="*/ 2147483647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9"/>
                <a:gd name="T28" fmla="*/ 0 h 1621"/>
                <a:gd name="T29" fmla="*/ 2269 w 2269"/>
                <a:gd name="T30" fmla="*/ 1621 h 16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9" h="1621">
                  <a:moveTo>
                    <a:pt x="2269" y="1496"/>
                  </a:moveTo>
                  <a:cubicBezTo>
                    <a:pt x="2269" y="1576"/>
                    <a:pt x="2224" y="1621"/>
                    <a:pt x="2144" y="1621"/>
                  </a:cubicBezTo>
                  <a:cubicBezTo>
                    <a:pt x="125" y="1621"/>
                    <a:pt x="125" y="1621"/>
                    <a:pt x="125" y="1621"/>
                  </a:cubicBezTo>
                  <a:cubicBezTo>
                    <a:pt x="44" y="1621"/>
                    <a:pt x="0" y="1576"/>
                    <a:pt x="0" y="149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44"/>
                    <a:pt x="44" y="0"/>
                    <a:pt x="125" y="0"/>
                  </a:cubicBezTo>
                  <a:cubicBezTo>
                    <a:pt x="2144" y="0"/>
                    <a:pt x="2144" y="0"/>
                    <a:pt x="2144" y="0"/>
                  </a:cubicBezTo>
                  <a:cubicBezTo>
                    <a:pt x="2224" y="0"/>
                    <a:pt x="2269" y="44"/>
                    <a:pt x="2269" y="124"/>
                  </a:cubicBezTo>
                  <a:lnTo>
                    <a:pt x="2269" y="1496"/>
                  </a:lnTo>
                  <a:close/>
                </a:path>
              </a:pathLst>
            </a:custGeom>
            <a:solidFill>
              <a:srgbClr val="1E1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Oval 7">
              <a:extLst>
                <a:ext uri="{FF2B5EF4-FFF2-40B4-BE49-F238E27FC236}">
                  <a16:creationId xmlns="" xmlns:a16="http://schemas.microsoft.com/office/drawing/2014/main" id="{DEDC5A2F-3C0F-41BD-AFDE-9F98BAF27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205" y="3508770"/>
              <a:ext cx="40326" cy="35057"/>
            </a:xfrm>
            <a:prstGeom prst="ellipse">
              <a:avLst/>
            </a:prstGeom>
            <a:solidFill>
              <a:srgbClr val="4F53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anose="05000000000000000000" pitchFamily="2" charset="2"/>
                <a:buChar char="n"/>
                <a:defRPr sz="1200">
                  <a:solidFill>
                    <a:srgbClr val="5F5F5F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919E7D9B-8409-484D-98FC-B9C863918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013" y="2570496"/>
              <a:ext cx="5030025" cy="2761209"/>
            </a:xfrm>
            <a:custGeom>
              <a:avLst/>
              <a:gdLst>
                <a:gd name="T0" fmla="*/ 2147483647 w 1908"/>
                <a:gd name="T1" fmla="*/ 2147483647 h 1264"/>
                <a:gd name="T2" fmla="*/ 2147483647 w 1908"/>
                <a:gd name="T3" fmla="*/ 2147483647 h 1264"/>
                <a:gd name="T4" fmla="*/ 2147483647 w 1908"/>
                <a:gd name="T5" fmla="*/ 2147483647 h 1264"/>
                <a:gd name="T6" fmla="*/ 0 w 1908"/>
                <a:gd name="T7" fmla="*/ 2147483647 h 1264"/>
                <a:gd name="T8" fmla="*/ 0 w 1908"/>
                <a:gd name="T9" fmla="*/ 2147483647 h 1264"/>
                <a:gd name="T10" fmla="*/ 2147483647 w 1908"/>
                <a:gd name="T11" fmla="*/ 0 h 1264"/>
                <a:gd name="T12" fmla="*/ 2147483647 w 1908"/>
                <a:gd name="T13" fmla="*/ 0 h 1264"/>
                <a:gd name="T14" fmla="*/ 2147483647 w 1908"/>
                <a:gd name="T15" fmla="*/ 2147483647 h 1264"/>
                <a:gd name="T16" fmla="*/ 2147483647 w 1908"/>
                <a:gd name="T17" fmla="*/ 2147483647 h 1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8"/>
                <a:gd name="T28" fmla="*/ 0 h 1264"/>
                <a:gd name="T29" fmla="*/ 1908 w 1908"/>
                <a:gd name="T30" fmla="*/ 1264 h 12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8" h="1264">
                  <a:moveTo>
                    <a:pt x="1908" y="1256"/>
                  </a:moveTo>
                  <a:cubicBezTo>
                    <a:pt x="1908" y="1260"/>
                    <a:pt x="1905" y="1264"/>
                    <a:pt x="1900" y="1264"/>
                  </a:cubicBezTo>
                  <a:cubicBezTo>
                    <a:pt x="8" y="1264"/>
                    <a:pt x="8" y="1264"/>
                    <a:pt x="8" y="1264"/>
                  </a:cubicBezTo>
                  <a:cubicBezTo>
                    <a:pt x="3" y="1264"/>
                    <a:pt x="0" y="1260"/>
                    <a:pt x="0" y="125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900" y="0"/>
                    <a:pt x="1900" y="0"/>
                    <a:pt x="1900" y="0"/>
                  </a:cubicBezTo>
                  <a:cubicBezTo>
                    <a:pt x="1905" y="0"/>
                    <a:pt x="1908" y="3"/>
                    <a:pt x="1908" y="8"/>
                  </a:cubicBezTo>
                  <a:lnTo>
                    <a:pt x="1908" y="1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ts val="3000"/>
                </a:lnSpc>
              </a:pPr>
              <a:r>
                <a:rPr lang="en-US" altLang="zh-CN" sz="1800" dirty="0"/>
                <a:t>3.3.6</a:t>
              </a:r>
              <a:r>
                <a:rPr lang="zh-CN" altLang="en-US" sz="1800" dirty="0"/>
                <a:t>腾讯云</a:t>
              </a:r>
            </a:p>
            <a:p>
              <a:pPr>
                <a:lnSpc>
                  <a:spcPts val="3000"/>
                </a:lnSpc>
              </a:pPr>
              <a:r>
                <a:rPr lang="en-US" altLang="zh-CN" sz="1800" dirty="0"/>
                <a:t>3.3.7</a:t>
              </a:r>
              <a:r>
                <a:rPr lang="zh-CN" altLang="en-US" sz="1800" dirty="0"/>
                <a:t>教育云</a:t>
              </a:r>
            </a:p>
            <a:p>
              <a:pPr>
                <a:lnSpc>
                  <a:spcPts val="3000"/>
                </a:lnSpc>
              </a:pPr>
              <a:r>
                <a:rPr lang="en-US" altLang="zh-CN" sz="1800" dirty="0"/>
                <a:t>3.3.8</a:t>
              </a:r>
              <a:r>
                <a:rPr lang="zh-CN" altLang="en-US" sz="1800" dirty="0"/>
                <a:t>金融云</a:t>
              </a:r>
            </a:p>
            <a:p>
              <a:pPr>
                <a:lnSpc>
                  <a:spcPts val="3000"/>
                </a:lnSpc>
              </a:pPr>
              <a:r>
                <a:rPr lang="en-US" altLang="zh-CN" sz="1800" dirty="0"/>
                <a:t>3.3.9</a:t>
              </a:r>
              <a:r>
                <a:rPr lang="zh-CN" altLang="en-US" sz="1800" dirty="0"/>
                <a:t>医疗健康云</a:t>
              </a:r>
            </a:p>
            <a:p>
              <a:pPr>
                <a:lnSpc>
                  <a:spcPts val="3000"/>
                </a:lnSpc>
              </a:pPr>
              <a:r>
                <a:rPr lang="en-US" altLang="zh-CN" sz="1800" dirty="0"/>
                <a:t>3.3.10</a:t>
              </a:r>
              <a:r>
                <a:rPr lang="zh-CN" altLang="en-US" sz="1800" dirty="0"/>
                <a:t>交通云</a:t>
              </a:r>
              <a:endParaRPr lang="zh-CN" altLang="en-US" sz="1800" dirty="0"/>
            </a:p>
          </p:txBody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0D380BAB-C6C3-4AF9-BED1-09C51B6BF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373" y="3401538"/>
              <a:ext cx="1360442" cy="3423156"/>
            </a:xfrm>
            <a:custGeom>
              <a:avLst/>
              <a:gdLst>
                <a:gd name="T0" fmla="*/ 0 w 516"/>
                <a:gd name="T1" fmla="*/ 2147483647 h 1566"/>
                <a:gd name="T2" fmla="*/ 2147483647 w 516"/>
                <a:gd name="T3" fmla="*/ 2147483647 h 1566"/>
                <a:gd name="T4" fmla="*/ 2147483647 w 516"/>
                <a:gd name="T5" fmla="*/ 2147483647 h 1566"/>
                <a:gd name="T6" fmla="*/ 2147483647 w 516"/>
                <a:gd name="T7" fmla="*/ 2147483647 h 1566"/>
                <a:gd name="T8" fmla="*/ 2147483647 w 516"/>
                <a:gd name="T9" fmla="*/ 2147483647 h 1566"/>
                <a:gd name="T10" fmla="*/ 2147483647 w 516"/>
                <a:gd name="T11" fmla="*/ 2147483647 h 1566"/>
                <a:gd name="T12" fmla="*/ 2147483647 w 516"/>
                <a:gd name="T13" fmla="*/ 2147483647 h 1566"/>
                <a:gd name="T14" fmla="*/ 2147483647 w 516"/>
                <a:gd name="T15" fmla="*/ 2147483647 h 1566"/>
                <a:gd name="T16" fmla="*/ 2147483647 w 516"/>
                <a:gd name="T17" fmla="*/ 2147483647 h 1566"/>
                <a:gd name="T18" fmla="*/ 2147483647 w 516"/>
                <a:gd name="T19" fmla="*/ 2147483647 h 1566"/>
                <a:gd name="T20" fmla="*/ 2147483647 w 516"/>
                <a:gd name="T21" fmla="*/ 2147483647 h 1566"/>
                <a:gd name="T22" fmla="*/ 2147483647 w 516"/>
                <a:gd name="T23" fmla="*/ 2147483647 h 1566"/>
                <a:gd name="T24" fmla="*/ 2147483647 w 516"/>
                <a:gd name="T25" fmla="*/ 2147483647 h 1566"/>
                <a:gd name="T26" fmla="*/ 2147483647 w 516"/>
                <a:gd name="T27" fmla="*/ 2147483647 h 1566"/>
                <a:gd name="T28" fmla="*/ 2147483647 w 516"/>
                <a:gd name="T29" fmla="*/ 2147483647 h 1566"/>
                <a:gd name="T30" fmla="*/ 2147483647 w 516"/>
                <a:gd name="T31" fmla="*/ 2147483647 h 1566"/>
                <a:gd name="T32" fmla="*/ 2147483647 w 516"/>
                <a:gd name="T33" fmla="*/ 2147483647 h 1566"/>
                <a:gd name="T34" fmla="*/ 2147483647 w 516"/>
                <a:gd name="T35" fmla="*/ 2147483647 h 1566"/>
                <a:gd name="T36" fmla="*/ 2147483647 w 516"/>
                <a:gd name="T37" fmla="*/ 2147483647 h 1566"/>
                <a:gd name="T38" fmla="*/ 2147483647 w 516"/>
                <a:gd name="T39" fmla="*/ 2147483647 h 1566"/>
                <a:gd name="T40" fmla="*/ 2147483647 w 516"/>
                <a:gd name="T41" fmla="*/ 2147483647 h 1566"/>
                <a:gd name="T42" fmla="*/ 2147483647 w 516"/>
                <a:gd name="T43" fmla="*/ 2147483647 h 1566"/>
                <a:gd name="T44" fmla="*/ 2147483647 w 516"/>
                <a:gd name="T45" fmla="*/ 2147483647 h 1566"/>
                <a:gd name="T46" fmla="*/ 2147483647 w 516"/>
                <a:gd name="T47" fmla="*/ 2147483647 h 1566"/>
                <a:gd name="T48" fmla="*/ 2147483647 w 516"/>
                <a:gd name="T49" fmla="*/ 2147483647 h 1566"/>
                <a:gd name="T50" fmla="*/ 2147483647 w 516"/>
                <a:gd name="T51" fmla="*/ 2147483647 h 1566"/>
                <a:gd name="T52" fmla="*/ 2147483647 w 516"/>
                <a:gd name="T53" fmla="*/ 2147483647 h 1566"/>
                <a:gd name="T54" fmla="*/ 2147483647 w 516"/>
                <a:gd name="T55" fmla="*/ 2147483647 h 1566"/>
                <a:gd name="T56" fmla="*/ 2147483647 w 516"/>
                <a:gd name="T57" fmla="*/ 2147483647 h 1566"/>
                <a:gd name="T58" fmla="*/ 2147483647 w 516"/>
                <a:gd name="T59" fmla="*/ 2147483647 h 1566"/>
                <a:gd name="T60" fmla="*/ 0 w 516"/>
                <a:gd name="T61" fmla="*/ 2147483647 h 15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6"/>
                <a:gd name="T94" fmla="*/ 0 h 1566"/>
                <a:gd name="T95" fmla="*/ 516 w 516"/>
                <a:gd name="T96" fmla="*/ 1566 h 15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6" h="1566">
                  <a:moveTo>
                    <a:pt x="0" y="1561"/>
                  </a:moveTo>
                  <a:cubicBezTo>
                    <a:pt x="0" y="1561"/>
                    <a:pt x="40" y="1341"/>
                    <a:pt x="59" y="1260"/>
                  </a:cubicBezTo>
                  <a:cubicBezTo>
                    <a:pt x="78" y="1179"/>
                    <a:pt x="100" y="1064"/>
                    <a:pt x="109" y="931"/>
                  </a:cubicBezTo>
                  <a:cubicBezTo>
                    <a:pt x="112" y="883"/>
                    <a:pt x="110" y="737"/>
                    <a:pt x="113" y="635"/>
                  </a:cubicBezTo>
                  <a:cubicBezTo>
                    <a:pt x="116" y="533"/>
                    <a:pt x="107" y="498"/>
                    <a:pt x="116" y="435"/>
                  </a:cubicBezTo>
                  <a:cubicBezTo>
                    <a:pt x="123" y="384"/>
                    <a:pt x="117" y="379"/>
                    <a:pt x="118" y="359"/>
                  </a:cubicBezTo>
                  <a:cubicBezTo>
                    <a:pt x="120" y="338"/>
                    <a:pt x="123" y="312"/>
                    <a:pt x="134" y="295"/>
                  </a:cubicBezTo>
                  <a:cubicBezTo>
                    <a:pt x="145" y="278"/>
                    <a:pt x="194" y="215"/>
                    <a:pt x="219" y="191"/>
                  </a:cubicBezTo>
                  <a:cubicBezTo>
                    <a:pt x="244" y="166"/>
                    <a:pt x="326" y="81"/>
                    <a:pt x="326" y="81"/>
                  </a:cubicBezTo>
                  <a:cubicBezTo>
                    <a:pt x="326" y="81"/>
                    <a:pt x="325" y="35"/>
                    <a:pt x="340" y="21"/>
                  </a:cubicBezTo>
                  <a:cubicBezTo>
                    <a:pt x="355" y="5"/>
                    <a:pt x="380" y="0"/>
                    <a:pt x="407" y="6"/>
                  </a:cubicBezTo>
                  <a:cubicBezTo>
                    <a:pt x="435" y="12"/>
                    <a:pt x="452" y="30"/>
                    <a:pt x="464" y="55"/>
                  </a:cubicBezTo>
                  <a:cubicBezTo>
                    <a:pt x="464" y="55"/>
                    <a:pt x="483" y="108"/>
                    <a:pt x="489" y="141"/>
                  </a:cubicBezTo>
                  <a:cubicBezTo>
                    <a:pt x="494" y="173"/>
                    <a:pt x="497" y="182"/>
                    <a:pt x="490" y="220"/>
                  </a:cubicBezTo>
                  <a:cubicBezTo>
                    <a:pt x="482" y="259"/>
                    <a:pt x="471" y="283"/>
                    <a:pt x="470" y="310"/>
                  </a:cubicBezTo>
                  <a:cubicBezTo>
                    <a:pt x="470" y="336"/>
                    <a:pt x="468" y="361"/>
                    <a:pt x="481" y="415"/>
                  </a:cubicBezTo>
                  <a:cubicBezTo>
                    <a:pt x="495" y="468"/>
                    <a:pt x="504" y="533"/>
                    <a:pt x="505" y="545"/>
                  </a:cubicBezTo>
                  <a:cubicBezTo>
                    <a:pt x="506" y="557"/>
                    <a:pt x="516" y="611"/>
                    <a:pt x="513" y="657"/>
                  </a:cubicBezTo>
                  <a:cubicBezTo>
                    <a:pt x="510" y="704"/>
                    <a:pt x="502" y="749"/>
                    <a:pt x="496" y="766"/>
                  </a:cubicBezTo>
                  <a:cubicBezTo>
                    <a:pt x="491" y="783"/>
                    <a:pt x="490" y="790"/>
                    <a:pt x="490" y="792"/>
                  </a:cubicBezTo>
                  <a:cubicBezTo>
                    <a:pt x="490" y="795"/>
                    <a:pt x="490" y="811"/>
                    <a:pt x="488" y="819"/>
                  </a:cubicBezTo>
                  <a:cubicBezTo>
                    <a:pt x="485" y="828"/>
                    <a:pt x="481" y="837"/>
                    <a:pt x="481" y="837"/>
                  </a:cubicBezTo>
                  <a:cubicBezTo>
                    <a:pt x="481" y="837"/>
                    <a:pt x="487" y="856"/>
                    <a:pt x="488" y="871"/>
                  </a:cubicBezTo>
                  <a:cubicBezTo>
                    <a:pt x="489" y="886"/>
                    <a:pt x="495" y="934"/>
                    <a:pt x="485" y="966"/>
                  </a:cubicBezTo>
                  <a:cubicBezTo>
                    <a:pt x="475" y="997"/>
                    <a:pt x="459" y="1022"/>
                    <a:pt x="451" y="1034"/>
                  </a:cubicBezTo>
                  <a:cubicBezTo>
                    <a:pt x="442" y="1045"/>
                    <a:pt x="439" y="1056"/>
                    <a:pt x="435" y="1071"/>
                  </a:cubicBezTo>
                  <a:cubicBezTo>
                    <a:pt x="430" y="1087"/>
                    <a:pt x="428" y="1089"/>
                    <a:pt x="425" y="1116"/>
                  </a:cubicBezTo>
                  <a:cubicBezTo>
                    <a:pt x="421" y="1144"/>
                    <a:pt x="414" y="1194"/>
                    <a:pt x="416" y="1216"/>
                  </a:cubicBezTo>
                  <a:cubicBezTo>
                    <a:pt x="418" y="1238"/>
                    <a:pt x="422" y="1430"/>
                    <a:pt x="423" y="1461"/>
                  </a:cubicBezTo>
                  <a:cubicBezTo>
                    <a:pt x="424" y="1491"/>
                    <a:pt x="416" y="1566"/>
                    <a:pt x="416" y="1566"/>
                  </a:cubicBezTo>
                  <a:lnTo>
                    <a:pt x="0" y="1561"/>
                  </a:lnTo>
                  <a:close/>
                </a:path>
              </a:pathLst>
            </a:custGeom>
            <a:solidFill>
              <a:srgbClr val="F5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="" xmlns:a16="http://schemas.microsoft.com/office/drawing/2014/main" id="{071966AC-FEBD-4B15-B4D7-9F2E70590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882" y="3657244"/>
              <a:ext cx="261053" cy="913530"/>
            </a:xfrm>
            <a:custGeom>
              <a:avLst/>
              <a:gdLst>
                <a:gd name="T0" fmla="*/ 2147483647 w 99"/>
                <a:gd name="T1" fmla="*/ 2147483647 h 418"/>
                <a:gd name="T2" fmla="*/ 2147483647 w 99"/>
                <a:gd name="T3" fmla="*/ 2147483647 h 418"/>
                <a:gd name="T4" fmla="*/ 2147483647 w 99"/>
                <a:gd name="T5" fmla="*/ 2147483647 h 418"/>
                <a:gd name="T6" fmla="*/ 2147483647 w 99"/>
                <a:gd name="T7" fmla="*/ 2147483647 h 418"/>
                <a:gd name="T8" fmla="*/ 2147483647 w 99"/>
                <a:gd name="T9" fmla="*/ 2147483647 h 418"/>
                <a:gd name="T10" fmla="*/ 0 w 99"/>
                <a:gd name="T11" fmla="*/ 2147483647 h 418"/>
                <a:gd name="T12" fmla="*/ 2147483647 w 99"/>
                <a:gd name="T13" fmla="*/ 2147483647 h 418"/>
                <a:gd name="T14" fmla="*/ 2147483647 w 99"/>
                <a:gd name="T15" fmla="*/ 2147483647 h 418"/>
                <a:gd name="T16" fmla="*/ 2147483647 w 99"/>
                <a:gd name="T17" fmla="*/ 2147483647 h 418"/>
                <a:gd name="T18" fmla="*/ 2147483647 w 99"/>
                <a:gd name="T19" fmla="*/ 0 h 418"/>
                <a:gd name="T20" fmla="*/ 2147483647 w 99"/>
                <a:gd name="T21" fmla="*/ 2147483647 h 4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418"/>
                <a:gd name="T35" fmla="*/ 99 w 99"/>
                <a:gd name="T36" fmla="*/ 418 h 4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418">
                  <a:moveTo>
                    <a:pt x="96" y="37"/>
                  </a:moveTo>
                  <a:cubicBezTo>
                    <a:pt x="96" y="37"/>
                    <a:pt x="92" y="81"/>
                    <a:pt x="94" y="90"/>
                  </a:cubicBezTo>
                  <a:cubicBezTo>
                    <a:pt x="96" y="99"/>
                    <a:pt x="92" y="130"/>
                    <a:pt x="93" y="141"/>
                  </a:cubicBezTo>
                  <a:cubicBezTo>
                    <a:pt x="95" y="151"/>
                    <a:pt x="93" y="190"/>
                    <a:pt x="91" y="206"/>
                  </a:cubicBezTo>
                  <a:cubicBezTo>
                    <a:pt x="89" y="222"/>
                    <a:pt x="84" y="260"/>
                    <a:pt x="66" y="300"/>
                  </a:cubicBezTo>
                  <a:cubicBezTo>
                    <a:pt x="49" y="340"/>
                    <a:pt x="0" y="418"/>
                    <a:pt x="0" y="418"/>
                  </a:cubicBezTo>
                  <a:cubicBezTo>
                    <a:pt x="0" y="418"/>
                    <a:pt x="44" y="318"/>
                    <a:pt x="50" y="293"/>
                  </a:cubicBezTo>
                  <a:cubicBezTo>
                    <a:pt x="57" y="268"/>
                    <a:pt x="69" y="164"/>
                    <a:pt x="70" y="135"/>
                  </a:cubicBezTo>
                  <a:cubicBezTo>
                    <a:pt x="71" y="105"/>
                    <a:pt x="87" y="50"/>
                    <a:pt x="89" y="44"/>
                  </a:cubicBezTo>
                  <a:cubicBezTo>
                    <a:pt x="90" y="38"/>
                    <a:pt x="99" y="0"/>
                    <a:pt x="99" y="0"/>
                  </a:cubicBezTo>
                  <a:lnTo>
                    <a:pt x="96" y="37"/>
                  </a:lnTo>
                  <a:close/>
                </a:path>
              </a:pathLst>
            </a:custGeom>
            <a:solidFill>
              <a:srgbClr val="E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="" xmlns:a16="http://schemas.microsoft.com/office/drawing/2014/main" id="{9F931828-73B2-4217-8A9B-DB8CC96F4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646" y="3420098"/>
              <a:ext cx="297132" cy="241271"/>
            </a:xfrm>
            <a:custGeom>
              <a:avLst/>
              <a:gdLst>
                <a:gd name="T0" fmla="*/ 2147483647 w 113"/>
                <a:gd name="T1" fmla="*/ 2147483647 h 111"/>
                <a:gd name="T2" fmla="*/ 2147483647 w 113"/>
                <a:gd name="T3" fmla="*/ 2147483647 h 111"/>
                <a:gd name="T4" fmla="*/ 2147483647 w 113"/>
                <a:gd name="T5" fmla="*/ 2147483647 h 111"/>
                <a:gd name="T6" fmla="*/ 2147483647 w 113"/>
                <a:gd name="T7" fmla="*/ 2147483647 h 111"/>
                <a:gd name="T8" fmla="*/ 2147483647 w 113"/>
                <a:gd name="T9" fmla="*/ 2147483647 h 111"/>
                <a:gd name="T10" fmla="*/ 2147483647 w 113"/>
                <a:gd name="T11" fmla="*/ 2147483647 h 111"/>
                <a:gd name="T12" fmla="*/ 2147483647 w 113"/>
                <a:gd name="T13" fmla="*/ 2147483647 h 111"/>
                <a:gd name="T14" fmla="*/ 2147483647 w 113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1"/>
                <a:gd name="T26" fmla="*/ 113 w 113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1">
                  <a:moveTo>
                    <a:pt x="1" y="68"/>
                  </a:moveTo>
                  <a:cubicBezTo>
                    <a:pt x="3" y="76"/>
                    <a:pt x="6" y="107"/>
                    <a:pt x="26" y="109"/>
                  </a:cubicBezTo>
                  <a:cubicBezTo>
                    <a:pt x="46" y="111"/>
                    <a:pt x="85" y="108"/>
                    <a:pt x="101" y="100"/>
                  </a:cubicBezTo>
                  <a:cubicBezTo>
                    <a:pt x="110" y="95"/>
                    <a:pt x="113" y="80"/>
                    <a:pt x="108" y="59"/>
                  </a:cubicBezTo>
                  <a:cubicBezTo>
                    <a:pt x="102" y="33"/>
                    <a:pt x="89" y="14"/>
                    <a:pt x="75" y="8"/>
                  </a:cubicBezTo>
                  <a:cubicBezTo>
                    <a:pt x="56" y="0"/>
                    <a:pt x="27" y="3"/>
                    <a:pt x="17" y="13"/>
                  </a:cubicBezTo>
                  <a:cubicBezTo>
                    <a:pt x="6" y="22"/>
                    <a:pt x="2" y="41"/>
                    <a:pt x="1" y="50"/>
                  </a:cubicBezTo>
                  <a:cubicBezTo>
                    <a:pt x="0" y="60"/>
                    <a:pt x="1" y="68"/>
                    <a:pt x="1" y="68"/>
                  </a:cubicBezTo>
                  <a:close/>
                </a:path>
              </a:pathLst>
            </a:custGeom>
            <a:solidFill>
              <a:srgbClr val="F5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="" xmlns:a16="http://schemas.microsoft.com/office/drawing/2014/main" id="{82544A47-7DD1-43F1-BD7E-21508FE81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381" y="3943882"/>
              <a:ext cx="237706" cy="43306"/>
            </a:xfrm>
            <a:custGeom>
              <a:avLst/>
              <a:gdLst>
                <a:gd name="T0" fmla="*/ 2147483647 w 90"/>
                <a:gd name="T1" fmla="*/ 2147483647 h 20"/>
                <a:gd name="T2" fmla="*/ 2147483647 w 90"/>
                <a:gd name="T3" fmla="*/ 2147483647 h 20"/>
                <a:gd name="T4" fmla="*/ 2147483647 w 90"/>
                <a:gd name="T5" fmla="*/ 2147483647 h 20"/>
                <a:gd name="T6" fmla="*/ 2147483647 w 90"/>
                <a:gd name="T7" fmla="*/ 2147483647 h 20"/>
                <a:gd name="T8" fmla="*/ 2147483647 w 90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20"/>
                <a:gd name="T17" fmla="*/ 90 w 9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20">
                  <a:moveTo>
                    <a:pt x="3" y="7"/>
                  </a:moveTo>
                  <a:cubicBezTo>
                    <a:pt x="29" y="20"/>
                    <a:pt x="59" y="16"/>
                    <a:pt x="86" y="11"/>
                  </a:cubicBezTo>
                  <a:cubicBezTo>
                    <a:pt x="90" y="11"/>
                    <a:pt x="88" y="5"/>
                    <a:pt x="85" y="5"/>
                  </a:cubicBezTo>
                  <a:cubicBezTo>
                    <a:pt x="59" y="10"/>
                    <a:pt x="30" y="14"/>
                    <a:pt x="7" y="2"/>
                  </a:cubicBezTo>
                  <a:cubicBezTo>
                    <a:pt x="3" y="0"/>
                    <a:pt x="0" y="6"/>
                    <a:pt x="3" y="7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="" xmlns:a16="http://schemas.microsoft.com/office/drawing/2014/main" id="{E81EAC28-D48D-4F46-A100-D7621CF0B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728" y="3890267"/>
              <a:ext cx="203748" cy="20621"/>
            </a:xfrm>
            <a:custGeom>
              <a:avLst/>
              <a:gdLst>
                <a:gd name="T0" fmla="*/ 2147483647 w 77"/>
                <a:gd name="T1" fmla="*/ 2147483647 h 10"/>
                <a:gd name="T2" fmla="*/ 2147483647 w 77"/>
                <a:gd name="T3" fmla="*/ 2147483647 h 10"/>
                <a:gd name="T4" fmla="*/ 2147483647 w 77"/>
                <a:gd name="T5" fmla="*/ 2147483647 h 10"/>
                <a:gd name="T6" fmla="*/ 2147483647 w 77"/>
                <a:gd name="T7" fmla="*/ 2147483647 h 10"/>
                <a:gd name="T8" fmla="*/ 2147483647 w 77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0"/>
                <a:gd name="T17" fmla="*/ 77 w 7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0">
                  <a:moveTo>
                    <a:pt x="4" y="9"/>
                  </a:moveTo>
                  <a:cubicBezTo>
                    <a:pt x="27" y="9"/>
                    <a:pt x="50" y="10"/>
                    <a:pt x="73" y="7"/>
                  </a:cubicBezTo>
                  <a:cubicBezTo>
                    <a:pt x="77" y="6"/>
                    <a:pt x="77" y="0"/>
                    <a:pt x="73" y="1"/>
                  </a:cubicBezTo>
                  <a:cubicBezTo>
                    <a:pt x="50" y="3"/>
                    <a:pt x="27" y="3"/>
                    <a:pt x="4" y="3"/>
                  </a:cubicBezTo>
                  <a:cubicBezTo>
                    <a:pt x="0" y="3"/>
                    <a:pt x="0" y="9"/>
                    <a:pt x="4" y="9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="" xmlns:a16="http://schemas.microsoft.com/office/drawing/2014/main" id="{F55BD6F9-2066-45F5-BBF1-33314CB26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657" y="5230659"/>
              <a:ext cx="89140" cy="134040"/>
            </a:xfrm>
            <a:custGeom>
              <a:avLst/>
              <a:gdLst>
                <a:gd name="T0" fmla="*/ 2147483647 w 34"/>
                <a:gd name="T1" fmla="*/ 2147483647 h 61"/>
                <a:gd name="T2" fmla="*/ 2147483647 w 34"/>
                <a:gd name="T3" fmla="*/ 2147483647 h 61"/>
                <a:gd name="T4" fmla="*/ 2147483647 w 34"/>
                <a:gd name="T5" fmla="*/ 2147483647 h 61"/>
                <a:gd name="T6" fmla="*/ 2147483647 w 34"/>
                <a:gd name="T7" fmla="*/ 2147483647 h 61"/>
                <a:gd name="T8" fmla="*/ 2147483647 w 34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1"/>
                <a:gd name="T17" fmla="*/ 34 w 34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1">
                  <a:moveTo>
                    <a:pt x="27" y="4"/>
                  </a:moveTo>
                  <a:cubicBezTo>
                    <a:pt x="22" y="22"/>
                    <a:pt x="15" y="39"/>
                    <a:pt x="3" y="54"/>
                  </a:cubicBezTo>
                  <a:cubicBezTo>
                    <a:pt x="0" y="57"/>
                    <a:pt x="5" y="61"/>
                    <a:pt x="7" y="58"/>
                  </a:cubicBezTo>
                  <a:cubicBezTo>
                    <a:pt x="20" y="43"/>
                    <a:pt x="28" y="24"/>
                    <a:pt x="33" y="5"/>
                  </a:cubicBezTo>
                  <a:cubicBezTo>
                    <a:pt x="34" y="2"/>
                    <a:pt x="28" y="0"/>
                    <a:pt x="27" y="4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="" xmlns:a16="http://schemas.microsoft.com/office/drawing/2014/main" id="{8315EAD6-B1CA-451A-959C-48AF49E15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206" y="4051114"/>
              <a:ext cx="133710" cy="55678"/>
            </a:xfrm>
            <a:custGeom>
              <a:avLst/>
              <a:gdLst>
                <a:gd name="T0" fmla="*/ 2147483647 w 51"/>
                <a:gd name="T1" fmla="*/ 2147483647 h 26"/>
                <a:gd name="T2" fmla="*/ 2147483647 w 51"/>
                <a:gd name="T3" fmla="*/ 2147483647 h 26"/>
                <a:gd name="T4" fmla="*/ 2147483647 w 51"/>
                <a:gd name="T5" fmla="*/ 2147483647 h 26"/>
                <a:gd name="T6" fmla="*/ 2147483647 w 51"/>
                <a:gd name="T7" fmla="*/ 2147483647 h 26"/>
                <a:gd name="T8" fmla="*/ 2147483647 w 51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6"/>
                <a:gd name="T17" fmla="*/ 51 w 5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6">
                  <a:moveTo>
                    <a:pt x="48" y="19"/>
                  </a:moveTo>
                  <a:cubicBezTo>
                    <a:pt x="38" y="8"/>
                    <a:pt x="19" y="0"/>
                    <a:pt x="4" y="4"/>
                  </a:cubicBezTo>
                  <a:cubicBezTo>
                    <a:pt x="0" y="5"/>
                    <a:pt x="2" y="11"/>
                    <a:pt x="6" y="10"/>
                  </a:cubicBezTo>
                  <a:cubicBezTo>
                    <a:pt x="19" y="6"/>
                    <a:pt x="35" y="14"/>
                    <a:pt x="44" y="23"/>
                  </a:cubicBezTo>
                  <a:cubicBezTo>
                    <a:pt x="47" y="26"/>
                    <a:pt x="51" y="22"/>
                    <a:pt x="48" y="19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="" xmlns:a16="http://schemas.microsoft.com/office/drawing/2014/main" id="{13B08179-D272-4EF3-942E-413A5148B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959" y="4009871"/>
              <a:ext cx="42447" cy="30933"/>
            </a:xfrm>
            <a:custGeom>
              <a:avLst/>
              <a:gdLst>
                <a:gd name="T0" fmla="*/ 2147483647 w 16"/>
                <a:gd name="T1" fmla="*/ 2147483647 h 14"/>
                <a:gd name="T2" fmla="*/ 2147483647 w 16"/>
                <a:gd name="T3" fmla="*/ 2147483647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2147483647 w 16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4"/>
                <a:gd name="T17" fmla="*/ 16 w 1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4">
                  <a:moveTo>
                    <a:pt x="14" y="7"/>
                  </a:moveTo>
                  <a:cubicBezTo>
                    <a:pt x="11" y="5"/>
                    <a:pt x="9" y="3"/>
                    <a:pt x="5" y="2"/>
                  </a:cubicBezTo>
                  <a:cubicBezTo>
                    <a:pt x="1" y="0"/>
                    <a:pt x="0" y="6"/>
                    <a:pt x="4" y="8"/>
                  </a:cubicBezTo>
                  <a:cubicBezTo>
                    <a:pt x="6" y="8"/>
                    <a:pt x="8" y="10"/>
                    <a:pt x="9" y="12"/>
                  </a:cubicBezTo>
                  <a:cubicBezTo>
                    <a:pt x="12" y="14"/>
                    <a:pt x="16" y="10"/>
                    <a:pt x="14" y="7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="" xmlns:a16="http://schemas.microsoft.com/office/drawing/2014/main" id="{8725D010-E6CB-4817-AB0B-3E88B5C94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2361" y="3401538"/>
              <a:ext cx="1290403" cy="3258184"/>
            </a:xfrm>
            <a:custGeom>
              <a:avLst/>
              <a:gdLst>
                <a:gd name="T0" fmla="*/ 2147483647 w 490"/>
                <a:gd name="T1" fmla="*/ 2147483647 h 1491"/>
                <a:gd name="T2" fmla="*/ 2147483647 w 490"/>
                <a:gd name="T3" fmla="*/ 2147483647 h 1491"/>
                <a:gd name="T4" fmla="*/ 2147483647 w 490"/>
                <a:gd name="T5" fmla="*/ 2147483647 h 1491"/>
                <a:gd name="T6" fmla="*/ 2147483647 w 490"/>
                <a:gd name="T7" fmla="*/ 2147483647 h 1491"/>
                <a:gd name="T8" fmla="*/ 2147483647 w 490"/>
                <a:gd name="T9" fmla="*/ 2147483647 h 1491"/>
                <a:gd name="T10" fmla="*/ 2147483647 w 490"/>
                <a:gd name="T11" fmla="*/ 2147483647 h 1491"/>
                <a:gd name="T12" fmla="*/ 2147483647 w 490"/>
                <a:gd name="T13" fmla="*/ 2147483647 h 1491"/>
                <a:gd name="T14" fmla="*/ 2147483647 w 490"/>
                <a:gd name="T15" fmla="*/ 2147483647 h 1491"/>
                <a:gd name="T16" fmla="*/ 2147483647 w 490"/>
                <a:gd name="T17" fmla="*/ 2147483647 h 1491"/>
                <a:gd name="T18" fmla="*/ 2147483647 w 490"/>
                <a:gd name="T19" fmla="*/ 2147483647 h 1491"/>
                <a:gd name="T20" fmla="*/ 2147483647 w 490"/>
                <a:gd name="T21" fmla="*/ 2147483647 h 1491"/>
                <a:gd name="T22" fmla="*/ 2147483647 w 490"/>
                <a:gd name="T23" fmla="*/ 2147483647 h 1491"/>
                <a:gd name="T24" fmla="*/ 2147483647 w 490"/>
                <a:gd name="T25" fmla="*/ 2147483647 h 1491"/>
                <a:gd name="T26" fmla="*/ 2147483647 w 490"/>
                <a:gd name="T27" fmla="*/ 2147483647 h 1491"/>
                <a:gd name="T28" fmla="*/ 2147483647 w 490"/>
                <a:gd name="T29" fmla="*/ 2147483647 h 1491"/>
                <a:gd name="T30" fmla="*/ 2147483647 w 490"/>
                <a:gd name="T31" fmla="*/ 2147483647 h 1491"/>
                <a:gd name="T32" fmla="*/ 2147483647 w 490"/>
                <a:gd name="T33" fmla="*/ 2147483647 h 1491"/>
                <a:gd name="T34" fmla="*/ 2147483647 w 490"/>
                <a:gd name="T35" fmla="*/ 2147483647 h 1491"/>
                <a:gd name="T36" fmla="*/ 2147483647 w 490"/>
                <a:gd name="T37" fmla="*/ 2147483647 h 1491"/>
                <a:gd name="T38" fmla="*/ 2147483647 w 490"/>
                <a:gd name="T39" fmla="*/ 2147483647 h 1491"/>
                <a:gd name="T40" fmla="*/ 2147483647 w 490"/>
                <a:gd name="T41" fmla="*/ 2147483647 h 1491"/>
                <a:gd name="T42" fmla="*/ 2147483647 w 490"/>
                <a:gd name="T43" fmla="*/ 2147483647 h 1491"/>
                <a:gd name="T44" fmla="*/ 2147483647 w 490"/>
                <a:gd name="T45" fmla="*/ 2147483647 h 1491"/>
                <a:gd name="T46" fmla="*/ 2147483647 w 490"/>
                <a:gd name="T47" fmla="*/ 2147483647 h 1491"/>
                <a:gd name="T48" fmla="*/ 2147483647 w 490"/>
                <a:gd name="T49" fmla="*/ 2147483647 h 1491"/>
                <a:gd name="T50" fmla="*/ 2147483647 w 490"/>
                <a:gd name="T51" fmla="*/ 2147483647 h 1491"/>
                <a:gd name="T52" fmla="*/ 2147483647 w 490"/>
                <a:gd name="T53" fmla="*/ 2147483647 h 1491"/>
                <a:gd name="T54" fmla="*/ 2147483647 w 490"/>
                <a:gd name="T55" fmla="*/ 2147483647 h 1491"/>
                <a:gd name="T56" fmla="*/ 2147483647 w 490"/>
                <a:gd name="T57" fmla="*/ 2147483647 h 149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0"/>
                <a:gd name="T88" fmla="*/ 0 h 1491"/>
                <a:gd name="T89" fmla="*/ 490 w 490"/>
                <a:gd name="T90" fmla="*/ 1491 h 149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0" h="1491">
                  <a:moveTo>
                    <a:pt x="471" y="1333"/>
                  </a:moveTo>
                  <a:cubicBezTo>
                    <a:pt x="452" y="1252"/>
                    <a:pt x="415" y="1064"/>
                    <a:pt x="407" y="931"/>
                  </a:cubicBezTo>
                  <a:cubicBezTo>
                    <a:pt x="404" y="883"/>
                    <a:pt x="406" y="737"/>
                    <a:pt x="403" y="635"/>
                  </a:cubicBezTo>
                  <a:cubicBezTo>
                    <a:pt x="399" y="533"/>
                    <a:pt x="409" y="498"/>
                    <a:pt x="399" y="435"/>
                  </a:cubicBezTo>
                  <a:cubicBezTo>
                    <a:pt x="392" y="384"/>
                    <a:pt x="398" y="379"/>
                    <a:pt x="397" y="359"/>
                  </a:cubicBezTo>
                  <a:cubicBezTo>
                    <a:pt x="396" y="338"/>
                    <a:pt x="393" y="312"/>
                    <a:pt x="382" y="295"/>
                  </a:cubicBezTo>
                  <a:cubicBezTo>
                    <a:pt x="371" y="278"/>
                    <a:pt x="322" y="215"/>
                    <a:pt x="297" y="191"/>
                  </a:cubicBezTo>
                  <a:cubicBezTo>
                    <a:pt x="272" y="166"/>
                    <a:pt x="189" y="81"/>
                    <a:pt x="189" y="81"/>
                  </a:cubicBezTo>
                  <a:cubicBezTo>
                    <a:pt x="189" y="81"/>
                    <a:pt x="190" y="35"/>
                    <a:pt x="176" y="21"/>
                  </a:cubicBezTo>
                  <a:cubicBezTo>
                    <a:pt x="161" y="5"/>
                    <a:pt x="136" y="0"/>
                    <a:pt x="108" y="6"/>
                  </a:cubicBezTo>
                  <a:cubicBezTo>
                    <a:pt x="81" y="12"/>
                    <a:pt x="64" y="30"/>
                    <a:pt x="51" y="55"/>
                  </a:cubicBezTo>
                  <a:cubicBezTo>
                    <a:pt x="51" y="55"/>
                    <a:pt x="33" y="108"/>
                    <a:pt x="27" y="141"/>
                  </a:cubicBezTo>
                  <a:cubicBezTo>
                    <a:pt x="21" y="173"/>
                    <a:pt x="19" y="182"/>
                    <a:pt x="26" y="220"/>
                  </a:cubicBezTo>
                  <a:cubicBezTo>
                    <a:pt x="33" y="259"/>
                    <a:pt x="45" y="283"/>
                    <a:pt x="45" y="310"/>
                  </a:cubicBezTo>
                  <a:cubicBezTo>
                    <a:pt x="46" y="336"/>
                    <a:pt x="48" y="361"/>
                    <a:pt x="34" y="415"/>
                  </a:cubicBezTo>
                  <a:cubicBezTo>
                    <a:pt x="21" y="468"/>
                    <a:pt x="11" y="533"/>
                    <a:pt x="10" y="545"/>
                  </a:cubicBezTo>
                  <a:cubicBezTo>
                    <a:pt x="9" y="557"/>
                    <a:pt x="0" y="611"/>
                    <a:pt x="3" y="657"/>
                  </a:cubicBezTo>
                  <a:cubicBezTo>
                    <a:pt x="5" y="704"/>
                    <a:pt x="13" y="749"/>
                    <a:pt x="19" y="766"/>
                  </a:cubicBezTo>
                  <a:cubicBezTo>
                    <a:pt x="25" y="783"/>
                    <a:pt x="26" y="790"/>
                    <a:pt x="26" y="792"/>
                  </a:cubicBezTo>
                  <a:cubicBezTo>
                    <a:pt x="26" y="795"/>
                    <a:pt x="25" y="811"/>
                    <a:pt x="28" y="819"/>
                  </a:cubicBezTo>
                  <a:cubicBezTo>
                    <a:pt x="31" y="828"/>
                    <a:pt x="34" y="837"/>
                    <a:pt x="34" y="837"/>
                  </a:cubicBezTo>
                  <a:cubicBezTo>
                    <a:pt x="34" y="837"/>
                    <a:pt x="29" y="856"/>
                    <a:pt x="28" y="871"/>
                  </a:cubicBezTo>
                  <a:cubicBezTo>
                    <a:pt x="27" y="886"/>
                    <a:pt x="21" y="934"/>
                    <a:pt x="31" y="966"/>
                  </a:cubicBezTo>
                  <a:cubicBezTo>
                    <a:pt x="40" y="997"/>
                    <a:pt x="56" y="1022"/>
                    <a:pt x="65" y="1034"/>
                  </a:cubicBezTo>
                  <a:cubicBezTo>
                    <a:pt x="73" y="1045"/>
                    <a:pt x="76" y="1056"/>
                    <a:pt x="81" y="1071"/>
                  </a:cubicBezTo>
                  <a:cubicBezTo>
                    <a:pt x="86" y="1087"/>
                    <a:pt x="87" y="1089"/>
                    <a:pt x="91" y="1116"/>
                  </a:cubicBezTo>
                  <a:cubicBezTo>
                    <a:pt x="94" y="1144"/>
                    <a:pt x="101" y="1194"/>
                    <a:pt x="100" y="1216"/>
                  </a:cubicBezTo>
                  <a:cubicBezTo>
                    <a:pt x="98" y="1238"/>
                    <a:pt x="93" y="1430"/>
                    <a:pt x="92" y="1461"/>
                  </a:cubicBezTo>
                  <a:cubicBezTo>
                    <a:pt x="91" y="1491"/>
                    <a:pt x="490" y="1414"/>
                    <a:pt x="471" y="1333"/>
                  </a:cubicBezTo>
                  <a:close/>
                </a:path>
              </a:pathLst>
            </a:custGeom>
            <a:solidFill>
              <a:srgbClr val="F5C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="" xmlns:a16="http://schemas.microsoft.com/office/drawing/2014/main" id="{215C4FC3-09C0-4E78-B158-24E984210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3241" y="3657244"/>
              <a:ext cx="261053" cy="913530"/>
            </a:xfrm>
            <a:custGeom>
              <a:avLst/>
              <a:gdLst>
                <a:gd name="T0" fmla="*/ 2147483647 w 99"/>
                <a:gd name="T1" fmla="*/ 2147483647 h 418"/>
                <a:gd name="T2" fmla="*/ 2147483647 w 99"/>
                <a:gd name="T3" fmla="*/ 2147483647 h 418"/>
                <a:gd name="T4" fmla="*/ 2147483647 w 99"/>
                <a:gd name="T5" fmla="*/ 2147483647 h 418"/>
                <a:gd name="T6" fmla="*/ 2147483647 w 99"/>
                <a:gd name="T7" fmla="*/ 2147483647 h 418"/>
                <a:gd name="T8" fmla="*/ 2147483647 w 99"/>
                <a:gd name="T9" fmla="*/ 2147483647 h 418"/>
                <a:gd name="T10" fmla="*/ 2147483647 w 99"/>
                <a:gd name="T11" fmla="*/ 2147483647 h 418"/>
                <a:gd name="T12" fmla="*/ 2147483647 w 99"/>
                <a:gd name="T13" fmla="*/ 2147483647 h 418"/>
                <a:gd name="T14" fmla="*/ 2147483647 w 99"/>
                <a:gd name="T15" fmla="*/ 2147483647 h 418"/>
                <a:gd name="T16" fmla="*/ 2147483647 w 99"/>
                <a:gd name="T17" fmla="*/ 2147483647 h 418"/>
                <a:gd name="T18" fmla="*/ 0 w 99"/>
                <a:gd name="T19" fmla="*/ 0 h 418"/>
                <a:gd name="T20" fmla="*/ 2147483647 w 99"/>
                <a:gd name="T21" fmla="*/ 2147483647 h 4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418"/>
                <a:gd name="T35" fmla="*/ 99 w 99"/>
                <a:gd name="T36" fmla="*/ 418 h 4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418">
                  <a:moveTo>
                    <a:pt x="3" y="37"/>
                  </a:moveTo>
                  <a:cubicBezTo>
                    <a:pt x="3" y="37"/>
                    <a:pt x="6" y="81"/>
                    <a:pt x="4" y="90"/>
                  </a:cubicBezTo>
                  <a:cubicBezTo>
                    <a:pt x="3" y="99"/>
                    <a:pt x="6" y="130"/>
                    <a:pt x="5" y="141"/>
                  </a:cubicBezTo>
                  <a:cubicBezTo>
                    <a:pt x="4" y="151"/>
                    <a:pt x="5" y="190"/>
                    <a:pt x="7" y="206"/>
                  </a:cubicBezTo>
                  <a:cubicBezTo>
                    <a:pt x="9" y="222"/>
                    <a:pt x="15" y="260"/>
                    <a:pt x="32" y="300"/>
                  </a:cubicBezTo>
                  <a:cubicBezTo>
                    <a:pt x="49" y="340"/>
                    <a:pt x="99" y="418"/>
                    <a:pt x="99" y="418"/>
                  </a:cubicBezTo>
                  <a:cubicBezTo>
                    <a:pt x="99" y="418"/>
                    <a:pt x="55" y="318"/>
                    <a:pt x="48" y="293"/>
                  </a:cubicBezTo>
                  <a:cubicBezTo>
                    <a:pt x="41" y="268"/>
                    <a:pt x="30" y="164"/>
                    <a:pt x="29" y="135"/>
                  </a:cubicBezTo>
                  <a:cubicBezTo>
                    <a:pt x="28" y="105"/>
                    <a:pt x="11" y="50"/>
                    <a:pt x="10" y="44"/>
                  </a:cubicBezTo>
                  <a:cubicBezTo>
                    <a:pt x="8" y="38"/>
                    <a:pt x="0" y="0"/>
                    <a:pt x="0" y="0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rgbClr val="E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="" xmlns:a16="http://schemas.microsoft.com/office/drawing/2014/main" id="{9C92C0AC-ACC8-4A68-92B7-FCC4F1AE5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6395" y="3420098"/>
              <a:ext cx="295011" cy="241271"/>
            </a:xfrm>
            <a:custGeom>
              <a:avLst/>
              <a:gdLst>
                <a:gd name="T0" fmla="*/ 2147483647 w 112"/>
                <a:gd name="T1" fmla="*/ 2147483647 h 111"/>
                <a:gd name="T2" fmla="*/ 2147483647 w 112"/>
                <a:gd name="T3" fmla="*/ 2147483647 h 111"/>
                <a:gd name="T4" fmla="*/ 2147483647 w 112"/>
                <a:gd name="T5" fmla="*/ 2147483647 h 111"/>
                <a:gd name="T6" fmla="*/ 2147483647 w 112"/>
                <a:gd name="T7" fmla="*/ 2147483647 h 111"/>
                <a:gd name="T8" fmla="*/ 2147483647 w 112"/>
                <a:gd name="T9" fmla="*/ 2147483647 h 111"/>
                <a:gd name="T10" fmla="*/ 2147483647 w 112"/>
                <a:gd name="T11" fmla="*/ 2147483647 h 111"/>
                <a:gd name="T12" fmla="*/ 2147483647 w 112"/>
                <a:gd name="T13" fmla="*/ 2147483647 h 111"/>
                <a:gd name="T14" fmla="*/ 2147483647 w 112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"/>
                <a:gd name="T25" fmla="*/ 0 h 111"/>
                <a:gd name="T26" fmla="*/ 112 w 112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" h="111">
                  <a:moveTo>
                    <a:pt x="111" y="68"/>
                  </a:moveTo>
                  <a:cubicBezTo>
                    <a:pt x="110" y="76"/>
                    <a:pt x="106" y="107"/>
                    <a:pt x="86" y="109"/>
                  </a:cubicBezTo>
                  <a:cubicBezTo>
                    <a:pt x="67" y="111"/>
                    <a:pt x="27" y="108"/>
                    <a:pt x="12" y="100"/>
                  </a:cubicBezTo>
                  <a:cubicBezTo>
                    <a:pt x="3" y="95"/>
                    <a:pt x="0" y="80"/>
                    <a:pt x="4" y="59"/>
                  </a:cubicBezTo>
                  <a:cubicBezTo>
                    <a:pt x="11" y="33"/>
                    <a:pt x="24" y="14"/>
                    <a:pt x="38" y="8"/>
                  </a:cubicBezTo>
                  <a:cubicBezTo>
                    <a:pt x="57" y="0"/>
                    <a:pt x="85" y="3"/>
                    <a:pt x="96" y="13"/>
                  </a:cubicBezTo>
                  <a:cubicBezTo>
                    <a:pt x="107" y="22"/>
                    <a:pt x="111" y="41"/>
                    <a:pt x="111" y="50"/>
                  </a:cubicBezTo>
                  <a:cubicBezTo>
                    <a:pt x="112" y="60"/>
                    <a:pt x="111" y="68"/>
                    <a:pt x="111" y="68"/>
                  </a:cubicBezTo>
                  <a:close/>
                </a:path>
              </a:pathLst>
            </a:custGeom>
            <a:solidFill>
              <a:srgbClr val="F5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="" xmlns:a16="http://schemas.microsoft.com/office/drawing/2014/main" id="{B8BA6A4E-13B4-43D2-B7AE-F374C9EED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0964" y="3943882"/>
              <a:ext cx="239829" cy="43306"/>
            </a:xfrm>
            <a:custGeom>
              <a:avLst/>
              <a:gdLst>
                <a:gd name="T0" fmla="*/ 2147483647 w 91"/>
                <a:gd name="T1" fmla="*/ 2147483647 h 20"/>
                <a:gd name="T2" fmla="*/ 2147483647 w 91"/>
                <a:gd name="T3" fmla="*/ 2147483647 h 20"/>
                <a:gd name="T4" fmla="*/ 2147483647 w 91"/>
                <a:gd name="T5" fmla="*/ 2147483647 h 20"/>
                <a:gd name="T6" fmla="*/ 2147483647 w 91"/>
                <a:gd name="T7" fmla="*/ 2147483647 h 20"/>
                <a:gd name="T8" fmla="*/ 2147483647 w 91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20"/>
                <a:gd name="T17" fmla="*/ 91 w 9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20">
                  <a:moveTo>
                    <a:pt x="84" y="2"/>
                  </a:moveTo>
                  <a:cubicBezTo>
                    <a:pt x="60" y="14"/>
                    <a:pt x="31" y="10"/>
                    <a:pt x="6" y="5"/>
                  </a:cubicBezTo>
                  <a:cubicBezTo>
                    <a:pt x="2" y="5"/>
                    <a:pt x="0" y="11"/>
                    <a:pt x="4" y="11"/>
                  </a:cubicBezTo>
                  <a:cubicBezTo>
                    <a:pt x="31" y="16"/>
                    <a:pt x="61" y="20"/>
                    <a:pt x="87" y="7"/>
                  </a:cubicBezTo>
                  <a:cubicBezTo>
                    <a:pt x="91" y="6"/>
                    <a:pt x="88" y="0"/>
                    <a:pt x="84" y="2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="" xmlns:a16="http://schemas.microsoft.com/office/drawing/2014/main" id="{0574510A-F89A-4E5C-AF52-C6CBC7093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1577" y="3890267"/>
              <a:ext cx="205871" cy="20621"/>
            </a:xfrm>
            <a:custGeom>
              <a:avLst/>
              <a:gdLst>
                <a:gd name="T0" fmla="*/ 2147483647 w 78"/>
                <a:gd name="T1" fmla="*/ 2147483647 h 10"/>
                <a:gd name="T2" fmla="*/ 2147483647 w 78"/>
                <a:gd name="T3" fmla="*/ 2147483647 h 10"/>
                <a:gd name="T4" fmla="*/ 2147483647 w 78"/>
                <a:gd name="T5" fmla="*/ 2147483647 h 10"/>
                <a:gd name="T6" fmla="*/ 2147483647 w 78"/>
                <a:gd name="T7" fmla="*/ 2147483647 h 10"/>
                <a:gd name="T8" fmla="*/ 2147483647 w 7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0"/>
                <a:gd name="T17" fmla="*/ 78 w 7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0">
                  <a:moveTo>
                    <a:pt x="74" y="3"/>
                  </a:moveTo>
                  <a:cubicBezTo>
                    <a:pt x="51" y="3"/>
                    <a:pt x="27" y="3"/>
                    <a:pt x="4" y="1"/>
                  </a:cubicBezTo>
                  <a:cubicBezTo>
                    <a:pt x="0" y="0"/>
                    <a:pt x="0" y="6"/>
                    <a:pt x="4" y="7"/>
                  </a:cubicBezTo>
                  <a:cubicBezTo>
                    <a:pt x="27" y="10"/>
                    <a:pt x="51" y="9"/>
                    <a:pt x="74" y="9"/>
                  </a:cubicBezTo>
                  <a:cubicBezTo>
                    <a:pt x="78" y="9"/>
                    <a:pt x="78" y="3"/>
                    <a:pt x="74" y="3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="" xmlns:a16="http://schemas.microsoft.com/office/drawing/2014/main" id="{21946338-4C3B-4802-9134-A8E59C673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9377" y="5230659"/>
              <a:ext cx="87018" cy="134040"/>
            </a:xfrm>
            <a:custGeom>
              <a:avLst/>
              <a:gdLst>
                <a:gd name="T0" fmla="*/ 2147483647 w 33"/>
                <a:gd name="T1" fmla="*/ 2147483647 h 61"/>
                <a:gd name="T2" fmla="*/ 2147483647 w 33"/>
                <a:gd name="T3" fmla="*/ 2147483647 h 61"/>
                <a:gd name="T4" fmla="*/ 2147483647 w 33"/>
                <a:gd name="T5" fmla="*/ 2147483647 h 61"/>
                <a:gd name="T6" fmla="*/ 2147483647 w 33"/>
                <a:gd name="T7" fmla="*/ 2147483647 h 61"/>
                <a:gd name="T8" fmla="*/ 2147483647 w 33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61"/>
                <a:gd name="T17" fmla="*/ 33 w 33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61">
                  <a:moveTo>
                    <a:pt x="1" y="5"/>
                  </a:moveTo>
                  <a:cubicBezTo>
                    <a:pt x="5" y="24"/>
                    <a:pt x="14" y="43"/>
                    <a:pt x="26" y="58"/>
                  </a:cubicBezTo>
                  <a:cubicBezTo>
                    <a:pt x="29" y="61"/>
                    <a:pt x="33" y="57"/>
                    <a:pt x="31" y="54"/>
                  </a:cubicBezTo>
                  <a:cubicBezTo>
                    <a:pt x="19" y="39"/>
                    <a:pt x="11" y="22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="" xmlns:a16="http://schemas.microsoft.com/office/drawing/2014/main" id="{0F363B2B-DD4B-48EF-9AEB-4859450E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0257" y="4051114"/>
              <a:ext cx="131587" cy="55678"/>
            </a:xfrm>
            <a:custGeom>
              <a:avLst/>
              <a:gdLst>
                <a:gd name="T0" fmla="*/ 2147483647 w 50"/>
                <a:gd name="T1" fmla="*/ 2147483647 h 26"/>
                <a:gd name="T2" fmla="*/ 2147483647 w 50"/>
                <a:gd name="T3" fmla="*/ 2147483647 h 26"/>
                <a:gd name="T4" fmla="*/ 2147483647 w 50"/>
                <a:gd name="T5" fmla="*/ 2147483647 h 26"/>
                <a:gd name="T6" fmla="*/ 2147483647 w 50"/>
                <a:gd name="T7" fmla="*/ 2147483647 h 26"/>
                <a:gd name="T8" fmla="*/ 2147483647 w 50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26"/>
                <a:gd name="T17" fmla="*/ 50 w 5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26">
                  <a:moveTo>
                    <a:pt x="7" y="23"/>
                  </a:moveTo>
                  <a:cubicBezTo>
                    <a:pt x="16" y="14"/>
                    <a:pt x="32" y="6"/>
                    <a:pt x="45" y="10"/>
                  </a:cubicBezTo>
                  <a:cubicBezTo>
                    <a:pt x="48" y="11"/>
                    <a:pt x="50" y="5"/>
                    <a:pt x="46" y="4"/>
                  </a:cubicBezTo>
                  <a:cubicBezTo>
                    <a:pt x="31" y="0"/>
                    <a:pt x="13" y="8"/>
                    <a:pt x="2" y="19"/>
                  </a:cubicBezTo>
                  <a:cubicBezTo>
                    <a:pt x="0" y="22"/>
                    <a:pt x="4" y="26"/>
                    <a:pt x="7" y="23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4">
              <a:extLst>
                <a:ext uri="{FF2B5EF4-FFF2-40B4-BE49-F238E27FC236}">
                  <a16:creationId xmlns="" xmlns:a16="http://schemas.microsoft.com/office/drawing/2014/main" id="{8F993CA8-D4A3-44B2-AB8C-0759A6738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9646" y="4009871"/>
              <a:ext cx="44571" cy="30933"/>
            </a:xfrm>
            <a:custGeom>
              <a:avLst/>
              <a:gdLst>
                <a:gd name="T0" fmla="*/ 2147483647 w 17"/>
                <a:gd name="T1" fmla="*/ 2147483647 h 14"/>
                <a:gd name="T2" fmla="*/ 2147483647 w 17"/>
                <a:gd name="T3" fmla="*/ 2147483647 h 14"/>
                <a:gd name="T4" fmla="*/ 2147483647 w 17"/>
                <a:gd name="T5" fmla="*/ 2147483647 h 14"/>
                <a:gd name="T6" fmla="*/ 2147483647 w 17"/>
                <a:gd name="T7" fmla="*/ 2147483647 h 14"/>
                <a:gd name="T8" fmla="*/ 2147483647 w 17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4"/>
                <a:gd name="T17" fmla="*/ 17 w 1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4">
                  <a:moveTo>
                    <a:pt x="7" y="12"/>
                  </a:moveTo>
                  <a:cubicBezTo>
                    <a:pt x="9" y="10"/>
                    <a:pt x="11" y="8"/>
                    <a:pt x="13" y="8"/>
                  </a:cubicBezTo>
                  <a:cubicBezTo>
                    <a:pt x="17" y="6"/>
                    <a:pt x="15" y="0"/>
                    <a:pt x="11" y="2"/>
                  </a:cubicBezTo>
                  <a:cubicBezTo>
                    <a:pt x="8" y="3"/>
                    <a:pt x="5" y="5"/>
                    <a:pt x="3" y="7"/>
                  </a:cubicBezTo>
                  <a:cubicBezTo>
                    <a:pt x="0" y="10"/>
                    <a:pt x="4" y="14"/>
                    <a:pt x="7" y="12"/>
                  </a:cubicBezTo>
                  <a:close/>
                </a:path>
              </a:pathLst>
            </a:custGeom>
            <a:solidFill>
              <a:srgbClr val="E8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41">
              <a:extLst>
                <a:ext uri="{FF2B5EF4-FFF2-40B4-BE49-F238E27FC236}">
                  <a16:creationId xmlns="" xmlns:a16="http://schemas.microsoft.com/office/drawing/2014/main" id="{91445810-D8D4-41FF-BD18-7F3AE831A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763" y="6241108"/>
              <a:ext cx="1322240" cy="624830"/>
            </a:xfrm>
            <a:custGeom>
              <a:avLst/>
              <a:gdLst>
                <a:gd name="T0" fmla="*/ 2147483647 w 502"/>
                <a:gd name="T1" fmla="*/ 2147483647 h 286"/>
                <a:gd name="T2" fmla="*/ 2147483647 w 502"/>
                <a:gd name="T3" fmla="*/ 2147483647 h 286"/>
                <a:gd name="T4" fmla="*/ 2147483647 w 502"/>
                <a:gd name="T5" fmla="*/ 2147483647 h 286"/>
                <a:gd name="T6" fmla="*/ 2147483647 w 502"/>
                <a:gd name="T7" fmla="*/ 2147483647 h 286"/>
                <a:gd name="T8" fmla="*/ 0 w 502"/>
                <a:gd name="T9" fmla="*/ 2147483647 h 286"/>
                <a:gd name="T10" fmla="*/ 2147483647 w 502"/>
                <a:gd name="T11" fmla="*/ 2147483647 h 286"/>
                <a:gd name="T12" fmla="*/ 2147483647 w 502"/>
                <a:gd name="T13" fmla="*/ 2147483647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286"/>
                <a:gd name="T23" fmla="*/ 502 w 502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286">
                  <a:moveTo>
                    <a:pt x="491" y="43"/>
                  </a:moveTo>
                  <a:cubicBezTo>
                    <a:pt x="487" y="25"/>
                    <a:pt x="412" y="16"/>
                    <a:pt x="360" y="11"/>
                  </a:cubicBezTo>
                  <a:cubicBezTo>
                    <a:pt x="323" y="8"/>
                    <a:pt x="244" y="5"/>
                    <a:pt x="221" y="7"/>
                  </a:cubicBezTo>
                  <a:cubicBezTo>
                    <a:pt x="198" y="10"/>
                    <a:pt x="64" y="0"/>
                    <a:pt x="46" y="23"/>
                  </a:cubicBezTo>
                  <a:cubicBezTo>
                    <a:pt x="38" y="34"/>
                    <a:pt x="19" y="158"/>
                    <a:pt x="0" y="286"/>
                  </a:cubicBezTo>
                  <a:cubicBezTo>
                    <a:pt x="502" y="286"/>
                    <a:pt x="502" y="286"/>
                    <a:pt x="502" y="286"/>
                  </a:cubicBezTo>
                  <a:cubicBezTo>
                    <a:pt x="497" y="158"/>
                    <a:pt x="493" y="50"/>
                    <a:pt x="491" y="43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42">
              <a:extLst>
                <a:ext uri="{FF2B5EF4-FFF2-40B4-BE49-F238E27FC236}">
                  <a16:creationId xmlns="" xmlns:a16="http://schemas.microsoft.com/office/drawing/2014/main" id="{8CBC6A8E-5F71-486A-87BF-6FB293593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3048" y="6241108"/>
              <a:ext cx="1322240" cy="624830"/>
            </a:xfrm>
            <a:custGeom>
              <a:avLst/>
              <a:gdLst>
                <a:gd name="T0" fmla="*/ 2147483647 w 502"/>
                <a:gd name="T1" fmla="*/ 2147483647 h 286"/>
                <a:gd name="T2" fmla="*/ 2147483647 w 502"/>
                <a:gd name="T3" fmla="*/ 2147483647 h 286"/>
                <a:gd name="T4" fmla="*/ 2147483647 w 502"/>
                <a:gd name="T5" fmla="*/ 2147483647 h 286"/>
                <a:gd name="T6" fmla="*/ 2147483647 w 502"/>
                <a:gd name="T7" fmla="*/ 2147483647 h 286"/>
                <a:gd name="T8" fmla="*/ 0 w 502"/>
                <a:gd name="T9" fmla="*/ 2147483647 h 286"/>
                <a:gd name="T10" fmla="*/ 2147483647 w 502"/>
                <a:gd name="T11" fmla="*/ 2147483647 h 286"/>
                <a:gd name="T12" fmla="*/ 2147483647 w 502"/>
                <a:gd name="T13" fmla="*/ 2147483647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2"/>
                <a:gd name="T22" fmla="*/ 0 h 286"/>
                <a:gd name="T23" fmla="*/ 502 w 502"/>
                <a:gd name="T24" fmla="*/ 286 h 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2" h="286">
                  <a:moveTo>
                    <a:pt x="456" y="23"/>
                  </a:moveTo>
                  <a:cubicBezTo>
                    <a:pt x="439" y="0"/>
                    <a:pt x="304" y="10"/>
                    <a:pt x="281" y="7"/>
                  </a:cubicBezTo>
                  <a:cubicBezTo>
                    <a:pt x="258" y="5"/>
                    <a:pt x="179" y="9"/>
                    <a:pt x="142" y="12"/>
                  </a:cubicBezTo>
                  <a:cubicBezTo>
                    <a:pt x="90" y="16"/>
                    <a:pt x="16" y="25"/>
                    <a:pt x="11" y="43"/>
                  </a:cubicBezTo>
                  <a:cubicBezTo>
                    <a:pt x="10" y="50"/>
                    <a:pt x="5" y="158"/>
                    <a:pt x="0" y="286"/>
                  </a:cubicBezTo>
                  <a:cubicBezTo>
                    <a:pt x="502" y="286"/>
                    <a:pt x="502" y="286"/>
                    <a:pt x="502" y="286"/>
                  </a:cubicBezTo>
                  <a:cubicBezTo>
                    <a:pt x="484" y="158"/>
                    <a:pt x="464" y="34"/>
                    <a:pt x="456" y="23"/>
                  </a:cubicBez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97689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常用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qdtzti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1647</Words>
  <Application>Microsoft Office PowerPoint</Application>
  <PresentationFormat>自定义</PresentationFormat>
  <Paragraphs>115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Office Theme</vt:lpstr>
      <vt:lpstr>第一PPT，www.1ppt.com</vt:lpstr>
      <vt:lpstr>PowerPoint 演示文稿</vt:lpstr>
      <vt:lpstr>PowerPoint 演示文稿</vt:lpstr>
      <vt:lpstr>第3章 云服务与应用</vt:lpstr>
      <vt:lpstr>第3章 云服务与应用</vt:lpstr>
      <vt:lpstr>第3章 云服务与应用</vt:lpstr>
      <vt:lpstr>第3章 云服务与应用</vt:lpstr>
      <vt:lpstr>第3章 云服务与应用</vt:lpstr>
      <vt:lpstr>第3章 云服务与应用</vt:lpstr>
      <vt:lpstr>第3章 云服务与应用</vt:lpstr>
      <vt:lpstr>第3章 云服务与应用</vt:lpstr>
      <vt:lpstr>第3章 云服务与应用</vt:lpstr>
      <vt:lpstr>第3章 云服务与应用</vt:lpstr>
      <vt:lpstr>第3章 云服务与应用</vt:lpstr>
      <vt:lpstr>第3章 云服务与应用</vt:lpstr>
      <vt:lpstr>第3章 云服务与应用</vt:lpstr>
      <vt:lpstr>第3章 云服务与应用</vt:lpstr>
      <vt:lpstr>第3章 云服务与应用</vt:lpstr>
      <vt:lpstr>第3章 云服务与应用</vt:lpstr>
      <vt:lpstr>第3章 云服务与应用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siri</dc:creator>
  <cp:lastModifiedBy>Administrator</cp:lastModifiedBy>
  <cp:revision>143</cp:revision>
  <dcterms:created xsi:type="dcterms:W3CDTF">2006-08-16T00:00:00Z</dcterms:created>
  <dcterms:modified xsi:type="dcterms:W3CDTF">2022-01-24T02:16:28Z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2052-10.1.0.5740</vt:lpwstr>
  </property>
</Properties>
</file>