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58" r:id="rId3"/>
    <p:sldId id="359" r:id="rId4"/>
    <p:sldId id="280" r:id="rId5"/>
    <p:sldId id="281" r:id="rId6"/>
    <p:sldId id="282" r:id="rId7"/>
    <p:sldId id="384" r:id="rId8"/>
    <p:sldId id="400" r:id="rId9"/>
    <p:sldId id="386" r:id="rId10"/>
    <p:sldId id="387" r:id="rId11"/>
    <p:sldId id="398" r:id="rId12"/>
    <p:sldId id="401" r:id="rId13"/>
    <p:sldId id="402" r:id="rId14"/>
    <p:sldId id="403" r:id="rId15"/>
    <p:sldId id="383" r:id="rId16"/>
    <p:sldId id="391" r:id="rId17"/>
    <p:sldId id="392" r:id="rId18"/>
    <p:sldId id="399" r:id="rId19"/>
    <p:sldId id="404" r:id="rId20"/>
    <p:sldId id="405" r:id="rId21"/>
    <p:sldId id="382" r:id="rId22"/>
    <p:sldId id="406" r:id="rId23"/>
    <p:sldId id="393" r:id="rId24"/>
    <p:sldId id="395" r:id="rId25"/>
    <p:sldId id="396" r:id="rId26"/>
    <p:sldId id="409" r:id="rId27"/>
    <p:sldId id="408" r:id="rId28"/>
    <p:sldId id="407" r:id="rId29"/>
    <p:sldId id="410" r:id="rId30"/>
    <p:sldId id="411" r:id="rId31"/>
    <p:sldId id="412" r:id="rId32"/>
    <p:sldId id="413" r:id="rId33"/>
    <p:sldId id="414" r:id="rId34"/>
    <p:sldId id="415" r:id="rId35"/>
    <p:sldId id="360" r:id="rId36"/>
  </p:sldIdLst>
  <p:sldSz cx="12198350" cy="6859588"/>
  <p:notesSz cx="6858000" cy="9144000"/>
  <p:defaultText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userDrawn="1">
          <p15:clr>
            <a:srgbClr val="A4A3A4"/>
          </p15:clr>
        </p15:guide>
        <p15:guide id="2" orient="horz" pos="2929" userDrawn="1">
          <p15:clr>
            <a:srgbClr val="A4A3A4"/>
          </p15:clr>
        </p15:guide>
        <p15:guide id="3" pos="866">
          <p15:clr>
            <a:srgbClr val="A4A3A4"/>
          </p15:clr>
        </p15:guide>
        <p15:guide id="4" pos="37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7EC3"/>
    <a:srgbClr val="3C96CF"/>
    <a:srgbClr val="4080DC"/>
    <a:srgbClr val="1F2D2D"/>
    <a:srgbClr val="2B3E40"/>
    <a:srgbClr val="FFFFFF"/>
    <a:srgbClr val="656D8D"/>
    <a:srgbClr val="3E5CCC"/>
    <a:srgbClr val="92D050"/>
    <a:srgbClr val="3A41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76" autoAdjust="0"/>
    <p:restoredTop sz="94660"/>
  </p:normalViewPr>
  <p:slideViewPr>
    <p:cSldViewPr>
      <p:cViewPr varScale="1">
        <p:scale>
          <a:sx n="109" d="100"/>
          <a:sy n="109" d="100"/>
        </p:scale>
        <p:origin x="-510" y="-78"/>
      </p:cViewPr>
      <p:guideLst>
        <p:guide orient="horz" pos="2161"/>
        <p:guide orient="horz" pos="2929"/>
        <p:guide pos="866"/>
        <p:guide pos="374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6425" y="838994"/>
            <a:ext cx="10978515" cy="152435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794" y="1122623"/>
            <a:ext cx="9148763" cy="2388153"/>
          </a:xfrm>
        </p:spPr>
        <p:txBody>
          <a:bodyPr anchor="b"/>
          <a:lstStyle>
            <a:lvl1pPr algn="ctr">
              <a:defRPr sz="6001"/>
            </a:lvl1pPr>
          </a:lstStyle>
          <a:p>
            <a:r>
              <a:rPr lang="zh-CN" altLang="en-US"/>
              <a:t>单击此处编辑母版标题样式</a:t>
            </a:r>
          </a:p>
        </p:txBody>
      </p:sp>
      <p:sp>
        <p:nvSpPr>
          <p:cNvPr id="3" name="副标题 2"/>
          <p:cNvSpPr>
            <a:spLocks noGrp="1"/>
          </p:cNvSpPr>
          <p:nvPr>
            <p:ph type="subTitle" idx="1"/>
          </p:nvPr>
        </p:nvSpPr>
        <p:spPr>
          <a:xfrm>
            <a:off x="1524794" y="3602872"/>
            <a:ext cx="9148763" cy="1656145"/>
          </a:xfrm>
        </p:spPr>
        <p:txBody>
          <a:bodyPr/>
          <a:lstStyle>
            <a:lvl1pPr marL="0" indent="0" algn="ctr">
              <a:buNone/>
              <a:defRPr sz="2400"/>
            </a:lvl1pPr>
            <a:lvl2pPr marL="457291" indent="0" algn="ctr">
              <a:buNone/>
              <a:defRPr sz="2000"/>
            </a:lvl2pPr>
            <a:lvl3pPr marL="914583" indent="0" algn="ctr">
              <a:buNone/>
              <a:defRPr sz="1800"/>
            </a:lvl3pPr>
            <a:lvl4pPr marL="1371874" indent="0" algn="ctr">
              <a:buNone/>
              <a:defRPr sz="1600"/>
            </a:lvl4pPr>
            <a:lvl5pPr marL="1829166" indent="0" algn="ctr">
              <a:buNone/>
              <a:defRPr sz="1600"/>
            </a:lvl5pPr>
            <a:lvl6pPr marL="2286457" indent="0" algn="ctr">
              <a:buNone/>
              <a:defRPr sz="1600"/>
            </a:lvl6pPr>
            <a:lvl7pPr marL="2743749" indent="0" algn="ctr">
              <a:buNone/>
              <a:defRPr sz="1600"/>
            </a:lvl7pPr>
            <a:lvl8pPr marL="3201040" indent="0" algn="ctr">
              <a:buNone/>
              <a:defRPr sz="1600"/>
            </a:lvl8pPr>
            <a:lvl9pPr marL="3658332"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313978837"/>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195641215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283" y="1710134"/>
            <a:ext cx="10521077" cy="2853398"/>
          </a:xfrm>
        </p:spPr>
        <p:txBody>
          <a:bodyPr anchor="b"/>
          <a:lstStyle>
            <a:lvl1pPr>
              <a:defRPr sz="6001"/>
            </a:lvl1pPr>
          </a:lstStyle>
          <a:p>
            <a:r>
              <a:rPr lang="zh-CN" altLang="en-US"/>
              <a:t>单击此处编辑母版标题样式</a:t>
            </a:r>
          </a:p>
        </p:txBody>
      </p:sp>
      <p:sp>
        <p:nvSpPr>
          <p:cNvPr id="3" name="文本占位符 2"/>
          <p:cNvSpPr>
            <a:spLocks noGrp="1"/>
          </p:cNvSpPr>
          <p:nvPr>
            <p:ph type="body" idx="1"/>
          </p:nvPr>
        </p:nvSpPr>
        <p:spPr>
          <a:xfrm>
            <a:off x="832283" y="4590526"/>
            <a:ext cx="10521077" cy="1500534"/>
          </a:xfrm>
        </p:spPr>
        <p:txBody>
          <a:bodyPr/>
          <a:lstStyle>
            <a:lvl1pPr marL="0" indent="0">
              <a:buNone/>
              <a:defRPr sz="2400">
                <a:solidFill>
                  <a:schemeClr val="tx1">
                    <a:tint val="75000"/>
                  </a:schemeClr>
                </a:solidFill>
              </a:defRPr>
            </a:lvl1pPr>
            <a:lvl2pPr marL="457291" indent="0">
              <a:buNone/>
              <a:defRPr sz="2000">
                <a:solidFill>
                  <a:schemeClr val="tx1">
                    <a:tint val="75000"/>
                  </a:schemeClr>
                </a:solidFill>
              </a:defRPr>
            </a:lvl2pPr>
            <a:lvl3pPr marL="914583" indent="0">
              <a:buNone/>
              <a:defRPr sz="1800">
                <a:solidFill>
                  <a:schemeClr val="tx1">
                    <a:tint val="75000"/>
                  </a:schemeClr>
                </a:solidFill>
              </a:defRPr>
            </a:lvl3pPr>
            <a:lvl4pPr marL="1371874" indent="0">
              <a:buNone/>
              <a:defRPr sz="1600">
                <a:solidFill>
                  <a:schemeClr val="tx1">
                    <a:tint val="75000"/>
                  </a:schemeClr>
                </a:solidFill>
              </a:defRPr>
            </a:lvl4pPr>
            <a:lvl5pPr marL="1829166" indent="0">
              <a:buNone/>
              <a:defRPr sz="1600">
                <a:solidFill>
                  <a:schemeClr val="tx1">
                    <a:tint val="75000"/>
                  </a:schemeClr>
                </a:solidFill>
              </a:defRPr>
            </a:lvl5pPr>
            <a:lvl6pPr marL="2286457" indent="0">
              <a:buNone/>
              <a:defRPr sz="1600">
                <a:solidFill>
                  <a:schemeClr val="tx1">
                    <a:tint val="75000"/>
                  </a:schemeClr>
                </a:solidFill>
              </a:defRPr>
            </a:lvl6pPr>
            <a:lvl7pPr marL="2743749" indent="0">
              <a:buNone/>
              <a:defRPr sz="1600">
                <a:solidFill>
                  <a:schemeClr val="tx1">
                    <a:tint val="75000"/>
                  </a:schemeClr>
                </a:solidFill>
              </a:defRPr>
            </a:lvl7pPr>
            <a:lvl8pPr marL="3201040" indent="0">
              <a:buNone/>
              <a:defRPr sz="1600">
                <a:solidFill>
                  <a:schemeClr val="tx1">
                    <a:tint val="75000"/>
                  </a:schemeClr>
                </a:solidFill>
              </a:defRPr>
            </a:lvl8pPr>
            <a:lvl9pPr marL="3658332"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2789441873"/>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636" y="1826048"/>
            <a:ext cx="5184299" cy="4352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5415" y="1826048"/>
            <a:ext cx="5184299" cy="4352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26356627"/>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210"/>
            <a:ext cx="10521077" cy="1325870"/>
          </a:xfrm>
        </p:spPr>
        <p:txBody>
          <a:bodyPr/>
          <a:lstStyle/>
          <a:p>
            <a:r>
              <a:rPr lang="zh-CN" altLang="en-US"/>
              <a:t>单击此处编辑母版标题样式</a:t>
            </a:r>
          </a:p>
        </p:txBody>
      </p:sp>
      <p:sp>
        <p:nvSpPr>
          <p:cNvPr id="3" name="文本占位符 2"/>
          <p:cNvSpPr>
            <a:spLocks noGrp="1"/>
          </p:cNvSpPr>
          <p:nvPr>
            <p:ph type="body" idx="1"/>
          </p:nvPr>
        </p:nvSpPr>
        <p:spPr>
          <a:xfrm>
            <a:off x="840226" y="1681552"/>
            <a:ext cx="5160473"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226" y="2505655"/>
            <a:ext cx="5160473"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5414" y="1681552"/>
            <a:ext cx="5185888"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414" y="2505655"/>
            <a:ext cx="5185888"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2032666729"/>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210"/>
            <a:ext cx="10521077" cy="1325870"/>
          </a:xfrm>
        </p:spPr>
        <p:txBody>
          <a:bodyPr/>
          <a:lstStyle/>
          <a:p>
            <a:r>
              <a:rPr lang="zh-CN" altLang="en-US"/>
              <a:t>单击此处编辑母版标题样式</a:t>
            </a:r>
          </a:p>
        </p:txBody>
      </p:sp>
      <p:sp>
        <p:nvSpPr>
          <p:cNvPr id="3" name="文本占位符 2"/>
          <p:cNvSpPr>
            <a:spLocks noGrp="1"/>
          </p:cNvSpPr>
          <p:nvPr>
            <p:ph type="body" idx="1"/>
          </p:nvPr>
        </p:nvSpPr>
        <p:spPr>
          <a:xfrm>
            <a:off x="840226" y="1681552"/>
            <a:ext cx="5160473"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226" y="2505655"/>
            <a:ext cx="5160473"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5414" y="1681552"/>
            <a:ext cx="5185888"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414" y="2505655"/>
            <a:ext cx="5185888"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D689D-6400-4EAA-B7EF-FE9F0AB65177}" type="slidenum">
              <a:rPr lang="zh-CN" altLang="en-US" smtClean="0"/>
              <a:t>‹#›</a:t>
            </a:fld>
            <a:endParaRPr lang="zh-CN" altLang="en-US"/>
          </a:p>
        </p:txBody>
      </p:sp>
      <p:sp>
        <p:nvSpPr>
          <p:cNvPr id="11" name="TextBox 10"/>
          <p:cNvSpPr txBox="1"/>
          <p:nvPr userDrawn="1"/>
        </p:nvSpPr>
        <p:spPr>
          <a:xfrm>
            <a:off x="1734436" y="6741131"/>
            <a:ext cx="1224774" cy="118457"/>
          </a:xfrm>
          <a:prstGeom prst="rect">
            <a:avLst/>
          </a:prstGeom>
          <a:noFill/>
        </p:spPr>
        <p:txBody>
          <a:bodyPr wrap="square" rtlCol="0">
            <a:spAutoFit/>
          </a:bodyPr>
          <a:lstStyle/>
          <a:p>
            <a:pPr marL="0" marR="0" lvl="0" indent="0" defTabSz="914583"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958063219"/>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2212701379"/>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192977984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306"/>
            <a:ext cx="3934285" cy="1600571"/>
          </a:xfrm>
        </p:spPr>
        <p:txBody>
          <a:bodyPr anchor="b"/>
          <a:lstStyle>
            <a:lvl1pPr>
              <a:defRPr sz="3201"/>
            </a:lvl1pPr>
          </a:lstStyle>
          <a:p>
            <a:r>
              <a:rPr lang="zh-CN" altLang="en-US"/>
              <a:t>单击此处编辑母版标题样式</a:t>
            </a:r>
          </a:p>
        </p:txBody>
      </p:sp>
      <p:sp>
        <p:nvSpPr>
          <p:cNvPr id="3" name="内容占位符 2"/>
          <p:cNvSpPr>
            <a:spLocks noGrp="1"/>
          </p:cNvSpPr>
          <p:nvPr>
            <p:ph idx="1"/>
          </p:nvPr>
        </p:nvSpPr>
        <p:spPr>
          <a:xfrm>
            <a:off x="5185887" y="987654"/>
            <a:ext cx="6175415" cy="4874754"/>
          </a:xfrm>
        </p:spPr>
        <p:txBody>
          <a:bodyPr/>
          <a:lstStyle>
            <a:lvl1pPr>
              <a:defRPr sz="3201"/>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226" y="2057876"/>
            <a:ext cx="3934285" cy="3812471"/>
          </a:xfrm>
        </p:spPr>
        <p:txBody>
          <a:bodyPr/>
          <a:lstStyle>
            <a:lvl1pPr marL="0" indent="0">
              <a:buNone/>
              <a:defRPr sz="1600"/>
            </a:lvl1pPr>
            <a:lvl2pPr marL="457291" indent="0">
              <a:buNone/>
              <a:defRPr sz="1400"/>
            </a:lvl2pPr>
            <a:lvl3pPr marL="914583" indent="0">
              <a:buNone/>
              <a:defRPr sz="1200"/>
            </a:lvl3pPr>
            <a:lvl4pPr marL="1371874" indent="0">
              <a:buNone/>
              <a:defRPr sz="1000"/>
            </a:lvl4pPr>
            <a:lvl5pPr marL="1829166" indent="0">
              <a:buNone/>
              <a:defRPr sz="1000"/>
            </a:lvl5pPr>
            <a:lvl6pPr marL="2286457" indent="0">
              <a:buNone/>
              <a:defRPr sz="1000"/>
            </a:lvl6pPr>
            <a:lvl7pPr marL="2743749" indent="0">
              <a:buNone/>
              <a:defRPr sz="1000"/>
            </a:lvl7pPr>
            <a:lvl8pPr marL="3201040" indent="0">
              <a:buNone/>
              <a:defRPr sz="1000"/>
            </a:lvl8pPr>
            <a:lvl9pPr marL="3658332"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36233593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306"/>
            <a:ext cx="3934285" cy="1600571"/>
          </a:xfrm>
        </p:spPr>
        <p:txBody>
          <a:bodyPr anchor="b"/>
          <a:lstStyle>
            <a:lvl1pPr>
              <a:defRPr sz="3201"/>
            </a:lvl1pPr>
          </a:lstStyle>
          <a:p>
            <a:r>
              <a:rPr lang="zh-CN" altLang="en-US"/>
              <a:t>单击此处编辑母版标题样式</a:t>
            </a:r>
          </a:p>
        </p:txBody>
      </p:sp>
      <p:sp>
        <p:nvSpPr>
          <p:cNvPr id="3" name="图片占位符 2"/>
          <p:cNvSpPr>
            <a:spLocks noGrp="1"/>
          </p:cNvSpPr>
          <p:nvPr>
            <p:ph type="pic" idx="1"/>
          </p:nvPr>
        </p:nvSpPr>
        <p:spPr>
          <a:xfrm>
            <a:off x="5185887" y="987654"/>
            <a:ext cx="6175415" cy="4874754"/>
          </a:xfrm>
        </p:spPr>
        <p:txBody>
          <a:bodyPr/>
          <a:lstStyle>
            <a:lvl1pPr marL="0" indent="0">
              <a:buNone/>
              <a:defRPr sz="3201"/>
            </a:lvl1pPr>
            <a:lvl2pPr marL="457291" indent="0">
              <a:buNone/>
              <a:defRPr sz="2801"/>
            </a:lvl2pPr>
            <a:lvl3pPr marL="914583" indent="0">
              <a:buNone/>
              <a:defRPr sz="2400"/>
            </a:lvl3pPr>
            <a:lvl4pPr marL="1371874" indent="0">
              <a:buNone/>
              <a:defRPr sz="2000"/>
            </a:lvl4pPr>
            <a:lvl5pPr marL="1829166" indent="0">
              <a:buNone/>
              <a:defRPr sz="2000"/>
            </a:lvl5pPr>
            <a:lvl6pPr marL="2286457" indent="0">
              <a:buNone/>
              <a:defRPr sz="2000"/>
            </a:lvl6pPr>
            <a:lvl7pPr marL="2743749" indent="0">
              <a:buNone/>
              <a:defRPr sz="2000"/>
            </a:lvl7pPr>
            <a:lvl8pPr marL="3201040" indent="0">
              <a:buNone/>
              <a:defRPr sz="2000"/>
            </a:lvl8pPr>
            <a:lvl9pPr marL="3658332" indent="0">
              <a:buNone/>
              <a:defRPr sz="2000"/>
            </a:lvl9pPr>
          </a:lstStyle>
          <a:p>
            <a:endParaRPr lang="zh-CN" altLang="en-US"/>
          </a:p>
        </p:txBody>
      </p:sp>
      <p:sp>
        <p:nvSpPr>
          <p:cNvPr id="4" name="文本占位符 3"/>
          <p:cNvSpPr>
            <a:spLocks noGrp="1"/>
          </p:cNvSpPr>
          <p:nvPr>
            <p:ph type="body" sz="half" idx="2"/>
          </p:nvPr>
        </p:nvSpPr>
        <p:spPr>
          <a:xfrm>
            <a:off x="840226" y="2057876"/>
            <a:ext cx="3934285" cy="3812471"/>
          </a:xfrm>
        </p:spPr>
        <p:txBody>
          <a:bodyPr/>
          <a:lstStyle>
            <a:lvl1pPr marL="0" indent="0">
              <a:buNone/>
              <a:defRPr sz="1600"/>
            </a:lvl1pPr>
            <a:lvl2pPr marL="457291" indent="0">
              <a:buNone/>
              <a:defRPr sz="1400"/>
            </a:lvl2pPr>
            <a:lvl3pPr marL="914583" indent="0">
              <a:buNone/>
              <a:defRPr sz="1200"/>
            </a:lvl3pPr>
            <a:lvl4pPr marL="1371874" indent="0">
              <a:buNone/>
              <a:defRPr sz="1000"/>
            </a:lvl4pPr>
            <a:lvl5pPr marL="1829166" indent="0">
              <a:buNone/>
              <a:defRPr sz="1000"/>
            </a:lvl5pPr>
            <a:lvl6pPr marL="2286457" indent="0">
              <a:buNone/>
              <a:defRPr sz="1000"/>
            </a:lvl6pPr>
            <a:lvl7pPr marL="2743749" indent="0">
              <a:buNone/>
              <a:defRPr sz="1000"/>
            </a:lvl7pPr>
            <a:lvl8pPr marL="3201040" indent="0">
              <a:buNone/>
              <a:defRPr sz="1000"/>
            </a:lvl8pPr>
            <a:lvl9pPr marL="3658332"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3924882629"/>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98744654"/>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9444" y="365209"/>
            <a:ext cx="2630269"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637" y="365209"/>
            <a:ext cx="7738328" cy="581318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400679273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069975" y="381794"/>
            <a:ext cx="6581775" cy="40005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itchFamily="2" charset="2"/>
              <a:buNone/>
              <a:defRPr b="0">
                <a:solidFill>
                  <a:schemeClr val="tx1">
                    <a:lumMod val="95000"/>
                    <a:lumOff val="5000"/>
                  </a:schemeClr>
                </a:solidFill>
              </a:defRPr>
            </a:lvl1pPr>
          </a:lstStyle>
          <a:p>
            <a:pPr lvl="0"/>
            <a:r>
              <a:rPr lang="en-US" dirty="0"/>
              <a:t>Click to edit Master text styles</a:t>
            </a:r>
          </a:p>
        </p:txBody>
      </p:sp>
      <p:grpSp>
        <p:nvGrpSpPr>
          <p:cNvPr id="8" name="组合 7"/>
          <p:cNvGrpSpPr/>
          <p:nvPr userDrawn="1"/>
        </p:nvGrpSpPr>
        <p:grpSpPr>
          <a:xfrm>
            <a:off x="55564" y="790893"/>
            <a:ext cx="2614611" cy="1590675"/>
            <a:chOff x="-177800" y="-127000"/>
            <a:chExt cx="2614611" cy="1590675"/>
          </a:xfrm>
        </p:grpSpPr>
        <p:sp>
          <p:nvSpPr>
            <p:cNvPr id="9" name="矩形 8"/>
            <p:cNvSpPr/>
            <p:nvPr userDrawn="1"/>
          </p:nvSpPr>
          <p:spPr>
            <a:xfrm>
              <a:off x="-177800" y="463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10" name="矩形 9"/>
            <p:cNvSpPr/>
            <p:nvPr userDrawn="1"/>
          </p:nvSpPr>
          <p:spPr>
            <a:xfrm>
              <a:off x="-177800" y="-12700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822325" y="463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1231900" y="463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822325" y="1054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1472405" y="704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2027236" y="499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9922332" y="795416"/>
            <a:ext cx="2080110" cy="1255630"/>
            <a:chOff x="9308250" y="152843"/>
            <a:chExt cx="3083581" cy="1861361"/>
          </a:xfrm>
        </p:grpSpPr>
        <p:sp>
          <p:nvSpPr>
            <p:cNvPr id="17" name="矩形 16"/>
            <p:cNvSpPr/>
            <p:nvPr/>
          </p:nvSpPr>
          <p:spPr>
            <a:xfrm>
              <a:off x="10149384" y="1574633"/>
              <a:ext cx="439571" cy="439571"/>
            </a:xfrm>
            <a:prstGeom prst="rect">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1558225" y="588184"/>
              <a:ext cx="833606" cy="83360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308250" y="255692"/>
              <a:ext cx="724464" cy="724464"/>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0149384" y="152843"/>
              <a:ext cx="1268947" cy="1268947"/>
            </a:xfrm>
            <a:prstGeom prst="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Freeform 3"/>
          <p:cNvSpPr/>
          <p:nvPr userDrawn="1"/>
        </p:nvSpPr>
        <p:spPr>
          <a:xfrm rot="10800000">
            <a:off x="2746373" y="1524793"/>
            <a:ext cx="7696201" cy="45723"/>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itchFamily="18" charset="0"/>
                <a:cs typeface="Microsoft YaHei UI" pitchFamily="18" charset="0"/>
              </a:rPr>
              <a:t>内容</a:t>
            </a:r>
            <a:endParaRPr lang="en-US" altLang="zh-CN" sz="5300" dirty="0">
              <a:solidFill>
                <a:srgbClr val="4197DF"/>
              </a:solidFill>
              <a:latin typeface="Microsoft YaHei UI" pitchFamily="18" charset="0"/>
              <a:cs typeface="Microsoft YaHei UI" pitchFamily="18" charset="0"/>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itchFamily="18" charset="0"/>
                <a:cs typeface="Times New Roman" pitchFamily="18" charset="0"/>
              </a:rPr>
              <a:t>CONTENTS</a:t>
            </a: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itchFamily="18" charset="0"/>
                <a:cs typeface="Microsoft YaHei UI" pitchFamily="18" charset="0"/>
              </a:rPr>
              <a:t>导航</a:t>
            </a:r>
            <a:endParaRPr lang="en-US" altLang="zh-CN" sz="2800" dirty="0">
              <a:solidFill>
                <a:srgbClr val="4197DF"/>
              </a:solidFill>
              <a:latin typeface="Microsoft YaHei UI" pitchFamily="18" charset="0"/>
              <a:cs typeface="Microsoft YaHei UI" pitchFamily="18" charset="0"/>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t>1/24/2022</a:t>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t>‹#›</a:t>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矩形 23"/>
          <p:cNvSpPr/>
          <p:nvPr/>
        </p:nvSpPr>
        <p:spPr>
          <a:xfrm>
            <a:off x="0" y="332656"/>
            <a:ext cx="12198350" cy="432048"/>
          </a:xfrm>
          <a:prstGeom prst="rect">
            <a:avLst/>
          </a:prstGeom>
          <a:solidFill>
            <a:srgbClr val="4080D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3362" y="306064"/>
            <a:ext cx="485233" cy="485233"/>
          </a:xfrm>
          <a:prstGeom prst="ellipse">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itchFamily="34" charset="-122"/>
              <a:ea typeface="微软雅黑" pitchFamily="34" charset="-122"/>
            </a:endParaRPr>
          </a:p>
        </p:txBody>
      </p:sp>
      <p:sp>
        <p:nvSpPr>
          <p:cNvPr id="27" name="TextBox 15"/>
          <p:cNvSpPr txBox="1"/>
          <p:nvPr/>
        </p:nvSpPr>
        <p:spPr>
          <a:xfrm>
            <a:off x="11283362" y="442092"/>
            <a:ext cx="483393" cy="246221"/>
          </a:xfrm>
          <a:prstGeom prst="rect">
            <a:avLst/>
          </a:prstGeom>
          <a:solidFill>
            <a:srgbClr val="4080DC"/>
          </a:solidFill>
        </p:spPr>
        <p:txBody>
          <a:bodyPr wrap="square" lIns="0" tIns="0" rIns="0" bIns="0" rtlCol="0">
            <a:spAutoFit/>
          </a:bodyPr>
          <a:lstStyle/>
          <a:p>
            <a:pPr algn="ctr"/>
            <a:fld id="{2EEF1883-7A0E-4F66-9932-E581691AD397}" type="slidenum">
              <a:rPr lang="zh-CN" altLang="en-US" sz="1600" smtClean="0">
                <a:solidFill>
                  <a:schemeClr val="tx1"/>
                </a:solidFill>
                <a:latin typeface="Arial Unicode MS" pitchFamily="34" charset="-122"/>
                <a:ea typeface="Arial Unicode MS" pitchFamily="34" charset="-122"/>
                <a:cs typeface="Arial Unicode MS" pitchFamily="34" charset="-122"/>
              </a:rPr>
              <a:t>‹#›</a:t>
            </a:fld>
            <a:r>
              <a:rPr lang="zh-CN" altLang="en-US" sz="1600" dirty="0">
                <a:solidFill>
                  <a:schemeClr val="tx1"/>
                </a:solidFill>
                <a:latin typeface="Arial Unicode MS" pitchFamily="34" charset="-122"/>
                <a:ea typeface="Arial Unicode MS" pitchFamily="34" charset="-122"/>
                <a:cs typeface="Arial Unicode MS" pitchFamily="34" charset="-122"/>
              </a:rPr>
              <a:t> </a:t>
            </a:r>
            <a:endParaRPr lang="zh-CN" altLang="en-US" sz="1600" b="0" dirty="0">
              <a:solidFill>
                <a:schemeClr val="tx1"/>
              </a:solidFill>
              <a:latin typeface="Arial Unicode MS" pitchFamily="34" charset="-122"/>
              <a:ea typeface="Arial Unicode MS" pitchFamily="34" charset="-122"/>
              <a:cs typeface="Arial Unicode MS" pitchFamily="34" charset="-122"/>
            </a:endParaRP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637" y="365210"/>
            <a:ext cx="10521077" cy="13258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637" y="1826048"/>
            <a:ext cx="10521077" cy="435234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636" y="6357822"/>
            <a:ext cx="2744629"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CC02D343-BBAA-4974-B89F-198DA37C01B5}" type="datetimeFigureOut">
              <a:rPr lang="zh-CN" altLang="en-US" smtClean="0"/>
              <a:t>2022-01-24</a:t>
            </a:fld>
            <a:endParaRPr lang="zh-CN" altLang="en-US"/>
          </a:p>
        </p:txBody>
      </p:sp>
      <p:sp>
        <p:nvSpPr>
          <p:cNvPr id="5" name="页脚占位符 4"/>
          <p:cNvSpPr>
            <a:spLocks noGrp="1"/>
          </p:cNvSpPr>
          <p:nvPr>
            <p:ph type="ftr" sz="quarter" idx="3"/>
          </p:nvPr>
        </p:nvSpPr>
        <p:spPr>
          <a:xfrm>
            <a:off x="4040704" y="6357822"/>
            <a:ext cx="4116943"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5085" y="6357822"/>
            <a:ext cx="2744629"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4258798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r"/>
  </p:transition>
  <p:txStyles>
    <p:titleStyle>
      <a:lvl1pPr algn="l" defTabSz="914583"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46" indent="-228646" algn="l" defTabSz="914583" rtl="0" eaLnBrk="1" latinLnBrk="0" hangingPunct="1">
        <a:lnSpc>
          <a:spcPct val="90000"/>
        </a:lnSpc>
        <a:spcBef>
          <a:spcPts val="1000"/>
        </a:spcBef>
        <a:buFont typeface="Arial" panose="020B0604020202020204" pitchFamily="34" charset="0"/>
        <a:buChar char="•"/>
        <a:defRPr sz="2801" kern="1200">
          <a:solidFill>
            <a:schemeClr val="tx1"/>
          </a:solidFill>
          <a:latin typeface="+mn-lt"/>
          <a:ea typeface="+mn-ea"/>
          <a:cs typeface="+mn-cs"/>
        </a:defRPr>
      </a:lvl1pPr>
      <a:lvl2pPr marL="685937" indent="-228646" algn="l" defTabSz="91458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229" indent="-228646" algn="l" defTabSz="91458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520"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811"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103"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394"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86"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77"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485110" y="2134394"/>
            <a:ext cx="6647975" cy="2530180"/>
          </a:xfrm>
          <a:prstGeom prst="rect">
            <a:avLst/>
          </a:prstGeom>
          <a:noFill/>
        </p:spPr>
        <p:txBody>
          <a:bodyPr wrap="none" rtlCol="0" anchor="t">
            <a:spAutoFit/>
          </a:bodyPr>
          <a:lstStyle/>
          <a:p>
            <a:pPr algn="ctr" defTabSz="914583">
              <a:lnSpc>
                <a:spcPct val="110000"/>
              </a:lnSpc>
            </a:pPr>
            <a:r>
              <a:rPr lang="zh-CN" altLang="en-US" sz="7201" b="1" dirty="0" smtClean="0">
                <a:solidFill>
                  <a:prstClr val="black"/>
                </a:solidFill>
                <a:cs typeface="+mn-ea"/>
                <a:sym typeface="+mn-lt"/>
              </a:rPr>
              <a:t>第</a:t>
            </a:r>
            <a:r>
              <a:rPr lang="en-US" altLang="zh-CN" sz="7201" b="1" dirty="0" smtClean="0">
                <a:solidFill>
                  <a:prstClr val="black"/>
                </a:solidFill>
                <a:cs typeface="+mn-ea"/>
                <a:sym typeface="+mn-lt"/>
              </a:rPr>
              <a:t>4</a:t>
            </a:r>
            <a:r>
              <a:rPr lang="zh-CN" altLang="en-US" sz="7201" b="1" dirty="0" smtClean="0">
                <a:solidFill>
                  <a:prstClr val="black"/>
                </a:solidFill>
                <a:cs typeface="+mn-ea"/>
                <a:sym typeface="+mn-lt"/>
              </a:rPr>
              <a:t>章 </a:t>
            </a:r>
            <a:endParaRPr lang="en-US" altLang="zh-CN" sz="7201" b="1" dirty="0" smtClean="0">
              <a:solidFill>
                <a:prstClr val="black"/>
              </a:solidFill>
              <a:cs typeface="+mn-ea"/>
              <a:sym typeface="+mn-lt"/>
            </a:endParaRPr>
          </a:p>
          <a:p>
            <a:pPr algn="ctr" defTabSz="914583">
              <a:lnSpc>
                <a:spcPct val="110000"/>
              </a:lnSpc>
            </a:pPr>
            <a:r>
              <a:rPr lang="zh-CN" altLang="en-US" sz="7201" b="1" dirty="0">
                <a:solidFill>
                  <a:prstClr val="black"/>
                </a:solidFill>
                <a:cs typeface="+mn-ea"/>
                <a:sym typeface="+mn-lt"/>
              </a:rPr>
              <a:t>云互联架构技术</a:t>
            </a:r>
            <a:endParaRPr lang="zh-CN" altLang="en-US" sz="7201" b="1" dirty="0">
              <a:solidFill>
                <a:prstClr val="black"/>
              </a:solidFill>
              <a:latin typeface="微软雅黑"/>
              <a:ea typeface="微软雅黑"/>
              <a:cs typeface="+mn-ea"/>
              <a:sym typeface="+mn-lt"/>
            </a:endParaRPr>
          </a:p>
        </p:txBody>
      </p:sp>
      <p:sp>
        <p:nvSpPr>
          <p:cNvPr id="8" name="文本框 7"/>
          <p:cNvSpPr txBox="1"/>
          <p:nvPr/>
        </p:nvSpPr>
        <p:spPr>
          <a:xfrm>
            <a:off x="8926043" y="5928463"/>
            <a:ext cx="2262158" cy="680507"/>
          </a:xfrm>
          <a:prstGeom prst="rect">
            <a:avLst/>
          </a:prstGeom>
          <a:noFill/>
        </p:spPr>
        <p:txBody>
          <a:bodyPr wrap="none" rtlCol="0" anchor="t">
            <a:spAutoFit/>
          </a:bodyPr>
          <a:lstStyle/>
          <a:p>
            <a:pPr defTabSz="914583">
              <a:lnSpc>
                <a:spcPct val="110000"/>
              </a:lnSpc>
            </a:pPr>
            <a:r>
              <a:rPr lang="zh-CN" altLang="en-US" sz="1800" dirty="0">
                <a:solidFill>
                  <a:prstClr val="white"/>
                </a:solidFill>
                <a:cs typeface="+mn-ea"/>
                <a:sym typeface="+mn-lt"/>
              </a:rPr>
              <a:t>云计算技术应用</a:t>
            </a:r>
            <a:r>
              <a:rPr lang="zh-CN" altLang="en-US" sz="1800" dirty="0" smtClean="0">
                <a:solidFill>
                  <a:prstClr val="white"/>
                </a:solidFill>
                <a:cs typeface="+mn-ea"/>
                <a:sym typeface="+mn-lt"/>
              </a:rPr>
              <a:t>基础</a:t>
            </a:r>
            <a:endParaRPr lang="en-US" altLang="zh-CN" sz="1800" dirty="0" smtClean="0">
              <a:solidFill>
                <a:prstClr val="white"/>
              </a:solidFill>
              <a:cs typeface="+mn-ea"/>
              <a:sym typeface="+mn-lt"/>
            </a:endParaRPr>
          </a:p>
          <a:p>
            <a:pPr defTabSz="914583">
              <a:lnSpc>
                <a:spcPct val="110000"/>
              </a:lnSpc>
            </a:pPr>
            <a:r>
              <a:rPr lang="zh-CN" altLang="en-US" sz="1800" dirty="0" smtClean="0">
                <a:solidFill>
                  <a:prstClr val="white"/>
                </a:solidFill>
                <a:cs typeface="+mn-ea"/>
                <a:sym typeface="+mn-lt"/>
              </a:rPr>
              <a:t>主编</a:t>
            </a:r>
            <a:r>
              <a:rPr lang="zh-CN" altLang="en-US" sz="1800" dirty="0" smtClean="0">
                <a:solidFill>
                  <a:prstClr val="white"/>
                </a:solidFill>
                <a:latin typeface="微软雅黑"/>
                <a:ea typeface="微软雅黑"/>
                <a:cs typeface="+mn-ea"/>
                <a:sym typeface="+mn-lt"/>
              </a:rPr>
              <a:t>：崔升广</a:t>
            </a:r>
            <a:endParaRPr lang="en-US" altLang="zh-CN" sz="1800" dirty="0">
              <a:solidFill>
                <a:prstClr val="white"/>
              </a:solidFill>
              <a:latin typeface="微软雅黑"/>
              <a:ea typeface="微软雅黑"/>
              <a:cs typeface="+mn-ea"/>
              <a:sym typeface="+mn-lt"/>
            </a:endParaRP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5162" b="315"/>
          <a:stretch/>
        </p:blipFill>
        <p:spPr bwMode="auto">
          <a:xfrm>
            <a:off x="7623175" y="288910"/>
            <a:ext cx="2069627" cy="1321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3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450" decel="100000" fill="hold"/>
                                        <p:tgtEl>
                                          <p:spTgt spid="8"/>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4.2.3 </a:t>
            </a:r>
            <a:r>
              <a:rPr lang="zh-CN" altLang="en-US" dirty="0"/>
              <a:t>交换机管理方式</a:t>
            </a:r>
            <a:endParaRPr lang="zh-CN" altLang="en-US" dirty="0"/>
          </a:p>
        </p:txBody>
      </p:sp>
      <p:sp>
        <p:nvSpPr>
          <p:cNvPr id="2" name="文本框 1"/>
          <p:cNvSpPr txBox="1"/>
          <p:nvPr/>
        </p:nvSpPr>
        <p:spPr>
          <a:xfrm>
            <a:off x="1603375" y="2600493"/>
            <a:ext cx="8229600" cy="1631216"/>
          </a:xfrm>
          <a:prstGeom prst="rect">
            <a:avLst/>
          </a:prstGeom>
          <a:noFill/>
        </p:spPr>
        <p:txBody>
          <a:bodyPr wrap="square" rtlCol="0" anchor="t">
            <a:spAutoFit/>
          </a:bodyPr>
          <a:lstStyle/>
          <a:p>
            <a:pPr indent="457200"/>
            <a:r>
              <a:rPr lang="zh-CN" altLang="en-US" sz="2000" dirty="0"/>
              <a:t>交换机常用两种方式进行管理：一种是超级终端带外管理方式，另一种是</a:t>
            </a:r>
            <a:r>
              <a:rPr lang="en-US" altLang="zh-CN" sz="2000" dirty="0"/>
              <a:t>Telnet</a:t>
            </a:r>
            <a:r>
              <a:rPr lang="zh-CN" altLang="en-US" sz="2000" dirty="0"/>
              <a:t>远程或</a:t>
            </a:r>
            <a:r>
              <a:rPr lang="en-US" altLang="zh-CN" sz="2000" dirty="0"/>
              <a:t>SSH2</a:t>
            </a:r>
            <a:r>
              <a:rPr lang="zh-CN" altLang="en-US" sz="2000" dirty="0"/>
              <a:t>远程带内管理方式。</a:t>
            </a:r>
          </a:p>
          <a:p>
            <a:pPr indent="457200"/>
            <a:r>
              <a:rPr lang="en-US" altLang="zh-CN" sz="2000" dirty="0"/>
              <a:t>1</a:t>
            </a:r>
            <a:r>
              <a:rPr lang="zh-CN" altLang="en-US" sz="2000" dirty="0"/>
              <a:t>．用带外方式管理交换机</a:t>
            </a:r>
          </a:p>
          <a:p>
            <a:pPr indent="457200"/>
            <a:r>
              <a:rPr lang="en-US" altLang="zh-CN" sz="2000" dirty="0"/>
              <a:t>2</a:t>
            </a:r>
            <a:r>
              <a:rPr lang="zh-CN" altLang="en-US" sz="2000" dirty="0"/>
              <a:t>．用带内方式管理交换机</a:t>
            </a:r>
          </a:p>
          <a:p>
            <a:pPr indent="457200"/>
            <a:endParaRPr lang="zh-CN" altLang="zh-CN"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888" y="4083792"/>
            <a:ext cx="4357688" cy="2407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379781"/>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4.2.4 </a:t>
            </a:r>
            <a:r>
              <a:rPr lang="zh-CN" altLang="en-US" dirty="0"/>
              <a:t>网络设备命令行视图及使用方法</a:t>
            </a:r>
            <a:endParaRPr lang="zh-CN" altLang="en-US" dirty="0"/>
          </a:p>
        </p:txBody>
      </p:sp>
      <p:sp>
        <p:nvSpPr>
          <p:cNvPr id="2" name="文本框 1"/>
          <p:cNvSpPr txBox="1"/>
          <p:nvPr/>
        </p:nvSpPr>
        <p:spPr>
          <a:xfrm>
            <a:off x="1603375" y="2600493"/>
            <a:ext cx="8229600" cy="3477875"/>
          </a:xfrm>
          <a:prstGeom prst="rect">
            <a:avLst/>
          </a:prstGeom>
          <a:noFill/>
        </p:spPr>
        <p:txBody>
          <a:bodyPr wrap="square" rtlCol="0" anchor="t">
            <a:spAutoFit/>
          </a:bodyPr>
          <a:lstStyle/>
          <a:p>
            <a:pPr indent="457200"/>
            <a:r>
              <a:rPr lang="zh-CN" altLang="en-US" sz="2000" dirty="0"/>
              <a:t>随着越来越多的终端设备接入网络中，网络设备的负担也越来越重。华为公司为提高网络的运行效率，开发了基于通用路由平台（</a:t>
            </a:r>
            <a:r>
              <a:rPr lang="en-US" altLang="zh-CN" sz="2000" dirty="0"/>
              <a:t>Versatile Routing Platform</a:t>
            </a:r>
            <a:r>
              <a:rPr lang="zh-CN" altLang="en-US" sz="2000" dirty="0"/>
              <a:t>，</a:t>
            </a:r>
            <a:r>
              <a:rPr lang="en-US" altLang="zh-CN" sz="2000" dirty="0" err="1"/>
              <a:t>VRP</a:t>
            </a:r>
            <a:r>
              <a:rPr lang="zh-CN" altLang="en-US" sz="2000" dirty="0"/>
              <a:t>）的数据通信产品</a:t>
            </a:r>
            <a:r>
              <a:rPr lang="en-US" altLang="zh-CN" sz="2000" dirty="0"/>
              <a:t>——</a:t>
            </a:r>
            <a:r>
              <a:rPr lang="zh-CN" altLang="en-US" sz="2000" dirty="0"/>
              <a:t>通用操作系统平台。它以</a:t>
            </a:r>
            <a:r>
              <a:rPr lang="en-US" altLang="zh-CN" sz="2000" dirty="0"/>
              <a:t>IP</a:t>
            </a:r>
            <a:r>
              <a:rPr lang="zh-CN" altLang="en-US" sz="2000" dirty="0"/>
              <a:t>业务为核心，采用组件化的体系结构，在实现丰富功能特性的同时，还提供了基于应用的可裁剪和可扩展的功能，使得交换机和路由器的运行效率大大提高。熟练掌握</a:t>
            </a:r>
            <a:r>
              <a:rPr lang="en-US" altLang="zh-CN" sz="2000" dirty="0" err="1"/>
              <a:t>VRP</a:t>
            </a:r>
            <a:r>
              <a:rPr lang="zh-CN" altLang="en-US" sz="2000" dirty="0"/>
              <a:t>进行配置和操作是网络工程师的一项必备技能。</a:t>
            </a:r>
          </a:p>
          <a:p>
            <a:pPr indent="457200"/>
            <a:r>
              <a:rPr lang="en-US" altLang="zh-CN" sz="2000" dirty="0"/>
              <a:t>1</a:t>
            </a:r>
            <a:r>
              <a:rPr lang="zh-CN" altLang="en-US" sz="2000" dirty="0"/>
              <a:t>．命令行视图</a:t>
            </a:r>
          </a:p>
          <a:p>
            <a:pPr indent="457200"/>
            <a:r>
              <a:rPr lang="en-US" altLang="zh-CN" sz="2000" dirty="0"/>
              <a:t>2</a:t>
            </a:r>
            <a:r>
              <a:rPr lang="zh-CN" altLang="en-US" sz="2000" dirty="0"/>
              <a:t>．命令行功能</a:t>
            </a:r>
          </a:p>
          <a:p>
            <a:pPr indent="457200"/>
            <a:r>
              <a:rPr lang="en-US" altLang="zh-CN" sz="2000" dirty="0"/>
              <a:t>3</a:t>
            </a:r>
            <a:r>
              <a:rPr lang="zh-CN" altLang="en-US" sz="2000" dirty="0"/>
              <a:t>．命令行在线帮助</a:t>
            </a:r>
          </a:p>
          <a:p>
            <a:pPr indent="457200"/>
            <a:endParaRPr lang="zh-CN" altLang="zh-CN"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spTree>
    <p:extLst>
      <p:ext uri="{BB962C8B-B14F-4D97-AF65-F5344CB8AC3E}">
        <p14:creationId xmlns:p14="http://schemas.microsoft.com/office/powerpoint/2010/main" val="1156484697"/>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4.2.5 </a:t>
            </a:r>
            <a:r>
              <a:rPr lang="zh-CN" altLang="en-US" dirty="0"/>
              <a:t>网络设备基本配置命令</a:t>
            </a:r>
            <a:endParaRPr lang="zh-CN" altLang="en-US" dirty="0"/>
          </a:p>
        </p:txBody>
      </p:sp>
      <p:sp>
        <p:nvSpPr>
          <p:cNvPr id="2" name="文本框 1"/>
          <p:cNvSpPr txBox="1"/>
          <p:nvPr/>
        </p:nvSpPr>
        <p:spPr>
          <a:xfrm>
            <a:off x="1603375" y="2600493"/>
            <a:ext cx="8229600" cy="1938992"/>
          </a:xfrm>
          <a:prstGeom prst="rect">
            <a:avLst/>
          </a:prstGeom>
          <a:noFill/>
        </p:spPr>
        <p:txBody>
          <a:bodyPr wrap="square" rtlCol="0" anchor="t">
            <a:spAutoFit/>
          </a:bodyPr>
          <a:lstStyle/>
          <a:p>
            <a:pPr indent="457200"/>
            <a:r>
              <a:rPr lang="en-US" altLang="zh-CN" sz="2000" dirty="0"/>
              <a:t>1</a:t>
            </a:r>
            <a:r>
              <a:rPr lang="zh-CN" altLang="en-US" sz="2000" dirty="0"/>
              <a:t>．配置设备名称</a:t>
            </a:r>
          </a:p>
          <a:p>
            <a:pPr indent="457200"/>
            <a:r>
              <a:rPr lang="en-US" altLang="zh-CN" sz="2000" dirty="0"/>
              <a:t>2</a:t>
            </a:r>
            <a:r>
              <a:rPr lang="zh-CN" altLang="en-US" sz="2000" dirty="0"/>
              <a:t>．配置返回命令行</a:t>
            </a:r>
          </a:p>
          <a:p>
            <a:pPr indent="457200"/>
            <a:r>
              <a:rPr lang="en-US" altLang="zh-CN" sz="2000" dirty="0"/>
              <a:t>3</a:t>
            </a:r>
            <a:r>
              <a:rPr lang="zh-CN" altLang="en-US" sz="2000" dirty="0"/>
              <a:t>．配置系统时钟</a:t>
            </a:r>
          </a:p>
          <a:p>
            <a:pPr indent="457200"/>
            <a:r>
              <a:rPr lang="en-US" altLang="zh-CN" sz="2000" dirty="0"/>
              <a:t>4</a:t>
            </a:r>
            <a:r>
              <a:rPr lang="zh-CN" altLang="en-US" sz="2000" dirty="0"/>
              <a:t>．配置用户登录权限及用户级别</a:t>
            </a:r>
          </a:p>
          <a:p>
            <a:pPr indent="457200"/>
            <a:r>
              <a:rPr lang="en-US" altLang="zh-CN" sz="2000" dirty="0"/>
              <a:t>5</a:t>
            </a:r>
            <a:r>
              <a:rPr lang="zh-CN" altLang="en-US" sz="2000" dirty="0"/>
              <a:t>．配置标题信息</a:t>
            </a:r>
          </a:p>
          <a:p>
            <a:pPr indent="457200"/>
            <a:endParaRPr lang="zh-CN" altLang="zh-CN"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spTree>
    <p:extLst>
      <p:ext uri="{BB962C8B-B14F-4D97-AF65-F5344CB8AC3E}">
        <p14:creationId xmlns:p14="http://schemas.microsoft.com/office/powerpoint/2010/main" val="1156484697"/>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4.2.6 </a:t>
            </a:r>
            <a:r>
              <a:rPr lang="zh-CN" altLang="en-US" dirty="0"/>
              <a:t>配置交换机登录方式</a:t>
            </a:r>
            <a:endParaRPr lang="zh-CN" altLang="en-US" dirty="0"/>
          </a:p>
        </p:txBody>
      </p:sp>
      <p:sp>
        <p:nvSpPr>
          <p:cNvPr id="2" name="文本框 1"/>
          <p:cNvSpPr txBox="1"/>
          <p:nvPr/>
        </p:nvSpPr>
        <p:spPr>
          <a:xfrm>
            <a:off x="1603375" y="2600493"/>
            <a:ext cx="8229600" cy="1323439"/>
          </a:xfrm>
          <a:prstGeom prst="rect">
            <a:avLst/>
          </a:prstGeom>
          <a:noFill/>
        </p:spPr>
        <p:txBody>
          <a:bodyPr wrap="square" rtlCol="0" anchor="t">
            <a:spAutoFit/>
          </a:bodyPr>
          <a:lstStyle/>
          <a:p>
            <a:pPr indent="457200"/>
            <a:r>
              <a:rPr lang="zh-CN" altLang="en-US" sz="2000" dirty="0"/>
              <a:t>交换机登录方式分为</a:t>
            </a:r>
            <a:r>
              <a:rPr lang="en-US" altLang="zh-CN" sz="2000" dirty="0"/>
              <a:t>AAA</a:t>
            </a:r>
            <a:r>
              <a:rPr lang="zh-CN" altLang="en-US" sz="2000" dirty="0"/>
              <a:t>认证方式和密码认证方式两种。</a:t>
            </a:r>
          </a:p>
          <a:p>
            <a:pPr indent="457200"/>
            <a:r>
              <a:rPr lang="en-US" altLang="zh-CN" sz="2000" dirty="0"/>
              <a:t>1</a:t>
            </a:r>
            <a:r>
              <a:rPr lang="zh-CN" altLang="en-US" sz="2000" dirty="0"/>
              <a:t>．</a:t>
            </a:r>
            <a:r>
              <a:rPr lang="en-US" altLang="zh-CN" sz="2000" dirty="0"/>
              <a:t>AAA</a:t>
            </a:r>
            <a:r>
              <a:rPr lang="zh-CN" altLang="en-US" sz="2000" dirty="0"/>
              <a:t>认证方式</a:t>
            </a:r>
          </a:p>
          <a:p>
            <a:pPr indent="457200"/>
            <a:r>
              <a:rPr lang="en-US" altLang="zh-CN" sz="2000" dirty="0"/>
              <a:t>2</a:t>
            </a:r>
            <a:r>
              <a:rPr lang="zh-CN" altLang="en-US" sz="2000" dirty="0"/>
              <a:t>．密码认证方式</a:t>
            </a:r>
          </a:p>
          <a:p>
            <a:pPr indent="457200"/>
            <a:endParaRPr lang="zh-CN" altLang="zh-CN"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spTree>
    <p:extLst>
      <p:ext uri="{BB962C8B-B14F-4D97-AF65-F5344CB8AC3E}">
        <p14:creationId xmlns:p14="http://schemas.microsoft.com/office/powerpoint/2010/main" val="3511090225"/>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p>
        </p:txBody>
      </p:sp>
      <p:grpSp>
        <p:nvGrpSpPr>
          <p:cNvPr id="43" name="组合 42"/>
          <p:cNvGrpSpPr/>
          <p:nvPr/>
        </p:nvGrpSpPr>
        <p:grpSpPr>
          <a:xfrm>
            <a:off x="993775" y="5746248"/>
            <a:ext cx="9551753" cy="926432"/>
            <a:chOff x="1325" y="8641"/>
            <a:chExt cx="16104" cy="1770"/>
          </a:xfrm>
        </p:grpSpPr>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
        <p:nvSpPr>
          <p:cNvPr id="17" name="文本占位符 15"/>
          <p:cNvSpPr txBox="1">
            <a:spLocks/>
          </p:cNvSpPr>
          <p:nvPr/>
        </p:nvSpPr>
        <p:spPr>
          <a:xfrm>
            <a:off x="2974975" y="1112360"/>
            <a:ext cx="3657600" cy="609600"/>
          </a:xfrm>
          <a:prstGeom prst="rect">
            <a:avLst/>
          </a:prstGeom>
        </p:spPr>
        <p:txBody>
          <a:bodyPr/>
          <a:lst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altLang="zh-CN" dirty="0">
                <a:latin typeface="微软雅黑" panose="020B0503020204020204" pitchFamily="34" charset="-122"/>
                <a:ea typeface="微软雅黑" panose="020B0503020204020204" pitchFamily="34" charset="-122"/>
              </a:rPr>
              <a:t>4.3  </a:t>
            </a:r>
            <a:r>
              <a:rPr lang="en-US" altLang="zh-CN" dirty="0" err="1">
                <a:latin typeface="微软雅黑" panose="020B0503020204020204" pitchFamily="34" charset="-122"/>
                <a:ea typeface="微软雅黑" panose="020B0503020204020204" pitchFamily="34" charset="-122"/>
              </a:rPr>
              <a:t>VLAN</a:t>
            </a:r>
            <a:r>
              <a:rPr lang="zh-CN" altLang="en-US" dirty="0">
                <a:latin typeface="微软雅黑" panose="020B0503020204020204" pitchFamily="34" charset="-122"/>
                <a:ea typeface="微软雅黑" panose="020B0503020204020204" pitchFamily="34" charset="-122"/>
              </a:rPr>
              <a:t>通信</a:t>
            </a:r>
            <a:endParaRPr lang="zh-CN" altLang="en-US" dirty="0"/>
          </a:p>
        </p:txBody>
      </p:sp>
      <p:grpSp>
        <p:nvGrpSpPr>
          <p:cNvPr id="15" name="组合 14">
            <a:extLst>
              <a:ext uri="{FF2B5EF4-FFF2-40B4-BE49-F238E27FC236}">
                <a16:creationId xmlns="" xmlns:a16="http://schemas.microsoft.com/office/drawing/2014/main" id="{53D4BEBF-E775-4E77-9BD3-C2318AEACBD4}"/>
              </a:ext>
            </a:extLst>
          </p:cNvPr>
          <p:cNvGrpSpPr>
            <a:grpSpLocks/>
          </p:cNvGrpSpPr>
          <p:nvPr/>
        </p:nvGrpSpPr>
        <p:grpSpPr bwMode="auto">
          <a:xfrm>
            <a:off x="2356829" y="2377347"/>
            <a:ext cx="7934037" cy="3372562"/>
            <a:chOff x="2290763" y="2182813"/>
            <a:chExt cx="8264525" cy="4683125"/>
          </a:xfrm>
        </p:grpSpPr>
        <p:sp>
          <p:nvSpPr>
            <p:cNvPr id="16" name="Freeform 5">
              <a:extLst>
                <a:ext uri="{FF2B5EF4-FFF2-40B4-BE49-F238E27FC236}">
                  <a16:creationId xmlns="" xmlns:a16="http://schemas.microsoft.com/office/drawing/2014/main" id="{DA41E17F-E29E-483E-B2E1-AEFABB947E31}"/>
                </a:ext>
              </a:extLst>
            </p:cNvPr>
            <p:cNvSpPr>
              <a:spLocks noChangeArrowheads="1"/>
            </p:cNvSpPr>
            <p:nvPr/>
          </p:nvSpPr>
          <p:spPr bwMode="auto">
            <a:xfrm>
              <a:off x="3441091" y="2182813"/>
              <a:ext cx="5980849" cy="3542760"/>
            </a:xfrm>
            <a:custGeom>
              <a:avLst/>
              <a:gdLst>
                <a:gd name="T0" fmla="*/ 2147483647 w 2269"/>
                <a:gd name="T1" fmla="*/ 2147483647 h 1621"/>
                <a:gd name="T2" fmla="*/ 2147483647 w 2269"/>
                <a:gd name="T3" fmla="*/ 2147483647 h 1621"/>
                <a:gd name="T4" fmla="*/ 2147483647 w 2269"/>
                <a:gd name="T5" fmla="*/ 2147483647 h 1621"/>
                <a:gd name="T6" fmla="*/ 0 w 2269"/>
                <a:gd name="T7" fmla="*/ 2147483647 h 1621"/>
                <a:gd name="T8" fmla="*/ 0 w 2269"/>
                <a:gd name="T9" fmla="*/ 2147483647 h 1621"/>
                <a:gd name="T10" fmla="*/ 2147483647 w 2269"/>
                <a:gd name="T11" fmla="*/ 0 h 1621"/>
                <a:gd name="T12" fmla="*/ 2147483647 w 2269"/>
                <a:gd name="T13" fmla="*/ 0 h 1621"/>
                <a:gd name="T14" fmla="*/ 2147483647 w 2269"/>
                <a:gd name="T15" fmla="*/ 2147483647 h 1621"/>
                <a:gd name="T16" fmla="*/ 2147483647 w 2269"/>
                <a:gd name="T17" fmla="*/ 2147483647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9"/>
                <a:gd name="T28" fmla="*/ 0 h 1621"/>
                <a:gd name="T29" fmla="*/ 2269 w 2269"/>
                <a:gd name="T30" fmla="*/ 1621 h 16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9" h="1621">
                  <a:moveTo>
                    <a:pt x="2269" y="1496"/>
                  </a:moveTo>
                  <a:cubicBezTo>
                    <a:pt x="2269" y="1576"/>
                    <a:pt x="2224" y="1621"/>
                    <a:pt x="2144" y="1621"/>
                  </a:cubicBezTo>
                  <a:cubicBezTo>
                    <a:pt x="125" y="1621"/>
                    <a:pt x="125" y="1621"/>
                    <a:pt x="125" y="1621"/>
                  </a:cubicBezTo>
                  <a:cubicBezTo>
                    <a:pt x="44" y="1621"/>
                    <a:pt x="0" y="1576"/>
                    <a:pt x="0" y="1496"/>
                  </a:cubicBezTo>
                  <a:cubicBezTo>
                    <a:pt x="0" y="124"/>
                    <a:pt x="0" y="124"/>
                    <a:pt x="0" y="124"/>
                  </a:cubicBezTo>
                  <a:cubicBezTo>
                    <a:pt x="0" y="44"/>
                    <a:pt x="44" y="0"/>
                    <a:pt x="125" y="0"/>
                  </a:cubicBezTo>
                  <a:cubicBezTo>
                    <a:pt x="2144" y="0"/>
                    <a:pt x="2144" y="0"/>
                    <a:pt x="2144" y="0"/>
                  </a:cubicBezTo>
                  <a:cubicBezTo>
                    <a:pt x="2224" y="0"/>
                    <a:pt x="2269" y="44"/>
                    <a:pt x="2269" y="124"/>
                  </a:cubicBezTo>
                  <a:lnTo>
                    <a:pt x="2269" y="1496"/>
                  </a:lnTo>
                  <a:close/>
                </a:path>
              </a:pathLst>
            </a:custGeom>
            <a:solidFill>
              <a:srgbClr val="1E1D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 name="Oval 7">
              <a:extLst>
                <a:ext uri="{FF2B5EF4-FFF2-40B4-BE49-F238E27FC236}">
                  <a16:creationId xmlns="" xmlns:a16="http://schemas.microsoft.com/office/drawing/2014/main" id="{DEDC5A2F-3C0F-41BD-AFDE-9F98BAF27803}"/>
                </a:ext>
              </a:extLst>
            </p:cNvPr>
            <p:cNvSpPr>
              <a:spLocks noChangeArrowheads="1"/>
            </p:cNvSpPr>
            <p:nvPr/>
          </p:nvSpPr>
          <p:spPr bwMode="auto">
            <a:xfrm>
              <a:off x="3651205" y="3508770"/>
              <a:ext cx="40326" cy="35057"/>
            </a:xfrm>
            <a:prstGeom prst="ellipse">
              <a:avLst/>
            </a:prstGeom>
            <a:solidFill>
              <a:srgbClr val="4F535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endParaRPr lang="zh-CN" altLang="zh-CN"/>
            </a:p>
          </p:txBody>
        </p:sp>
        <p:sp>
          <p:nvSpPr>
            <p:cNvPr id="19" name="Freeform 8">
              <a:extLst>
                <a:ext uri="{FF2B5EF4-FFF2-40B4-BE49-F238E27FC236}">
                  <a16:creationId xmlns="" xmlns:a16="http://schemas.microsoft.com/office/drawing/2014/main" id="{919E7D9B-8409-484D-98FC-B9C863918478}"/>
                </a:ext>
              </a:extLst>
            </p:cNvPr>
            <p:cNvSpPr>
              <a:spLocks noChangeArrowheads="1"/>
            </p:cNvSpPr>
            <p:nvPr/>
          </p:nvSpPr>
          <p:spPr bwMode="auto">
            <a:xfrm>
              <a:off x="3908012" y="2606583"/>
              <a:ext cx="5030025" cy="2761209"/>
            </a:xfrm>
            <a:custGeom>
              <a:avLst/>
              <a:gdLst>
                <a:gd name="T0" fmla="*/ 2147483647 w 1908"/>
                <a:gd name="T1" fmla="*/ 2147483647 h 1264"/>
                <a:gd name="T2" fmla="*/ 2147483647 w 1908"/>
                <a:gd name="T3" fmla="*/ 2147483647 h 1264"/>
                <a:gd name="T4" fmla="*/ 2147483647 w 1908"/>
                <a:gd name="T5" fmla="*/ 2147483647 h 1264"/>
                <a:gd name="T6" fmla="*/ 0 w 1908"/>
                <a:gd name="T7" fmla="*/ 2147483647 h 1264"/>
                <a:gd name="T8" fmla="*/ 0 w 1908"/>
                <a:gd name="T9" fmla="*/ 2147483647 h 1264"/>
                <a:gd name="T10" fmla="*/ 2147483647 w 1908"/>
                <a:gd name="T11" fmla="*/ 0 h 1264"/>
                <a:gd name="T12" fmla="*/ 2147483647 w 1908"/>
                <a:gd name="T13" fmla="*/ 0 h 1264"/>
                <a:gd name="T14" fmla="*/ 2147483647 w 1908"/>
                <a:gd name="T15" fmla="*/ 2147483647 h 1264"/>
                <a:gd name="T16" fmla="*/ 2147483647 w 1908"/>
                <a:gd name="T17" fmla="*/ 2147483647 h 1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
                <a:gd name="T28" fmla="*/ 0 h 1264"/>
                <a:gd name="T29" fmla="*/ 1908 w 1908"/>
                <a:gd name="T30" fmla="*/ 1264 h 1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 h="1264">
                  <a:moveTo>
                    <a:pt x="1908" y="1256"/>
                  </a:moveTo>
                  <a:cubicBezTo>
                    <a:pt x="1908" y="1260"/>
                    <a:pt x="1905" y="1264"/>
                    <a:pt x="1900" y="1264"/>
                  </a:cubicBezTo>
                  <a:cubicBezTo>
                    <a:pt x="8" y="1264"/>
                    <a:pt x="8" y="1264"/>
                    <a:pt x="8" y="1264"/>
                  </a:cubicBezTo>
                  <a:cubicBezTo>
                    <a:pt x="3" y="1264"/>
                    <a:pt x="0" y="1260"/>
                    <a:pt x="0" y="1256"/>
                  </a:cubicBezTo>
                  <a:cubicBezTo>
                    <a:pt x="0" y="8"/>
                    <a:pt x="0" y="8"/>
                    <a:pt x="0" y="8"/>
                  </a:cubicBezTo>
                  <a:cubicBezTo>
                    <a:pt x="0" y="3"/>
                    <a:pt x="3" y="0"/>
                    <a:pt x="8" y="0"/>
                  </a:cubicBezTo>
                  <a:cubicBezTo>
                    <a:pt x="1900" y="0"/>
                    <a:pt x="1900" y="0"/>
                    <a:pt x="1900" y="0"/>
                  </a:cubicBezTo>
                  <a:cubicBezTo>
                    <a:pt x="1905" y="0"/>
                    <a:pt x="1908" y="3"/>
                    <a:pt x="1908" y="8"/>
                  </a:cubicBezTo>
                  <a:lnTo>
                    <a:pt x="1908" y="1256"/>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a:lnSpc>
                  <a:spcPts val="3100"/>
                </a:lnSpc>
              </a:pPr>
              <a:r>
                <a:rPr lang="en-US" altLang="zh-CN" sz="2000" dirty="0"/>
                <a:t>4.3.1 </a:t>
              </a:r>
              <a:r>
                <a:rPr lang="en-US" altLang="zh-CN" sz="2000" dirty="0" err="1"/>
                <a:t>VLAN</a:t>
              </a:r>
              <a:r>
                <a:rPr lang="zh-CN" altLang="en-US" sz="2000" dirty="0"/>
                <a:t>技术概述</a:t>
              </a:r>
            </a:p>
            <a:p>
              <a:pPr>
                <a:lnSpc>
                  <a:spcPts val="3100"/>
                </a:lnSpc>
              </a:pPr>
              <a:r>
                <a:rPr lang="en-US" altLang="zh-CN" sz="2000" dirty="0"/>
                <a:t>4.3.2 </a:t>
              </a:r>
              <a:r>
                <a:rPr lang="zh-CN" altLang="en-US" sz="2000" dirty="0"/>
                <a:t>端口类型</a:t>
              </a:r>
            </a:p>
            <a:p>
              <a:pPr>
                <a:lnSpc>
                  <a:spcPts val="3100"/>
                </a:lnSpc>
              </a:pPr>
              <a:r>
                <a:rPr lang="en-US" altLang="zh-CN" sz="2000" dirty="0"/>
                <a:t>4.3.3 </a:t>
              </a:r>
              <a:r>
                <a:rPr lang="en-US" altLang="zh-CN" sz="2000" dirty="0" err="1"/>
                <a:t>VLAN</a:t>
              </a:r>
              <a:r>
                <a:rPr lang="zh-CN" altLang="en-US" sz="2000" dirty="0"/>
                <a:t>内通信</a:t>
              </a:r>
            </a:p>
            <a:p>
              <a:pPr>
                <a:lnSpc>
                  <a:spcPts val="3100"/>
                </a:lnSpc>
              </a:pPr>
              <a:r>
                <a:rPr lang="en-US" altLang="zh-CN" sz="2000" dirty="0"/>
                <a:t>4.3.4 </a:t>
              </a:r>
              <a:r>
                <a:rPr lang="en-US" altLang="zh-CN" sz="2000" dirty="0" err="1"/>
                <a:t>VLAN</a:t>
              </a:r>
              <a:r>
                <a:rPr lang="zh-CN" altLang="en-US" sz="2000" dirty="0"/>
                <a:t>间通信</a:t>
              </a:r>
            </a:p>
            <a:p>
              <a:pPr>
                <a:lnSpc>
                  <a:spcPts val="3100"/>
                </a:lnSpc>
              </a:pPr>
              <a:r>
                <a:rPr lang="en-US" altLang="zh-CN" sz="2000" dirty="0"/>
                <a:t>4.3.5 </a:t>
              </a:r>
              <a:r>
                <a:rPr lang="zh-CN" altLang="en-US" sz="2000" dirty="0"/>
                <a:t>端口聚合</a:t>
              </a:r>
              <a:endParaRPr lang="zh-CN" altLang="en-US" sz="2000" dirty="0"/>
            </a:p>
          </p:txBody>
        </p:sp>
        <p:sp>
          <p:nvSpPr>
            <p:cNvPr id="20" name="Freeform 9">
              <a:extLst>
                <a:ext uri="{FF2B5EF4-FFF2-40B4-BE49-F238E27FC236}">
                  <a16:creationId xmlns="" xmlns:a16="http://schemas.microsoft.com/office/drawing/2014/main" id="{0D380BAB-C6C3-4AF9-BED1-09C51B6BF349}"/>
                </a:ext>
              </a:extLst>
            </p:cNvPr>
            <p:cNvSpPr>
              <a:spLocks noChangeArrowheads="1"/>
            </p:cNvSpPr>
            <p:nvPr/>
          </p:nvSpPr>
          <p:spPr bwMode="auto">
            <a:xfrm>
              <a:off x="2405373" y="3401538"/>
              <a:ext cx="1360442" cy="3423156"/>
            </a:xfrm>
            <a:custGeom>
              <a:avLst/>
              <a:gdLst>
                <a:gd name="T0" fmla="*/ 0 w 516"/>
                <a:gd name="T1" fmla="*/ 2147483647 h 1566"/>
                <a:gd name="T2" fmla="*/ 2147483647 w 516"/>
                <a:gd name="T3" fmla="*/ 2147483647 h 1566"/>
                <a:gd name="T4" fmla="*/ 2147483647 w 516"/>
                <a:gd name="T5" fmla="*/ 2147483647 h 1566"/>
                <a:gd name="T6" fmla="*/ 2147483647 w 516"/>
                <a:gd name="T7" fmla="*/ 2147483647 h 1566"/>
                <a:gd name="T8" fmla="*/ 2147483647 w 516"/>
                <a:gd name="T9" fmla="*/ 2147483647 h 1566"/>
                <a:gd name="T10" fmla="*/ 2147483647 w 516"/>
                <a:gd name="T11" fmla="*/ 2147483647 h 1566"/>
                <a:gd name="T12" fmla="*/ 2147483647 w 516"/>
                <a:gd name="T13" fmla="*/ 2147483647 h 1566"/>
                <a:gd name="T14" fmla="*/ 2147483647 w 516"/>
                <a:gd name="T15" fmla="*/ 2147483647 h 1566"/>
                <a:gd name="T16" fmla="*/ 2147483647 w 516"/>
                <a:gd name="T17" fmla="*/ 2147483647 h 1566"/>
                <a:gd name="T18" fmla="*/ 2147483647 w 516"/>
                <a:gd name="T19" fmla="*/ 2147483647 h 1566"/>
                <a:gd name="T20" fmla="*/ 2147483647 w 516"/>
                <a:gd name="T21" fmla="*/ 2147483647 h 1566"/>
                <a:gd name="T22" fmla="*/ 2147483647 w 516"/>
                <a:gd name="T23" fmla="*/ 2147483647 h 1566"/>
                <a:gd name="T24" fmla="*/ 2147483647 w 516"/>
                <a:gd name="T25" fmla="*/ 2147483647 h 1566"/>
                <a:gd name="T26" fmla="*/ 2147483647 w 516"/>
                <a:gd name="T27" fmla="*/ 2147483647 h 1566"/>
                <a:gd name="T28" fmla="*/ 2147483647 w 516"/>
                <a:gd name="T29" fmla="*/ 2147483647 h 1566"/>
                <a:gd name="T30" fmla="*/ 2147483647 w 516"/>
                <a:gd name="T31" fmla="*/ 2147483647 h 1566"/>
                <a:gd name="T32" fmla="*/ 2147483647 w 516"/>
                <a:gd name="T33" fmla="*/ 2147483647 h 1566"/>
                <a:gd name="T34" fmla="*/ 2147483647 w 516"/>
                <a:gd name="T35" fmla="*/ 2147483647 h 1566"/>
                <a:gd name="T36" fmla="*/ 2147483647 w 516"/>
                <a:gd name="T37" fmla="*/ 2147483647 h 1566"/>
                <a:gd name="T38" fmla="*/ 2147483647 w 516"/>
                <a:gd name="T39" fmla="*/ 2147483647 h 1566"/>
                <a:gd name="T40" fmla="*/ 2147483647 w 516"/>
                <a:gd name="T41" fmla="*/ 2147483647 h 1566"/>
                <a:gd name="T42" fmla="*/ 2147483647 w 516"/>
                <a:gd name="T43" fmla="*/ 2147483647 h 1566"/>
                <a:gd name="T44" fmla="*/ 2147483647 w 516"/>
                <a:gd name="T45" fmla="*/ 2147483647 h 1566"/>
                <a:gd name="T46" fmla="*/ 2147483647 w 516"/>
                <a:gd name="T47" fmla="*/ 2147483647 h 1566"/>
                <a:gd name="T48" fmla="*/ 2147483647 w 516"/>
                <a:gd name="T49" fmla="*/ 2147483647 h 1566"/>
                <a:gd name="T50" fmla="*/ 2147483647 w 516"/>
                <a:gd name="T51" fmla="*/ 2147483647 h 1566"/>
                <a:gd name="T52" fmla="*/ 2147483647 w 516"/>
                <a:gd name="T53" fmla="*/ 2147483647 h 1566"/>
                <a:gd name="T54" fmla="*/ 2147483647 w 516"/>
                <a:gd name="T55" fmla="*/ 2147483647 h 1566"/>
                <a:gd name="T56" fmla="*/ 2147483647 w 516"/>
                <a:gd name="T57" fmla="*/ 2147483647 h 1566"/>
                <a:gd name="T58" fmla="*/ 2147483647 w 516"/>
                <a:gd name="T59" fmla="*/ 2147483647 h 1566"/>
                <a:gd name="T60" fmla="*/ 0 w 516"/>
                <a:gd name="T61" fmla="*/ 2147483647 h 15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6"/>
                <a:gd name="T94" fmla="*/ 0 h 1566"/>
                <a:gd name="T95" fmla="*/ 516 w 516"/>
                <a:gd name="T96" fmla="*/ 1566 h 15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6" h="1566">
                  <a:moveTo>
                    <a:pt x="0" y="1561"/>
                  </a:moveTo>
                  <a:cubicBezTo>
                    <a:pt x="0" y="1561"/>
                    <a:pt x="40" y="1341"/>
                    <a:pt x="59" y="1260"/>
                  </a:cubicBezTo>
                  <a:cubicBezTo>
                    <a:pt x="78" y="1179"/>
                    <a:pt x="100" y="1064"/>
                    <a:pt x="109" y="931"/>
                  </a:cubicBezTo>
                  <a:cubicBezTo>
                    <a:pt x="112" y="883"/>
                    <a:pt x="110" y="737"/>
                    <a:pt x="113" y="635"/>
                  </a:cubicBezTo>
                  <a:cubicBezTo>
                    <a:pt x="116" y="533"/>
                    <a:pt x="107" y="498"/>
                    <a:pt x="116" y="435"/>
                  </a:cubicBezTo>
                  <a:cubicBezTo>
                    <a:pt x="123" y="384"/>
                    <a:pt x="117" y="379"/>
                    <a:pt x="118" y="359"/>
                  </a:cubicBezTo>
                  <a:cubicBezTo>
                    <a:pt x="120" y="338"/>
                    <a:pt x="123" y="312"/>
                    <a:pt x="134" y="295"/>
                  </a:cubicBezTo>
                  <a:cubicBezTo>
                    <a:pt x="145" y="278"/>
                    <a:pt x="194" y="215"/>
                    <a:pt x="219" y="191"/>
                  </a:cubicBezTo>
                  <a:cubicBezTo>
                    <a:pt x="244" y="166"/>
                    <a:pt x="326" y="81"/>
                    <a:pt x="326" y="81"/>
                  </a:cubicBezTo>
                  <a:cubicBezTo>
                    <a:pt x="326" y="81"/>
                    <a:pt x="325" y="35"/>
                    <a:pt x="340" y="21"/>
                  </a:cubicBezTo>
                  <a:cubicBezTo>
                    <a:pt x="355" y="5"/>
                    <a:pt x="380" y="0"/>
                    <a:pt x="407" y="6"/>
                  </a:cubicBezTo>
                  <a:cubicBezTo>
                    <a:pt x="435" y="12"/>
                    <a:pt x="452" y="30"/>
                    <a:pt x="464" y="55"/>
                  </a:cubicBezTo>
                  <a:cubicBezTo>
                    <a:pt x="464" y="55"/>
                    <a:pt x="483" y="108"/>
                    <a:pt x="489" y="141"/>
                  </a:cubicBezTo>
                  <a:cubicBezTo>
                    <a:pt x="494" y="173"/>
                    <a:pt x="497" y="182"/>
                    <a:pt x="490" y="220"/>
                  </a:cubicBezTo>
                  <a:cubicBezTo>
                    <a:pt x="482" y="259"/>
                    <a:pt x="471" y="283"/>
                    <a:pt x="470" y="310"/>
                  </a:cubicBezTo>
                  <a:cubicBezTo>
                    <a:pt x="470" y="336"/>
                    <a:pt x="468" y="361"/>
                    <a:pt x="481" y="415"/>
                  </a:cubicBezTo>
                  <a:cubicBezTo>
                    <a:pt x="495" y="468"/>
                    <a:pt x="504" y="533"/>
                    <a:pt x="505" y="545"/>
                  </a:cubicBezTo>
                  <a:cubicBezTo>
                    <a:pt x="506" y="557"/>
                    <a:pt x="516" y="611"/>
                    <a:pt x="513" y="657"/>
                  </a:cubicBezTo>
                  <a:cubicBezTo>
                    <a:pt x="510" y="704"/>
                    <a:pt x="502" y="749"/>
                    <a:pt x="496" y="766"/>
                  </a:cubicBezTo>
                  <a:cubicBezTo>
                    <a:pt x="491" y="783"/>
                    <a:pt x="490" y="790"/>
                    <a:pt x="490" y="792"/>
                  </a:cubicBezTo>
                  <a:cubicBezTo>
                    <a:pt x="490" y="795"/>
                    <a:pt x="490" y="811"/>
                    <a:pt x="488" y="819"/>
                  </a:cubicBezTo>
                  <a:cubicBezTo>
                    <a:pt x="485" y="828"/>
                    <a:pt x="481" y="837"/>
                    <a:pt x="481" y="837"/>
                  </a:cubicBezTo>
                  <a:cubicBezTo>
                    <a:pt x="481" y="837"/>
                    <a:pt x="487" y="856"/>
                    <a:pt x="488" y="871"/>
                  </a:cubicBezTo>
                  <a:cubicBezTo>
                    <a:pt x="489" y="886"/>
                    <a:pt x="495" y="934"/>
                    <a:pt x="485" y="966"/>
                  </a:cubicBezTo>
                  <a:cubicBezTo>
                    <a:pt x="475" y="997"/>
                    <a:pt x="459" y="1022"/>
                    <a:pt x="451" y="1034"/>
                  </a:cubicBezTo>
                  <a:cubicBezTo>
                    <a:pt x="442" y="1045"/>
                    <a:pt x="439" y="1056"/>
                    <a:pt x="435" y="1071"/>
                  </a:cubicBezTo>
                  <a:cubicBezTo>
                    <a:pt x="430" y="1087"/>
                    <a:pt x="428" y="1089"/>
                    <a:pt x="425" y="1116"/>
                  </a:cubicBezTo>
                  <a:cubicBezTo>
                    <a:pt x="421" y="1144"/>
                    <a:pt x="414" y="1194"/>
                    <a:pt x="416" y="1216"/>
                  </a:cubicBezTo>
                  <a:cubicBezTo>
                    <a:pt x="418" y="1238"/>
                    <a:pt x="422" y="1430"/>
                    <a:pt x="423" y="1461"/>
                  </a:cubicBezTo>
                  <a:cubicBezTo>
                    <a:pt x="424" y="1491"/>
                    <a:pt x="416" y="1566"/>
                    <a:pt x="416" y="1566"/>
                  </a:cubicBezTo>
                  <a:lnTo>
                    <a:pt x="0" y="1561"/>
                  </a:ln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 name="Freeform 10">
              <a:extLst>
                <a:ext uri="{FF2B5EF4-FFF2-40B4-BE49-F238E27FC236}">
                  <a16:creationId xmlns="" xmlns:a16="http://schemas.microsoft.com/office/drawing/2014/main" id="{071966AC-FEBD-4B15-B4D7-9F2E705904F3}"/>
                </a:ext>
              </a:extLst>
            </p:cNvPr>
            <p:cNvSpPr>
              <a:spLocks noChangeArrowheads="1"/>
            </p:cNvSpPr>
            <p:nvPr/>
          </p:nvSpPr>
          <p:spPr bwMode="auto">
            <a:xfrm>
              <a:off x="3003882"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0 w 99"/>
                <a:gd name="T11" fmla="*/ 2147483647 h 418"/>
                <a:gd name="T12" fmla="*/ 2147483647 w 99"/>
                <a:gd name="T13" fmla="*/ 2147483647 h 418"/>
                <a:gd name="T14" fmla="*/ 2147483647 w 99"/>
                <a:gd name="T15" fmla="*/ 2147483647 h 418"/>
                <a:gd name="T16" fmla="*/ 2147483647 w 99"/>
                <a:gd name="T17" fmla="*/ 2147483647 h 418"/>
                <a:gd name="T18" fmla="*/ 2147483647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96" y="37"/>
                  </a:moveTo>
                  <a:cubicBezTo>
                    <a:pt x="96" y="37"/>
                    <a:pt x="92" y="81"/>
                    <a:pt x="94" y="90"/>
                  </a:cubicBezTo>
                  <a:cubicBezTo>
                    <a:pt x="96" y="99"/>
                    <a:pt x="92" y="130"/>
                    <a:pt x="93" y="141"/>
                  </a:cubicBezTo>
                  <a:cubicBezTo>
                    <a:pt x="95" y="151"/>
                    <a:pt x="93" y="190"/>
                    <a:pt x="91" y="206"/>
                  </a:cubicBezTo>
                  <a:cubicBezTo>
                    <a:pt x="89" y="222"/>
                    <a:pt x="84" y="260"/>
                    <a:pt x="66" y="300"/>
                  </a:cubicBezTo>
                  <a:cubicBezTo>
                    <a:pt x="49" y="340"/>
                    <a:pt x="0" y="418"/>
                    <a:pt x="0" y="418"/>
                  </a:cubicBezTo>
                  <a:cubicBezTo>
                    <a:pt x="0" y="418"/>
                    <a:pt x="44" y="318"/>
                    <a:pt x="50" y="293"/>
                  </a:cubicBezTo>
                  <a:cubicBezTo>
                    <a:pt x="57" y="268"/>
                    <a:pt x="69" y="164"/>
                    <a:pt x="70" y="135"/>
                  </a:cubicBezTo>
                  <a:cubicBezTo>
                    <a:pt x="71" y="105"/>
                    <a:pt x="87" y="50"/>
                    <a:pt x="89" y="44"/>
                  </a:cubicBezTo>
                  <a:cubicBezTo>
                    <a:pt x="90" y="38"/>
                    <a:pt x="99" y="0"/>
                    <a:pt x="99" y="0"/>
                  </a:cubicBezTo>
                  <a:lnTo>
                    <a:pt x="96"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 name="Freeform 11">
              <a:extLst>
                <a:ext uri="{FF2B5EF4-FFF2-40B4-BE49-F238E27FC236}">
                  <a16:creationId xmlns="" xmlns:a16="http://schemas.microsoft.com/office/drawing/2014/main" id="{9F931828-73B2-4217-8A9B-DB8CC96F4104}"/>
                </a:ext>
              </a:extLst>
            </p:cNvPr>
            <p:cNvSpPr>
              <a:spLocks noChangeArrowheads="1"/>
            </p:cNvSpPr>
            <p:nvPr/>
          </p:nvSpPr>
          <p:spPr bwMode="auto">
            <a:xfrm>
              <a:off x="3294646" y="3420098"/>
              <a:ext cx="297132" cy="241271"/>
            </a:xfrm>
            <a:custGeom>
              <a:avLst/>
              <a:gdLst>
                <a:gd name="T0" fmla="*/ 2147483647 w 113"/>
                <a:gd name="T1" fmla="*/ 2147483647 h 111"/>
                <a:gd name="T2" fmla="*/ 2147483647 w 113"/>
                <a:gd name="T3" fmla="*/ 2147483647 h 111"/>
                <a:gd name="T4" fmla="*/ 2147483647 w 113"/>
                <a:gd name="T5" fmla="*/ 2147483647 h 111"/>
                <a:gd name="T6" fmla="*/ 2147483647 w 113"/>
                <a:gd name="T7" fmla="*/ 2147483647 h 111"/>
                <a:gd name="T8" fmla="*/ 2147483647 w 113"/>
                <a:gd name="T9" fmla="*/ 2147483647 h 111"/>
                <a:gd name="T10" fmla="*/ 2147483647 w 113"/>
                <a:gd name="T11" fmla="*/ 2147483647 h 111"/>
                <a:gd name="T12" fmla="*/ 2147483647 w 113"/>
                <a:gd name="T13" fmla="*/ 2147483647 h 111"/>
                <a:gd name="T14" fmla="*/ 2147483647 w 113"/>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11"/>
                <a:gd name="T26" fmla="*/ 113 w 113"/>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11">
                  <a:moveTo>
                    <a:pt x="1" y="68"/>
                  </a:moveTo>
                  <a:cubicBezTo>
                    <a:pt x="3" y="76"/>
                    <a:pt x="6" y="107"/>
                    <a:pt x="26" y="109"/>
                  </a:cubicBezTo>
                  <a:cubicBezTo>
                    <a:pt x="46" y="111"/>
                    <a:pt x="85" y="108"/>
                    <a:pt x="101" y="100"/>
                  </a:cubicBezTo>
                  <a:cubicBezTo>
                    <a:pt x="110" y="95"/>
                    <a:pt x="113" y="80"/>
                    <a:pt x="108" y="59"/>
                  </a:cubicBezTo>
                  <a:cubicBezTo>
                    <a:pt x="102" y="33"/>
                    <a:pt x="89" y="14"/>
                    <a:pt x="75" y="8"/>
                  </a:cubicBezTo>
                  <a:cubicBezTo>
                    <a:pt x="56" y="0"/>
                    <a:pt x="27" y="3"/>
                    <a:pt x="17" y="13"/>
                  </a:cubicBezTo>
                  <a:cubicBezTo>
                    <a:pt x="6" y="22"/>
                    <a:pt x="2" y="41"/>
                    <a:pt x="1" y="50"/>
                  </a:cubicBezTo>
                  <a:cubicBezTo>
                    <a:pt x="0" y="60"/>
                    <a:pt x="1" y="68"/>
                    <a:pt x="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3" name="Freeform 12">
              <a:extLst>
                <a:ext uri="{FF2B5EF4-FFF2-40B4-BE49-F238E27FC236}">
                  <a16:creationId xmlns="" xmlns:a16="http://schemas.microsoft.com/office/drawing/2014/main" id="{82544A47-7DD1-43F1-BD7E-21508FE81018}"/>
                </a:ext>
              </a:extLst>
            </p:cNvPr>
            <p:cNvSpPr>
              <a:spLocks noChangeArrowheads="1"/>
            </p:cNvSpPr>
            <p:nvPr/>
          </p:nvSpPr>
          <p:spPr bwMode="auto">
            <a:xfrm>
              <a:off x="3307381" y="3943882"/>
              <a:ext cx="237706" cy="43306"/>
            </a:xfrm>
            <a:custGeom>
              <a:avLst/>
              <a:gdLst>
                <a:gd name="T0" fmla="*/ 2147483647 w 90"/>
                <a:gd name="T1" fmla="*/ 2147483647 h 20"/>
                <a:gd name="T2" fmla="*/ 2147483647 w 90"/>
                <a:gd name="T3" fmla="*/ 2147483647 h 20"/>
                <a:gd name="T4" fmla="*/ 2147483647 w 90"/>
                <a:gd name="T5" fmla="*/ 2147483647 h 20"/>
                <a:gd name="T6" fmla="*/ 2147483647 w 90"/>
                <a:gd name="T7" fmla="*/ 2147483647 h 20"/>
                <a:gd name="T8" fmla="*/ 2147483647 w 90"/>
                <a:gd name="T9" fmla="*/ 2147483647 h 20"/>
                <a:gd name="T10" fmla="*/ 0 60000 65536"/>
                <a:gd name="T11" fmla="*/ 0 60000 65536"/>
                <a:gd name="T12" fmla="*/ 0 60000 65536"/>
                <a:gd name="T13" fmla="*/ 0 60000 65536"/>
                <a:gd name="T14" fmla="*/ 0 60000 65536"/>
                <a:gd name="T15" fmla="*/ 0 w 90"/>
                <a:gd name="T16" fmla="*/ 0 h 20"/>
                <a:gd name="T17" fmla="*/ 90 w 90"/>
                <a:gd name="T18" fmla="*/ 20 h 20"/>
              </a:gdLst>
              <a:ahLst/>
              <a:cxnLst>
                <a:cxn ang="T10">
                  <a:pos x="T0" y="T1"/>
                </a:cxn>
                <a:cxn ang="T11">
                  <a:pos x="T2" y="T3"/>
                </a:cxn>
                <a:cxn ang="T12">
                  <a:pos x="T4" y="T5"/>
                </a:cxn>
                <a:cxn ang="T13">
                  <a:pos x="T6" y="T7"/>
                </a:cxn>
                <a:cxn ang="T14">
                  <a:pos x="T8" y="T9"/>
                </a:cxn>
              </a:cxnLst>
              <a:rect l="T15" t="T16" r="T17" b="T18"/>
              <a:pathLst>
                <a:path w="90" h="20">
                  <a:moveTo>
                    <a:pt x="3" y="7"/>
                  </a:moveTo>
                  <a:cubicBezTo>
                    <a:pt x="29" y="20"/>
                    <a:pt x="59" y="16"/>
                    <a:pt x="86" y="11"/>
                  </a:cubicBezTo>
                  <a:cubicBezTo>
                    <a:pt x="90" y="11"/>
                    <a:pt x="88" y="5"/>
                    <a:pt x="85" y="5"/>
                  </a:cubicBezTo>
                  <a:cubicBezTo>
                    <a:pt x="59" y="10"/>
                    <a:pt x="30" y="14"/>
                    <a:pt x="7" y="2"/>
                  </a:cubicBezTo>
                  <a:cubicBezTo>
                    <a:pt x="3" y="0"/>
                    <a:pt x="0" y="6"/>
                    <a:pt x="3"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 name="Freeform 13">
              <a:extLst>
                <a:ext uri="{FF2B5EF4-FFF2-40B4-BE49-F238E27FC236}">
                  <a16:creationId xmlns="" xmlns:a16="http://schemas.microsoft.com/office/drawing/2014/main" id="{E81EAC28-D48D-4F46-A100-D7621CF0BC38}"/>
                </a:ext>
              </a:extLst>
            </p:cNvPr>
            <p:cNvSpPr>
              <a:spLocks noChangeArrowheads="1"/>
            </p:cNvSpPr>
            <p:nvPr/>
          </p:nvSpPr>
          <p:spPr bwMode="auto">
            <a:xfrm>
              <a:off x="3330728" y="3890267"/>
              <a:ext cx="203748" cy="20621"/>
            </a:xfrm>
            <a:custGeom>
              <a:avLst/>
              <a:gdLst>
                <a:gd name="T0" fmla="*/ 2147483647 w 77"/>
                <a:gd name="T1" fmla="*/ 2147483647 h 10"/>
                <a:gd name="T2" fmla="*/ 2147483647 w 77"/>
                <a:gd name="T3" fmla="*/ 2147483647 h 10"/>
                <a:gd name="T4" fmla="*/ 2147483647 w 77"/>
                <a:gd name="T5" fmla="*/ 2147483647 h 10"/>
                <a:gd name="T6" fmla="*/ 2147483647 w 77"/>
                <a:gd name="T7" fmla="*/ 2147483647 h 10"/>
                <a:gd name="T8" fmla="*/ 2147483647 w 77"/>
                <a:gd name="T9" fmla="*/ 2147483647 h 10"/>
                <a:gd name="T10" fmla="*/ 0 60000 65536"/>
                <a:gd name="T11" fmla="*/ 0 60000 65536"/>
                <a:gd name="T12" fmla="*/ 0 60000 65536"/>
                <a:gd name="T13" fmla="*/ 0 60000 65536"/>
                <a:gd name="T14" fmla="*/ 0 60000 65536"/>
                <a:gd name="T15" fmla="*/ 0 w 77"/>
                <a:gd name="T16" fmla="*/ 0 h 10"/>
                <a:gd name="T17" fmla="*/ 77 w 77"/>
                <a:gd name="T18" fmla="*/ 10 h 10"/>
              </a:gdLst>
              <a:ahLst/>
              <a:cxnLst>
                <a:cxn ang="T10">
                  <a:pos x="T0" y="T1"/>
                </a:cxn>
                <a:cxn ang="T11">
                  <a:pos x="T2" y="T3"/>
                </a:cxn>
                <a:cxn ang="T12">
                  <a:pos x="T4" y="T5"/>
                </a:cxn>
                <a:cxn ang="T13">
                  <a:pos x="T6" y="T7"/>
                </a:cxn>
                <a:cxn ang="T14">
                  <a:pos x="T8" y="T9"/>
                </a:cxn>
              </a:cxnLst>
              <a:rect l="T15" t="T16" r="T17" b="T18"/>
              <a:pathLst>
                <a:path w="77" h="10">
                  <a:moveTo>
                    <a:pt x="4" y="9"/>
                  </a:moveTo>
                  <a:cubicBezTo>
                    <a:pt x="27" y="9"/>
                    <a:pt x="50" y="10"/>
                    <a:pt x="73" y="7"/>
                  </a:cubicBezTo>
                  <a:cubicBezTo>
                    <a:pt x="77" y="6"/>
                    <a:pt x="77" y="0"/>
                    <a:pt x="73" y="1"/>
                  </a:cubicBezTo>
                  <a:cubicBezTo>
                    <a:pt x="50" y="3"/>
                    <a:pt x="27" y="3"/>
                    <a:pt x="4" y="3"/>
                  </a:cubicBezTo>
                  <a:cubicBezTo>
                    <a:pt x="0" y="3"/>
                    <a:pt x="0" y="9"/>
                    <a:pt x="4" y="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 name="Freeform 14">
              <a:extLst>
                <a:ext uri="{FF2B5EF4-FFF2-40B4-BE49-F238E27FC236}">
                  <a16:creationId xmlns="" xmlns:a16="http://schemas.microsoft.com/office/drawing/2014/main" id="{F55BD6F9-2066-45F5-BBF1-33314CB260FD}"/>
                </a:ext>
              </a:extLst>
            </p:cNvPr>
            <p:cNvSpPr>
              <a:spLocks noChangeArrowheads="1"/>
            </p:cNvSpPr>
            <p:nvPr/>
          </p:nvSpPr>
          <p:spPr bwMode="auto">
            <a:xfrm>
              <a:off x="3589657" y="5230659"/>
              <a:ext cx="89140" cy="134040"/>
            </a:xfrm>
            <a:custGeom>
              <a:avLst/>
              <a:gdLst>
                <a:gd name="T0" fmla="*/ 2147483647 w 34"/>
                <a:gd name="T1" fmla="*/ 2147483647 h 61"/>
                <a:gd name="T2" fmla="*/ 2147483647 w 34"/>
                <a:gd name="T3" fmla="*/ 2147483647 h 61"/>
                <a:gd name="T4" fmla="*/ 2147483647 w 34"/>
                <a:gd name="T5" fmla="*/ 2147483647 h 61"/>
                <a:gd name="T6" fmla="*/ 2147483647 w 34"/>
                <a:gd name="T7" fmla="*/ 2147483647 h 61"/>
                <a:gd name="T8" fmla="*/ 2147483647 w 34"/>
                <a:gd name="T9" fmla="*/ 2147483647 h 61"/>
                <a:gd name="T10" fmla="*/ 0 60000 65536"/>
                <a:gd name="T11" fmla="*/ 0 60000 65536"/>
                <a:gd name="T12" fmla="*/ 0 60000 65536"/>
                <a:gd name="T13" fmla="*/ 0 60000 65536"/>
                <a:gd name="T14" fmla="*/ 0 60000 65536"/>
                <a:gd name="T15" fmla="*/ 0 w 34"/>
                <a:gd name="T16" fmla="*/ 0 h 61"/>
                <a:gd name="T17" fmla="*/ 34 w 34"/>
                <a:gd name="T18" fmla="*/ 61 h 61"/>
              </a:gdLst>
              <a:ahLst/>
              <a:cxnLst>
                <a:cxn ang="T10">
                  <a:pos x="T0" y="T1"/>
                </a:cxn>
                <a:cxn ang="T11">
                  <a:pos x="T2" y="T3"/>
                </a:cxn>
                <a:cxn ang="T12">
                  <a:pos x="T4" y="T5"/>
                </a:cxn>
                <a:cxn ang="T13">
                  <a:pos x="T6" y="T7"/>
                </a:cxn>
                <a:cxn ang="T14">
                  <a:pos x="T8" y="T9"/>
                </a:cxn>
              </a:cxnLst>
              <a:rect l="T15" t="T16" r="T17" b="T18"/>
              <a:pathLst>
                <a:path w="34" h="61">
                  <a:moveTo>
                    <a:pt x="27" y="4"/>
                  </a:moveTo>
                  <a:cubicBezTo>
                    <a:pt x="22" y="22"/>
                    <a:pt x="15" y="39"/>
                    <a:pt x="3" y="54"/>
                  </a:cubicBezTo>
                  <a:cubicBezTo>
                    <a:pt x="0" y="57"/>
                    <a:pt x="5" y="61"/>
                    <a:pt x="7" y="58"/>
                  </a:cubicBezTo>
                  <a:cubicBezTo>
                    <a:pt x="20" y="43"/>
                    <a:pt x="28" y="24"/>
                    <a:pt x="33" y="5"/>
                  </a:cubicBezTo>
                  <a:cubicBezTo>
                    <a:pt x="34" y="2"/>
                    <a:pt x="28" y="0"/>
                    <a:pt x="27" y="4"/>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6" name="Freeform 15">
              <a:extLst>
                <a:ext uri="{FF2B5EF4-FFF2-40B4-BE49-F238E27FC236}">
                  <a16:creationId xmlns="" xmlns:a16="http://schemas.microsoft.com/office/drawing/2014/main" id="{8315EAD6-B1CA-451A-959C-48AF49E15DB5}"/>
                </a:ext>
              </a:extLst>
            </p:cNvPr>
            <p:cNvSpPr>
              <a:spLocks noChangeArrowheads="1"/>
            </p:cNvSpPr>
            <p:nvPr/>
          </p:nvSpPr>
          <p:spPr bwMode="auto">
            <a:xfrm>
              <a:off x="3044206" y="4051114"/>
              <a:ext cx="133710" cy="55678"/>
            </a:xfrm>
            <a:custGeom>
              <a:avLst/>
              <a:gdLst>
                <a:gd name="T0" fmla="*/ 2147483647 w 51"/>
                <a:gd name="T1" fmla="*/ 2147483647 h 26"/>
                <a:gd name="T2" fmla="*/ 2147483647 w 51"/>
                <a:gd name="T3" fmla="*/ 2147483647 h 26"/>
                <a:gd name="T4" fmla="*/ 2147483647 w 51"/>
                <a:gd name="T5" fmla="*/ 2147483647 h 26"/>
                <a:gd name="T6" fmla="*/ 2147483647 w 51"/>
                <a:gd name="T7" fmla="*/ 2147483647 h 26"/>
                <a:gd name="T8" fmla="*/ 2147483647 w 51"/>
                <a:gd name="T9" fmla="*/ 2147483647 h 26"/>
                <a:gd name="T10" fmla="*/ 0 60000 65536"/>
                <a:gd name="T11" fmla="*/ 0 60000 65536"/>
                <a:gd name="T12" fmla="*/ 0 60000 65536"/>
                <a:gd name="T13" fmla="*/ 0 60000 65536"/>
                <a:gd name="T14" fmla="*/ 0 60000 65536"/>
                <a:gd name="T15" fmla="*/ 0 w 51"/>
                <a:gd name="T16" fmla="*/ 0 h 26"/>
                <a:gd name="T17" fmla="*/ 51 w 51"/>
                <a:gd name="T18" fmla="*/ 26 h 26"/>
              </a:gdLst>
              <a:ahLst/>
              <a:cxnLst>
                <a:cxn ang="T10">
                  <a:pos x="T0" y="T1"/>
                </a:cxn>
                <a:cxn ang="T11">
                  <a:pos x="T2" y="T3"/>
                </a:cxn>
                <a:cxn ang="T12">
                  <a:pos x="T4" y="T5"/>
                </a:cxn>
                <a:cxn ang="T13">
                  <a:pos x="T6" y="T7"/>
                </a:cxn>
                <a:cxn ang="T14">
                  <a:pos x="T8" y="T9"/>
                </a:cxn>
              </a:cxnLst>
              <a:rect l="T15" t="T16" r="T17" b="T18"/>
              <a:pathLst>
                <a:path w="51" h="26">
                  <a:moveTo>
                    <a:pt x="48" y="19"/>
                  </a:moveTo>
                  <a:cubicBezTo>
                    <a:pt x="38" y="8"/>
                    <a:pt x="19" y="0"/>
                    <a:pt x="4" y="4"/>
                  </a:cubicBezTo>
                  <a:cubicBezTo>
                    <a:pt x="0" y="5"/>
                    <a:pt x="2" y="11"/>
                    <a:pt x="6" y="10"/>
                  </a:cubicBezTo>
                  <a:cubicBezTo>
                    <a:pt x="19" y="6"/>
                    <a:pt x="35" y="14"/>
                    <a:pt x="44" y="23"/>
                  </a:cubicBezTo>
                  <a:cubicBezTo>
                    <a:pt x="47" y="26"/>
                    <a:pt x="51" y="22"/>
                    <a:pt x="48" y="1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 name="Freeform 16">
              <a:extLst>
                <a:ext uri="{FF2B5EF4-FFF2-40B4-BE49-F238E27FC236}">
                  <a16:creationId xmlns="" xmlns:a16="http://schemas.microsoft.com/office/drawing/2014/main" id="{13B08179-D272-4EF3-942E-413A5148B9F5}"/>
                </a:ext>
              </a:extLst>
            </p:cNvPr>
            <p:cNvSpPr>
              <a:spLocks noChangeArrowheads="1"/>
            </p:cNvSpPr>
            <p:nvPr/>
          </p:nvSpPr>
          <p:spPr bwMode="auto">
            <a:xfrm>
              <a:off x="3143959" y="4009871"/>
              <a:ext cx="42447" cy="30933"/>
            </a:xfrm>
            <a:custGeom>
              <a:avLst/>
              <a:gdLst>
                <a:gd name="T0" fmla="*/ 2147483647 w 16"/>
                <a:gd name="T1" fmla="*/ 2147483647 h 14"/>
                <a:gd name="T2" fmla="*/ 2147483647 w 16"/>
                <a:gd name="T3" fmla="*/ 2147483647 h 14"/>
                <a:gd name="T4" fmla="*/ 2147483647 w 16"/>
                <a:gd name="T5" fmla="*/ 2147483647 h 14"/>
                <a:gd name="T6" fmla="*/ 2147483647 w 16"/>
                <a:gd name="T7" fmla="*/ 2147483647 h 14"/>
                <a:gd name="T8" fmla="*/ 2147483647 w 16"/>
                <a:gd name="T9" fmla="*/ 2147483647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7"/>
                  </a:moveTo>
                  <a:cubicBezTo>
                    <a:pt x="11" y="5"/>
                    <a:pt x="9" y="3"/>
                    <a:pt x="5" y="2"/>
                  </a:cubicBezTo>
                  <a:cubicBezTo>
                    <a:pt x="1" y="0"/>
                    <a:pt x="0" y="6"/>
                    <a:pt x="4" y="8"/>
                  </a:cubicBezTo>
                  <a:cubicBezTo>
                    <a:pt x="6" y="8"/>
                    <a:pt x="8" y="10"/>
                    <a:pt x="9" y="12"/>
                  </a:cubicBezTo>
                  <a:cubicBezTo>
                    <a:pt x="12" y="14"/>
                    <a:pt x="16" y="10"/>
                    <a:pt x="14"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 name="Freeform 17">
              <a:extLst>
                <a:ext uri="{FF2B5EF4-FFF2-40B4-BE49-F238E27FC236}">
                  <a16:creationId xmlns="" xmlns:a16="http://schemas.microsoft.com/office/drawing/2014/main" id="{8725D010-E6CB-4817-AB0B-3E88B5C94BB5}"/>
                </a:ext>
              </a:extLst>
            </p:cNvPr>
            <p:cNvSpPr>
              <a:spLocks noChangeArrowheads="1"/>
            </p:cNvSpPr>
            <p:nvPr/>
          </p:nvSpPr>
          <p:spPr bwMode="auto">
            <a:xfrm>
              <a:off x="9082361" y="3401538"/>
              <a:ext cx="1290403" cy="3258184"/>
            </a:xfrm>
            <a:custGeom>
              <a:avLst/>
              <a:gdLst>
                <a:gd name="T0" fmla="*/ 2147483647 w 490"/>
                <a:gd name="T1" fmla="*/ 2147483647 h 1491"/>
                <a:gd name="T2" fmla="*/ 2147483647 w 490"/>
                <a:gd name="T3" fmla="*/ 2147483647 h 1491"/>
                <a:gd name="T4" fmla="*/ 2147483647 w 490"/>
                <a:gd name="T5" fmla="*/ 2147483647 h 1491"/>
                <a:gd name="T6" fmla="*/ 2147483647 w 490"/>
                <a:gd name="T7" fmla="*/ 2147483647 h 1491"/>
                <a:gd name="T8" fmla="*/ 2147483647 w 490"/>
                <a:gd name="T9" fmla="*/ 2147483647 h 1491"/>
                <a:gd name="T10" fmla="*/ 2147483647 w 490"/>
                <a:gd name="T11" fmla="*/ 2147483647 h 1491"/>
                <a:gd name="T12" fmla="*/ 2147483647 w 490"/>
                <a:gd name="T13" fmla="*/ 2147483647 h 1491"/>
                <a:gd name="T14" fmla="*/ 2147483647 w 490"/>
                <a:gd name="T15" fmla="*/ 2147483647 h 1491"/>
                <a:gd name="T16" fmla="*/ 2147483647 w 490"/>
                <a:gd name="T17" fmla="*/ 2147483647 h 1491"/>
                <a:gd name="T18" fmla="*/ 2147483647 w 490"/>
                <a:gd name="T19" fmla="*/ 2147483647 h 1491"/>
                <a:gd name="T20" fmla="*/ 2147483647 w 490"/>
                <a:gd name="T21" fmla="*/ 2147483647 h 1491"/>
                <a:gd name="T22" fmla="*/ 2147483647 w 490"/>
                <a:gd name="T23" fmla="*/ 2147483647 h 1491"/>
                <a:gd name="T24" fmla="*/ 2147483647 w 490"/>
                <a:gd name="T25" fmla="*/ 2147483647 h 1491"/>
                <a:gd name="T26" fmla="*/ 2147483647 w 490"/>
                <a:gd name="T27" fmla="*/ 2147483647 h 1491"/>
                <a:gd name="T28" fmla="*/ 2147483647 w 490"/>
                <a:gd name="T29" fmla="*/ 2147483647 h 1491"/>
                <a:gd name="T30" fmla="*/ 2147483647 w 490"/>
                <a:gd name="T31" fmla="*/ 2147483647 h 1491"/>
                <a:gd name="T32" fmla="*/ 2147483647 w 490"/>
                <a:gd name="T33" fmla="*/ 2147483647 h 1491"/>
                <a:gd name="T34" fmla="*/ 2147483647 w 490"/>
                <a:gd name="T35" fmla="*/ 2147483647 h 1491"/>
                <a:gd name="T36" fmla="*/ 2147483647 w 490"/>
                <a:gd name="T37" fmla="*/ 2147483647 h 1491"/>
                <a:gd name="T38" fmla="*/ 2147483647 w 490"/>
                <a:gd name="T39" fmla="*/ 2147483647 h 1491"/>
                <a:gd name="T40" fmla="*/ 2147483647 w 490"/>
                <a:gd name="T41" fmla="*/ 2147483647 h 1491"/>
                <a:gd name="T42" fmla="*/ 2147483647 w 490"/>
                <a:gd name="T43" fmla="*/ 2147483647 h 1491"/>
                <a:gd name="T44" fmla="*/ 2147483647 w 490"/>
                <a:gd name="T45" fmla="*/ 2147483647 h 1491"/>
                <a:gd name="T46" fmla="*/ 2147483647 w 490"/>
                <a:gd name="T47" fmla="*/ 2147483647 h 1491"/>
                <a:gd name="T48" fmla="*/ 2147483647 w 490"/>
                <a:gd name="T49" fmla="*/ 2147483647 h 1491"/>
                <a:gd name="T50" fmla="*/ 2147483647 w 490"/>
                <a:gd name="T51" fmla="*/ 2147483647 h 1491"/>
                <a:gd name="T52" fmla="*/ 2147483647 w 490"/>
                <a:gd name="T53" fmla="*/ 2147483647 h 1491"/>
                <a:gd name="T54" fmla="*/ 2147483647 w 490"/>
                <a:gd name="T55" fmla="*/ 2147483647 h 1491"/>
                <a:gd name="T56" fmla="*/ 2147483647 w 490"/>
                <a:gd name="T57" fmla="*/ 2147483647 h 14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0"/>
                <a:gd name="T88" fmla="*/ 0 h 1491"/>
                <a:gd name="T89" fmla="*/ 490 w 490"/>
                <a:gd name="T90" fmla="*/ 1491 h 14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0" h="1491">
                  <a:moveTo>
                    <a:pt x="471" y="1333"/>
                  </a:moveTo>
                  <a:cubicBezTo>
                    <a:pt x="452" y="1252"/>
                    <a:pt x="415" y="1064"/>
                    <a:pt x="407" y="931"/>
                  </a:cubicBezTo>
                  <a:cubicBezTo>
                    <a:pt x="404" y="883"/>
                    <a:pt x="406" y="737"/>
                    <a:pt x="403" y="635"/>
                  </a:cubicBezTo>
                  <a:cubicBezTo>
                    <a:pt x="399" y="533"/>
                    <a:pt x="409" y="498"/>
                    <a:pt x="399" y="435"/>
                  </a:cubicBezTo>
                  <a:cubicBezTo>
                    <a:pt x="392" y="384"/>
                    <a:pt x="398" y="379"/>
                    <a:pt x="397" y="359"/>
                  </a:cubicBezTo>
                  <a:cubicBezTo>
                    <a:pt x="396" y="338"/>
                    <a:pt x="393" y="312"/>
                    <a:pt x="382" y="295"/>
                  </a:cubicBezTo>
                  <a:cubicBezTo>
                    <a:pt x="371" y="278"/>
                    <a:pt x="322" y="215"/>
                    <a:pt x="297" y="191"/>
                  </a:cubicBezTo>
                  <a:cubicBezTo>
                    <a:pt x="272" y="166"/>
                    <a:pt x="189" y="81"/>
                    <a:pt x="189" y="81"/>
                  </a:cubicBezTo>
                  <a:cubicBezTo>
                    <a:pt x="189" y="81"/>
                    <a:pt x="190" y="35"/>
                    <a:pt x="176" y="21"/>
                  </a:cubicBezTo>
                  <a:cubicBezTo>
                    <a:pt x="161" y="5"/>
                    <a:pt x="136" y="0"/>
                    <a:pt x="108" y="6"/>
                  </a:cubicBezTo>
                  <a:cubicBezTo>
                    <a:pt x="81" y="12"/>
                    <a:pt x="64" y="30"/>
                    <a:pt x="51" y="55"/>
                  </a:cubicBezTo>
                  <a:cubicBezTo>
                    <a:pt x="51" y="55"/>
                    <a:pt x="33" y="108"/>
                    <a:pt x="27" y="141"/>
                  </a:cubicBezTo>
                  <a:cubicBezTo>
                    <a:pt x="21" y="173"/>
                    <a:pt x="19" y="182"/>
                    <a:pt x="26" y="220"/>
                  </a:cubicBezTo>
                  <a:cubicBezTo>
                    <a:pt x="33" y="259"/>
                    <a:pt x="45" y="283"/>
                    <a:pt x="45" y="310"/>
                  </a:cubicBezTo>
                  <a:cubicBezTo>
                    <a:pt x="46" y="336"/>
                    <a:pt x="48" y="361"/>
                    <a:pt x="34" y="415"/>
                  </a:cubicBezTo>
                  <a:cubicBezTo>
                    <a:pt x="21" y="468"/>
                    <a:pt x="11" y="533"/>
                    <a:pt x="10" y="545"/>
                  </a:cubicBezTo>
                  <a:cubicBezTo>
                    <a:pt x="9" y="557"/>
                    <a:pt x="0" y="611"/>
                    <a:pt x="3" y="657"/>
                  </a:cubicBezTo>
                  <a:cubicBezTo>
                    <a:pt x="5" y="704"/>
                    <a:pt x="13" y="749"/>
                    <a:pt x="19" y="766"/>
                  </a:cubicBezTo>
                  <a:cubicBezTo>
                    <a:pt x="25" y="783"/>
                    <a:pt x="26" y="790"/>
                    <a:pt x="26" y="792"/>
                  </a:cubicBezTo>
                  <a:cubicBezTo>
                    <a:pt x="26" y="795"/>
                    <a:pt x="25" y="811"/>
                    <a:pt x="28" y="819"/>
                  </a:cubicBezTo>
                  <a:cubicBezTo>
                    <a:pt x="31" y="828"/>
                    <a:pt x="34" y="837"/>
                    <a:pt x="34" y="837"/>
                  </a:cubicBezTo>
                  <a:cubicBezTo>
                    <a:pt x="34" y="837"/>
                    <a:pt x="29" y="856"/>
                    <a:pt x="28" y="871"/>
                  </a:cubicBezTo>
                  <a:cubicBezTo>
                    <a:pt x="27" y="886"/>
                    <a:pt x="21" y="934"/>
                    <a:pt x="31" y="966"/>
                  </a:cubicBezTo>
                  <a:cubicBezTo>
                    <a:pt x="40" y="997"/>
                    <a:pt x="56" y="1022"/>
                    <a:pt x="65" y="1034"/>
                  </a:cubicBezTo>
                  <a:cubicBezTo>
                    <a:pt x="73" y="1045"/>
                    <a:pt x="76" y="1056"/>
                    <a:pt x="81" y="1071"/>
                  </a:cubicBezTo>
                  <a:cubicBezTo>
                    <a:pt x="86" y="1087"/>
                    <a:pt x="87" y="1089"/>
                    <a:pt x="91" y="1116"/>
                  </a:cubicBezTo>
                  <a:cubicBezTo>
                    <a:pt x="94" y="1144"/>
                    <a:pt x="101" y="1194"/>
                    <a:pt x="100" y="1216"/>
                  </a:cubicBezTo>
                  <a:cubicBezTo>
                    <a:pt x="98" y="1238"/>
                    <a:pt x="93" y="1430"/>
                    <a:pt x="92" y="1461"/>
                  </a:cubicBezTo>
                  <a:cubicBezTo>
                    <a:pt x="91" y="1491"/>
                    <a:pt x="490" y="1414"/>
                    <a:pt x="471" y="1333"/>
                  </a:cubicBez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 name="Freeform 18">
              <a:extLst>
                <a:ext uri="{FF2B5EF4-FFF2-40B4-BE49-F238E27FC236}">
                  <a16:creationId xmlns="" xmlns:a16="http://schemas.microsoft.com/office/drawing/2014/main" id="{215C4FC3-09C0-4E78-B158-24E984210493}"/>
                </a:ext>
              </a:extLst>
            </p:cNvPr>
            <p:cNvSpPr>
              <a:spLocks noChangeArrowheads="1"/>
            </p:cNvSpPr>
            <p:nvPr/>
          </p:nvSpPr>
          <p:spPr bwMode="auto">
            <a:xfrm>
              <a:off x="9583241"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2147483647 w 99"/>
                <a:gd name="T11" fmla="*/ 2147483647 h 418"/>
                <a:gd name="T12" fmla="*/ 2147483647 w 99"/>
                <a:gd name="T13" fmla="*/ 2147483647 h 418"/>
                <a:gd name="T14" fmla="*/ 2147483647 w 99"/>
                <a:gd name="T15" fmla="*/ 2147483647 h 418"/>
                <a:gd name="T16" fmla="*/ 2147483647 w 99"/>
                <a:gd name="T17" fmla="*/ 2147483647 h 418"/>
                <a:gd name="T18" fmla="*/ 0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3" y="37"/>
                  </a:moveTo>
                  <a:cubicBezTo>
                    <a:pt x="3" y="37"/>
                    <a:pt x="6" y="81"/>
                    <a:pt x="4" y="90"/>
                  </a:cubicBezTo>
                  <a:cubicBezTo>
                    <a:pt x="3" y="99"/>
                    <a:pt x="6" y="130"/>
                    <a:pt x="5" y="141"/>
                  </a:cubicBezTo>
                  <a:cubicBezTo>
                    <a:pt x="4" y="151"/>
                    <a:pt x="5" y="190"/>
                    <a:pt x="7" y="206"/>
                  </a:cubicBezTo>
                  <a:cubicBezTo>
                    <a:pt x="9" y="222"/>
                    <a:pt x="15" y="260"/>
                    <a:pt x="32" y="300"/>
                  </a:cubicBezTo>
                  <a:cubicBezTo>
                    <a:pt x="49" y="340"/>
                    <a:pt x="99" y="418"/>
                    <a:pt x="99" y="418"/>
                  </a:cubicBezTo>
                  <a:cubicBezTo>
                    <a:pt x="99" y="418"/>
                    <a:pt x="55" y="318"/>
                    <a:pt x="48" y="293"/>
                  </a:cubicBezTo>
                  <a:cubicBezTo>
                    <a:pt x="41" y="268"/>
                    <a:pt x="30" y="164"/>
                    <a:pt x="29" y="135"/>
                  </a:cubicBezTo>
                  <a:cubicBezTo>
                    <a:pt x="28" y="105"/>
                    <a:pt x="11" y="50"/>
                    <a:pt x="10" y="44"/>
                  </a:cubicBezTo>
                  <a:cubicBezTo>
                    <a:pt x="8" y="38"/>
                    <a:pt x="0" y="0"/>
                    <a:pt x="0" y="0"/>
                  </a:cubicBezTo>
                  <a:lnTo>
                    <a:pt x="3"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 name="Freeform 19">
              <a:extLst>
                <a:ext uri="{FF2B5EF4-FFF2-40B4-BE49-F238E27FC236}">
                  <a16:creationId xmlns="" xmlns:a16="http://schemas.microsoft.com/office/drawing/2014/main" id="{9C92C0AC-ACC8-4A68-92B7-FCC4F1AE5657}"/>
                </a:ext>
              </a:extLst>
            </p:cNvPr>
            <p:cNvSpPr>
              <a:spLocks noChangeArrowheads="1"/>
            </p:cNvSpPr>
            <p:nvPr/>
          </p:nvSpPr>
          <p:spPr bwMode="auto">
            <a:xfrm>
              <a:off x="9256395" y="3420098"/>
              <a:ext cx="295011" cy="241271"/>
            </a:xfrm>
            <a:custGeom>
              <a:avLst/>
              <a:gdLst>
                <a:gd name="T0" fmla="*/ 2147483647 w 112"/>
                <a:gd name="T1" fmla="*/ 2147483647 h 111"/>
                <a:gd name="T2" fmla="*/ 2147483647 w 112"/>
                <a:gd name="T3" fmla="*/ 2147483647 h 111"/>
                <a:gd name="T4" fmla="*/ 2147483647 w 112"/>
                <a:gd name="T5" fmla="*/ 2147483647 h 111"/>
                <a:gd name="T6" fmla="*/ 2147483647 w 112"/>
                <a:gd name="T7" fmla="*/ 2147483647 h 111"/>
                <a:gd name="T8" fmla="*/ 2147483647 w 112"/>
                <a:gd name="T9" fmla="*/ 2147483647 h 111"/>
                <a:gd name="T10" fmla="*/ 2147483647 w 112"/>
                <a:gd name="T11" fmla="*/ 2147483647 h 111"/>
                <a:gd name="T12" fmla="*/ 2147483647 w 112"/>
                <a:gd name="T13" fmla="*/ 2147483647 h 111"/>
                <a:gd name="T14" fmla="*/ 2147483647 w 112"/>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111"/>
                <a:gd name="T26" fmla="*/ 112 w 112"/>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111">
                  <a:moveTo>
                    <a:pt x="111" y="68"/>
                  </a:moveTo>
                  <a:cubicBezTo>
                    <a:pt x="110" y="76"/>
                    <a:pt x="106" y="107"/>
                    <a:pt x="86" y="109"/>
                  </a:cubicBezTo>
                  <a:cubicBezTo>
                    <a:pt x="67" y="111"/>
                    <a:pt x="27" y="108"/>
                    <a:pt x="12" y="100"/>
                  </a:cubicBezTo>
                  <a:cubicBezTo>
                    <a:pt x="3" y="95"/>
                    <a:pt x="0" y="80"/>
                    <a:pt x="4" y="59"/>
                  </a:cubicBezTo>
                  <a:cubicBezTo>
                    <a:pt x="11" y="33"/>
                    <a:pt x="24" y="14"/>
                    <a:pt x="38" y="8"/>
                  </a:cubicBezTo>
                  <a:cubicBezTo>
                    <a:pt x="57" y="0"/>
                    <a:pt x="85" y="3"/>
                    <a:pt x="96" y="13"/>
                  </a:cubicBezTo>
                  <a:cubicBezTo>
                    <a:pt x="107" y="22"/>
                    <a:pt x="111" y="41"/>
                    <a:pt x="111" y="50"/>
                  </a:cubicBezTo>
                  <a:cubicBezTo>
                    <a:pt x="112" y="60"/>
                    <a:pt x="111" y="68"/>
                    <a:pt x="11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 name="Freeform 20">
              <a:extLst>
                <a:ext uri="{FF2B5EF4-FFF2-40B4-BE49-F238E27FC236}">
                  <a16:creationId xmlns="" xmlns:a16="http://schemas.microsoft.com/office/drawing/2014/main" id="{B8BA6A4E-13B4-43D2-B7AE-F374C9EED917}"/>
                </a:ext>
              </a:extLst>
            </p:cNvPr>
            <p:cNvSpPr>
              <a:spLocks noChangeArrowheads="1"/>
            </p:cNvSpPr>
            <p:nvPr/>
          </p:nvSpPr>
          <p:spPr bwMode="auto">
            <a:xfrm>
              <a:off x="9300964" y="3943882"/>
              <a:ext cx="239829" cy="43306"/>
            </a:xfrm>
            <a:custGeom>
              <a:avLst/>
              <a:gdLst>
                <a:gd name="T0" fmla="*/ 2147483647 w 91"/>
                <a:gd name="T1" fmla="*/ 2147483647 h 20"/>
                <a:gd name="T2" fmla="*/ 2147483647 w 91"/>
                <a:gd name="T3" fmla="*/ 2147483647 h 20"/>
                <a:gd name="T4" fmla="*/ 2147483647 w 91"/>
                <a:gd name="T5" fmla="*/ 2147483647 h 20"/>
                <a:gd name="T6" fmla="*/ 2147483647 w 91"/>
                <a:gd name="T7" fmla="*/ 2147483647 h 20"/>
                <a:gd name="T8" fmla="*/ 2147483647 w 91"/>
                <a:gd name="T9" fmla="*/ 2147483647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84" y="2"/>
                  </a:moveTo>
                  <a:cubicBezTo>
                    <a:pt x="60" y="14"/>
                    <a:pt x="31" y="10"/>
                    <a:pt x="6" y="5"/>
                  </a:cubicBezTo>
                  <a:cubicBezTo>
                    <a:pt x="2" y="5"/>
                    <a:pt x="0" y="11"/>
                    <a:pt x="4" y="11"/>
                  </a:cubicBezTo>
                  <a:cubicBezTo>
                    <a:pt x="31" y="16"/>
                    <a:pt x="61" y="20"/>
                    <a:pt x="87" y="7"/>
                  </a:cubicBezTo>
                  <a:cubicBezTo>
                    <a:pt x="91" y="6"/>
                    <a:pt x="88" y="0"/>
                    <a:pt x="84" y="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 name="Freeform 21">
              <a:extLst>
                <a:ext uri="{FF2B5EF4-FFF2-40B4-BE49-F238E27FC236}">
                  <a16:creationId xmlns="" xmlns:a16="http://schemas.microsoft.com/office/drawing/2014/main" id="{0574510A-F89A-4E5C-AF52-C6CBC7093169}"/>
                </a:ext>
              </a:extLst>
            </p:cNvPr>
            <p:cNvSpPr>
              <a:spLocks noChangeArrowheads="1"/>
            </p:cNvSpPr>
            <p:nvPr/>
          </p:nvSpPr>
          <p:spPr bwMode="auto">
            <a:xfrm>
              <a:off x="9311577" y="3890267"/>
              <a:ext cx="205871" cy="20621"/>
            </a:xfrm>
            <a:custGeom>
              <a:avLst/>
              <a:gdLst>
                <a:gd name="T0" fmla="*/ 2147483647 w 78"/>
                <a:gd name="T1" fmla="*/ 2147483647 h 10"/>
                <a:gd name="T2" fmla="*/ 2147483647 w 78"/>
                <a:gd name="T3" fmla="*/ 2147483647 h 10"/>
                <a:gd name="T4" fmla="*/ 2147483647 w 78"/>
                <a:gd name="T5" fmla="*/ 2147483647 h 10"/>
                <a:gd name="T6" fmla="*/ 2147483647 w 78"/>
                <a:gd name="T7" fmla="*/ 2147483647 h 10"/>
                <a:gd name="T8" fmla="*/ 2147483647 w 78"/>
                <a:gd name="T9" fmla="*/ 2147483647 h 10"/>
                <a:gd name="T10" fmla="*/ 0 60000 65536"/>
                <a:gd name="T11" fmla="*/ 0 60000 65536"/>
                <a:gd name="T12" fmla="*/ 0 60000 65536"/>
                <a:gd name="T13" fmla="*/ 0 60000 65536"/>
                <a:gd name="T14" fmla="*/ 0 60000 65536"/>
                <a:gd name="T15" fmla="*/ 0 w 78"/>
                <a:gd name="T16" fmla="*/ 0 h 10"/>
                <a:gd name="T17" fmla="*/ 78 w 78"/>
                <a:gd name="T18" fmla="*/ 10 h 10"/>
              </a:gdLst>
              <a:ahLst/>
              <a:cxnLst>
                <a:cxn ang="T10">
                  <a:pos x="T0" y="T1"/>
                </a:cxn>
                <a:cxn ang="T11">
                  <a:pos x="T2" y="T3"/>
                </a:cxn>
                <a:cxn ang="T12">
                  <a:pos x="T4" y="T5"/>
                </a:cxn>
                <a:cxn ang="T13">
                  <a:pos x="T6" y="T7"/>
                </a:cxn>
                <a:cxn ang="T14">
                  <a:pos x="T8" y="T9"/>
                </a:cxn>
              </a:cxnLst>
              <a:rect l="T15" t="T16" r="T17" b="T18"/>
              <a:pathLst>
                <a:path w="78" h="10">
                  <a:moveTo>
                    <a:pt x="74" y="3"/>
                  </a:moveTo>
                  <a:cubicBezTo>
                    <a:pt x="51" y="3"/>
                    <a:pt x="27" y="3"/>
                    <a:pt x="4" y="1"/>
                  </a:cubicBezTo>
                  <a:cubicBezTo>
                    <a:pt x="0" y="0"/>
                    <a:pt x="0" y="6"/>
                    <a:pt x="4" y="7"/>
                  </a:cubicBezTo>
                  <a:cubicBezTo>
                    <a:pt x="27" y="10"/>
                    <a:pt x="51" y="9"/>
                    <a:pt x="74" y="9"/>
                  </a:cubicBezTo>
                  <a:cubicBezTo>
                    <a:pt x="78" y="9"/>
                    <a:pt x="78" y="3"/>
                    <a:pt x="74" y="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 name="Freeform 22">
              <a:extLst>
                <a:ext uri="{FF2B5EF4-FFF2-40B4-BE49-F238E27FC236}">
                  <a16:creationId xmlns="" xmlns:a16="http://schemas.microsoft.com/office/drawing/2014/main" id="{21946338-4C3B-4802-9134-A8E59C673ACC}"/>
                </a:ext>
              </a:extLst>
            </p:cNvPr>
            <p:cNvSpPr>
              <a:spLocks noChangeArrowheads="1"/>
            </p:cNvSpPr>
            <p:nvPr/>
          </p:nvSpPr>
          <p:spPr bwMode="auto">
            <a:xfrm>
              <a:off x="9169377" y="5230659"/>
              <a:ext cx="87018" cy="134040"/>
            </a:xfrm>
            <a:custGeom>
              <a:avLst/>
              <a:gdLst>
                <a:gd name="T0" fmla="*/ 2147483647 w 33"/>
                <a:gd name="T1" fmla="*/ 2147483647 h 61"/>
                <a:gd name="T2" fmla="*/ 2147483647 w 33"/>
                <a:gd name="T3" fmla="*/ 2147483647 h 61"/>
                <a:gd name="T4" fmla="*/ 2147483647 w 33"/>
                <a:gd name="T5" fmla="*/ 2147483647 h 61"/>
                <a:gd name="T6" fmla="*/ 2147483647 w 33"/>
                <a:gd name="T7" fmla="*/ 2147483647 h 61"/>
                <a:gd name="T8" fmla="*/ 2147483647 w 33"/>
                <a:gd name="T9" fmla="*/ 2147483647 h 61"/>
                <a:gd name="T10" fmla="*/ 0 60000 65536"/>
                <a:gd name="T11" fmla="*/ 0 60000 65536"/>
                <a:gd name="T12" fmla="*/ 0 60000 65536"/>
                <a:gd name="T13" fmla="*/ 0 60000 65536"/>
                <a:gd name="T14" fmla="*/ 0 60000 65536"/>
                <a:gd name="T15" fmla="*/ 0 w 33"/>
                <a:gd name="T16" fmla="*/ 0 h 61"/>
                <a:gd name="T17" fmla="*/ 33 w 33"/>
                <a:gd name="T18" fmla="*/ 61 h 61"/>
              </a:gdLst>
              <a:ahLst/>
              <a:cxnLst>
                <a:cxn ang="T10">
                  <a:pos x="T0" y="T1"/>
                </a:cxn>
                <a:cxn ang="T11">
                  <a:pos x="T2" y="T3"/>
                </a:cxn>
                <a:cxn ang="T12">
                  <a:pos x="T4" y="T5"/>
                </a:cxn>
                <a:cxn ang="T13">
                  <a:pos x="T6" y="T7"/>
                </a:cxn>
                <a:cxn ang="T14">
                  <a:pos x="T8" y="T9"/>
                </a:cxn>
              </a:cxnLst>
              <a:rect l="T15" t="T16" r="T17" b="T18"/>
              <a:pathLst>
                <a:path w="33" h="61">
                  <a:moveTo>
                    <a:pt x="1" y="5"/>
                  </a:moveTo>
                  <a:cubicBezTo>
                    <a:pt x="5" y="24"/>
                    <a:pt x="14" y="43"/>
                    <a:pt x="26" y="58"/>
                  </a:cubicBezTo>
                  <a:cubicBezTo>
                    <a:pt x="29" y="61"/>
                    <a:pt x="33" y="57"/>
                    <a:pt x="31" y="54"/>
                  </a:cubicBezTo>
                  <a:cubicBezTo>
                    <a:pt x="19" y="39"/>
                    <a:pt x="11" y="22"/>
                    <a:pt x="7" y="4"/>
                  </a:cubicBezTo>
                  <a:cubicBezTo>
                    <a:pt x="6" y="0"/>
                    <a:pt x="0" y="2"/>
                    <a:pt x="1" y="5"/>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 name="Freeform 23">
              <a:extLst>
                <a:ext uri="{FF2B5EF4-FFF2-40B4-BE49-F238E27FC236}">
                  <a16:creationId xmlns="" xmlns:a16="http://schemas.microsoft.com/office/drawing/2014/main" id="{0F363B2B-DD4B-48EF-9AEB-4859450EB2A4}"/>
                </a:ext>
              </a:extLst>
            </p:cNvPr>
            <p:cNvSpPr>
              <a:spLocks noChangeArrowheads="1"/>
            </p:cNvSpPr>
            <p:nvPr/>
          </p:nvSpPr>
          <p:spPr bwMode="auto">
            <a:xfrm>
              <a:off x="9670257" y="4051114"/>
              <a:ext cx="131587" cy="55678"/>
            </a:xfrm>
            <a:custGeom>
              <a:avLst/>
              <a:gdLst>
                <a:gd name="T0" fmla="*/ 2147483647 w 50"/>
                <a:gd name="T1" fmla="*/ 2147483647 h 26"/>
                <a:gd name="T2" fmla="*/ 2147483647 w 50"/>
                <a:gd name="T3" fmla="*/ 2147483647 h 26"/>
                <a:gd name="T4" fmla="*/ 2147483647 w 50"/>
                <a:gd name="T5" fmla="*/ 2147483647 h 26"/>
                <a:gd name="T6" fmla="*/ 2147483647 w 50"/>
                <a:gd name="T7" fmla="*/ 2147483647 h 26"/>
                <a:gd name="T8" fmla="*/ 2147483647 w 50"/>
                <a:gd name="T9" fmla="*/ 2147483647 h 26"/>
                <a:gd name="T10" fmla="*/ 0 60000 65536"/>
                <a:gd name="T11" fmla="*/ 0 60000 65536"/>
                <a:gd name="T12" fmla="*/ 0 60000 65536"/>
                <a:gd name="T13" fmla="*/ 0 60000 65536"/>
                <a:gd name="T14" fmla="*/ 0 60000 65536"/>
                <a:gd name="T15" fmla="*/ 0 w 50"/>
                <a:gd name="T16" fmla="*/ 0 h 26"/>
                <a:gd name="T17" fmla="*/ 50 w 50"/>
                <a:gd name="T18" fmla="*/ 26 h 26"/>
              </a:gdLst>
              <a:ahLst/>
              <a:cxnLst>
                <a:cxn ang="T10">
                  <a:pos x="T0" y="T1"/>
                </a:cxn>
                <a:cxn ang="T11">
                  <a:pos x="T2" y="T3"/>
                </a:cxn>
                <a:cxn ang="T12">
                  <a:pos x="T4" y="T5"/>
                </a:cxn>
                <a:cxn ang="T13">
                  <a:pos x="T6" y="T7"/>
                </a:cxn>
                <a:cxn ang="T14">
                  <a:pos x="T8" y="T9"/>
                </a:cxn>
              </a:cxnLst>
              <a:rect l="T15" t="T16" r="T17" b="T18"/>
              <a:pathLst>
                <a:path w="50" h="26">
                  <a:moveTo>
                    <a:pt x="7" y="23"/>
                  </a:moveTo>
                  <a:cubicBezTo>
                    <a:pt x="16" y="14"/>
                    <a:pt x="32" y="6"/>
                    <a:pt x="45" y="10"/>
                  </a:cubicBezTo>
                  <a:cubicBezTo>
                    <a:pt x="48" y="11"/>
                    <a:pt x="50" y="5"/>
                    <a:pt x="46" y="4"/>
                  </a:cubicBezTo>
                  <a:cubicBezTo>
                    <a:pt x="31" y="0"/>
                    <a:pt x="13" y="8"/>
                    <a:pt x="2" y="19"/>
                  </a:cubicBezTo>
                  <a:cubicBezTo>
                    <a:pt x="0" y="22"/>
                    <a:pt x="4" y="26"/>
                    <a:pt x="7" y="2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5" name="Freeform 24">
              <a:extLst>
                <a:ext uri="{FF2B5EF4-FFF2-40B4-BE49-F238E27FC236}">
                  <a16:creationId xmlns="" xmlns:a16="http://schemas.microsoft.com/office/drawing/2014/main" id="{8F993CA8-D4A3-44B2-AB8C-0759A6738D79}"/>
                </a:ext>
              </a:extLst>
            </p:cNvPr>
            <p:cNvSpPr>
              <a:spLocks noChangeArrowheads="1"/>
            </p:cNvSpPr>
            <p:nvPr/>
          </p:nvSpPr>
          <p:spPr bwMode="auto">
            <a:xfrm>
              <a:off x="9659646" y="4009871"/>
              <a:ext cx="44571" cy="30933"/>
            </a:xfrm>
            <a:custGeom>
              <a:avLst/>
              <a:gdLst>
                <a:gd name="T0" fmla="*/ 2147483647 w 17"/>
                <a:gd name="T1" fmla="*/ 2147483647 h 14"/>
                <a:gd name="T2" fmla="*/ 2147483647 w 17"/>
                <a:gd name="T3" fmla="*/ 2147483647 h 14"/>
                <a:gd name="T4" fmla="*/ 2147483647 w 17"/>
                <a:gd name="T5" fmla="*/ 2147483647 h 14"/>
                <a:gd name="T6" fmla="*/ 2147483647 w 17"/>
                <a:gd name="T7" fmla="*/ 2147483647 h 14"/>
                <a:gd name="T8" fmla="*/ 2147483647 w 17"/>
                <a:gd name="T9" fmla="*/ 2147483647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7" y="12"/>
                  </a:moveTo>
                  <a:cubicBezTo>
                    <a:pt x="9" y="10"/>
                    <a:pt x="11" y="8"/>
                    <a:pt x="13" y="8"/>
                  </a:cubicBezTo>
                  <a:cubicBezTo>
                    <a:pt x="17" y="6"/>
                    <a:pt x="15" y="0"/>
                    <a:pt x="11" y="2"/>
                  </a:cubicBezTo>
                  <a:cubicBezTo>
                    <a:pt x="8" y="3"/>
                    <a:pt x="5" y="5"/>
                    <a:pt x="3" y="7"/>
                  </a:cubicBezTo>
                  <a:cubicBezTo>
                    <a:pt x="0" y="10"/>
                    <a:pt x="4" y="14"/>
                    <a:pt x="7" y="1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6" name="Freeform 41">
              <a:extLst>
                <a:ext uri="{FF2B5EF4-FFF2-40B4-BE49-F238E27FC236}">
                  <a16:creationId xmlns="" xmlns:a16="http://schemas.microsoft.com/office/drawing/2014/main" id="{91445810-D8D4-41FF-BD18-7F3AE831A61A}"/>
                </a:ext>
              </a:extLst>
            </p:cNvPr>
            <p:cNvSpPr>
              <a:spLocks noChangeArrowheads="1"/>
            </p:cNvSpPr>
            <p:nvPr/>
          </p:nvSpPr>
          <p:spPr bwMode="auto">
            <a:xfrm>
              <a:off x="2290763"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91" y="43"/>
                  </a:moveTo>
                  <a:cubicBezTo>
                    <a:pt x="487" y="25"/>
                    <a:pt x="412" y="16"/>
                    <a:pt x="360" y="11"/>
                  </a:cubicBezTo>
                  <a:cubicBezTo>
                    <a:pt x="323" y="8"/>
                    <a:pt x="244" y="5"/>
                    <a:pt x="221" y="7"/>
                  </a:cubicBezTo>
                  <a:cubicBezTo>
                    <a:pt x="198" y="10"/>
                    <a:pt x="64" y="0"/>
                    <a:pt x="46" y="23"/>
                  </a:cubicBezTo>
                  <a:cubicBezTo>
                    <a:pt x="38" y="34"/>
                    <a:pt x="19" y="158"/>
                    <a:pt x="0" y="286"/>
                  </a:cubicBezTo>
                  <a:cubicBezTo>
                    <a:pt x="502" y="286"/>
                    <a:pt x="502" y="286"/>
                    <a:pt x="502" y="286"/>
                  </a:cubicBezTo>
                  <a:cubicBezTo>
                    <a:pt x="497" y="158"/>
                    <a:pt x="493" y="50"/>
                    <a:pt x="491" y="4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7" name="Freeform 42">
              <a:extLst>
                <a:ext uri="{FF2B5EF4-FFF2-40B4-BE49-F238E27FC236}">
                  <a16:creationId xmlns="" xmlns:a16="http://schemas.microsoft.com/office/drawing/2014/main" id="{8CBC6A8E-5F71-486A-87BF-6FB293593D5F}"/>
                </a:ext>
              </a:extLst>
            </p:cNvPr>
            <p:cNvSpPr>
              <a:spLocks noChangeArrowheads="1"/>
            </p:cNvSpPr>
            <p:nvPr/>
          </p:nvSpPr>
          <p:spPr bwMode="auto">
            <a:xfrm>
              <a:off x="9233048"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56" y="23"/>
                  </a:moveTo>
                  <a:cubicBezTo>
                    <a:pt x="439" y="0"/>
                    <a:pt x="304" y="10"/>
                    <a:pt x="281" y="7"/>
                  </a:cubicBezTo>
                  <a:cubicBezTo>
                    <a:pt x="258" y="5"/>
                    <a:pt x="179" y="9"/>
                    <a:pt x="142" y="12"/>
                  </a:cubicBezTo>
                  <a:cubicBezTo>
                    <a:pt x="90" y="16"/>
                    <a:pt x="16" y="25"/>
                    <a:pt x="11" y="43"/>
                  </a:cubicBezTo>
                  <a:cubicBezTo>
                    <a:pt x="10" y="50"/>
                    <a:pt x="5" y="158"/>
                    <a:pt x="0" y="286"/>
                  </a:cubicBezTo>
                  <a:cubicBezTo>
                    <a:pt x="502" y="286"/>
                    <a:pt x="502" y="286"/>
                    <a:pt x="502" y="286"/>
                  </a:cubicBezTo>
                  <a:cubicBezTo>
                    <a:pt x="484" y="158"/>
                    <a:pt x="464" y="34"/>
                    <a:pt x="456" y="2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extLst>
      <p:ext uri="{BB962C8B-B14F-4D97-AF65-F5344CB8AC3E}">
        <p14:creationId xmlns:p14="http://schemas.microsoft.com/office/powerpoint/2010/main" val="2221463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4.3.1 </a:t>
            </a:r>
            <a:r>
              <a:rPr lang="en-US" altLang="zh-CN" dirty="0" err="1"/>
              <a:t>VLAN</a:t>
            </a:r>
            <a:r>
              <a:rPr lang="zh-CN" altLang="en-US" dirty="0"/>
              <a:t>技术概述</a:t>
            </a:r>
            <a:endParaRPr lang="zh-CN" altLang="en-US" dirty="0"/>
          </a:p>
        </p:txBody>
      </p:sp>
      <p:sp>
        <p:nvSpPr>
          <p:cNvPr id="2" name="文本框 1"/>
          <p:cNvSpPr txBox="1"/>
          <p:nvPr/>
        </p:nvSpPr>
        <p:spPr>
          <a:xfrm>
            <a:off x="1613541" y="2439194"/>
            <a:ext cx="6783126" cy="2246769"/>
          </a:xfrm>
          <a:prstGeom prst="rect">
            <a:avLst/>
          </a:prstGeom>
          <a:noFill/>
        </p:spPr>
        <p:txBody>
          <a:bodyPr wrap="square" rtlCol="0" anchor="t">
            <a:spAutoFit/>
          </a:bodyPr>
          <a:lstStyle/>
          <a:p>
            <a:pPr indent="457200"/>
            <a:r>
              <a:rPr lang="en-US" altLang="zh-CN" sz="2000" dirty="0" err="1"/>
              <a:t>VLAN</a:t>
            </a:r>
            <a:r>
              <a:rPr lang="zh-CN" altLang="en-US" sz="2000" dirty="0"/>
              <a:t>建立在局域网交换机的基础上，既保持了局域网的低延迟、高吞吐量特点，又解决了单个广播域内广播包过多，使网络性能降低的问题。</a:t>
            </a:r>
            <a:r>
              <a:rPr lang="en-US" altLang="zh-CN" sz="2000" dirty="0" err="1"/>
              <a:t>VLAN</a:t>
            </a:r>
            <a:r>
              <a:rPr lang="zh-CN" altLang="en-US" sz="2000" dirty="0"/>
              <a:t>技术是局域网组网时经常使用的主要技术之一。</a:t>
            </a:r>
          </a:p>
          <a:p>
            <a:pPr indent="457200"/>
            <a:r>
              <a:rPr lang="en-US" altLang="zh-CN" sz="2000" dirty="0"/>
              <a:t>1</a:t>
            </a:r>
            <a:r>
              <a:rPr lang="zh-CN" altLang="en-US" sz="2000" dirty="0"/>
              <a:t>．</a:t>
            </a:r>
            <a:r>
              <a:rPr lang="en-US" altLang="zh-CN" sz="2000" dirty="0" err="1"/>
              <a:t>VLAN</a:t>
            </a:r>
            <a:r>
              <a:rPr lang="zh-CN" altLang="en-US" sz="2000" dirty="0"/>
              <a:t>的优点</a:t>
            </a:r>
          </a:p>
          <a:p>
            <a:pPr indent="457200"/>
            <a:r>
              <a:rPr lang="en-US" altLang="zh-CN" sz="2000" dirty="0"/>
              <a:t>2</a:t>
            </a:r>
            <a:r>
              <a:rPr lang="zh-CN" altLang="en-US" sz="2000" dirty="0"/>
              <a:t>．</a:t>
            </a:r>
            <a:r>
              <a:rPr lang="en-US" altLang="zh-CN" sz="2000" dirty="0" err="1"/>
              <a:t>VLAN</a:t>
            </a:r>
            <a:r>
              <a:rPr lang="zh-CN" altLang="en-US" sz="2000" dirty="0"/>
              <a:t>的划分方式</a:t>
            </a:r>
          </a:p>
          <a:p>
            <a:pPr indent="457200"/>
            <a:r>
              <a:rPr lang="en-US" altLang="zh-CN" sz="2000" dirty="0"/>
              <a:t>3</a:t>
            </a:r>
            <a:r>
              <a:rPr lang="zh-CN" altLang="en-US" sz="2000" dirty="0"/>
              <a:t>．</a:t>
            </a:r>
            <a:r>
              <a:rPr lang="en-US" altLang="zh-CN" sz="2000" dirty="0" err="1"/>
              <a:t>VLAN</a:t>
            </a:r>
            <a:r>
              <a:rPr lang="zh-CN" altLang="en-US" sz="2000" dirty="0"/>
              <a:t>数据帧格式</a:t>
            </a:r>
            <a:endParaRPr lang="zh-CN" altLang="en-US"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6667" y="2591594"/>
            <a:ext cx="3776745" cy="262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258531093"/>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4.3.2 </a:t>
            </a:r>
            <a:r>
              <a:rPr lang="zh-CN" altLang="en-US" dirty="0"/>
              <a:t>端口类型</a:t>
            </a:r>
            <a:endParaRPr lang="zh-CN" altLang="en-US" dirty="0"/>
          </a:p>
        </p:txBody>
      </p:sp>
      <p:sp>
        <p:nvSpPr>
          <p:cNvPr id="2" name="文本框 1"/>
          <p:cNvSpPr txBox="1"/>
          <p:nvPr/>
        </p:nvSpPr>
        <p:spPr>
          <a:xfrm>
            <a:off x="1613541" y="2600493"/>
            <a:ext cx="8295634" cy="1631216"/>
          </a:xfrm>
          <a:prstGeom prst="rect">
            <a:avLst/>
          </a:prstGeom>
          <a:noFill/>
        </p:spPr>
        <p:txBody>
          <a:bodyPr wrap="square" rtlCol="0" anchor="t">
            <a:spAutoFit/>
          </a:bodyPr>
          <a:lstStyle/>
          <a:p>
            <a:pPr indent="457200"/>
            <a:r>
              <a:rPr lang="zh-CN" altLang="en-US" sz="2000" dirty="0"/>
              <a:t>基于链路对</a:t>
            </a:r>
            <a:r>
              <a:rPr lang="en-US" altLang="zh-CN" sz="2000" dirty="0" err="1"/>
              <a:t>VLAN</a:t>
            </a:r>
            <a:r>
              <a:rPr lang="zh-CN" altLang="en-US" sz="2000" dirty="0"/>
              <a:t>标签的不同处理方式，可对以太网交换机的端口进行区分，将端口类型大致分为以下</a:t>
            </a:r>
            <a:r>
              <a:rPr lang="en-US" altLang="zh-CN" sz="2000" dirty="0"/>
              <a:t>3</a:t>
            </a:r>
            <a:r>
              <a:rPr lang="zh-CN" altLang="en-US" sz="2000" dirty="0"/>
              <a:t>类。</a:t>
            </a:r>
          </a:p>
          <a:p>
            <a:pPr indent="457200"/>
            <a:r>
              <a:rPr lang="en-US" altLang="zh-CN" sz="2000" dirty="0"/>
              <a:t>1</a:t>
            </a:r>
            <a:r>
              <a:rPr lang="zh-CN" altLang="en-US" sz="2000" dirty="0"/>
              <a:t>．接入端口</a:t>
            </a:r>
          </a:p>
          <a:p>
            <a:pPr indent="457200"/>
            <a:r>
              <a:rPr lang="en-US" altLang="zh-CN" sz="2000" dirty="0"/>
              <a:t>2</a:t>
            </a:r>
            <a:r>
              <a:rPr lang="zh-CN" altLang="en-US" sz="2000" dirty="0"/>
              <a:t>．干道端口</a:t>
            </a:r>
          </a:p>
          <a:p>
            <a:pPr indent="457200"/>
            <a:r>
              <a:rPr lang="en-US" altLang="zh-CN" sz="2000" dirty="0"/>
              <a:t>3</a:t>
            </a:r>
            <a:r>
              <a:rPr lang="zh-CN" altLang="en-US" sz="2000" dirty="0"/>
              <a:t>．混合端口</a:t>
            </a:r>
            <a:endParaRPr lang="zh-CN" altLang="en-US" sz="2000" dirty="0"/>
          </a:p>
        </p:txBody>
      </p:sp>
      <p:pic>
        <p:nvPicPr>
          <p:cNvPr id="7"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grpSp>
        <p:nvGrpSpPr>
          <p:cNvPr id="8" name="组合 7"/>
          <p:cNvGrpSpPr/>
          <p:nvPr/>
        </p:nvGrpSpPr>
        <p:grpSpPr>
          <a:xfrm>
            <a:off x="841375" y="5487035"/>
            <a:ext cx="10226040" cy="1123950"/>
            <a:chOff x="1325" y="8641"/>
            <a:chExt cx="16104" cy="1770"/>
          </a:xfrm>
        </p:grpSpPr>
        <p:sp>
          <p:nvSpPr>
            <p:cNvPr id="9" name="矩形 8"/>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4291878962"/>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4.3.3 </a:t>
            </a:r>
            <a:r>
              <a:rPr lang="en-US" altLang="zh-CN" dirty="0" err="1"/>
              <a:t>VLAN</a:t>
            </a:r>
            <a:r>
              <a:rPr lang="zh-CN" altLang="en-US" dirty="0"/>
              <a:t>内通信</a:t>
            </a:r>
            <a:endParaRPr lang="zh-CN" altLang="en-US" dirty="0"/>
          </a:p>
        </p:txBody>
      </p:sp>
      <p:sp>
        <p:nvSpPr>
          <p:cNvPr id="2" name="文本框 1"/>
          <p:cNvSpPr txBox="1"/>
          <p:nvPr/>
        </p:nvSpPr>
        <p:spPr>
          <a:xfrm>
            <a:off x="384176" y="2600493"/>
            <a:ext cx="11814174" cy="3293209"/>
          </a:xfrm>
          <a:prstGeom prst="rect">
            <a:avLst/>
          </a:prstGeom>
          <a:noFill/>
        </p:spPr>
        <p:txBody>
          <a:bodyPr wrap="square" rtlCol="0" anchor="t">
            <a:spAutoFit/>
          </a:bodyPr>
          <a:lstStyle/>
          <a:p>
            <a:pPr indent="457200"/>
            <a:r>
              <a:rPr lang="zh-CN" altLang="en-US" sz="2000" dirty="0"/>
              <a:t>交换机设备在支持多种</a:t>
            </a:r>
            <a:r>
              <a:rPr lang="en-US" altLang="zh-CN" sz="2000" dirty="0" err="1"/>
              <a:t>VLAN</a:t>
            </a:r>
            <a:r>
              <a:rPr lang="zh-CN" altLang="en-US" sz="2000" dirty="0"/>
              <a:t>划分方式时，一般情况下，将会按照基于策略、</a:t>
            </a:r>
            <a:r>
              <a:rPr lang="en-US" altLang="zh-CN" sz="2000" dirty="0"/>
              <a:t>MAC</a:t>
            </a:r>
            <a:r>
              <a:rPr lang="zh-CN" altLang="en-US" sz="2000" dirty="0"/>
              <a:t>地址、</a:t>
            </a:r>
            <a:r>
              <a:rPr lang="en-US" altLang="zh-CN" sz="2000" dirty="0"/>
              <a:t>IP</a:t>
            </a:r>
            <a:r>
              <a:rPr lang="zh-CN" altLang="en-US" sz="2000" dirty="0"/>
              <a:t>子网、协议、端口方式的优先级顺序选择给数据添加</a:t>
            </a:r>
            <a:r>
              <a:rPr lang="en-US" altLang="zh-CN" sz="2000" dirty="0" err="1"/>
              <a:t>VLAN</a:t>
            </a:r>
            <a:r>
              <a:rPr lang="zh-CN" altLang="en-US" sz="2000" dirty="0"/>
              <a:t>的方式。基于端口划分</a:t>
            </a:r>
            <a:r>
              <a:rPr lang="en-US" altLang="zh-CN" sz="2000" dirty="0" err="1"/>
              <a:t>VLAN</a:t>
            </a:r>
            <a:r>
              <a:rPr lang="zh-CN" altLang="en-US" sz="2000" dirty="0"/>
              <a:t>的优先级最低，但也是目前定义</a:t>
            </a:r>
            <a:r>
              <a:rPr lang="en-US" altLang="zh-CN" sz="2000" dirty="0" err="1"/>
              <a:t>VLAN</a:t>
            </a:r>
            <a:r>
              <a:rPr lang="zh-CN" altLang="en-US" sz="2000" dirty="0"/>
              <a:t>时使用得最广泛的方法，这种方法只要将端口定义一次就可以，缺点是某个</a:t>
            </a:r>
            <a:r>
              <a:rPr lang="en-US" altLang="zh-CN" sz="2000" dirty="0" err="1"/>
              <a:t>VLAN</a:t>
            </a:r>
            <a:r>
              <a:rPr lang="zh-CN" altLang="en-US" sz="2000" dirty="0"/>
              <a:t>中的用户离开原来的端口，移到一个新的端口时必须重新定义端口所在的</a:t>
            </a:r>
            <a:r>
              <a:rPr lang="en-US" altLang="zh-CN" sz="2000" dirty="0" err="1"/>
              <a:t>VLAN</a:t>
            </a:r>
            <a:r>
              <a:rPr lang="zh-CN" altLang="en-US" sz="2000" dirty="0"/>
              <a:t>区域，如图</a:t>
            </a:r>
            <a:r>
              <a:rPr lang="en-US" altLang="zh-CN" sz="2000" dirty="0"/>
              <a:t>4.53</a:t>
            </a:r>
            <a:r>
              <a:rPr lang="zh-CN" altLang="en-US" sz="2000" dirty="0"/>
              <a:t>所示</a:t>
            </a:r>
            <a:r>
              <a:rPr lang="zh-CN" altLang="en-US" sz="2000" dirty="0" smtClean="0"/>
              <a:t>。</a:t>
            </a:r>
            <a:endParaRPr lang="en-US" altLang="zh-CN" sz="2000" dirty="0" smtClean="0"/>
          </a:p>
          <a:p>
            <a:r>
              <a:rPr lang="en-US" altLang="zh-CN" sz="2000" dirty="0"/>
              <a:t>1</a:t>
            </a:r>
            <a:r>
              <a:rPr lang="zh-CN" altLang="zh-CN" sz="2000" dirty="0"/>
              <a:t>．创建</a:t>
            </a:r>
            <a:r>
              <a:rPr lang="en-US" altLang="zh-CN" sz="2000" dirty="0" err="1"/>
              <a:t>VLAN</a:t>
            </a:r>
            <a:endParaRPr lang="zh-CN" altLang="zh-CN" sz="2000" dirty="0"/>
          </a:p>
          <a:p>
            <a:r>
              <a:rPr lang="en-US" altLang="zh-CN" sz="2000" dirty="0"/>
              <a:t>2</a:t>
            </a:r>
            <a:r>
              <a:rPr lang="zh-CN" altLang="zh-CN" sz="2000" dirty="0"/>
              <a:t>．划分端口给相应的</a:t>
            </a:r>
            <a:r>
              <a:rPr lang="en-US" altLang="zh-CN" sz="2000" dirty="0" err="1"/>
              <a:t>VLAN</a:t>
            </a:r>
            <a:endParaRPr lang="zh-CN" altLang="zh-CN" sz="2000" dirty="0"/>
          </a:p>
          <a:p>
            <a:r>
              <a:rPr lang="en-US" altLang="zh-CN" sz="2000" dirty="0"/>
              <a:t>3</a:t>
            </a:r>
            <a:r>
              <a:rPr lang="zh-CN" altLang="zh-CN" sz="2000" dirty="0"/>
              <a:t>．查看并保存配置文件</a:t>
            </a:r>
          </a:p>
          <a:p>
            <a:r>
              <a:rPr lang="en-US" altLang="zh-CN" sz="2000" dirty="0"/>
              <a:t>4</a:t>
            </a:r>
            <a:r>
              <a:rPr lang="zh-CN" altLang="zh-CN" sz="2000" dirty="0"/>
              <a:t>．配置交换机干道端口实现</a:t>
            </a:r>
            <a:r>
              <a:rPr lang="en-US" altLang="zh-CN" sz="2000" dirty="0" err="1"/>
              <a:t>VLAN</a:t>
            </a:r>
            <a:r>
              <a:rPr lang="zh-CN" altLang="zh-CN" sz="2000" dirty="0"/>
              <a:t>内通信</a:t>
            </a:r>
          </a:p>
          <a:p>
            <a:r>
              <a:rPr lang="en-US" altLang="zh-CN" sz="2000" dirty="0"/>
              <a:t>5</a:t>
            </a:r>
            <a:r>
              <a:rPr lang="zh-CN" altLang="zh-CN" sz="2000" dirty="0"/>
              <a:t>．配置混合端口实现</a:t>
            </a:r>
            <a:r>
              <a:rPr lang="en-US" altLang="zh-CN" sz="2000" dirty="0" err="1"/>
              <a:t>VLAN</a:t>
            </a:r>
            <a:r>
              <a:rPr lang="zh-CN" altLang="zh-CN" sz="2000" dirty="0"/>
              <a:t>内通信</a:t>
            </a:r>
          </a:p>
          <a:p>
            <a:pPr indent="457200"/>
            <a:endParaRPr lang="zh-CN" altLang="zh-CN" sz="2000" dirty="0"/>
          </a:p>
        </p:txBody>
      </p:sp>
      <p:pic>
        <p:nvPicPr>
          <p:cNvPr id="7"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grpSp>
        <p:nvGrpSpPr>
          <p:cNvPr id="8" name="组合 7"/>
          <p:cNvGrpSpPr/>
          <p:nvPr/>
        </p:nvGrpSpPr>
        <p:grpSpPr>
          <a:xfrm>
            <a:off x="841375" y="5487035"/>
            <a:ext cx="10226040" cy="1123950"/>
            <a:chOff x="1325" y="8641"/>
            <a:chExt cx="16104" cy="1770"/>
          </a:xfrm>
        </p:grpSpPr>
        <p:sp>
          <p:nvSpPr>
            <p:cNvPr id="9" name="矩形 8"/>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175" y="4361520"/>
            <a:ext cx="4597309" cy="1910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65531"/>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4.3.4 </a:t>
            </a:r>
            <a:r>
              <a:rPr lang="en-US" altLang="zh-CN" dirty="0" err="1"/>
              <a:t>VLAN</a:t>
            </a:r>
            <a:r>
              <a:rPr lang="zh-CN" altLang="en-US" dirty="0"/>
              <a:t>间通信</a:t>
            </a:r>
            <a:endParaRPr lang="zh-CN" altLang="en-US" dirty="0"/>
          </a:p>
        </p:txBody>
      </p:sp>
      <p:sp>
        <p:nvSpPr>
          <p:cNvPr id="2" name="文本框 1"/>
          <p:cNvSpPr txBox="1"/>
          <p:nvPr/>
        </p:nvSpPr>
        <p:spPr>
          <a:xfrm>
            <a:off x="1613541" y="2600493"/>
            <a:ext cx="8295634" cy="3170099"/>
          </a:xfrm>
          <a:prstGeom prst="rect">
            <a:avLst/>
          </a:prstGeom>
          <a:noFill/>
        </p:spPr>
        <p:txBody>
          <a:bodyPr wrap="square" rtlCol="0" anchor="t">
            <a:spAutoFit/>
          </a:bodyPr>
          <a:lstStyle/>
          <a:p>
            <a:pPr indent="457200"/>
            <a:r>
              <a:rPr lang="en-US" altLang="zh-CN" sz="2000" dirty="0" err="1"/>
              <a:t>VLAN</a:t>
            </a:r>
            <a:r>
              <a:rPr lang="zh-CN" altLang="en-US" sz="2000" dirty="0"/>
              <a:t>隔离了二层广播域，也严格地隔离了各个</a:t>
            </a:r>
            <a:r>
              <a:rPr lang="en-US" altLang="zh-CN" sz="2000" dirty="0" err="1"/>
              <a:t>VLAN</a:t>
            </a:r>
            <a:r>
              <a:rPr lang="zh-CN" altLang="en-US" sz="2000" dirty="0"/>
              <a:t>之间的任何二层流量，属于不同</a:t>
            </a:r>
            <a:r>
              <a:rPr lang="en-US" altLang="zh-CN" sz="2000" dirty="0" err="1"/>
              <a:t>VLAN</a:t>
            </a:r>
            <a:r>
              <a:rPr lang="zh-CN" altLang="en-US" sz="2000" dirty="0"/>
              <a:t>的用户之间不能进行二层通信。因为不同</a:t>
            </a:r>
            <a:r>
              <a:rPr lang="en-US" altLang="zh-CN" sz="2000" dirty="0" err="1"/>
              <a:t>VLAN</a:t>
            </a:r>
            <a:r>
              <a:rPr lang="zh-CN" altLang="en-US" sz="2000" dirty="0"/>
              <a:t>之间的主机无法实现二层通信所以只有通过三层路由才能将报文从一个</a:t>
            </a:r>
            <a:r>
              <a:rPr lang="en-US" altLang="zh-CN" sz="2000" dirty="0" err="1"/>
              <a:t>VLAN</a:t>
            </a:r>
            <a:r>
              <a:rPr lang="zh-CN" altLang="en-US" sz="2000" dirty="0"/>
              <a:t>转发到另外一个</a:t>
            </a:r>
            <a:r>
              <a:rPr lang="en-US" altLang="zh-CN" sz="2000" dirty="0" err="1"/>
              <a:t>VLAN</a:t>
            </a:r>
            <a:r>
              <a:rPr lang="zh-CN" altLang="en-US" sz="2000" dirty="0"/>
              <a:t>。</a:t>
            </a:r>
          </a:p>
          <a:p>
            <a:pPr indent="457200"/>
            <a:r>
              <a:rPr lang="zh-CN" altLang="en-US" sz="2000" dirty="0"/>
              <a:t>解决</a:t>
            </a:r>
            <a:r>
              <a:rPr lang="en-US" altLang="zh-CN" sz="2000" dirty="0" err="1"/>
              <a:t>VLAN</a:t>
            </a:r>
            <a:r>
              <a:rPr lang="zh-CN" altLang="en-US" sz="2000" dirty="0"/>
              <a:t>间通信问题的第二种方法是在三层交换机上配置</a:t>
            </a:r>
            <a:r>
              <a:rPr lang="en-US" altLang="zh-CN" sz="2000" dirty="0" err="1"/>
              <a:t>VLANIF</a:t>
            </a:r>
            <a:r>
              <a:rPr lang="zh-CN" altLang="en-US" sz="2000" dirty="0"/>
              <a:t>端口来实现</a:t>
            </a:r>
            <a:r>
              <a:rPr lang="en-US" altLang="zh-CN" sz="2000" dirty="0" err="1"/>
              <a:t>VLAN</a:t>
            </a:r>
            <a:r>
              <a:rPr lang="zh-CN" altLang="en-US" sz="2000" dirty="0"/>
              <a:t>间路由。如果网络上有多个</a:t>
            </a:r>
            <a:r>
              <a:rPr lang="en-US" altLang="zh-CN" sz="2000" dirty="0" err="1"/>
              <a:t>VLAN</a:t>
            </a:r>
            <a:r>
              <a:rPr lang="zh-CN" altLang="en-US" sz="2000" dirty="0"/>
              <a:t>，则需要给每个</a:t>
            </a:r>
            <a:r>
              <a:rPr lang="en-US" altLang="zh-CN" sz="2000" dirty="0" err="1"/>
              <a:t>VLAN</a:t>
            </a:r>
            <a:r>
              <a:rPr lang="zh-CN" altLang="en-US" sz="2000" dirty="0"/>
              <a:t>配置一个</a:t>
            </a:r>
            <a:r>
              <a:rPr lang="en-US" altLang="zh-CN" sz="2000" dirty="0" err="1"/>
              <a:t>VLANIF</a:t>
            </a:r>
            <a:r>
              <a:rPr lang="zh-CN" altLang="en-US" sz="2000" dirty="0"/>
              <a:t>端口，并给每个</a:t>
            </a:r>
            <a:r>
              <a:rPr lang="en-US" altLang="zh-CN" sz="2000" dirty="0" err="1"/>
              <a:t>VLANIF</a:t>
            </a:r>
            <a:r>
              <a:rPr lang="zh-CN" altLang="en-US" sz="2000" dirty="0"/>
              <a:t>端口配置一个</a:t>
            </a:r>
            <a:r>
              <a:rPr lang="en-US" altLang="zh-CN" sz="2000" dirty="0"/>
              <a:t>IP</a:t>
            </a:r>
            <a:r>
              <a:rPr lang="zh-CN" altLang="en-US" sz="2000" dirty="0"/>
              <a:t>地址。用户设置的默认网关就是三层交换机中</a:t>
            </a:r>
            <a:r>
              <a:rPr lang="en-US" altLang="zh-CN" sz="2000" dirty="0" err="1"/>
              <a:t>VLANIF</a:t>
            </a:r>
            <a:r>
              <a:rPr lang="zh-CN" altLang="en-US" sz="2000" dirty="0"/>
              <a:t>端口的</a:t>
            </a:r>
            <a:r>
              <a:rPr lang="en-US" altLang="zh-CN" sz="2000" dirty="0"/>
              <a:t>IP</a:t>
            </a:r>
            <a:r>
              <a:rPr lang="zh-CN" altLang="en-US" sz="2000" dirty="0"/>
              <a:t>地址。</a:t>
            </a:r>
          </a:p>
          <a:p>
            <a:pPr indent="457200"/>
            <a:r>
              <a:rPr lang="en-US" altLang="zh-CN" sz="2000" dirty="0"/>
              <a:t>1</a:t>
            </a:r>
            <a:r>
              <a:rPr lang="zh-CN" altLang="en-US" sz="2000" dirty="0"/>
              <a:t>．用三层交换机实现</a:t>
            </a:r>
            <a:r>
              <a:rPr lang="en-US" altLang="zh-CN" sz="2000" dirty="0" err="1"/>
              <a:t>VLAN</a:t>
            </a:r>
            <a:r>
              <a:rPr lang="zh-CN" altLang="en-US" sz="2000" dirty="0"/>
              <a:t>间通信</a:t>
            </a:r>
          </a:p>
          <a:p>
            <a:pPr indent="457200"/>
            <a:r>
              <a:rPr lang="en-US" altLang="zh-CN" sz="2000" dirty="0"/>
              <a:t>2</a:t>
            </a:r>
            <a:r>
              <a:rPr lang="zh-CN" altLang="en-US" sz="2000" dirty="0"/>
              <a:t>．用单臂路由实现</a:t>
            </a:r>
            <a:r>
              <a:rPr lang="en-US" altLang="zh-CN" sz="2000" dirty="0" err="1"/>
              <a:t>VLAN</a:t>
            </a:r>
            <a:r>
              <a:rPr lang="zh-CN" altLang="en-US" sz="2000" dirty="0"/>
              <a:t>间通信</a:t>
            </a:r>
          </a:p>
        </p:txBody>
      </p:sp>
      <p:pic>
        <p:nvPicPr>
          <p:cNvPr id="7"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grpSp>
        <p:nvGrpSpPr>
          <p:cNvPr id="8" name="组合 7"/>
          <p:cNvGrpSpPr/>
          <p:nvPr/>
        </p:nvGrpSpPr>
        <p:grpSpPr>
          <a:xfrm>
            <a:off x="841375" y="5487035"/>
            <a:ext cx="10226040" cy="1123950"/>
            <a:chOff x="1325" y="8641"/>
            <a:chExt cx="16104" cy="1770"/>
          </a:xfrm>
        </p:grpSpPr>
        <p:sp>
          <p:nvSpPr>
            <p:cNvPr id="9" name="矩形 8"/>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768015896"/>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4.3.5 </a:t>
            </a:r>
            <a:r>
              <a:rPr lang="zh-CN" altLang="en-US" dirty="0"/>
              <a:t>端口聚合</a:t>
            </a:r>
            <a:endParaRPr lang="zh-CN" altLang="en-US" dirty="0"/>
          </a:p>
        </p:txBody>
      </p:sp>
      <p:sp>
        <p:nvSpPr>
          <p:cNvPr id="2" name="文本框 1"/>
          <p:cNvSpPr txBox="1"/>
          <p:nvPr/>
        </p:nvSpPr>
        <p:spPr>
          <a:xfrm>
            <a:off x="1613541" y="2600493"/>
            <a:ext cx="8295634" cy="3785652"/>
          </a:xfrm>
          <a:prstGeom prst="rect">
            <a:avLst/>
          </a:prstGeom>
          <a:noFill/>
        </p:spPr>
        <p:txBody>
          <a:bodyPr wrap="square" rtlCol="0" anchor="t">
            <a:spAutoFit/>
          </a:bodyPr>
          <a:lstStyle/>
          <a:p>
            <a:pPr indent="457200"/>
            <a:r>
              <a:rPr lang="zh-CN" altLang="en-US" sz="2000" dirty="0"/>
              <a:t>随着网络规模不断扩大，用户对网络带宽与网络可靠性的要求也越来越高，采用链路聚合技术可以在不进行硬件升级的情况下，增加链路带宽和提高链路可靠性。链路聚合是指将两个或更多数据信道结合成一个信道，该信道以一个有更高的带宽逻辑链路的形式出现。链路聚合一般用来连接一个或多个带宽需求大的设备，以增加设备间的带宽，并且在其中一条链路出现故障时，可以快速地将流量转移到其他链路，这种切换为毫秒级，远远快于</a:t>
            </a:r>
            <a:r>
              <a:rPr lang="en-US" altLang="zh-CN" sz="2000" dirty="0" err="1"/>
              <a:t>STP</a:t>
            </a:r>
            <a:r>
              <a:rPr lang="zh-CN" altLang="en-US" sz="2000" dirty="0"/>
              <a:t>切换。总之，链路聚合的目标是扩展链路带宽，增强链路可靠性。</a:t>
            </a:r>
          </a:p>
          <a:p>
            <a:pPr indent="457200"/>
            <a:r>
              <a:rPr lang="en-US" altLang="zh-CN" sz="2000" dirty="0"/>
              <a:t>1</a:t>
            </a:r>
            <a:r>
              <a:rPr lang="zh-CN" altLang="en-US" sz="2000" dirty="0"/>
              <a:t>．链路聚合目的</a:t>
            </a:r>
          </a:p>
          <a:p>
            <a:pPr indent="457200"/>
            <a:r>
              <a:rPr lang="en-US" altLang="zh-CN" sz="2000" dirty="0"/>
              <a:t>2</a:t>
            </a:r>
            <a:r>
              <a:rPr lang="zh-CN" altLang="en-US" sz="2000" dirty="0"/>
              <a:t>．链路聚合条件</a:t>
            </a:r>
          </a:p>
          <a:p>
            <a:pPr indent="457200"/>
            <a:r>
              <a:rPr lang="en-US" altLang="zh-CN" sz="2000" dirty="0"/>
              <a:t>3</a:t>
            </a:r>
            <a:r>
              <a:rPr lang="zh-CN" altLang="en-US" sz="2000" dirty="0"/>
              <a:t>．端口聚合模式</a:t>
            </a:r>
          </a:p>
          <a:p>
            <a:pPr indent="457200"/>
            <a:r>
              <a:rPr lang="en-US" altLang="zh-CN" sz="2000" dirty="0"/>
              <a:t>4</a:t>
            </a:r>
            <a:r>
              <a:rPr lang="zh-CN" altLang="en-US" sz="2000" dirty="0"/>
              <a:t>．配置手动模式的链路聚合</a:t>
            </a:r>
          </a:p>
        </p:txBody>
      </p:sp>
      <p:pic>
        <p:nvPicPr>
          <p:cNvPr id="7"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grpSp>
        <p:nvGrpSpPr>
          <p:cNvPr id="8" name="组合 7"/>
          <p:cNvGrpSpPr/>
          <p:nvPr/>
        </p:nvGrpSpPr>
        <p:grpSpPr>
          <a:xfrm>
            <a:off x="841375" y="5487035"/>
            <a:ext cx="10226040" cy="1123950"/>
            <a:chOff x="1325" y="8641"/>
            <a:chExt cx="16104" cy="1770"/>
          </a:xfrm>
        </p:grpSpPr>
        <p:sp>
          <p:nvSpPr>
            <p:cNvPr id="9" name="矩形 8"/>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2829504190"/>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16" name="组合 15"/>
          <p:cNvGrpSpPr/>
          <p:nvPr/>
        </p:nvGrpSpPr>
        <p:grpSpPr>
          <a:xfrm>
            <a:off x="4786728" y="604028"/>
            <a:ext cx="6927608" cy="1478911"/>
            <a:chOff x="3831" y="3919"/>
            <a:chExt cx="11776" cy="3366"/>
          </a:xfrm>
        </p:grpSpPr>
        <p:sp>
          <p:nvSpPr>
            <p:cNvPr id="15" name="文本框 14"/>
            <p:cNvSpPr txBox="1"/>
            <p:nvPr/>
          </p:nvSpPr>
          <p:spPr>
            <a:xfrm>
              <a:off x="3831" y="3919"/>
              <a:ext cx="11776" cy="3366"/>
            </a:xfrm>
            <a:prstGeom prst="rect">
              <a:avLst/>
            </a:prstGeom>
            <a:noFill/>
          </p:spPr>
          <p:txBody>
            <a:bodyPr wrap="square" rtlCol="0" anchor="t">
              <a:spAutoFit/>
            </a:bodyPr>
            <a:lstStyle/>
            <a:p>
              <a:pPr algn="dist" defTabSz="914583">
                <a:lnSpc>
                  <a:spcPct val="110000"/>
                </a:lnSpc>
              </a:pPr>
              <a:r>
                <a:rPr lang="en-US" sz="8802" dirty="0">
                  <a:solidFill>
                    <a:prstClr val="black"/>
                  </a:solidFill>
                  <a:latin typeface="微软雅黑"/>
                  <a:ea typeface="微软雅黑"/>
                  <a:cs typeface="+mn-ea"/>
                  <a:sym typeface="+mn-lt"/>
                </a:rPr>
                <a:t>CONTENTS</a:t>
              </a:r>
            </a:p>
          </p:txBody>
        </p:sp>
        <p:sp>
          <p:nvSpPr>
            <p:cNvPr id="4" name="文本框 3"/>
            <p:cNvSpPr txBox="1"/>
            <p:nvPr/>
          </p:nvSpPr>
          <p:spPr>
            <a:xfrm>
              <a:off x="3831" y="3919"/>
              <a:ext cx="11776" cy="3366"/>
            </a:xfrm>
            <a:prstGeom prst="rect">
              <a:avLst/>
            </a:prstGeom>
            <a:noFill/>
          </p:spPr>
          <p:txBody>
            <a:bodyPr wrap="square" rtlCol="0" anchor="t">
              <a:spAutoFit/>
            </a:bodyPr>
            <a:lstStyle/>
            <a:p>
              <a:pPr algn="dist" defTabSz="914583">
                <a:lnSpc>
                  <a:spcPct val="110000"/>
                </a:lnSpc>
              </a:pPr>
              <a:r>
                <a:rPr lang="en-US" sz="8802" dirty="0">
                  <a:solidFill>
                    <a:srgbClr val="4080DC"/>
                  </a:solidFill>
                  <a:latin typeface="微软雅黑"/>
                  <a:ea typeface="微软雅黑"/>
                  <a:cs typeface="+mn-ea"/>
                  <a:sym typeface="+mn-lt"/>
                </a:rPr>
                <a:t>CONTENTS</a:t>
              </a:r>
            </a:p>
          </p:txBody>
        </p:sp>
      </p:grpSp>
      <p:sp>
        <p:nvSpPr>
          <p:cNvPr id="5" name="文本框 4"/>
          <p:cNvSpPr txBox="1"/>
          <p:nvPr/>
        </p:nvSpPr>
        <p:spPr>
          <a:xfrm>
            <a:off x="6353239" y="2134394"/>
            <a:ext cx="710615" cy="643658"/>
          </a:xfrm>
          <a:prstGeom prst="rect">
            <a:avLst/>
          </a:prstGeom>
          <a:noFill/>
        </p:spPr>
        <p:txBody>
          <a:bodyPr wrap="none" rtlCol="0" anchor="ctr">
            <a:spAutoFit/>
          </a:bodyPr>
          <a:lstStyle/>
          <a:p>
            <a:pPr defTabSz="914583">
              <a:lnSpc>
                <a:spcPct val="110000"/>
              </a:lnSpc>
            </a:pPr>
            <a:r>
              <a:rPr lang="en-US" altLang="zh-CN" sz="3501" dirty="0">
                <a:solidFill>
                  <a:srgbClr val="4080DC"/>
                </a:solidFill>
                <a:latin typeface="微软雅黑"/>
                <a:ea typeface="微软雅黑"/>
                <a:cs typeface="+mn-ea"/>
                <a:sym typeface="+mn-lt"/>
              </a:rPr>
              <a:t>01</a:t>
            </a:r>
          </a:p>
        </p:txBody>
      </p:sp>
      <p:sp>
        <p:nvSpPr>
          <p:cNvPr id="2" name="文本框 1"/>
          <p:cNvSpPr txBox="1"/>
          <p:nvPr/>
        </p:nvSpPr>
        <p:spPr>
          <a:xfrm>
            <a:off x="7259842" y="2225145"/>
            <a:ext cx="3258933" cy="486159"/>
          </a:xfrm>
          <a:prstGeom prst="rect">
            <a:avLst/>
          </a:prstGeom>
          <a:noFill/>
        </p:spPr>
        <p:txBody>
          <a:bodyPr wrap="square" rtlCol="0" anchor="ctr">
            <a:spAutoFit/>
          </a:bodyPr>
          <a:lstStyle/>
          <a:p>
            <a:pPr defTabSz="914583">
              <a:lnSpc>
                <a:spcPct val="110000"/>
              </a:lnSpc>
            </a:pPr>
            <a:r>
              <a:rPr lang="zh-CN" altLang="en-US" sz="2501" dirty="0">
                <a:solidFill>
                  <a:prstClr val="black"/>
                </a:solidFill>
                <a:cs typeface="+mn-ea"/>
                <a:sym typeface="+mn-lt"/>
              </a:rPr>
              <a:t>计算机网络概述</a:t>
            </a:r>
            <a:endParaRPr lang="en-US" altLang="zh-CN" sz="2501" dirty="0">
              <a:solidFill>
                <a:prstClr val="black"/>
              </a:solidFill>
              <a:latin typeface="微软雅黑"/>
              <a:ea typeface="微软雅黑"/>
              <a:cs typeface="+mn-ea"/>
              <a:sym typeface="+mn-lt"/>
            </a:endParaRPr>
          </a:p>
        </p:txBody>
      </p:sp>
      <p:sp>
        <p:nvSpPr>
          <p:cNvPr id="3" name="文本框 2"/>
          <p:cNvSpPr txBox="1"/>
          <p:nvPr/>
        </p:nvSpPr>
        <p:spPr>
          <a:xfrm>
            <a:off x="6353239" y="2942465"/>
            <a:ext cx="710615" cy="643658"/>
          </a:xfrm>
          <a:prstGeom prst="rect">
            <a:avLst/>
          </a:prstGeom>
          <a:noFill/>
        </p:spPr>
        <p:txBody>
          <a:bodyPr wrap="none" rtlCol="0" anchor="ctr">
            <a:spAutoFit/>
          </a:bodyPr>
          <a:lstStyle/>
          <a:p>
            <a:pPr defTabSz="914583">
              <a:lnSpc>
                <a:spcPct val="110000"/>
              </a:lnSpc>
            </a:pPr>
            <a:r>
              <a:rPr lang="en-US" altLang="zh-CN" sz="3501" dirty="0">
                <a:solidFill>
                  <a:srgbClr val="4080DC"/>
                </a:solidFill>
                <a:latin typeface="微软雅黑"/>
                <a:ea typeface="微软雅黑"/>
                <a:cs typeface="+mn-ea"/>
                <a:sym typeface="+mn-lt"/>
              </a:rPr>
              <a:t>02</a:t>
            </a:r>
          </a:p>
        </p:txBody>
      </p:sp>
      <p:sp>
        <p:nvSpPr>
          <p:cNvPr id="6" name="文本框 5"/>
          <p:cNvSpPr txBox="1"/>
          <p:nvPr/>
        </p:nvSpPr>
        <p:spPr>
          <a:xfrm>
            <a:off x="7239191" y="3008711"/>
            <a:ext cx="4319568" cy="486159"/>
          </a:xfrm>
          <a:prstGeom prst="rect">
            <a:avLst/>
          </a:prstGeom>
          <a:noFill/>
        </p:spPr>
        <p:txBody>
          <a:bodyPr wrap="square" rtlCol="0" anchor="ctr">
            <a:spAutoFit/>
          </a:bodyPr>
          <a:lstStyle/>
          <a:p>
            <a:pPr defTabSz="914583">
              <a:lnSpc>
                <a:spcPct val="110000"/>
              </a:lnSpc>
            </a:pPr>
            <a:r>
              <a:rPr lang="zh-CN" altLang="en-US" sz="2501" dirty="0">
                <a:solidFill>
                  <a:prstClr val="black"/>
                </a:solidFill>
                <a:cs typeface="+mn-ea"/>
                <a:sym typeface="+mn-lt"/>
              </a:rPr>
              <a:t>认识交换机</a:t>
            </a:r>
            <a:endParaRPr lang="en-US" altLang="zh-CN" sz="2501" dirty="0">
              <a:solidFill>
                <a:prstClr val="black"/>
              </a:solidFill>
              <a:latin typeface="微软雅黑"/>
              <a:ea typeface="微软雅黑"/>
              <a:cs typeface="+mn-ea"/>
              <a:sym typeface="+mn-lt"/>
            </a:endParaRPr>
          </a:p>
        </p:txBody>
      </p:sp>
      <p:sp>
        <p:nvSpPr>
          <p:cNvPr id="9" name="文本框 8"/>
          <p:cNvSpPr txBox="1"/>
          <p:nvPr/>
        </p:nvSpPr>
        <p:spPr>
          <a:xfrm>
            <a:off x="6353239" y="3750536"/>
            <a:ext cx="710615" cy="643658"/>
          </a:xfrm>
          <a:prstGeom prst="rect">
            <a:avLst/>
          </a:prstGeom>
          <a:noFill/>
        </p:spPr>
        <p:txBody>
          <a:bodyPr wrap="square" rtlCol="0" anchor="ctr">
            <a:spAutoFit/>
          </a:bodyPr>
          <a:lstStyle/>
          <a:p>
            <a:pPr defTabSz="914583">
              <a:lnSpc>
                <a:spcPct val="110000"/>
              </a:lnSpc>
            </a:pPr>
            <a:r>
              <a:rPr lang="en-US" altLang="zh-CN" sz="3501" dirty="0">
                <a:solidFill>
                  <a:srgbClr val="4080DC"/>
                </a:solidFill>
                <a:latin typeface="微软雅黑"/>
                <a:ea typeface="微软雅黑"/>
                <a:cs typeface="+mn-ea"/>
                <a:sym typeface="+mn-lt"/>
              </a:rPr>
              <a:t>03</a:t>
            </a:r>
          </a:p>
        </p:txBody>
      </p:sp>
      <p:sp>
        <p:nvSpPr>
          <p:cNvPr id="10" name="文本框 9"/>
          <p:cNvSpPr txBox="1"/>
          <p:nvPr/>
        </p:nvSpPr>
        <p:spPr>
          <a:xfrm>
            <a:off x="7259842" y="3792276"/>
            <a:ext cx="1882247" cy="486159"/>
          </a:xfrm>
          <a:prstGeom prst="rect">
            <a:avLst/>
          </a:prstGeom>
          <a:noFill/>
        </p:spPr>
        <p:txBody>
          <a:bodyPr wrap="none" rtlCol="0" anchor="ctr">
            <a:spAutoFit/>
          </a:bodyPr>
          <a:lstStyle/>
          <a:p>
            <a:pPr defTabSz="914583">
              <a:lnSpc>
                <a:spcPct val="110000"/>
              </a:lnSpc>
            </a:pPr>
            <a:r>
              <a:rPr lang="zh-CN" altLang="en-US" sz="2501" dirty="0">
                <a:solidFill>
                  <a:prstClr val="black"/>
                </a:solidFill>
                <a:cs typeface="+mn-ea"/>
                <a:sym typeface="+mn-lt"/>
              </a:rPr>
              <a:t> </a:t>
            </a:r>
            <a:r>
              <a:rPr lang="en-US" altLang="zh-CN" sz="2501" dirty="0">
                <a:solidFill>
                  <a:prstClr val="black"/>
                </a:solidFill>
                <a:cs typeface="+mn-ea"/>
                <a:sym typeface="+mn-lt"/>
              </a:rPr>
              <a:t> </a:t>
            </a:r>
            <a:r>
              <a:rPr lang="en-US" altLang="zh-CN" sz="2501" dirty="0" err="1">
                <a:solidFill>
                  <a:prstClr val="black"/>
                </a:solidFill>
                <a:cs typeface="+mn-ea"/>
                <a:sym typeface="+mn-lt"/>
              </a:rPr>
              <a:t>VLAN</a:t>
            </a:r>
            <a:r>
              <a:rPr lang="zh-CN" altLang="en-US" sz="2501" dirty="0">
                <a:solidFill>
                  <a:prstClr val="black"/>
                </a:solidFill>
                <a:cs typeface="+mn-ea"/>
                <a:sym typeface="+mn-lt"/>
              </a:rPr>
              <a:t>通信</a:t>
            </a:r>
            <a:endParaRPr lang="zh-CN" altLang="en-US" sz="2501" dirty="0">
              <a:solidFill>
                <a:prstClr val="black"/>
              </a:solidFill>
              <a:cs typeface="+mn-ea"/>
              <a:sym typeface="+mn-lt"/>
            </a:endParaRPr>
          </a:p>
        </p:txBody>
      </p:sp>
      <p:sp>
        <p:nvSpPr>
          <p:cNvPr id="12" name="文本框 11"/>
          <p:cNvSpPr txBox="1"/>
          <p:nvPr/>
        </p:nvSpPr>
        <p:spPr>
          <a:xfrm>
            <a:off x="6353238" y="4504550"/>
            <a:ext cx="710615" cy="643658"/>
          </a:xfrm>
          <a:prstGeom prst="rect">
            <a:avLst/>
          </a:prstGeom>
          <a:noFill/>
        </p:spPr>
        <p:txBody>
          <a:bodyPr wrap="none" rtlCol="0" anchor="ctr">
            <a:spAutoFit/>
          </a:bodyPr>
          <a:lstStyle/>
          <a:p>
            <a:pPr defTabSz="914583">
              <a:lnSpc>
                <a:spcPct val="110000"/>
              </a:lnSpc>
            </a:pPr>
            <a:r>
              <a:rPr lang="en-US" altLang="zh-CN" sz="3501" dirty="0">
                <a:solidFill>
                  <a:srgbClr val="4080DC"/>
                </a:solidFill>
                <a:latin typeface="微软雅黑"/>
                <a:ea typeface="微软雅黑"/>
                <a:cs typeface="+mn-ea"/>
                <a:sym typeface="+mn-lt"/>
              </a:rPr>
              <a:t>04</a:t>
            </a:r>
          </a:p>
        </p:txBody>
      </p:sp>
      <p:sp>
        <p:nvSpPr>
          <p:cNvPr id="13" name="文本框 12"/>
          <p:cNvSpPr txBox="1"/>
          <p:nvPr/>
        </p:nvSpPr>
        <p:spPr>
          <a:xfrm>
            <a:off x="7259842" y="4575841"/>
            <a:ext cx="1787669" cy="486159"/>
          </a:xfrm>
          <a:prstGeom prst="rect">
            <a:avLst/>
          </a:prstGeom>
          <a:noFill/>
        </p:spPr>
        <p:txBody>
          <a:bodyPr wrap="none" rtlCol="0" anchor="ctr">
            <a:spAutoFit/>
          </a:bodyPr>
          <a:lstStyle/>
          <a:p>
            <a:pPr defTabSz="914583">
              <a:lnSpc>
                <a:spcPct val="110000"/>
              </a:lnSpc>
            </a:pPr>
            <a:r>
              <a:rPr lang="zh-CN" altLang="en-US" sz="2501" dirty="0">
                <a:solidFill>
                  <a:prstClr val="black"/>
                </a:solidFill>
                <a:cs typeface="+mn-ea"/>
                <a:sym typeface="+mn-lt"/>
              </a:rPr>
              <a:t>认识路由器</a:t>
            </a:r>
            <a:endParaRPr lang="zh-CN" altLang="en-US" sz="2501" dirty="0">
              <a:solidFill>
                <a:prstClr val="black"/>
              </a:solidFill>
              <a:cs typeface="+mn-ea"/>
              <a:sym typeface="+mn-lt"/>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259829"/>
            <a:ext cx="539115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文本框 11"/>
          <p:cNvSpPr txBox="1"/>
          <p:nvPr/>
        </p:nvSpPr>
        <p:spPr>
          <a:xfrm>
            <a:off x="6367993" y="5266560"/>
            <a:ext cx="710451" cy="643638"/>
          </a:xfrm>
          <a:prstGeom prst="rect">
            <a:avLst/>
          </a:prstGeom>
          <a:noFill/>
        </p:spPr>
        <p:txBody>
          <a:bodyPr wrap="none" rtlCol="0" anchor="ctr">
            <a:spAutoFit/>
          </a:bodyPr>
          <a:lstStyle/>
          <a:p>
            <a:pPr defTabSz="914583">
              <a:lnSpc>
                <a:spcPct val="110000"/>
              </a:lnSpc>
            </a:pPr>
            <a:r>
              <a:rPr lang="en-US" altLang="zh-CN" sz="3501" dirty="0" smtClean="0">
                <a:solidFill>
                  <a:srgbClr val="4080DC"/>
                </a:solidFill>
                <a:latin typeface="微软雅黑"/>
                <a:ea typeface="微软雅黑"/>
                <a:cs typeface="+mn-ea"/>
                <a:sym typeface="+mn-lt"/>
              </a:rPr>
              <a:t>05</a:t>
            </a:r>
            <a:endParaRPr lang="en-US" altLang="zh-CN" sz="3501" dirty="0">
              <a:solidFill>
                <a:srgbClr val="4080DC"/>
              </a:solidFill>
              <a:latin typeface="微软雅黑"/>
              <a:ea typeface="微软雅黑"/>
              <a:cs typeface="+mn-ea"/>
              <a:sym typeface="+mn-lt"/>
            </a:endParaRPr>
          </a:p>
        </p:txBody>
      </p:sp>
      <p:sp>
        <p:nvSpPr>
          <p:cNvPr id="17" name="文本框 12"/>
          <p:cNvSpPr txBox="1"/>
          <p:nvPr/>
        </p:nvSpPr>
        <p:spPr>
          <a:xfrm>
            <a:off x="7274597" y="5337841"/>
            <a:ext cx="1882247" cy="486159"/>
          </a:xfrm>
          <a:prstGeom prst="rect">
            <a:avLst/>
          </a:prstGeom>
          <a:noFill/>
        </p:spPr>
        <p:txBody>
          <a:bodyPr wrap="none" rtlCol="0" anchor="ctr">
            <a:spAutoFit/>
          </a:bodyPr>
          <a:lstStyle/>
          <a:p>
            <a:pPr defTabSz="914583">
              <a:lnSpc>
                <a:spcPct val="110000"/>
              </a:lnSpc>
            </a:pPr>
            <a:r>
              <a:rPr lang="zh-CN" altLang="en-US" sz="2501" dirty="0">
                <a:solidFill>
                  <a:prstClr val="black"/>
                </a:solidFill>
                <a:cs typeface="+mn-ea"/>
                <a:sym typeface="+mn-lt"/>
              </a:rPr>
              <a:t> 防火墙技术</a:t>
            </a:r>
            <a:endParaRPr lang="zh-CN" altLang="en-US" sz="2501" dirty="0">
              <a:solidFill>
                <a:prstClr val="black"/>
              </a:solidFill>
              <a:cs typeface="+mn-ea"/>
              <a:sym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p>
        </p:txBody>
      </p:sp>
      <p:grpSp>
        <p:nvGrpSpPr>
          <p:cNvPr id="43" name="组合 42"/>
          <p:cNvGrpSpPr/>
          <p:nvPr/>
        </p:nvGrpSpPr>
        <p:grpSpPr>
          <a:xfrm>
            <a:off x="993775" y="5746248"/>
            <a:ext cx="9551753" cy="926432"/>
            <a:chOff x="1325" y="8641"/>
            <a:chExt cx="16104" cy="1770"/>
          </a:xfrm>
        </p:grpSpPr>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
        <p:nvSpPr>
          <p:cNvPr id="17" name="文本占位符 15"/>
          <p:cNvSpPr txBox="1">
            <a:spLocks/>
          </p:cNvSpPr>
          <p:nvPr/>
        </p:nvSpPr>
        <p:spPr>
          <a:xfrm>
            <a:off x="2974975" y="1112360"/>
            <a:ext cx="3657600" cy="609600"/>
          </a:xfrm>
          <a:prstGeom prst="rect">
            <a:avLst/>
          </a:prstGeom>
        </p:spPr>
        <p:txBody>
          <a:bodyPr/>
          <a:lst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altLang="zh-CN" dirty="0">
                <a:latin typeface="微软雅黑" panose="020B0503020204020204" pitchFamily="34" charset="-122"/>
                <a:ea typeface="微软雅黑" panose="020B0503020204020204" pitchFamily="34" charset="-122"/>
              </a:rPr>
              <a:t>4.4  </a:t>
            </a:r>
            <a:r>
              <a:rPr lang="zh-CN" altLang="en-US" dirty="0">
                <a:latin typeface="微软雅黑" panose="020B0503020204020204" pitchFamily="34" charset="-122"/>
                <a:ea typeface="微软雅黑" panose="020B0503020204020204" pitchFamily="34" charset="-122"/>
              </a:rPr>
              <a:t>认识路由器</a:t>
            </a:r>
            <a:endParaRPr lang="zh-CN" altLang="en-US" dirty="0"/>
          </a:p>
        </p:txBody>
      </p:sp>
      <p:grpSp>
        <p:nvGrpSpPr>
          <p:cNvPr id="15" name="组合 14">
            <a:extLst>
              <a:ext uri="{FF2B5EF4-FFF2-40B4-BE49-F238E27FC236}">
                <a16:creationId xmlns="" xmlns:a16="http://schemas.microsoft.com/office/drawing/2014/main" id="{53D4BEBF-E775-4E77-9BD3-C2318AEACBD4}"/>
              </a:ext>
            </a:extLst>
          </p:cNvPr>
          <p:cNvGrpSpPr>
            <a:grpSpLocks/>
          </p:cNvGrpSpPr>
          <p:nvPr/>
        </p:nvGrpSpPr>
        <p:grpSpPr bwMode="auto">
          <a:xfrm>
            <a:off x="2356829" y="2377347"/>
            <a:ext cx="7934037" cy="3372562"/>
            <a:chOff x="2290763" y="2182813"/>
            <a:chExt cx="8264525" cy="4683125"/>
          </a:xfrm>
        </p:grpSpPr>
        <p:sp>
          <p:nvSpPr>
            <p:cNvPr id="16" name="Freeform 5">
              <a:extLst>
                <a:ext uri="{FF2B5EF4-FFF2-40B4-BE49-F238E27FC236}">
                  <a16:creationId xmlns="" xmlns:a16="http://schemas.microsoft.com/office/drawing/2014/main" id="{DA41E17F-E29E-483E-B2E1-AEFABB947E31}"/>
                </a:ext>
              </a:extLst>
            </p:cNvPr>
            <p:cNvSpPr>
              <a:spLocks noChangeArrowheads="1"/>
            </p:cNvSpPr>
            <p:nvPr/>
          </p:nvSpPr>
          <p:spPr bwMode="auto">
            <a:xfrm>
              <a:off x="3441091" y="2182813"/>
              <a:ext cx="5980849" cy="3542760"/>
            </a:xfrm>
            <a:custGeom>
              <a:avLst/>
              <a:gdLst>
                <a:gd name="T0" fmla="*/ 2147483647 w 2269"/>
                <a:gd name="T1" fmla="*/ 2147483647 h 1621"/>
                <a:gd name="T2" fmla="*/ 2147483647 w 2269"/>
                <a:gd name="T3" fmla="*/ 2147483647 h 1621"/>
                <a:gd name="T4" fmla="*/ 2147483647 w 2269"/>
                <a:gd name="T5" fmla="*/ 2147483647 h 1621"/>
                <a:gd name="T6" fmla="*/ 0 w 2269"/>
                <a:gd name="T7" fmla="*/ 2147483647 h 1621"/>
                <a:gd name="T8" fmla="*/ 0 w 2269"/>
                <a:gd name="T9" fmla="*/ 2147483647 h 1621"/>
                <a:gd name="T10" fmla="*/ 2147483647 w 2269"/>
                <a:gd name="T11" fmla="*/ 0 h 1621"/>
                <a:gd name="T12" fmla="*/ 2147483647 w 2269"/>
                <a:gd name="T13" fmla="*/ 0 h 1621"/>
                <a:gd name="T14" fmla="*/ 2147483647 w 2269"/>
                <a:gd name="T15" fmla="*/ 2147483647 h 1621"/>
                <a:gd name="T16" fmla="*/ 2147483647 w 2269"/>
                <a:gd name="T17" fmla="*/ 2147483647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9"/>
                <a:gd name="T28" fmla="*/ 0 h 1621"/>
                <a:gd name="T29" fmla="*/ 2269 w 2269"/>
                <a:gd name="T30" fmla="*/ 1621 h 16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9" h="1621">
                  <a:moveTo>
                    <a:pt x="2269" y="1496"/>
                  </a:moveTo>
                  <a:cubicBezTo>
                    <a:pt x="2269" y="1576"/>
                    <a:pt x="2224" y="1621"/>
                    <a:pt x="2144" y="1621"/>
                  </a:cubicBezTo>
                  <a:cubicBezTo>
                    <a:pt x="125" y="1621"/>
                    <a:pt x="125" y="1621"/>
                    <a:pt x="125" y="1621"/>
                  </a:cubicBezTo>
                  <a:cubicBezTo>
                    <a:pt x="44" y="1621"/>
                    <a:pt x="0" y="1576"/>
                    <a:pt x="0" y="1496"/>
                  </a:cubicBezTo>
                  <a:cubicBezTo>
                    <a:pt x="0" y="124"/>
                    <a:pt x="0" y="124"/>
                    <a:pt x="0" y="124"/>
                  </a:cubicBezTo>
                  <a:cubicBezTo>
                    <a:pt x="0" y="44"/>
                    <a:pt x="44" y="0"/>
                    <a:pt x="125" y="0"/>
                  </a:cubicBezTo>
                  <a:cubicBezTo>
                    <a:pt x="2144" y="0"/>
                    <a:pt x="2144" y="0"/>
                    <a:pt x="2144" y="0"/>
                  </a:cubicBezTo>
                  <a:cubicBezTo>
                    <a:pt x="2224" y="0"/>
                    <a:pt x="2269" y="44"/>
                    <a:pt x="2269" y="124"/>
                  </a:cubicBezTo>
                  <a:lnTo>
                    <a:pt x="2269" y="1496"/>
                  </a:lnTo>
                  <a:close/>
                </a:path>
              </a:pathLst>
            </a:custGeom>
            <a:solidFill>
              <a:srgbClr val="1E1D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 name="Oval 7">
              <a:extLst>
                <a:ext uri="{FF2B5EF4-FFF2-40B4-BE49-F238E27FC236}">
                  <a16:creationId xmlns="" xmlns:a16="http://schemas.microsoft.com/office/drawing/2014/main" id="{DEDC5A2F-3C0F-41BD-AFDE-9F98BAF27803}"/>
                </a:ext>
              </a:extLst>
            </p:cNvPr>
            <p:cNvSpPr>
              <a:spLocks noChangeArrowheads="1"/>
            </p:cNvSpPr>
            <p:nvPr/>
          </p:nvSpPr>
          <p:spPr bwMode="auto">
            <a:xfrm>
              <a:off x="3651205" y="3508770"/>
              <a:ext cx="40326" cy="35057"/>
            </a:xfrm>
            <a:prstGeom prst="ellipse">
              <a:avLst/>
            </a:prstGeom>
            <a:solidFill>
              <a:srgbClr val="4F535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endParaRPr lang="zh-CN" altLang="zh-CN"/>
            </a:p>
          </p:txBody>
        </p:sp>
        <p:sp>
          <p:nvSpPr>
            <p:cNvPr id="19" name="Freeform 8">
              <a:extLst>
                <a:ext uri="{FF2B5EF4-FFF2-40B4-BE49-F238E27FC236}">
                  <a16:creationId xmlns="" xmlns:a16="http://schemas.microsoft.com/office/drawing/2014/main" id="{919E7D9B-8409-484D-98FC-B9C863918478}"/>
                </a:ext>
              </a:extLst>
            </p:cNvPr>
            <p:cNvSpPr>
              <a:spLocks noChangeArrowheads="1"/>
            </p:cNvSpPr>
            <p:nvPr/>
          </p:nvSpPr>
          <p:spPr bwMode="auto">
            <a:xfrm>
              <a:off x="3908013" y="2570496"/>
              <a:ext cx="5030025" cy="2761209"/>
            </a:xfrm>
            <a:custGeom>
              <a:avLst/>
              <a:gdLst>
                <a:gd name="T0" fmla="*/ 2147483647 w 1908"/>
                <a:gd name="T1" fmla="*/ 2147483647 h 1264"/>
                <a:gd name="T2" fmla="*/ 2147483647 w 1908"/>
                <a:gd name="T3" fmla="*/ 2147483647 h 1264"/>
                <a:gd name="T4" fmla="*/ 2147483647 w 1908"/>
                <a:gd name="T5" fmla="*/ 2147483647 h 1264"/>
                <a:gd name="T6" fmla="*/ 0 w 1908"/>
                <a:gd name="T7" fmla="*/ 2147483647 h 1264"/>
                <a:gd name="T8" fmla="*/ 0 w 1908"/>
                <a:gd name="T9" fmla="*/ 2147483647 h 1264"/>
                <a:gd name="T10" fmla="*/ 2147483647 w 1908"/>
                <a:gd name="T11" fmla="*/ 0 h 1264"/>
                <a:gd name="T12" fmla="*/ 2147483647 w 1908"/>
                <a:gd name="T13" fmla="*/ 0 h 1264"/>
                <a:gd name="T14" fmla="*/ 2147483647 w 1908"/>
                <a:gd name="T15" fmla="*/ 2147483647 h 1264"/>
                <a:gd name="T16" fmla="*/ 2147483647 w 1908"/>
                <a:gd name="T17" fmla="*/ 2147483647 h 1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
                <a:gd name="T28" fmla="*/ 0 h 1264"/>
                <a:gd name="T29" fmla="*/ 1908 w 1908"/>
                <a:gd name="T30" fmla="*/ 1264 h 1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 h="1264">
                  <a:moveTo>
                    <a:pt x="1908" y="1256"/>
                  </a:moveTo>
                  <a:cubicBezTo>
                    <a:pt x="1908" y="1260"/>
                    <a:pt x="1905" y="1264"/>
                    <a:pt x="1900" y="1264"/>
                  </a:cubicBezTo>
                  <a:cubicBezTo>
                    <a:pt x="8" y="1264"/>
                    <a:pt x="8" y="1264"/>
                    <a:pt x="8" y="1264"/>
                  </a:cubicBezTo>
                  <a:cubicBezTo>
                    <a:pt x="3" y="1264"/>
                    <a:pt x="0" y="1260"/>
                    <a:pt x="0" y="1256"/>
                  </a:cubicBezTo>
                  <a:cubicBezTo>
                    <a:pt x="0" y="8"/>
                    <a:pt x="0" y="8"/>
                    <a:pt x="0" y="8"/>
                  </a:cubicBezTo>
                  <a:cubicBezTo>
                    <a:pt x="0" y="3"/>
                    <a:pt x="3" y="0"/>
                    <a:pt x="8" y="0"/>
                  </a:cubicBezTo>
                  <a:cubicBezTo>
                    <a:pt x="1900" y="0"/>
                    <a:pt x="1900" y="0"/>
                    <a:pt x="1900" y="0"/>
                  </a:cubicBezTo>
                  <a:cubicBezTo>
                    <a:pt x="1905" y="0"/>
                    <a:pt x="1908" y="3"/>
                    <a:pt x="1908" y="8"/>
                  </a:cubicBezTo>
                  <a:lnTo>
                    <a:pt x="1908" y="1256"/>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a:lnSpc>
                  <a:spcPts val="3500"/>
                </a:lnSpc>
              </a:pPr>
              <a:r>
                <a:rPr lang="en-US" altLang="zh-CN" dirty="0"/>
                <a:t>4.4.1</a:t>
              </a:r>
              <a:r>
                <a:rPr lang="zh-CN" altLang="en-US" dirty="0"/>
                <a:t>路由器外形结构</a:t>
              </a:r>
            </a:p>
            <a:p>
              <a:pPr>
                <a:lnSpc>
                  <a:spcPts val="3500"/>
                </a:lnSpc>
              </a:pPr>
              <a:r>
                <a:rPr lang="en-US" altLang="zh-CN" dirty="0"/>
                <a:t>4.4.2 </a:t>
              </a:r>
              <a:r>
                <a:rPr lang="zh-CN" altLang="en-US" dirty="0"/>
                <a:t>路由器工作原理</a:t>
              </a:r>
            </a:p>
            <a:p>
              <a:pPr>
                <a:lnSpc>
                  <a:spcPts val="3500"/>
                </a:lnSpc>
              </a:pPr>
              <a:r>
                <a:rPr lang="en-US" altLang="zh-CN" dirty="0"/>
                <a:t>4.4.3 </a:t>
              </a:r>
              <a:r>
                <a:rPr lang="zh-CN" altLang="en-US" dirty="0"/>
                <a:t>路由选择</a:t>
              </a:r>
            </a:p>
            <a:p>
              <a:pPr>
                <a:lnSpc>
                  <a:spcPts val="3500"/>
                </a:lnSpc>
              </a:pPr>
              <a:r>
                <a:rPr lang="en-US" altLang="zh-CN" dirty="0"/>
                <a:t>4.4.4 </a:t>
              </a:r>
              <a:r>
                <a:rPr lang="zh-CN" altLang="en-US" dirty="0"/>
                <a:t>配置静态</a:t>
              </a:r>
              <a:r>
                <a:rPr lang="zh-CN" altLang="en-US" dirty="0" smtClean="0"/>
                <a:t>路由</a:t>
              </a:r>
              <a:endParaRPr lang="zh-CN" altLang="en-US" dirty="0"/>
            </a:p>
          </p:txBody>
        </p:sp>
        <p:sp>
          <p:nvSpPr>
            <p:cNvPr id="20" name="Freeform 9">
              <a:extLst>
                <a:ext uri="{FF2B5EF4-FFF2-40B4-BE49-F238E27FC236}">
                  <a16:creationId xmlns="" xmlns:a16="http://schemas.microsoft.com/office/drawing/2014/main" id="{0D380BAB-C6C3-4AF9-BED1-09C51B6BF349}"/>
                </a:ext>
              </a:extLst>
            </p:cNvPr>
            <p:cNvSpPr>
              <a:spLocks noChangeArrowheads="1"/>
            </p:cNvSpPr>
            <p:nvPr/>
          </p:nvSpPr>
          <p:spPr bwMode="auto">
            <a:xfrm>
              <a:off x="2405373" y="3401538"/>
              <a:ext cx="1360442" cy="3423156"/>
            </a:xfrm>
            <a:custGeom>
              <a:avLst/>
              <a:gdLst>
                <a:gd name="T0" fmla="*/ 0 w 516"/>
                <a:gd name="T1" fmla="*/ 2147483647 h 1566"/>
                <a:gd name="T2" fmla="*/ 2147483647 w 516"/>
                <a:gd name="T3" fmla="*/ 2147483647 h 1566"/>
                <a:gd name="T4" fmla="*/ 2147483647 w 516"/>
                <a:gd name="T5" fmla="*/ 2147483647 h 1566"/>
                <a:gd name="T6" fmla="*/ 2147483647 w 516"/>
                <a:gd name="T7" fmla="*/ 2147483647 h 1566"/>
                <a:gd name="T8" fmla="*/ 2147483647 w 516"/>
                <a:gd name="T9" fmla="*/ 2147483647 h 1566"/>
                <a:gd name="T10" fmla="*/ 2147483647 w 516"/>
                <a:gd name="T11" fmla="*/ 2147483647 h 1566"/>
                <a:gd name="T12" fmla="*/ 2147483647 w 516"/>
                <a:gd name="T13" fmla="*/ 2147483647 h 1566"/>
                <a:gd name="T14" fmla="*/ 2147483647 w 516"/>
                <a:gd name="T15" fmla="*/ 2147483647 h 1566"/>
                <a:gd name="T16" fmla="*/ 2147483647 w 516"/>
                <a:gd name="T17" fmla="*/ 2147483647 h 1566"/>
                <a:gd name="T18" fmla="*/ 2147483647 w 516"/>
                <a:gd name="T19" fmla="*/ 2147483647 h 1566"/>
                <a:gd name="T20" fmla="*/ 2147483647 w 516"/>
                <a:gd name="T21" fmla="*/ 2147483647 h 1566"/>
                <a:gd name="T22" fmla="*/ 2147483647 w 516"/>
                <a:gd name="T23" fmla="*/ 2147483647 h 1566"/>
                <a:gd name="T24" fmla="*/ 2147483647 w 516"/>
                <a:gd name="T25" fmla="*/ 2147483647 h 1566"/>
                <a:gd name="T26" fmla="*/ 2147483647 w 516"/>
                <a:gd name="T27" fmla="*/ 2147483647 h 1566"/>
                <a:gd name="T28" fmla="*/ 2147483647 w 516"/>
                <a:gd name="T29" fmla="*/ 2147483647 h 1566"/>
                <a:gd name="T30" fmla="*/ 2147483647 w 516"/>
                <a:gd name="T31" fmla="*/ 2147483647 h 1566"/>
                <a:gd name="T32" fmla="*/ 2147483647 w 516"/>
                <a:gd name="T33" fmla="*/ 2147483647 h 1566"/>
                <a:gd name="T34" fmla="*/ 2147483647 w 516"/>
                <a:gd name="T35" fmla="*/ 2147483647 h 1566"/>
                <a:gd name="T36" fmla="*/ 2147483647 w 516"/>
                <a:gd name="T37" fmla="*/ 2147483647 h 1566"/>
                <a:gd name="T38" fmla="*/ 2147483647 w 516"/>
                <a:gd name="T39" fmla="*/ 2147483647 h 1566"/>
                <a:gd name="T40" fmla="*/ 2147483647 w 516"/>
                <a:gd name="T41" fmla="*/ 2147483647 h 1566"/>
                <a:gd name="T42" fmla="*/ 2147483647 w 516"/>
                <a:gd name="T43" fmla="*/ 2147483647 h 1566"/>
                <a:gd name="T44" fmla="*/ 2147483647 w 516"/>
                <a:gd name="T45" fmla="*/ 2147483647 h 1566"/>
                <a:gd name="T46" fmla="*/ 2147483647 w 516"/>
                <a:gd name="T47" fmla="*/ 2147483647 h 1566"/>
                <a:gd name="T48" fmla="*/ 2147483647 w 516"/>
                <a:gd name="T49" fmla="*/ 2147483647 h 1566"/>
                <a:gd name="T50" fmla="*/ 2147483647 w 516"/>
                <a:gd name="T51" fmla="*/ 2147483647 h 1566"/>
                <a:gd name="T52" fmla="*/ 2147483647 w 516"/>
                <a:gd name="T53" fmla="*/ 2147483647 h 1566"/>
                <a:gd name="T54" fmla="*/ 2147483647 w 516"/>
                <a:gd name="T55" fmla="*/ 2147483647 h 1566"/>
                <a:gd name="T56" fmla="*/ 2147483647 w 516"/>
                <a:gd name="T57" fmla="*/ 2147483647 h 1566"/>
                <a:gd name="T58" fmla="*/ 2147483647 w 516"/>
                <a:gd name="T59" fmla="*/ 2147483647 h 1566"/>
                <a:gd name="T60" fmla="*/ 0 w 516"/>
                <a:gd name="T61" fmla="*/ 2147483647 h 15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6"/>
                <a:gd name="T94" fmla="*/ 0 h 1566"/>
                <a:gd name="T95" fmla="*/ 516 w 516"/>
                <a:gd name="T96" fmla="*/ 1566 h 15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6" h="1566">
                  <a:moveTo>
                    <a:pt x="0" y="1561"/>
                  </a:moveTo>
                  <a:cubicBezTo>
                    <a:pt x="0" y="1561"/>
                    <a:pt x="40" y="1341"/>
                    <a:pt x="59" y="1260"/>
                  </a:cubicBezTo>
                  <a:cubicBezTo>
                    <a:pt x="78" y="1179"/>
                    <a:pt x="100" y="1064"/>
                    <a:pt x="109" y="931"/>
                  </a:cubicBezTo>
                  <a:cubicBezTo>
                    <a:pt x="112" y="883"/>
                    <a:pt x="110" y="737"/>
                    <a:pt x="113" y="635"/>
                  </a:cubicBezTo>
                  <a:cubicBezTo>
                    <a:pt x="116" y="533"/>
                    <a:pt x="107" y="498"/>
                    <a:pt x="116" y="435"/>
                  </a:cubicBezTo>
                  <a:cubicBezTo>
                    <a:pt x="123" y="384"/>
                    <a:pt x="117" y="379"/>
                    <a:pt x="118" y="359"/>
                  </a:cubicBezTo>
                  <a:cubicBezTo>
                    <a:pt x="120" y="338"/>
                    <a:pt x="123" y="312"/>
                    <a:pt x="134" y="295"/>
                  </a:cubicBezTo>
                  <a:cubicBezTo>
                    <a:pt x="145" y="278"/>
                    <a:pt x="194" y="215"/>
                    <a:pt x="219" y="191"/>
                  </a:cubicBezTo>
                  <a:cubicBezTo>
                    <a:pt x="244" y="166"/>
                    <a:pt x="326" y="81"/>
                    <a:pt x="326" y="81"/>
                  </a:cubicBezTo>
                  <a:cubicBezTo>
                    <a:pt x="326" y="81"/>
                    <a:pt x="325" y="35"/>
                    <a:pt x="340" y="21"/>
                  </a:cubicBezTo>
                  <a:cubicBezTo>
                    <a:pt x="355" y="5"/>
                    <a:pt x="380" y="0"/>
                    <a:pt x="407" y="6"/>
                  </a:cubicBezTo>
                  <a:cubicBezTo>
                    <a:pt x="435" y="12"/>
                    <a:pt x="452" y="30"/>
                    <a:pt x="464" y="55"/>
                  </a:cubicBezTo>
                  <a:cubicBezTo>
                    <a:pt x="464" y="55"/>
                    <a:pt x="483" y="108"/>
                    <a:pt x="489" y="141"/>
                  </a:cubicBezTo>
                  <a:cubicBezTo>
                    <a:pt x="494" y="173"/>
                    <a:pt x="497" y="182"/>
                    <a:pt x="490" y="220"/>
                  </a:cubicBezTo>
                  <a:cubicBezTo>
                    <a:pt x="482" y="259"/>
                    <a:pt x="471" y="283"/>
                    <a:pt x="470" y="310"/>
                  </a:cubicBezTo>
                  <a:cubicBezTo>
                    <a:pt x="470" y="336"/>
                    <a:pt x="468" y="361"/>
                    <a:pt x="481" y="415"/>
                  </a:cubicBezTo>
                  <a:cubicBezTo>
                    <a:pt x="495" y="468"/>
                    <a:pt x="504" y="533"/>
                    <a:pt x="505" y="545"/>
                  </a:cubicBezTo>
                  <a:cubicBezTo>
                    <a:pt x="506" y="557"/>
                    <a:pt x="516" y="611"/>
                    <a:pt x="513" y="657"/>
                  </a:cubicBezTo>
                  <a:cubicBezTo>
                    <a:pt x="510" y="704"/>
                    <a:pt x="502" y="749"/>
                    <a:pt x="496" y="766"/>
                  </a:cubicBezTo>
                  <a:cubicBezTo>
                    <a:pt x="491" y="783"/>
                    <a:pt x="490" y="790"/>
                    <a:pt x="490" y="792"/>
                  </a:cubicBezTo>
                  <a:cubicBezTo>
                    <a:pt x="490" y="795"/>
                    <a:pt x="490" y="811"/>
                    <a:pt x="488" y="819"/>
                  </a:cubicBezTo>
                  <a:cubicBezTo>
                    <a:pt x="485" y="828"/>
                    <a:pt x="481" y="837"/>
                    <a:pt x="481" y="837"/>
                  </a:cubicBezTo>
                  <a:cubicBezTo>
                    <a:pt x="481" y="837"/>
                    <a:pt x="487" y="856"/>
                    <a:pt x="488" y="871"/>
                  </a:cubicBezTo>
                  <a:cubicBezTo>
                    <a:pt x="489" y="886"/>
                    <a:pt x="495" y="934"/>
                    <a:pt x="485" y="966"/>
                  </a:cubicBezTo>
                  <a:cubicBezTo>
                    <a:pt x="475" y="997"/>
                    <a:pt x="459" y="1022"/>
                    <a:pt x="451" y="1034"/>
                  </a:cubicBezTo>
                  <a:cubicBezTo>
                    <a:pt x="442" y="1045"/>
                    <a:pt x="439" y="1056"/>
                    <a:pt x="435" y="1071"/>
                  </a:cubicBezTo>
                  <a:cubicBezTo>
                    <a:pt x="430" y="1087"/>
                    <a:pt x="428" y="1089"/>
                    <a:pt x="425" y="1116"/>
                  </a:cubicBezTo>
                  <a:cubicBezTo>
                    <a:pt x="421" y="1144"/>
                    <a:pt x="414" y="1194"/>
                    <a:pt x="416" y="1216"/>
                  </a:cubicBezTo>
                  <a:cubicBezTo>
                    <a:pt x="418" y="1238"/>
                    <a:pt x="422" y="1430"/>
                    <a:pt x="423" y="1461"/>
                  </a:cubicBezTo>
                  <a:cubicBezTo>
                    <a:pt x="424" y="1491"/>
                    <a:pt x="416" y="1566"/>
                    <a:pt x="416" y="1566"/>
                  </a:cubicBezTo>
                  <a:lnTo>
                    <a:pt x="0" y="1561"/>
                  </a:ln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 name="Freeform 10">
              <a:extLst>
                <a:ext uri="{FF2B5EF4-FFF2-40B4-BE49-F238E27FC236}">
                  <a16:creationId xmlns="" xmlns:a16="http://schemas.microsoft.com/office/drawing/2014/main" id="{071966AC-FEBD-4B15-B4D7-9F2E705904F3}"/>
                </a:ext>
              </a:extLst>
            </p:cNvPr>
            <p:cNvSpPr>
              <a:spLocks noChangeArrowheads="1"/>
            </p:cNvSpPr>
            <p:nvPr/>
          </p:nvSpPr>
          <p:spPr bwMode="auto">
            <a:xfrm>
              <a:off x="3003882"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0 w 99"/>
                <a:gd name="T11" fmla="*/ 2147483647 h 418"/>
                <a:gd name="T12" fmla="*/ 2147483647 w 99"/>
                <a:gd name="T13" fmla="*/ 2147483647 h 418"/>
                <a:gd name="T14" fmla="*/ 2147483647 w 99"/>
                <a:gd name="T15" fmla="*/ 2147483647 h 418"/>
                <a:gd name="T16" fmla="*/ 2147483647 w 99"/>
                <a:gd name="T17" fmla="*/ 2147483647 h 418"/>
                <a:gd name="T18" fmla="*/ 2147483647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96" y="37"/>
                  </a:moveTo>
                  <a:cubicBezTo>
                    <a:pt x="96" y="37"/>
                    <a:pt x="92" y="81"/>
                    <a:pt x="94" y="90"/>
                  </a:cubicBezTo>
                  <a:cubicBezTo>
                    <a:pt x="96" y="99"/>
                    <a:pt x="92" y="130"/>
                    <a:pt x="93" y="141"/>
                  </a:cubicBezTo>
                  <a:cubicBezTo>
                    <a:pt x="95" y="151"/>
                    <a:pt x="93" y="190"/>
                    <a:pt x="91" y="206"/>
                  </a:cubicBezTo>
                  <a:cubicBezTo>
                    <a:pt x="89" y="222"/>
                    <a:pt x="84" y="260"/>
                    <a:pt x="66" y="300"/>
                  </a:cubicBezTo>
                  <a:cubicBezTo>
                    <a:pt x="49" y="340"/>
                    <a:pt x="0" y="418"/>
                    <a:pt x="0" y="418"/>
                  </a:cubicBezTo>
                  <a:cubicBezTo>
                    <a:pt x="0" y="418"/>
                    <a:pt x="44" y="318"/>
                    <a:pt x="50" y="293"/>
                  </a:cubicBezTo>
                  <a:cubicBezTo>
                    <a:pt x="57" y="268"/>
                    <a:pt x="69" y="164"/>
                    <a:pt x="70" y="135"/>
                  </a:cubicBezTo>
                  <a:cubicBezTo>
                    <a:pt x="71" y="105"/>
                    <a:pt x="87" y="50"/>
                    <a:pt x="89" y="44"/>
                  </a:cubicBezTo>
                  <a:cubicBezTo>
                    <a:pt x="90" y="38"/>
                    <a:pt x="99" y="0"/>
                    <a:pt x="99" y="0"/>
                  </a:cubicBezTo>
                  <a:lnTo>
                    <a:pt x="96"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 name="Freeform 11">
              <a:extLst>
                <a:ext uri="{FF2B5EF4-FFF2-40B4-BE49-F238E27FC236}">
                  <a16:creationId xmlns="" xmlns:a16="http://schemas.microsoft.com/office/drawing/2014/main" id="{9F931828-73B2-4217-8A9B-DB8CC96F4104}"/>
                </a:ext>
              </a:extLst>
            </p:cNvPr>
            <p:cNvSpPr>
              <a:spLocks noChangeArrowheads="1"/>
            </p:cNvSpPr>
            <p:nvPr/>
          </p:nvSpPr>
          <p:spPr bwMode="auto">
            <a:xfrm>
              <a:off x="3294646" y="3420098"/>
              <a:ext cx="297132" cy="241271"/>
            </a:xfrm>
            <a:custGeom>
              <a:avLst/>
              <a:gdLst>
                <a:gd name="T0" fmla="*/ 2147483647 w 113"/>
                <a:gd name="T1" fmla="*/ 2147483647 h 111"/>
                <a:gd name="T2" fmla="*/ 2147483647 w 113"/>
                <a:gd name="T3" fmla="*/ 2147483647 h 111"/>
                <a:gd name="T4" fmla="*/ 2147483647 w 113"/>
                <a:gd name="T5" fmla="*/ 2147483647 h 111"/>
                <a:gd name="T6" fmla="*/ 2147483647 w 113"/>
                <a:gd name="T7" fmla="*/ 2147483647 h 111"/>
                <a:gd name="T8" fmla="*/ 2147483647 w 113"/>
                <a:gd name="T9" fmla="*/ 2147483647 h 111"/>
                <a:gd name="T10" fmla="*/ 2147483647 w 113"/>
                <a:gd name="T11" fmla="*/ 2147483647 h 111"/>
                <a:gd name="T12" fmla="*/ 2147483647 w 113"/>
                <a:gd name="T13" fmla="*/ 2147483647 h 111"/>
                <a:gd name="T14" fmla="*/ 2147483647 w 113"/>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11"/>
                <a:gd name="T26" fmla="*/ 113 w 113"/>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11">
                  <a:moveTo>
                    <a:pt x="1" y="68"/>
                  </a:moveTo>
                  <a:cubicBezTo>
                    <a:pt x="3" y="76"/>
                    <a:pt x="6" y="107"/>
                    <a:pt x="26" y="109"/>
                  </a:cubicBezTo>
                  <a:cubicBezTo>
                    <a:pt x="46" y="111"/>
                    <a:pt x="85" y="108"/>
                    <a:pt x="101" y="100"/>
                  </a:cubicBezTo>
                  <a:cubicBezTo>
                    <a:pt x="110" y="95"/>
                    <a:pt x="113" y="80"/>
                    <a:pt x="108" y="59"/>
                  </a:cubicBezTo>
                  <a:cubicBezTo>
                    <a:pt x="102" y="33"/>
                    <a:pt x="89" y="14"/>
                    <a:pt x="75" y="8"/>
                  </a:cubicBezTo>
                  <a:cubicBezTo>
                    <a:pt x="56" y="0"/>
                    <a:pt x="27" y="3"/>
                    <a:pt x="17" y="13"/>
                  </a:cubicBezTo>
                  <a:cubicBezTo>
                    <a:pt x="6" y="22"/>
                    <a:pt x="2" y="41"/>
                    <a:pt x="1" y="50"/>
                  </a:cubicBezTo>
                  <a:cubicBezTo>
                    <a:pt x="0" y="60"/>
                    <a:pt x="1" y="68"/>
                    <a:pt x="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3" name="Freeform 12">
              <a:extLst>
                <a:ext uri="{FF2B5EF4-FFF2-40B4-BE49-F238E27FC236}">
                  <a16:creationId xmlns="" xmlns:a16="http://schemas.microsoft.com/office/drawing/2014/main" id="{82544A47-7DD1-43F1-BD7E-21508FE81018}"/>
                </a:ext>
              </a:extLst>
            </p:cNvPr>
            <p:cNvSpPr>
              <a:spLocks noChangeArrowheads="1"/>
            </p:cNvSpPr>
            <p:nvPr/>
          </p:nvSpPr>
          <p:spPr bwMode="auto">
            <a:xfrm>
              <a:off x="3307381" y="3943882"/>
              <a:ext cx="237706" cy="43306"/>
            </a:xfrm>
            <a:custGeom>
              <a:avLst/>
              <a:gdLst>
                <a:gd name="T0" fmla="*/ 2147483647 w 90"/>
                <a:gd name="T1" fmla="*/ 2147483647 h 20"/>
                <a:gd name="T2" fmla="*/ 2147483647 w 90"/>
                <a:gd name="T3" fmla="*/ 2147483647 h 20"/>
                <a:gd name="T4" fmla="*/ 2147483647 w 90"/>
                <a:gd name="T5" fmla="*/ 2147483647 h 20"/>
                <a:gd name="T6" fmla="*/ 2147483647 w 90"/>
                <a:gd name="T7" fmla="*/ 2147483647 h 20"/>
                <a:gd name="T8" fmla="*/ 2147483647 w 90"/>
                <a:gd name="T9" fmla="*/ 2147483647 h 20"/>
                <a:gd name="T10" fmla="*/ 0 60000 65536"/>
                <a:gd name="T11" fmla="*/ 0 60000 65536"/>
                <a:gd name="T12" fmla="*/ 0 60000 65536"/>
                <a:gd name="T13" fmla="*/ 0 60000 65536"/>
                <a:gd name="T14" fmla="*/ 0 60000 65536"/>
                <a:gd name="T15" fmla="*/ 0 w 90"/>
                <a:gd name="T16" fmla="*/ 0 h 20"/>
                <a:gd name="T17" fmla="*/ 90 w 90"/>
                <a:gd name="T18" fmla="*/ 20 h 20"/>
              </a:gdLst>
              <a:ahLst/>
              <a:cxnLst>
                <a:cxn ang="T10">
                  <a:pos x="T0" y="T1"/>
                </a:cxn>
                <a:cxn ang="T11">
                  <a:pos x="T2" y="T3"/>
                </a:cxn>
                <a:cxn ang="T12">
                  <a:pos x="T4" y="T5"/>
                </a:cxn>
                <a:cxn ang="T13">
                  <a:pos x="T6" y="T7"/>
                </a:cxn>
                <a:cxn ang="T14">
                  <a:pos x="T8" y="T9"/>
                </a:cxn>
              </a:cxnLst>
              <a:rect l="T15" t="T16" r="T17" b="T18"/>
              <a:pathLst>
                <a:path w="90" h="20">
                  <a:moveTo>
                    <a:pt x="3" y="7"/>
                  </a:moveTo>
                  <a:cubicBezTo>
                    <a:pt x="29" y="20"/>
                    <a:pt x="59" y="16"/>
                    <a:pt x="86" y="11"/>
                  </a:cubicBezTo>
                  <a:cubicBezTo>
                    <a:pt x="90" y="11"/>
                    <a:pt x="88" y="5"/>
                    <a:pt x="85" y="5"/>
                  </a:cubicBezTo>
                  <a:cubicBezTo>
                    <a:pt x="59" y="10"/>
                    <a:pt x="30" y="14"/>
                    <a:pt x="7" y="2"/>
                  </a:cubicBezTo>
                  <a:cubicBezTo>
                    <a:pt x="3" y="0"/>
                    <a:pt x="0" y="6"/>
                    <a:pt x="3"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 name="Freeform 13">
              <a:extLst>
                <a:ext uri="{FF2B5EF4-FFF2-40B4-BE49-F238E27FC236}">
                  <a16:creationId xmlns="" xmlns:a16="http://schemas.microsoft.com/office/drawing/2014/main" id="{E81EAC28-D48D-4F46-A100-D7621CF0BC38}"/>
                </a:ext>
              </a:extLst>
            </p:cNvPr>
            <p:cNvSpPr>
              <a:spLocks noChangeArrowheads="1"/>
            </p:cNvSpPr>
            <p:nvPr/>
          </p:nvSpPr>
          <p:spPr bwMode="auto">
            <a:xfrm>
              <a:off x="3330728" y="3890267"/>
              <a:ext cx="203748" cy="20621"/>
            </a:xfrm>
            <a:custGeom>
              <a:avLst/>
              <a:gdLst>
                <a:gd name="T0" fmla="*/ 2147483647 w 77"/>
                <a:gd name="T1" fmla="*/ 2147483647 h 10"/>
                <a:gd name="T2" fmla="*/ 2147483647 w 77"/>
                <a:gd name="T3" fmla="*/ 2147483647 h 10"/>
                <a:gd name="T4" fmla="*/ 2147483647 w 77"/>
                <a:gd name="T5" fmla="*/ 2147483647 h 10"/>
                <a:gd name="T6" fmla="*/ 2147483647 w 77"/>
                <a:gd name="T7" fmla="*/ 2147483647 h 10"/>
                <a:gd name="T8" fmla="*/ 2147483647 w 77"/>
                <a:gd name="T9" fmla="*/ 2147483647 h 10"/>
                <a:gd name="T10" fmla="*/ 0 60000 65536"/>
                <a:gd name="T11" fmla="*/ 0 60000 65536"/>
                <a:gd name="T12" fmla="*/ 0 60000 65536"/>
                <a:gd name="T13" fmla="*/ 0 60000 65536"/>
                <a:gd name="T14" fmla="*/ 0 60000 65536"/>
                <a:gd name="T15" fmla="*/ 0 w 77"/>
                <a:gd name="T16" fmla="*/ 0 h 10"/>
                <a:gd name="T17" fmla="*/ 77 w 77"/>
                <a:gd name="T18" fmla="*/ 10 h 10"/>
              </a:gdLst>
              <a:ahLst/>
              <a:cxnLst>
                <a:cxn ang="T10">
                  <a:pos x="T0" y="T1"/>
                </a:cxn>
                <a:cxn ang="T11">
                  <a:pos x="T2" y="T3"/>
                </a:cxn>
                <a:cxn ang="T12">
                  <a:pos x="T4" y="T5"/>
                </a:cxn>
                <a:cxn ang="T13">
                  <a:pos x="T6" y="T7"/>
                </a:cxn>
                <a:cxn ang="T14">
                  <a:pos x="T8" y="T9"/>
                </a:cxn>
              </a:cxnLst>
              <a:rect l="T15" t="T16" r="T17" b="T18"/>
              <a:pathLst>
                <a:path w="77" h="10">
                  <a:moveTo>
                    <a:pt x="4" y="9"/>
                  </a:moveTo>
                  <a:cubicBezTo>
                    <a:pt x="27" y="9"/>
                    <a:pt x="50" y="10"/>
                    <a:pt x="73" y="7"/>
                  </a:cubicBezTo>
                  <a:cubicBezTo>
                    <a:pt x="77" y="6"/>
                    <a:pt x="77" y="0"/>
                    <a:pt x="73" y="1"/>
                  </a:cubicBezTo>
                  <a:cubicBezTo>
                    <a:pt x="50" y="3"/>
                    <a:pt x="27" y="3"/>
                    <a:pt x="4" y="3"/>
                  </a:cubicBezTo>
                  <a:cubicBezTo>
                    <a:pt x="0" y="3"/>
                    <a:pt x="0" y="9"/>
                    <a:pt x="4" y="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 name="Freeform 14">
              <a:extLst>
                <a:ext uri="{FF2B5EF4-FFF2-40B4-BE49-F238E27FC236}">
                  <a16:creationId xmlns="" xmlns:a16="http://schemas.microsoft.com/office/drawing/2014/main" id="{F55BD6F9-2066-45F5-BBF1-33314CB260FD}"/>
                </a:ext>
              </a:extLst>
            </p:cNvPr>
            <p:cNvSpPr>
              <a:spLocks noChangeArrowheads="1"/>
            </p:cNvSpPr>
            <p:nvPr/>
          </p:nvSpPr>
          <p:spPr bwMode="auto">
            <a:xfrm>
              <a:off x="3589657" y="5230659"/>
              <a:ext cx="89140" cy="134040"/>
            </a:xfrm>
            <a:custGeom>
              <a:avLst/>
              <a:gdLst>
                <a:gd name="T0" fmla="*/ 2147483647 w 34"/>
                <a:gd name="T1" fmla="*/ 2147483647 h 61"/>
                <a:gd name="T2" fmla="*/ 2147483647 w 34"/>
                <a:gd name="T3" fmla="*/ 2147483647 h 61"/>
                <a:gd name="T4" fmla="*/ 2147483647 w 34"/>
                <a:gd name="T5" fmla="*/ 2147483647 h 61"/>
                <a:gd name="T6" fmla="*/ 2147483647 w 34"/>
                <a:gd name="T7" fmla="*/ 2147483647 h 61"/>
                <a:gd name="T8" fmla="*/ 2147483647 w 34"/>
                <a:gd name="T9" fmla="*/ 2147483647 h 61"/>
                <a:gd name="T10" fmla="*/ 0 60000 65536"/>
                <a:gd name="T11" fmla="*/ 0 60000 65536"/>
                <a:gd name="T12" fmla="*/ 0 60000 65536"/>
                <a:gd name="T13" fmla="*/ 0 60000 65536"/>
                <a:gd name="T14" fmla="*/ 0 60000 65536"/>
                <a:gd name="T15" fmla="*/ 0 w 34"/>
                <a:gd name="T16" fmla="*/ 0 h 61"/>
                <a:gd name="T17" fmla="*/ 34 w 34"/>
                <a:gd name="T18" fmla="*/ 61 h 61"/>
              </a:gdLst>
              <a:ahLst/>
              <a:cxnLst>
                <a:cxn ang="T10">
                  <a:pos x="T0" y="T1"/>
                </a:cxn>
                <a:cxn ang="T11">
                  <a:pos x="T2" y="T3"/>
                </a:cxn>
                <a:cxn ang="T12">
                  <a:pos x="T4" y="T5"/>
                </a:cxn>
                <a:cxn ang="T13">
                  <a:pos x="T6" y="T7"/>
                </a:cxn>
                <a:cxn ang="T14">
                  <a:pos x="T8" y="T9"/>
                </a:cxn>
              </a:cxnLst>
              <a:rect l="T15" t="T16" r="T17" b="T18"/>
              <a:pathLst>
                <a:path w="34" h="61">
                  <a:moveTo>
                    <a:pt x="27" y="4"/>
                  </a:moveTo>
                  <a:cubicBezTo>
                    <a:pt x="22" y="22"/>
                    <a:pt x="15" y="39"/>
                    <a:pt x="3" y="54"/>
                  </a:cubicBezTo>
                  <a:cubicBezTo>
                    <a:pt x="0" y="57"/>
                    <a:pt x="5" y="61"/>
                    <a:pt x="7" y="58"/>
                  </a:cubicBezTo>
                  <a:cubicBezTo>
                    <a:pt x="20" y="43"/>
                    <a:pt x="28" y="24"/>
                    <a:pt x="33" y="5"/>
                  </a:cubicBezTo>
                  <a:cubicBezTo>
                    <a:pt x="34" y="2"/>
                    <a:pt x="28" y="0"/>
                    <a:pt x="27" y="4"/>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6" name="Freeform 15">
              <a:extLst>
                <a:ext uri="{FF2B5EF4-FFF2-40B4-BE49-F238E27FC236}">
                  <a16:creationId xmlns="" xmlns:a16="http://schemas.microsoft.com/office/drawing/2014/main" id="{8315EAD6-B1CA-451A-959C-48AF49E15DB5}"/>
                </a:ext>
              </a:extLst>
            </p:cNvPr>
            <p:cNvSpPr>
              <a:spLocks noChangeArrowheads="1"/>
            </p:cNvSpPr>
            <p:nvPr/>
          </p:nvSpPr>
          <p:spPr bwMode="auto">
            <a:xfrm>
              <a:off x="3044206" y="4051114"/>
              <a:ext cx="133710" cy="55678"/>
            </a:xfrm>
            <a:custGeom>
              <a:avLst/>
              <a:gdLst>
                <a:gd name="T0" fmla="*/ 2147483647 w 51"/>
                <a:gd name="T1" fmla="*/ 2147483647 h 26"/>
                <a:gd name="T2" fmla="*/ 2147483647 w 51"/>
                <a:gd name="T3" fmla="*/ 2147483647 h 26"/>
                <a:gd name="T4" fmla="*/ 2147483647 w 51"/>
                <a:gd name="T5" fmla="*/ 2147483647 h 26"/>
                <a:gd name="T6" fmla="*/ 2147483647 w 51"/>
                <a:gd name="T7" fmla="*/ 2147483647 h 26"/>
                <a:gd name="T8" fmla="*/ 2147483647 w 51"/>
                <a:gd name="T9" fmla="*/ 2147483647 h 26"/>
                <a:gd name="T10" fmla="*/ 0 60000 65536"/>
                <a:gd name="T11" fmla="*/ 0 60000 65536"/>
                <a:gd name="T12" fmla="*/ 0 60000 65536"/>
                <a:gd name="T13" fmla="*/ 0 60000 65536"/>
                <a:gd name="T14" fmla="*/ 0 60000 65536"/>
                <a:gd name="T15" fmla="*/ 0 w 51"/>
                <a:gd name="T16" fmla="*/ 0 h 26"/>
                <a:gd name="T17" fmla="*/ 51 w 51"/>
                <a:gd name="T18" fmla="*/ 26 h 26"/>
              </a:gdLst>
              <a:ahLst/>
              <a:cxnLst>
                <a:cxn ang="T10">
                  <a:pos x="T0" y="T1"/>
                </a:cxn>
                <a:cxn ang="T11">
                  <a:pos x="T2" y="T3"/>
                </a:cxn>
                <a:cxn ang="T12">
                  <a:pos x="T4" y="T5"/>
                </a:cxn>
                <a:cxn ang="T13">
                  <a:pos x="T6" y="T7"/>
                </a:cxn>
                <a:cxn ang="T14">
                  <a:pos x="T8" y="T9"/>
                </a:cxn>
              </a:cxnLst>
              <a:rect l="T15" t="T16" r="T17" b="T18"/>
              <a:pathLst>
                <a:path w="51" h="26">
                  <a:moveTo>
                    <a:pt x="48" y="19"/>
                  </a:moveTo>
                  <a:cubicBezTo>
                    <a:pt x="38" y="8"/>
                    <a:pt x="19" y="0"/>
                    <a:pt x="4" y="4"/>
                  </a:cubicBezTo>
                  <a:cubicBezTo>
                    <a:pt x="0" y="5"/>
                    <a:pt x="2" y="11"/>
                    <a:pt x="6" y="10"/>
                  </a:cubicBezTo>
                  <a:cubicBezTo>
                    <a:pt x="19" y="6"/>
                    <a:pt x="35" y="14"/>
                    <a:pt x="44" y="23"/>
                  </a:cubicBezTo>
                  <a:cubicBezTo>
                    <a:pt x="47" y="26"/>
                    <a:pt x="51" y="22"/>
                    <a:pt x="48" y="1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 name="Freeform 16">
              <a:extLst>
                <a:ext uri="{FF2B5EF4-FFF2-40B4-BE49-F238E27FC236}">
                  <a16:creationId xmlns="" xmlns:a16="http://schemas.microsoft.com/office/drawing/2014/main" id="{13B08179-D272-4EF3-942E-413A5148B9F5}"/>
                </a:ext>
              </a:extLst>
            </p:cNvPr>
            <p:cNvSpPr>
              <a:spLocks noChangeArrowheads="1"/>
            </p:cNvSpPr>
            <p:nvPr/>
          </p:nvSpPr>
          <p:spPr bwMode="auto">
            <a:xfrm>
              <a:off x="3143959" y="4009871"/>
              <a:ext cx="42447" cy="30933"/>
            </a:xfrm>
            <a:custGeom>
              <a:avLst/>
              <a:gdLst>
                <a:gd name="T0" fmla="*/ 2147483647 w 16"/>
                <a:gd name="T1" fmla="*/ 2147483647 h 14"/>
                <a:gd name="T2" fmla="*/ 2147483647 w 16"/>
                <a:gd name="T3" fmla="*/ 2147483647 h 14"/>
                <a:gd name="T4" fmla="*/ 2147483647 w 16"/>
                <a:gd name="T5" fmla="*/ 2147483647 h 14"/>
                <a:gd name="T6" fmla="*/ 2147483647 w 16"/>
                <a:gd name="T7" fmla="*/ 2147483647 h 14"/>
                <a:gd name="T8" fmla="*/ 2147483647 w 16"/>
                <a:gd name="T9" fmla="*/ 2147483647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7"/>
                  </a:moveTo>
                  <a:cubicBezTo>
                    <a:pt x="11" y="5"/>
                    <a:pt x="9" y="3"/>
                    <a:pt x="5" y="2"/>
                  </a:cubicBezTo>
                  <a:cubicBezTo>
                    <a:pt x="1" y="0"/>
                    <a:pt x="0" y="6"/>
                    <a:pt x="4" y="8"/>
                  </a:cubicBezTo>
                  <a:cubicBezTo>
                    <a:pt x="6" y="8"/>
                    <a:pt x="8" y="10"/>
                    <a:pt x="9" y="12"/>
                  </a:cubicBezTo>
                  <a:cubicBezTo>
                    <a:pt x="12" y="14"/>
                    <a:pt x="16" y="10"/>
                    <a:pt x="14"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 name="Freeform 17">
              <a:extLst>
                <a:ext uri="{FF2B5EF4-FFF2-40B4-BE49-F238E27FC236}">
                  <a16:creationId xmlns="" xmlns:a16="http://schemas.microsoft.com/office/drawing/2014/main" id="{8725D010-E6CB-4817-AB0B-3E88B5C94BB5}"/>
                </a:ext>
              </a:extLst>
            </p:cNvPr>
            <p:cNvSpPr>
              <a:spLocks noChangeArrowheads="1"/>
            </p:cNvSpPr>
            <p:nvPr/>
          </p:nvSpPr>
          <p:spPr bwMode="auto">
            <a:xfrm>
              <a:off x="9082361" y="3401538"/>
              <a:ext cx="1290403" cy="3258184"/>
            </a:xfrm>
            <a:custGeom>
              <a:avLst/>
              <a:gdLst>
                <a:gd name="T0" fmla="*/ 2147483647 w 490"/>
                <a:gd name="T1" fmla="*/ 2147483647 h 1491"/>
                <a:gd name="T2" fmla="*/ 2147483647 w 490"/>
                <a:gd name="T3" fmla="*/ 2147483647 h 1491"/>
                <a:gd name="T4" fmla="*/ 2147483647 w 490"/>
                <a:gd name="T5" fmla="*/ 2147483647 h 1491"/>
                <a:gd name="T6" fmla="*/ 2147483647 w 490"/>
                <a:gd name="T7" fmla="*/ 2147483647 h 1491"/>
                <a:gd name="T8" fmla="*/ 2147483647 w 490"/>
                <a:gd name="T9" fmla="*/ 2147483647 h 1491"/>
                <a:gd name="T10" fmla="*/ 2147483647 w 490"/>
                <a:gd name="T11" fmla="*/ 2147483647 h 1491"/>
                <a:gd name="T12" fmla="*/ 2147483647 w 490"/>
                <a:gd name="T13" fmla="*/ 2147483647 h 1491"/>
                <a:gd name="T14" fmla="*/ 2147483647 w 490"/>
                <a:gd name="T15" fmla="*/ 2147483647 h 1491"/>
                <a:gd name="T16" fmla="*/ 2147483647 w 490"/>
                <a:gd name="T17" fmla="*/ 2147483647 h 1491"/>
                <a:gd name="T18" fmla="*/ 2147483647 w 490"/>
                <a:gd name="T19" fmla="*/ 2147483647 h 1491"/>
                <a:gd name="T20" fmla="*/ 2147483647 w 490"/>
                <a:gd name="T21" fmla="*/ 2147483647 h 1491"/>
                <a:gd name="T22" fmla="*/ 2147483647 w 490"/>
                <a:gd name="T23" fmla="*/ 2147483647 h 1491"/>
                <a:gd name="T24" fmla="*/ 2147483647 w 490"/>
                <a:gd name="T25" fmla="*/ 2147483647 h 1491"/>
                <a:gd name="T26" fmla="*/ 2147483647 w 490"/>
                <a:gd name="T27" fmla="*/ 2147483647 h 1491"/>
                <a:gd name="T28" fmla="*/ 2147483647 w 490"/>
                <a:gd name="T29" fmla="*/ 2147483647 h 1491"/>
                <a:gd name="T30" fmla="*/ 2147483647 w 490"/>
                <a:gd name="T31" fmla="*/ 2147483647 h 1491"/>
                <a:gd name="T32" fmla="*/ 2147483647 w 490"/>
                <a:gd name="T33" fmla="*/ 2147483647 h 1491"/>
                <a:gd name="T34" fmla="*/ 2147483647 w 490"/>
                <a:gd name="T35" fmla="*/ 2147483647 h 1491"/>
                <a:gd name="T36" fmla="*/ 2147483647 w 490"/>
                <a:gd name="T37" fmla="*/ 2147483647 h 1491"/>
                <a:gd name="T38" fmla="*/ 2147483647 w 490"/>
                <a:gd name="T39" fmla="*/ 2147483647 h 1491"/>
                <a:gd name="T40" fmla="*/ 2147483647 w 490"/>
                <a:gd name="T41" fmla="*/ 2147483647 h 1491"/>
                <a:gd name="T42" fmla="*/ 2147483647 w 490"/>
                <a:gd name="T43" fmla="*/ 2147483647 h 1491"/>
                <a:gd name="T44" fmla="*/ 2147483647 w 490"/>
                <a:gd name="T45" fmla="*/ 2147483647 h 1491"/>
                <a:gd name="T46" fmla="*/ 2147483647 w 490"/>
                <a:gd name="T47" fmla="*/ 2147483647 h 1491"/>
                <a:gd name="T48" fmla="*/ 2147483647 w 490"/>
                <a:gd name="T49" fmla="*/ 2147483647 h 1491"/>
                <a:gd name="T50" fmla="*/ 2147483647 w 490"/>
                <a:gd name="T51" fmla="*/ 2147483647 h 1491"/>
                <a:gd name="T52" fmla="*/ 2147483647 w 490"/>
                <a:gd name="T53" fmla="*/ 2147483647 h 1491"/>
                <a:gd name="T54" fmla="*/ 2147483647 w 490"/>
                <a:gd name="T55" fmla="*/ 2147483647 h 1491"/>
                <a:gd name="T56" fmla="*/ 2147483647 w 490"/>
                <a:gd name="T57" fmla="*/ 2147483647 h 14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0"/>
                <a:gd name="T88" fmla="*/ 0 h 1491"/>
                <a:gd name="T89" fmla="*/ 490 w 490"/>
                <a:gd name="T90" fmla="*/ 1491 h 14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0" h="1491">
                  <a:moveTo>
                    <a:pt x="471" y="1333"/>
                  </a:moveTo>
                  <a:cubicBezTo>
                    <a:pt x="452" y="1252"/>
                    <a:pt x="415" y="1064"/>
                    <a:pt x="407" y="931"/>
                  </a:cubicBezTo>
                  <a:cubicBezTo>
                    <a:pt x="404" y="883"/>
                    <a:pt x="406" y="737"/>
                    <a:pt x="403" y="635"/>
                  </a:cubicBezTo>
                  <a:cubicBezTo>
                    <a:pt x="399" y="533"/>
                    <a:pt x="409" y="498"/>
                    <a:pt x="399" y="435"/>
                  </a:cubicBezTo>
                  <a:cubicBezTo>
                    <a:pt x="392" y="384"/>
                    <a:pt x="398" y="379"/>
                    <a:pt x="397" y="359"/>
                  </a:cubicBezTo>
                  <a:cubicBezTo>
                    <a:pt x="396" y="338"/>
                    <a:pt x="393" y="312"/>
                    <a:pt x="382" y="295"/>
                  </a:cubicBezTo>
                  <a:cubicBezTo>
                    <a:pt x="371" y="278"/>
                    <a:pt x="322" y="215"/>
                    <a:pt x="297" y="191"/>
                  </a:cubicBezTo>
                  <a:cubicBezTo>
                    <a:pt x="272" y="166"/>
                    <a:pt x="189" y="81"/>
                    <a:pt x="189" y="81"/>
                  </a:cubicBezTo>
                  <a:cubicBezTo>
                    <a:pt x="189" y="81"/>
                    <a:pt x="190" y="35"/>
                    <a:pt x="176" y="21"/>
                  </a:cubicBezTo>
                  <a:cubicBezTo>
                    <a:pt x="161" y="5"/>
                    <a:pt x="136" y="0"/>
                    <a:pt x="108" y="6"/>
                  </a:cubicBezTo>
                  <a:cubicBezTo>
                    <a:pt x="81" y="12"/>
                    <a:pt x="64" y="30"/>
                    <a:pt x="51" y="55"/>
                  </a:cubicBezTo>
                  <a:cubicBezTo>
                    <a:pt x="51" y="55"/>
                    <a:pt x="33" y="108"/>
                    <a:pt x="27" y="141"/>
                  </a:cubicBezTo>
                  <a:cubicBezTo>
                    <a:pt x="21" y="173"/>
                    <a:pt x="19" y="182"/>
                    <a:pt x="26" y="220"/>
                  </a:cubicBezTo>
                  <a:cubicBezTo>
                    <a:pt x="33" y="259"/>
                    <a:pt x="45" y="283"/>
                    <a:pt x="45" y="310"/>
                  </a:cubicBezTo>
                  <a:cubicBezTo>
                    <a:pt x="46" y="336"/>
                    <a:pt x="48" y="361"/>
                    <a:pt x="34" y="415"/>
                  </a:cubicBezTo>
                  <a:cubicBezTo>
                    <a:pt x="21" y="468"/>
                    <a:pt x="11" y="533"/>
                    <a:pt x="10" y="545"/>
                  </a:cubicBezTo>
                  <a:cubicBezTo>
                    <a:pt x="9" y="557"/>
                    <a:pt x="0" y="611"/>
                    <a:pt x="3" y="657"/>
                  </a:cubicBezTo>
                  <a:cubicBezTo>
                    <a:pt x="5" y="704"/>
                    <a:pt x="13" y="749"/>
                    <a:pt x="19" y="766"/>
                  </a:cubicBezTo>
                  <a:cubicBezTo>
                    <a:pt x="25" y="783"/>
                    <a:pt x="26" y="790"/>
                    <a:pt x="26" y="792"/>
                  </a:cubicBezTo>
                  <a:cubicBezTo>
                    <a:pt x="26" y="795"/>
                    <a:pt x="25" y="811"/>
                    <a:pt x="28" y="819"/>
                  </a:cubicBezTo>
                  <a:cubicBezTo>
                    <a:pt x="31" y="828"/>
                    <a:pt x="34" y="837"/>
                    <a:pt x="34" y="837"/>
                  </a:cubicBezTo>
                  <a:cubicBezTo>
                    <a:pt x="34" y="837"/>
                    <a:pt x="29" y="856"/>
                    <a:pt x="28" y="871"/>
                  </a:cubicBezTo>
                  <a:cubicBezTo>
                    <a:pt x="27" y="886"/>
                    <a:pt x="21" y="934"/>
                    <a:pt x="31" y="966"/>
                  </a:cubicBezTo>
                  <a:cubicBezTo>
                    <a:pt x="40" y="997"/>
                    <a:pt x="56" y="1022"/>
                    <a:pt x="65" y="1034"/>
                  </a:cubicBezTo>
                  <a:cubicBezTo>
                    <a:pt x="73" y="1045"/>
                    <a:pt x="76" y="1056"/>
                    <a:pt x="81" y="1071"/>
                  </a:cubicBezTo>
                  <a:cubicBezTo>
                    <a:pt x="86" y="1087"/>
                    <a:pt x="87" y="1089"/>
                    <a:pt x="91" y="1116"/>
                  </a:cubicBezTo>
                  <a:cubicBezTo>
                    <a:pt x="94" y="1144"/>
                    <a:pt x="101" y="1194"/>
                    <a:pt x="100" y="1216"/>
                  </a:cubicBezTo>
                  <a:cubicBezTo>
                    <a:pt x="98" y="1238"/>
                    <a:pt x="93" y="1430"/>
                    <a:pt x="92" y="1461"/>
                  </a:cubicBezTo>
                  <a:cubicBezTo>
                    <a:pt x="91" y="1491"/>
                    <a:pt x="490" y="1414"/>
                    <a:pt x="471" y="1333"/>
                  </a:cubicBez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 name="Freeform 18">
              <a:extLst>
                <a:ext uri="{FF2B5EF4-FFF2-40B4-BE49-F238E27FC236}">
                  <a16:creationId xmlns="" xmlns:a16="http://schemas.microsoft.com/office/drawing/2014/main" id="{215C4FC3-09C0-4E78-B158-24E984210493}"/>
                </a:ext>
              </a:extLst>
            </p:cNvPr>
            <p:cNvSpPr>
              <a:spLocks noChangeArrowheads="1"/>
            </p:cNvSpPr>
            <p:nvPr/>
          </p:nvSpPr>
          <p:spPr bwMode="auto">
            <a:xfrm>
              <a:off x="9583241"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2147483647 w 99"/>
                <a:gd name="T11" fmla="*/ 2147483647 h 418"/>
                <a:gd name="T12" fmla="*/ 2147483647 w 99"/>
                <a:gd name="T13" fmla="*/ 2147483647 h 418"/>
                <a:gd name="T14" fmla="*/ 2147483647 w 99"/>
                <a:gd name="T15" fmla="*/ 2147483647 h 418"/>
                <a:gd name="T16" fmla="*/ 2147483647 w 99"/>
                <a:gd name="T17" fmla="*/ 2147483647 h 418"/>
                <a:gd name="T18" fmla="*/ 0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3" y="37"/>
                  </a:moveTo>
                  <a:cubicBezTo>
                    <a:pt x="3" y="37"/>
                    <a:pt x="6" y="81"/>
                    <a:pt x="4" y="90"/>
                  </a:cubicBezTo>
                  <a:cubicBezTo>
                    <a:pt x="3" y="99"/>
                    <a:pt x="6" y="130"/>
                    <a:pt x="5" y="141"/>
                  </a:cubicBezTo>
                  <a:cubicBezTo>
                    <a:pt x="4" y="151"/>
                    <a:pt x="5" y="190"/>
                    <a:pt x="7" y="206"/>
                  </a:cubicBezTo>
                  <a:cubicBezTo>
                    <a:pt x="9" y="222"/>
                    <a:pt x="15" y="260"/>
                    <a:pt x="32" y="300"/>
                  </a:cubicBezTo>
                  <a:cubicBezTo>
                    <a:pt x="49" y="340"/>
                    <a:pt x="99" y="418"/>
                    <a:pt x="99" y="418"/>
                  </a:cubicBezTo>
                  <a:cubicBezTo>
                    <a:pt x="99" y="418"/>
                    <a:pt x="55" y="318"/>
                    <a:pt x="48" y="293"/>
                  </a:cubicBezTo>
                  <a:cubicBezTo>
                    <a:pt x="41" y="268"/>
                    <a:pt x="30" y="164"/>
                    <a:pt x="29" y="135"/>
                  </a:cubicBezTo>
                  <a:cubicBezTo>
                    <a:pt x="28" y="105"/>
                    <a:pt x="11" y="50"/>
                    <a:pt x="10" y="44"/>
                  </a:cubicBezTo>
                  <a:cubicBezTo>
                    <a:pt x="8" y="38"/>
                    <a:pt x="0" y="0"/>
                    <a:pt x="0" y="0"/>
                  </a:cubicBezTo>
                  <a:lnTo>
                    <a:pt x="3"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 name="Freeform 19">
              <a:extLst>
                <a:ext uri="{FF2B5EF4-FFF2-40B4-BE49-F238E27FC236}">
                  <a16:creationId xmlns="" xmlns:a16="http://schemas.microsoft.com/office/drawing/2014/main" id="{9C92C0AC-ACC8-4A68-92B7-FCC4F1AE5657}"/>
                </a:ext>
              </a:extLst>
            </p:cNvPr>
            <p:cNvSpPr>
              <a:spLocks noChangeArrowheads="1"/>
            </p:cNvSpPr>
            <p:nvPr/>
          </p:nvSpPr>
          <p:spPr bwMode="auto">
            <a:xfrm>
              <a:off x="9256395" y="3420098"/>
              <a:ext cx="295011" cy="241271"/>
            </a:xfrm>
            <a:custGeom>
              <a:avLst/>
              <a:gdLst>
                <a:gd name="T0" fmla="*/ 2147483647 w 112"/>
                <a:gd name="T1" fmla="*/ 2147483647 h 111"/>
                <a:gd name="T2" fmla="*/ 2147483647 w 112"/>
                <a:gd name="T3" fmla="*/ 2147483647 h 111"/>
                <a:gd name="T4" fmla="*/ 2147483647 w 112"/>
                <a:gd name="T5" fmla="*/ 2147483647 h 111"/>
                <a:gd name="T6" fmla="*/ 2147483647 w 112"/>
                <a:gd name="T7" fmla="*/ 2147483647 h 111"/>
                <a:gd name="T8" fmla="*/ 2147483647 w 112"/>
                <a:gd name="T9" fmla="*/ 2147483647 h 111"/>
                <a:gd name="T10" fmla="*/ 2147483647 w 112"/>
                <a:gd name="T11" fmla="*/ 2147483647 h 111"/>
                <a:gd name="T12" fmla="*/ 2147483647 w 112"/>
                <a:gd name="T13" fmla="*/ 2147483647 h 111"/>
                <a:gd name="T14" fmla="*/ 2147483647 w 112"/>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111"/>
                <a:gd name="T26" fmla="*/ 112 w 112"/>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111">
                  <a:moveTo>
                    <a:pt x="111" y="68"/>
                  </a:moveTo>
                  <a:cubicBezTo>
                    <a:pt x="110" y="76"/>
                    <a:pt x="106" y="107"/>
                    <a:pt x="86" y="109"/>
                  </a:cubicBezTo>
                  <a:cubicBezTo>
                    <a:pt x="67" y="111"/>
                    <a:pt x="27" y="108"/>
                    <a:pt x="12" y="100"/>
                  </a:cubicBezTo>
                  <a:cubicBezTo>
                    <a:pt x="3" y="95"/>
                    <a:pt x="0" y="80"/>
                    <a:pt x="4" y="59"/>
                  </a:cubicBezTo>
                  <a:cubicBezTo>
                    <a:pt x="11" y="33"/>
                    <a:pt x="24" y="14"/>
                    <a:pt x="38" y="8"/>
                  </a:cubicBezTo>
                  <a:cubicBezTo>
                    <a:pt x="57" y="0"/>
                    <a:pt x="85" y="3"/>
                    <a:pt x="96" y="13"/>
                  </a:cubicBezTo>
                  <a:cubicBezTo>
                    <a:pt x="107" y="22"/>
                    <a:pt x="111" y="41"/>
                    <a:pt x="111" y="50"/>
                  </a:cubicBezTo>
                  <a:cubicBezTo>
                    <a:pt x="112" y="60"/>
                    <a:pt x="111" y="68"/>
                    <a:pt x="11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 name="Freeform 20">
              <a:extLst>
                <a:ext uri="{FF2B5EF4-FFF2-40B4-BE49-F238E27FC236}">
                  <a16:creationId xmlns="" xmlns:a16="http://schemas.microsoft.com/office/drawing/2014/main" id="{B8BA6A4E-13B4-43D2-B7AE-F374C9EED917}"/>
                </a:ext>
              </a:extLst>
            </p:cNvPr>
            <p:cNvSpPr>
              <a:spLocks noChangeArrowheads="1"/>
            </p:cNvSpPr>
            <p:nvPr/>
          </p:nvSpPr>
          <p:spPr bwMode="auto">
            <a:xfrm>
              <a:off x="9300964" y="3943882"/>
              <a:ext cx="239829" cy="43306"/>
            </a:xfrm>
            <a:custGeom>
              <a:avLst/>
              <a:gdLst>
                <a:gd name="T0" fmla="*/ 2147483647 w 91"/>
                <a:gd name="T1" fmla="*/ 2147483647 h 20"/>
                <a:gd name="T2" fmla="*/ 2147483647 w 91"/>
                <a:gd name="T3" fmla="*/ 2147483647 h 20"/>
                <a:gd name="T4" fmla="*/ 2147483647 w 91"/>
                <a:gd name="T5" fmla="*/ 2147483647 h 20"/>
                <a:gd name="T6" fmla="*/ 2147483647 w 91"/>
                <a:gd name="T7" fmla="*/ 2147483647 h 20"/>
                <a:gd name="T8" fmla="*/ 2147483647 w 91"/>
                <a:gd name="T9" fmla="*/ 2147483647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84" y="2"/>
                  </a:moveTo>
                  <a:cubicBezTo>
                    <a:pt x="60" y="14"/>
                    <a:pt x="31" y="10"/>
                    <a:pt x="6" y="5"/>
                  </a:cubicBezTo>
                  <a:cubicBezTo>
                    <a:pt x="2" y="5"/>
                    <a:pt x="0" y="11"/>
                    <a:pt x="4" y="11"/>
                  </a:cubicBezTo>
                  <a:cubicBezTo>
                    <a:pt x="31" y="16"/>
                    <a:pt x="61" y="20"/>
                    <a:pt x="87" y="7"/>
                  </a:cubicBezTo>
                  <a:cubicBezTo>
                    <a:pt x="91" y="6"/>
                    <a:pt x="88" y="0"/>
                    <a:pt x="84" y="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 name="Freeform 21">
              <a:extLst>
                <a:ext uri="{FF2B5EF4-FFF2-40B4-BE49-F238E27FC236}">
                  <a16:creationId xmlns="" xmlns:a16="http://schemas.microsoft.com/office/drawing/2014/main" id="{0574510A-F89A-4E5C-AF52-C6CBC7093169}"/>
                </a:ext>
              </a:extLst>
            </p:cNvPr>
            <p:cNvSpPr>
              <a:spLocks noChangeArrowheads="1"/>
            </p:cNvSpPr>
            <p:nvPr/>
          </p:nvSpPr>
          <p:spPr bwMode="auto">
            <a:xfrm>
              <a:off x="9311577" y="3890267"/>
              <a:ext cx="205871" cy="20621"/>
            </a:xfrm>
            <a:custGeom>
              <a:avLst/>
              <a:gdLst>
                <a:gd name="T0" fmla="*/ 2147483647 w 78"/>
                <a:gd name="T1" fmla="*/ 2147483647 h 10"/>
                <a:gd name="T2" fmla="*/ 2147483647 w 78"/>
                <a:gd name="T3" fmla="*/ 2147483647 h 10"/>
                <a:gd name="T4" fmla="*/ 2147483647 w 78"/>
                <a:gd name="T5" fmla="*/ 2147483647 h 10"/>
                <a:gd name="T6" fmla="*/ 2147483647 w 78"/>
                <a:gd name="T7" fmla="*/ 2147483647 h 10"/>
                <a:gd name="T8" fmla="*/ 2147483647 w 78"/>
                <a:gd name="T9" fmla="*/ 2147483647 h 10"/>
                <a:gd name="T10" fmla="*/ 0 60000 65536"/>
                <a:gd name="T11" fmla="*/ 0 60000 65536"/>
                <a:gd name="T12" fmla="*/ 0 60000 65536"/>
                <a:gd name="T13" fmla="*/ 0 60000 65536"/>
                <a:gd name="T14" fmla="*/ 0 60000 65536"/>
                <a:gd name="T15" fmla="*/ 0 w 78"/>
                <a:gd name="T16" fmla="*/ 0 h 10"/>
                <a:gd name="T17" fmla="*/ 78 w 78"/>
                <a:gd name="T18" fmla="*/ 10 h 10"/>
              </a:gdLst>
              <a:ahLst/>
              <a:cxnLst>
                <a:cxn ang="T10">
                  <a:pos x="T0" y="T1"/>
                </a:cxn>
                <a:cxn ang="T11">
                  <a:pos x="T2" y="T3"/>
                </a:cxn>
                <a:cxn ang="T12">
                  <a:pos x="T4" y="T5"/>
                </a:cxn>
                <a:cxn ang="T13">
                  <a:pos x="T6" y="T7"/>
                </a:cxn>
                <a:cxn ang="T14">
                  <a:pos x="T8" y="T9"/>
                </a:cxn>
              </a:cxnLst>
              <a:rect l="T15" t="T16" r="T17" b="T18"/>
              <a:pathLst>
                <a:path w="78" h="10">
                  <a:moveTo>
                    <a:pt x="74" y="3"/>
                  </a:moveTo>
                  <a:cubicBezTo>
                    <a:pt x="51" y="3"/>
                    <a:pt x="27" y="3"/>
                    <a:pt x="4" y="1"/>
                  </a:cubicBezTo>
                  <a:cubicBezTo>
                    <a:pt x="0" y="0"/>
                    <a:pt x="0" y="6"/>
                    <a:pt x="4" y="7"/>
                  </a:cubicBezTo>
                  <a:cubicBezTo>
                    <a:pt x="27" y="10"/>
                    <a:pt x="51" y="9"/>
                    <a:pt x="74" y="9"/>
                  </a:cubicBezTo>
                  <a:cubicBezTo>
                    <a:pt x="78" y="9"/>
                    <a:pt x="78" y="3"/>
                    <a:pt x="74" y="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 name="Freeform 22">
              <a:extLst>
                <a:ext uri="{FF2B5EF4-FFF2-40B4-BE49-F238E27FC236}">
                  <a16:creationId xmlns="" xmlns:a16="http://schemas.microsoft.com/office/drawing/2014/main" id="{21946338-4C3B-4802-9134-A8E59C673ACC}"/>
                </a:ext>
              </a:extLst>
            </p:cNvPr>
            <p:cNvSpPr>
              <a:spLocks noChangeArrowheads="1"/>
            </p:cNvSpPr>
            <p:nvPr/>
          </p:nvSpPr>
          <p:spPr bwMode="auto">
            <a:xfrm>
              <a:off x="9169377" y="5230659"/>
              <a:ext cx="87018" cy="134040"/>
            </a:xfrm>
            <a:custGeom>
              <a:avLst/>
              <a:gdLst>
                <a:gd name="T0" fmla="*/ 2147483647 w 33"/>
                <a:gd name="T1" fmla="*/ 2147483647 h 61"/>
                <a:gd name="T2" fmla="*/ 2147483647 w 33"/>
                <a:gd name="T3" fmla="*/ 2147483647 h 61"/>
                <a:gd name="T4" fmla="*/ 2147483647 w 33"/>
                <a:gd name="T5" fmla="*/ 2147483647 h 61"/>
                <a:gd name="T6" fmla="*/ 2147483647 w 33"/>
                <a:gd name="T7" fmla="*/ 2147483647 h 61"/>
                <a:gd name="T8" fmla="*/ 2147483647 w 33"/>
                <a:gd name="T9" fmla="*/ 2147483647 h 61"/>
                <a:gd name="T10" fmla="*/ 0 60000 65536"/>
                <a:gd name="T11" fmla="*/ 0 60000 65536"/>
                <a:gd name="T12" fmla="*/ 0 60000 65536"/>
                <a:gd name="T13" fmla="*/ 0 60000 65536"/>
                <a:gd name="T14" fmla="*/ 0 60000 65536"/>
                <a:gd name="T15" fmla="*/ 0 w 33"/>
                <a:gd name="T16" fmla="*/ 0 h 61"/>
                <a:gd name="T17" fmla="*/ 33 w 33"/>
                <a:gd name="T18" fmla="*/ 61 h 61"/>
              </a:gdLst>
              <a:ahLst/>
              <a:cxnLst>
                <a:cxn ang="T10">
                  <a:pos x="T0" y="T1"/>
                </a:cxn>
                <a:cxn ang="T11">
                  <a:pos x="T2" y="T3"/>
                </a:cxn>
                <a:cxn ang="T12">
                  <a:pos x="T4" y="T5"/>
                </a:cxn>
                <a:cxn ang="T13">
                  <a:pos x="T6" y="T7"/>
                </a:cxn>
                <a:cxn ang="T14">
                  <a:pos x="T8" y="T9"/>
                </a:cxn>
              </a:cxnLst>
              <a:rect l="T15" t="T16" r="T17" b="T18"/>
              <a:pathLst>
                <a:path w="33" h="61">
                  <a:moveTo>
                    <a:pt x="1" y="5"/>
                  </a:moveTo>
                  <a:cubicBezTo>
                    <a:pt x="5" y="24"/>
                    <a:pt x="14" y="43"/>
                    <a:pt x="26" y="58"/>
                  </a:cubicBezTo>
                  <a:cubicBezTo>
                    <a:pt x="29" y="61"/>
                    <a:pt x="33" y="57"/>
                    <a:pt x="31" y="54"/>
                  </a:cubicBezTo>
                  <a:cubicBezTo>
                    <a:pt x="19" y="39"/>
                    <a:pt x="11" y="22"/>
                    <a:pt x="7" y="4"/>
                  </a:cubicBezTo>
                  <a:cubicBezTo>
                    <a:pt x="6" y="0"/>
                    <a:pt x="0" y="2"/>
                    <a:pt x="1" y="5"/>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 name="Freeform 23">
              <a:extLst>
                <a:ext uri="{FF2B5EF4-FFF2-40B4-BE49-F238E27FC236}">
                  <a16:creationId xmlns="" xmlns:a16="http://schemas.microsoft.com/office/drawing/2014/main" id="{0F363B2B-DD4B-48EF-9AEB-4859450EB2A4}"/>
                </a:ext>
              </a:extLst>
            </p:cNvPr>
            <p:cNvSpPr>
              <a:spLocks noChangeArrowheads="1"/>
            </p:cNvSpPr>
            <p:nvPr/>
          </p:nvSpPr>
          <p:spPr bwMode="auto">
            <a:xfrm>
              <a:off x="9670257" y="4051114"/>
              <a:ext cx="131587" cy="55678"/>
            </a:xfrm>
            <a:custGeom>
              <a:avLst/>
              <a:gdLst>
                <a:gd name="T0" fmla="*/ 2147483647 w 50"/>
                <a:gd name="T1" fmla="*/ 2147483647 h 26"/>
                <a:gd name="T2" fmla="*/ 2147483647 w 50"/>
                <a:gd name="T3" fmla="*/ 2147483647 h 26"/>
                <a:gd name="T4" fmla="*/ 2147483647 w 50"/>
                <a:gd name="T5" fmla="*/ 2147483647 h 26"/>
                <a:gd name="T6" fmla="*/ 2147483647 w 50"/>
                <a:gd name="T7" fmla="*/ 2147483647 h 26"/>
                <a:gd name="T8" fmla="*/ 2147483647 w 50"/>
                <a:gd name="T9" fmla="*/ 2147483647 h 26"/>
                <a:gd name="T10" fmla="*/ 0 60000 65536"/>
                <a:gd name="T11" fmla="*/ 0 60000 65536"/>
                <a:gd name="T12" fmla="*/ 0 60000 65536"/>
                <a:gd name="T13" fmla="*/ 0 60000 65536"/>
                <a:gd name="T14" fmla="*/ 0 60000 65536"/>
                <a:gd name="T15" fmla="*/ 0 w 50"/>
                <a:gd name="T16" fmla="*/ 0 h 26"/>
                <a:gd name="T17" fmla="*/ 50 w 50"/>
                <a:gd name="T18" fmla="*/ 26 h 26"/>
              </a:gdLst>
              <a:ahLst/>
              <a:cxnLst>
                <a:cxn ang="T10">
                  <a:pos x="T0" y="T1"/>
                </a:cxn>
                <a:cxn ang="T11">
                  <a:pos x="T2" y="T3"/>
                </a:cxn>
                <a:cxn ang="T12">
                  <a:pos x="T4" y="T5"/>
                </a:cxn>
                <a:cxn ang="T13">
                  <a:pos x="T6" y="T7"/>
                </a:cxn>
                <a:cxn ang="T14">
                  <a:pos x="T8" y="T9"/>
                </a:cxn>
              </a:cxnLst>
              <a:rect l="T15" t="T16" r="T17" b="T18"/>
              <a:pathLst>
                <a:path w="50" h="26">
                  <a:moveTo>
                    <a:pt x="7" y="23"/>
                  </a:moveTo>
                  <a:cubicBezTo>
                    <a:pt x="16" y="14"/>
                    <a:pt x="32" y="6"/>
                    <a:pt x="45" y="10"/>
                  </a:cubicBezTo>
                  <a:cubicBezTo>
                    <a:pt x="48" y="11"/>
                    <a:pt x="50" y="5"/>
                    <a:pt x="46" y="4"/>
                  </a:cubicBezTo>
                  <a:cubicBezTo>
                    <a:pt x="31" y="0"/>
                    <a:pt x="13" y="8"/>
                    <a:pt x="2" y="19"/>
                  </a:cubicBezTo>
                  <a:cubicBezTo>
                    <a:pt x="0" y="22"/>
                    <a:pt x="4" y="26"/>
                    <a:pt x="7" y="2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5" name="Freeform 24">
              <a:extLst>
                <a:ext uri="{FF2B5EF4-FFF2-40B4-BE49-F238E27FC236}">
                  <a16:creationId xmlns="" xmlns:a16="http://schemas.microsoft.com/office/drawing/2014/main" id="{8F993CA8-D4A3-44B2-AB8C-0759A6738D79}"/>
                </a:ext>
              </a:extLst>
            </p:cNvPr>
            <p:cNvSpPr>
              <a:spLocks noChangeArrowheads="1"/>
            </p:cNvSpPr>
            <p:nvPr/>
          </p:nvSpPr>
          <p:spPr bwMode="auto">
            <a:xfrm>
              <a:off x="9659646" y="4009871"/>
              <a:ext cx="44571" cy="30933"/>
            </a:xfrm>
            <a:custGeom>
              <a:avLst/>
              <a:gdLst>
                <a:gd name="T0" fmla="*/ 2147483647 w 17"/>
                <a:gd name="T1" fmla="*/ 2147483647 h 14"/>
                <a:gd name="T2" fmla="*/ 2147483647 w 17"/>
                <a:gd name="T3" fmla="*/ 2147483647 h 14"/>
                <a:gd name="T4" fmla="*/ 2147483647 w 17"/>
                <a:gd name="T5" fmla="*/ 2147483647 h 14"/>
                <a:gd name="T6" fmla="*/ 2147483647 w 17"/>
                <a:gd name="T7" fmla="*/ 2147483647 h 14"/>
                <a:gd name="T8" fmla="*/ 2147483647 w 17"/>
                <a:gd name="T9" fmla="*/ 2147483647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7" y="12"/>
                  </a:moveTo>
                  <a:cubicBezTo>
                    <a:pt x="9" y="10"/>
                    <a:pt x="11" y="8"/>
                    <a:pt x="13" y="8"/>
                  </a:cubicBezTo>
                  <a:cubicBezTo>
                    <a:pt x="17" y="6"/>
                    <a:pt x="15" y="0"/>
                    <a:pt x="11" y="2"/>
                  </a:cubicBezTo>
                  <a:cubicBezTo>
                    <a:pt x="8" y="3"/>
                    <a:pt x="5" y="5"/>
                    <a:pt x="3" y="7"/>
                  </a:cubicBezTo>
                  <a:cubicBezTo>
                    <a:pt x="0" y="10"/>
                    <a:pt x="4" y="14"/>
                    <a:pt x="7" y="1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6" name="Freeform 41">
              <a:extLst>
                <a:ext uri="{FF2B5EF4-FFF2-40B4-BE49-F238E27FC236}">
                  <a16:creationId xmlns="" xmlns:a16="http://schemas.microsoft.com/office/drawing/2014/main" id="{91445810-D8D4-41FF-BD18-7F3AE831A61A}"/>
                </a:ext>
              </a:extLst>
            </p:cNvPr>
            <p:cNvSpPr>
              <a:spLocks noChangeArrowheads="1"/>
            </p:cNvSpPr>
            <p:nvPr/>
          </p:nvSpPr>
          <p:spPr bwMode="auto">
            <a:xfrm>
              <a:off x="2290763"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91" y="43"/>
                  </a:moveTo>
                  <a:cubicBezTo>
                    <a:pt x="487" y="25"/>
                    <a:pt x="412" y="16"/>
                    <a:pt x="360" y="11"/>
                  </a:cubicBezTo>
                  <a:cubicBezTo>
                    <a:pt x="323" y="8"/>
                    <a:pt x="244" y="5"/>
                    <a:pt x="221" y="7"/>
                  </a:cubicBezTo>
                  <a:cubicBezTo>
                    <a:pt x="198" y="10"/>
                    <a:pt x="64" y="0"/>
                    <a:pt x="46" y="23"/>
                  </a:cubicBezTo>
                  <a:cubicBezTo>
                    <a:pt x="38" y="34"/>
                    <a:pt x="19" y="158"/>
                    <a:pt x="0" y="286"/>
                  </a:cubicBezTo>
                  <a:cubicBezTo>
                    <a:pt x="502" y="286"/>
                    <a:pt x="502" y="286"/>
                    <a:pt x="502" y="286"/>
                  </a:cubicBezTo>
                  <a:cubicBezTo>
                    <a:pt x="497" y="158"/>
                    <a:pt x="493" y="50"/>
                    <a:pt x="491" y="4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7" name="Freeform 42">
              <a:extLst>
                <a:ext uri="{FF2B5EF4-FFF2-40B4-BE49-F238E27FC236}">
                  <a16:creationId xmlns="" xmlns:a16="http://schemas.microsoft.com/office/drawing/2014/main" id="{8CBC6A8E-5F71-486A-87BF-6FB293593D5F}"/>
                </a:ext>
              </a:extLst>
            </p:cNvPr>
            <p:cNvSpPr>
              <a:spLocks noChangeArrowheads="1"/>
            </p:cNvSpPr>
            <p:nvPr/>
          </p:nvSpPr>
          <p:spPr bwMode="auto">
            <a:xfrm>
              <a:off x="9233048"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56" y="23"/>
                  </a:moveTo>
                  <a:cubicBezTo>
                    <a:pt x="439" y="0"/>
                    <a:pt x="304" y="10"/>
                    <a:pt x="281" y="7"/>
                  </a:cubicBezTo>
                  <a:cubicBezTo>
                    <a:pt x="258" y="5"/>
                    <a:pt x="179" y="9"/>
                    <a:pt x="142" y="12"/>
                  </a:cubicBezTo>
                  <a:cubicBezTo>
                    <a:pt x="90" y="16"/>
                    <a:pt x="16" y="25"/>
                    <a:pt x="11" y="43"/>
                  </a:cubicBezTo>
                  <a:cubicBezTo>
                    <a:pt x="10" y="50"/>
                    <a:pt x="5" y="158"/>
                    <a:pt x="0" y="286"/>
                  </a:cubicBezTo>
                  <a:cubicBezTo>
                    <a:pt x="502" y="286"/>
                    <a:pt x="502" y="286"/>
                    <a:pt x="502" y="286"/>
                  </a:cubicBezTo>
                  <a:cubicBezTo>
                    <a:pt x="484" y="158"/>
                    <a:pt x="464" y="34"/>
                    <a:pt x="456" y="2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extLst>
      <p:ext uri="{BB962C8B-B14F-4D97-AF65-F5344CB8AC3E}">
        <p14:creationId xmlns:p14="http://schemas.microsoft.com/office/powerpoint/2010/main" val="2221463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p>
        </p:txBody>
      </p:sp>
      <p:grpSp>
        <p:nvGrpSpPr>
          <p:cNvPr id="43" name="组合 42"/>
          <p:cNvGrpSpPr/>
          <p:nvPr/>
        </p:nvGrpSpPr>
        <p:grpSpPr>
          <a:xfrm>
            <a:off x="993775" y="5746248"/>
            <a:ext cx="9551753" cy="926432"/>
            <a:chOff x="1325" y="8641"/>
            <a:chExt cx="16104" cy="1770"/>
          </a:xfrm>
        </p:grpSpPr>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
        <p:nvSpPr>
          <p:cNvPr id="17" name="文本占位符 15"/>
          <p:cNvSpPr txBox="1">
            <a:spLocks/>
          </p:cNvSpPr>
          <p:nvPr/>
        </p:nvSpPr>
        <p:spPr>
          <a:xfrm>
            <a:off x="2974975" y="1112360"/>
            <a:ext cx="3657600" cy="609600"/>
          </a:xfrm>
          <a:prstGeom prst="rect">
            <a:avLst/>
          </a:prstGeom>
        </p:spPr>
        <p:txBody>
          <a:bodyPr/>
          <a:lst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altLang="zh-CN" dirty="0">
                <a:latin typeface="微软雅黑" panose="020B0503020204020204" pitchFamily="34" charset="-122"/>
                <a:ea typeface="微软雅黑" panose="020B0503020204020204" pitchFamily="34" charset="-122"/>
              </a:rPr>
              <a:t>4.4  </a:t>
            </a:r>
            <a:r>
              <a:rPr lang="zh-CN" altLang="en-US" dirty="0">
                <a:latin typeface="微软雅黑" panose="020B0503020204020204" pitchFamily="34" charset="-122"/>
                <a:ea typeface="微软雅黑" panose="020B0503020204020204" pitchFamily="34" charset="-122"/>
              </a:rPr>
              <a:t>认识路由器</a:t>
            </a:r>
            <a:endParaRPr lang="zh-CN" altLang="en-US" dirty="0"/>
          </a:p>
        </p:txBody>
      </p:sp>
      <p:grpSp>
        <p:nvGrpSpPr>
          <p:cNvPr id="15" name="组合 14">
            <a:extLst>
              <a:ext uri="{FF2B5EF4-FFF2-40B4-BE49-F238E27FC236}">
                <a16:creationId xmlns="" xmlns:a16="http://schemas.microsoft.com/office/drawing/2014/main" id="{53D4BEBF-E775-4E77-9BD3-C2318AEACBD4}"/>
              </a:ext>
            </a:extLst>
          </p:cNvPr>
          <p:cNvGrpSpPr>
            <a:grpSpLocks/>
          </p:cNvGrpSpPr>
          <p:nvPr/>
        </p:nvGrpSpPr>
        <p:grpSpPr bwMode="auto">
          <a:xfrm>
            <a:off x="2356829" y="2377347"/>
            <a:ext cx="7934037" cy="3372562"/>
            <a:chOff x="2290763" y="2182813"/>
            <a:chExt cx="8264525" cy="4683125"/>
          </a:xfrm>
        </p:grpSpPr>
        <p:sp>
          <p:nvSpPr>
            <p:cNvPr id="16" name="Freeform 5">
              <a:extLst>
                <a:ext uri="{FF2B5EF4-FFF2-40B4-BE49-F238E27FC236}">
                  <a16:creationId xmlns="" xmlns:a16="http://schemas.microsoft.com/office/drawing/2014/main" id="{DA41E17F-E29E-483E-B2E1-AEFABB947E31}"/>
                </a:ext>
              </a:extLst>
            </p:cNvPr>
            <p:cNvSpPr>
              <a:spLocks noChangeArrowheads="1"/>
            </p:cNvSpPr>
            <p:nvPr/>
          </p:nvSpPr>
          <p:spPr bwMode="auto">
            <a:xfrm>
              <a:off x="3441091" y="2182813"/>
              <a:ext cx="5980849" cy="3542760"/>
            </a:xfrm>
            <a:custGeom>
              <a:avLst/>
              <a:gdLst>
                <a:gd name="T0" fmla="*/ 2147483647 w 2269"/>
                <a:gd name="T1" fmla="*/ 2147483647 h 1621"/>
                <a:gd name="T2" fmla="*/ 2147483647 w 2269"/>
                <a:gd name="T3" fmla="*/ 2147483647 h 1621"/>
                <a:gd name="T4" fmla="*/ 2147483647 w 2269"/>
                <a:gd name="T5" fmla="*/ 2147483647 h 1621"/>
                <a:gd name="T6" fmla="*/ 0 w 2269"/>
                <a:gd name="T7" fmla="*/ 2147483647 h 1621"/>
                <a:gd name="T8" fmla="*/ 0 w 2269"/>
                <a:gd name="T9" fmla="*/ 2147483647 h 1621"/>
                <a:gd name="T10" fmla="*/ 2147483647 w 2269"/>
                <a:gd name="T11" fmla="*/ 0 h 1621"/>
                <a:gd name="T12" fmla="*/ 2147483647 w 2269"/>
                <a:gd name="T13" fmla="*/ 0 h 1621"/>
                <a:gd name="T14" fmla="*/ 2147483647 w 2269"/>
                <a:gd name="T15" fmla="*/ 2147483647 h 1621"/>
                <a:gd name="T16" fmla="*/ 2147483647 w 2269"/>
                <a:gd name="T17" fmla="*/ 2147483647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9"/>
                <a:gd name="T28" fmla="*/ 0 h 1621"/>
                <a:gd name="T29" fmla="*/ 2269 w 2269"/>
                <a:gd name="T30" fmla="*/ 1621 h 16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9" h="1621">
                  <a:moveTo>
                    <a:pt x="2269" y="1496"/>
                  </a:moveTo>
                  <a:cubicBezTo>
                    <a:pt x="2269" y="1576"/>
                    <a:pt x="2224" y="1621"/>
                    <a:pt x="2144" y="1621"/>
                  </a:cubicBezTo>
                  <a:cubicBezTo>
                    <a:pt x="125" y="1621"/>
                    <a:pt x="125" y="1621"/>
                    <a:pt x="125" y="1621"/>
                  </a:cubicBezTo>
                  <a:cubicBezTo>
                    <a:pt x="44" y="1621"/>
                    <a:pt x="0" y="1576"/>
                    <a:pt x="0" y="1496"/>
                  </a:cubicBezTo>
                  <a:cubicBezTo>
                    <a:pt x="0" y="124"/>
                    <a:pt x="0" y="124"/>
                    <a:pt x="0" y="124"/>
                  </a:cubicBezTo>
                  <a:cubicBezTo>
                    <a:pt x="0" y="44"/>
                    <a:pt x="44" y="0"/>
                    <a:pt x="125" y="0"/>
                  </a:cubicBezTo>
                  <a:cubicBezTo>
                    <a:pt x="2144" y="0"/>
                    <a:pt x="2144" y="0"/>
                    <a:pt x="2144" y="0"/>
                  </a:cubicBezTo>
                  <a:cubicBezTo>
                    <a:pt x="2224" y="0"/>
                    <a:pt x="2269" y="44"/>
                    <a:pt x="2269" y="124"/>
                  </a:cubicBezTo>
                  <a:lnTo>
                    <a:pt x="2269" y="1496"/>
                  </a:lnTo>
                  <a:close/>
                </a:path>
              </a:pathLst>
            </a:custGeom>
            <a:solidFill>
              <a:srgbClr val="1E1D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 name="Oval 7">
              <a:extLst>
                <a:ext uri="{FF2B5EF4-FFF2-40B4-BE49-F238E27FC236}">
                  <a16:creationId xmlns="" xmlns:a16="http://schemas.microsoft.com/office/drawing/2014/main" id="{DEDC5A2F-3C0F-41BD-AFDE-9F98BAF27803}"/>
                </a:ext>
              </a:extLst>
            </p:cNvPr>
            <p:cNvSpPr>
              <a:spLocks noChangeArrowheads="1"/>
            </p:cNvSpPr>
            <p:nvPr/>
          </p:nvSpPr>
          <p:spPr bwMode="auto">
            <a:xfrm>
              <a:off x="3651205" y="3508770"/>
              <a:ext cx="40326" cy="35057"/>
            </a:xfrm>
            <a:prstGeom prst="ellipse">
              <a:avLst/>
            </a:prstGeom>
            <a:solidFill>
              <a:srgbClr val="4F535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endParaRPr lang="zh-CN" altLang="zh-CN"/>
            </a:p>
          </p:txBody>
        </p:sp>
        <p:sp>
          <p:nvSpPr>
            <p:cNvPr id="19" name="Freeform 8">
              <a:extLst>
                <a:ext uri="{FF2B5EF4-FFF2-40B4-BE49-F238E27FC236}">
                  <a16:creationId xmlns="" xmlns:a16="http://schemas.microsoft.com/office/drawing/2014/main" id="{919E7D9B-8409-484D-98FC-B9C863918478}"/>
                </a:ext>
              </a:extLst>
            </p:cNvPr>
            <p:cNvSpPr>
              <a:spLocks noChangeArrowheads="1"/>
            </p:cNvSpPr>
            <p:nvPr/>
          </p:nvSpPr>
          <p:spPr bwMode="auto">
            <a:xfrm>
              <a:off x="3908013" y="2570496"/>
              <a:ext cx="5030025" cy="2761209"/>
            </a:xfrm>
            <a:custGeom>
              <a:avLst/>
              <a:gdLst>
                <a:gd name="T0" fmla="*/ 2147483647 w 1908"/>
                <a:gd name="T1" fmla="*/ 2147483647 h 1264"/>
                <a:gd name="T2" fmla="*/ 2147483647 w 1908"/>
                <a:gd name="T3" fmla="*/ 2147483647 h 1264"/>
                <a:gd name="T4" fmla="*/ 2147483647 w 1908"/>
                <a:gd name="T5" fmla="*/ 2147483647 h 1264"/>
                <a:gd name="T6" fmla="*/ 0 w 1908"/>
                <a:gd name="T7" fmla="*/ 2147483647 h 1264"/>
                <a:gd name="T8" fmla="*/ 0 w 1908"/>
                <a:gd name="T9" fmla="*/ 2147483647 h 1264"/>
                <a:gd name="T10" fmla="*/ 2147483647 w 1908"/>
                <a:gd name="T11" fmla="*/ 0 h 1264"/>
                <a:gd name="T12" fmla="*/ 2147483647 w 1908"/>
                <a:gd name="T13" fmla="*/ 0 h 1264"/>
                <a:gd name="T14" fmla="*/ 2147483647 w 1908"/>
                <a:gd name="T15" fmla="*/ 2147483647 h 1264"/>
                <a:gd name="T16" fmla="*/ 2147483647 w 1908"/>
                <a:gd name="T17" fmla="*/ 2147483647 h 1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
                <a:gd name="T28" fmla="*/ 0 h 1264"/>
                <a:gd name="T29" fmla="*/ 1908 w 1908"/>
                <a:gd name="T30" fmla="*/ 1264 h 1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 h="1264">
                  <a:moveTo>
                    <a:pt x="1908" y="1256"/>
                  </a:moveTo>
                  <a:cubicBezTo>
                    <a:pt x="1908" y="1260"/>
                    <a:pt x="1905" y="1264"/>
                    <a:pt x="1900" y="1264"/>
                  </a:cubicBezTo>
                  <a:cubicBezTo>
                    <a:pt x="8" y="1264"/>
                    <a:pt x="8" y="1264"/>
                    <a:pt x="8" y="1264"/>
                  </a:cubicBezTo>
                  <a:cubicBezTo>
                    <a:pt x="3" y="1264"/>
                    <a:pt x="0" y="1260"/>
                    <a:pt x="0" y="1256"/>
                  </a:cubicBezTo>
                  <a:cubicBezTo>
                    <a:pt x="0" y="8"/>
                    <a:pt x="0" y="8"/>
                    <a:pt x="0" y="8"/>
                  </a:cubicBezTo>
                  <a:cubicBezTo>
                    <a:pt x="0" y="3"/>
                    <a:pt x="3" y="0"/>
                    <a:pt x="8" y="0"/>
                  </a:cubicBezTo>
                  <a:cubicBezTo>
                    <a:pt x="1900" y="0"/>
                    <a:pt x="1900" y="0"/>
                    <a:pt x="1900" y="0"/>
                  </a:cubicBezTo>
                  <a:cubicBezTo>
                    <a:pt x="1905" y="0"/>
                    <a:pt x="1908" y="3"/>
                    <a:pt x="1908" y="8"/>
                  </a:cubicBezTo>
                  <a:lnTo>
                    <a:pt x="1908" y="1256"/>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a:lnSpc>
                  <a:spcPts val="3500"/>
                </a:lnSpc>
              </a:pPr>
              <a:r>
                <a:rPr lang="en-US" altLang="zh-CN" dirty="0"/>
                <a:t>4.4.5 </a:t>
              </a:r>
              <a:r>
                <a:rPr lang="zh-CN" altLang="en-US" dirty="0"/>
                <a:t>配置默认路由</a:t>
              </a:r>
            </a:p>
            <a:p>
              <a:pPr>
                <a:lnSpc>
                  <a:spcPts val="3500"/>
                </a:lnSpc>
              </a:pPr>
              <a:r>
                <a:rPr lang="en-US" altLang="zh-CN" dirty="0"/>
                <a:t>4.4.6 RIP</a:t>
              </a:r>
              <a:r>
                <a:rPr lang="zh-CN" altLang="en-US" dirty="0"/>
                <a:t>动态路由</a:t>
              </a:r>
            </a:p>
            <a:p>
              <a:pPr>
                <a:lnSpc>
                  <a:spcPts val="3500"/>
                </a:lnSpc>
              </a:pPr>
              <a:r>
                <a:rPr lang="en-US" altLang="zh-CN" dirty="0"/>
                <a:t>4.4.7 </a:t>
              </a:r>
              <a:r>
                <a:rPr lang="en-US" altLang="zh-CN" dirty="0" err="1"/>
                <a:t>OSPF</a:t>
              </a:r>
              <a:r>
                <a:rPr lang="zh-CN" altLang="en-US" dirty="0"/>
                <a:t>动态路由</a:t>
              </a:r>
            </a:p>
          </p:txBody>
        </p:sp>
        <p:sp>
          <p:nvSpPr>
            <p:cNvPr id="20" name="Freeform 9">
              <a:extLst>
                <a:ext uri="{FF2B5EF4-FFF2-40B4-BE49-F238E27FC236}">
                  <a16:creationId xmlns="" xmlns:a16="http://schemas.microsoft.com/office/drawing/2014/main" id="{0D380BAB-C6C3-4AF9-BED1-09C51B6BF349}"/>
                </a:ext>
              </a:extLst>
            </p:cNvPr>
            <p:cNvSpPr>
              <a:spLocks noChangeArrowheads="1"/>
            </p:cNvSpPr>
            <p:nvPr/>
          </p:nvSpPr>
          <p:spPr bwMode="auto">
            <a:xfrm>
              <a:off x="2405373" y="3401538"/>
              <a:ext cx="1360442" cy="3423156"/>
            </a:xfrm>
            <a:custGeom>
              <a:avLst/>
              <a:gdLst>
                <a:gd name="T0" fmla="*/ 0 w 516"/>
                <a:gd name="T1" fmla="*/ 2147483647 h 1566"/>
                <a:gd name="T2" fmla="*/ 2147483647 w 516"/>
                <a:gd name="T3" fmla="*/ 2147483647 h 1566"/>
                <a:gd name="T4" fmla="*/ 2147483647 w 516"/>
                <a:gd name="T5" fmla="*/ 2147483647 h 1566"/>
                <a:gd name="T6" fmla="*/ 2147483647 w 516"/>
                <a:gd name="T7" fmla="*/ 2147483647 h 1566"/>
                <a:gd name="T8" fmla="*/ 2147483647 w 516"/>
                <a:gd name="T9" fmla="*/ 2147483647 h 1566"/>
                <a:gd name="T10" fmla="*/ 2147483647 w 516"/>
                <a:gd name="T11" fmla="*/ 2147483647 h 1566"/>
                <a:gd name="T12" fmla="*/ 2147483647 w 516"/>
                <a:gd name="T13" fmla="*/ 2147483647 h 1566"/>
                <a:gd name="T14" fmla="*/ 2147483647 w 516"/>
                <a:gd name="T15" fmla="*/ 2147483647 h 1566"/>
                <a:gd name="T16" fmla="*/ 2147483647 w 516"/>
                <a:gd name="T17" fmla="*/ 2147483647 h 1566"/>
                <a:gd name="T18" fmla="*/ 2147483647 w 516"/>
                <a:gd name="T19" fmla="*/ 2147483647 h 1566"/>
                <a:gd name="T20" fmla="*/ 2147483647 w 516"/>
                <a:gd name="T21" fmla="*/ 2147483647 h 1566"/>
                <a:gd name="T22" fmla="*/ 2147483647 w 516"/>
                <a:gd name="T23" fmla="*/ 2147483647 h 1566"/>
                <a:gd name="T24" fmla="*/ 2147483647 w 516"/>
                <a:gd name="T25" fmla="*/ 2147483647 h 1566"/>
                <a:gd name="T26" fmla="*/ 2147483647 w 516"/>
                <a:gd name="T27" fmla="*/ 2147483647 h 1566"/>
                <a:gd name="T28" fmla="*/ 2147483647 w 516"/>
                <a:gd name="T29" fmla="*/ 2147483647 h 1566"/>
                <a:gd name="T30" fmla="*/ 2147483647 w 516"/>
                <a:gd name="T31" fmla="*/ 2147483647 h 1566"/>
                <a:gd name="T32" fmla="*/ 2147483647 w 516"/>
                <a:gd name="T33" fmla="*/ 2147483647 h 1566"/>
                <a:gd name="T34" fmla="*/ 2147483647 w 516"/>
                <a:gd name="T35" fmla="*/ 2147483647 h 1566"/>
                <a:gd name="T36" fmla="*/ 2147483647 w 516"/>
                <a:gd name="T37" fmla="*/ 2147483647 h 1566"/>
                <a:gd name="T38" fmla="*/ 2147483647 w 516"/>
                <a:gd name="T39" fmla="*/ 2147483647 h 1566"/>
                <a:gd name="T40" fmla="*/ 2147483647 w 516"/>
                <a:gd name="T41" fmla="*/ 2147483647 h 1566"/>
                <a:gd name="T42" fmla="*/ 2147483647 w 516"/>
                <a:gd name="T43" fmla="*/ 2147483647 h 1566"/>
                <a:gd name="T44" fmla="*/ 2147483647 w 516"/>
                <a:gd name="T45" fmla="*/ 2147483647 h 1566"/>
                <a:gd name="T46" fmla="*/ 2147483647 w 516"/>
                <a:gd name="T47" fmla="*/ 2147483647 h 1566"/>
                <a:gd name="T48" fmla="*/ 2147483647 w 516"/>
                <a:gd name="T49" fmla="*/ 2147483647 h 1566"/>
                <a:gd name="T50" fmla="*/ 2147483647 w 516"/>
                <a:gd name="T51" fmla="*/ 2147483647 h 1566"/>
                <a:gd name="T52" fmla="*/ 2147483647 w 516"/>
                <a:gd name="T53" fmla="*/ 2147483647 h 1566"/>
                <a:gd name="T54" fmla="*/ 2147483647 w 516"/>
                <a:gd name="T55" fmla="*/ 2147483647 h 1566"/>
                <a:gd name="T56" fmla="*/ 2147483647 w 516"/>
                <a:gd name="T57" fmla="*/ 2147483647 h 1566"/>
                <a:gd name="T58" fmla="*/ 2147483647 w 516"/>
                <a:gd name="T59" fmla="*/ 2147483647 h 1566"/>
                <a:gd name="T60" fmla="*/ 0 w 516"/>
                <a:gd name="T61" fmla="*/ 2147483647 h 15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6"/>
                <a:gd name="T94" fmla="*/ 0 h 1566"/>
                <a:gd name="T95" fmla="*/ 516 w 516"/>
                <a:gd name="T96" fmla="*/ 1566 h 15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6" h="1566">
                  <a:moveTo>
                    <a:pt x="0" y="1561"/>
                  </a:moveTo>
                  <a:cubicBezTo>
                    <a:pt x="0" y="1561"/>
                    <a:pt x="40" y="1341"/>
                    <a:pt x="59" y="1260"/>
                  </a:cubicBezTo>
                  <a:cubicBezTo>
                    <a:pt x="78" y="1179"/>
                    <a:pt x="100" y="1064"/>
                    <a:pt x="109" y="931"/>
                  </a:cubicBezTo>
                  <a:cubicBezTo>
                    <a:pt x="112" y="883"/>
                    <a:pt x="110" y="737"/>
                    <a:pt x="113" y="635"/>
                  </a:cubicBezTo>
                  <a:cubicBezTo>
                    <a:pt x="116" y="533"/>
                    <a:pt x="107" y="498"/>
                    <a:pt x="116" y="435"/>
                  </a:cubicBezTo>
                  <a:cubicBezTo>
                    <a:pt x="123" y="384"/>
                    <a:pt x="117" y="379"/>
                    <a:pt x="118" y="359"/>
                  </a:cubicBezTo>
                  <a:cubicBezTo>
                    <a:pt x="120" y="338"/>
                    <a:pt x="123" y="312"/>
                    <a:pt x="134" y="295"/>
                  </a:cubicBezTo>
                  <a:cubicBezTo>
                    <a:pt x="145" y="278"/>
                    <a:pt x="194" y="215"/>
                    <a:pt x="219" y="191"/>
                  </a:cubicBezTo>
                  <a:cubicBezTo>
                    <a:pt x="244" y="166"/>
                    <a:pt x="326" y="81"/>
                    <a:pt x="326" y="81"/>
                  </a:cubicBezTo>
                  <a:cubicBezTo>
                    <a:pt x="326" y="81"/>
                    <a:pt x="325" y="35"/>
                    <a:pt x="340" y="21"/>
                  </a:cubicBezTo>
                  <a:cubicBezTo>
                    <a:pt x="355" y="5"/>
                    <a:pt x="380" y="0"/>
                    <a:pt x="407" y="6"/>
                  </a:cubicBezTo>
                  <a:cubicBezTo>
                    <a:pt x="435" y="12"/>
                    <a:pt x="452" y="30"/>
                    <a:pt x="464" y="55"/>
                  </a:cubicBezTo>
                  <a:cubicBezTo>
                    <a:pt x="464" y="55"/>
                    <a:pt x="483" y="108"/>
                    <a:pt x="489" y="141"/>
                  </a:cubicBezTo>
                  <a:cubicBezTo>
                    <a:pt x="494" y="173"/>
                    <a:pt x="497" y="182"/>
                    <a:pt x="490" y="220"/>
                  </a:cubicBezTo>
                  <a:cubicBezTo>
                    <a:pt x="482" y="259"/>
                    <a:pt x="471" y="283"/>
                    <a:pt x="470" y="310"/>
                  </a:cubicBezTo>
                  <a:cubicBezTo>
                    <a:pt x="470" y="336"/>
                    <a:pt x="468" y="361"/>
                    <a:pt x="481" y="415"/>
                  </a:cubicBezTo>
                  <a:cubicBezTo>
                    <a:pt x="495" y="468"/>
                    <a:pt x="504" y="533"/>
                    <a:pt x="505" y="545"/>
                  </a:cubicBezTo>
                  <a:cubicBezTo>
                    <a:pt x="506" y="557"/>
                    <a:pt x="516" y="611"/>
                    <a:pt x="513" y="657"/>
                  </a:cubicBezTo>
                  <a:cubicBezTo>
                    <a:pt x="510" y="704"/>
                    <a:pt x="502" y="749"/>
                    <a:pt x="496" y="766"/>
                  </a:cubicBezTo>
                  <a:cubicBezTo>
                    <a:pt x="491" y="783"/>
                    <a:pt x="490" y="790"/>
                    <a:pt x="490" y="792"/>
                  </a:cubicBezTo>
                  <a:cubicBezTo>
                    <a:pt x="490" y="795"/>
                    <a:pt x="490" y="811"/>
                    <a:pt x="488" y="819"/>
                  </a:cubicBezTo>
                  <a:cubicBezTo>
                    <a:pt x="485" y="828"/>
                    <a:pt x="481" y="837"/>
                    <a:pt x="481" y="837"/>
                  </a:cubicBezTo>
                  <a:cubicBezTo>
                    <a:pt x="481" y="837"/>
                    <a:pt x="487" y="856"/>
                    <a:pt x="488" y="871"/>
                  </a:cubicBezTo>
                  <a:cubicBezTo>
                    <a:pt x="489" y="886"/>
                    <a:pt x="495" y="934"/>
                    <a:pt x="485" y="966"/>
                  </a:cubicBezTo>
                  <a:cubicBezTo>
                    <a:pt x="475" y="997"/>
                    <a:pt x="459" y="1022"/>
                    <a:pt x="451" y="1034"/>
                  </a:cubicBezTo>
                  <a:cubicBezTo>
                    <a:pt x="442" y="1045"/>
                    <a:pt x="439" y="1056"/>
                    <a:pt x="435" y="1071"/>
                  </a:cubicBezTo>
                  <a:cubicBezTo>
                    <a:pt x="430" y="1087"/>
                    <a:pt x="428" y="1089"/>
                    <a:pt x="425" y="1116"/>
                  </a:cubicBezTo>
                  <a:cubicBezTo>
                    <a:pt x="421" y="1144"/>
                    <a:pt x="414" y="1194"/>
                    <a:pt x="416" y="1216"/>
                  </a:cubicBezTo>
                  <a:cubicBezTo>
                    <a:pt x="418" y="1238"/>
                    <a:pt x="422" y="1430"/>
                    <a:pt x="423" y="1461"/>
                  </a:cubicBezTo>
                  <a:cubicBezTo>
                    <a:pt x="424" y="1491"/>
                    <a:pt x="416" y="1566"/>
                    <a:pt x="416" y="1566"/>
                  </a:cubicBezTo>
                  <a:lnTo>
                    <a:pt x="0" y="1561"/>
                  </a:ln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 name="Freeform 10">
              <a:extLst>
                <a:ext uri="{FF2B5EF4-FFF2-40B4-BE49-F238E27FC236}">
                  <a16:creationId xmlns="" xmlns:a16="http://schemas.microsoft.com/office/drawing/2014/main" id="{071966AC-FEBD-4B15-B4D7-9F2E705904F3}"/>
                </a:ext>
              </a:extLst>
            </p:cNvPr>
            <p:cNvSpPr>
              <a:spLocks noChangeArrowheads="1"/>
            </p:cNvSpPr>
            <p:nvPr/>
          </p:nvSpPr>
          <p:spPr bwMode="auto">
            <a:xfrm>
              <a:off x="3003882"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0 w 99"/>
                <a:gd name="T11" fmla="*/ 2147483647 h 418"/>
                <a:gd name="T12" fmla="*/ 2147483647 w 99"/>
                <a:gd name="T13" fmla="*/ 2147483647 h 418"/>
                <a:gd name="T14" fmla="*/ 2147483647 w 99"/>
                <a:gd name="T15" fmla="*/ 2147483647 h 418"/>
                <a:gd name="T16" fmla="*/ 2147483647 w 99"/>
                <a:gd name="T17" fmla="*/ 2147483647 h 418"/>
                <a:gd name="T18" fmla="*/ 2147483647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96" y="37"/>
                  </a:moveTo>
                  <a:cubicBezTo>
                    <a:pt x="96" y="37"/>
                    <a:pt x="92" y="81"/>
                    <a:pt x="94" y="90"/>
                  </a:cubicBezTo>
                  <a:cubicBezTo>
                    <a:pt x="96" y="99"/>
                    <a:pt x="92" y="130"/>
                    <a:pt x="93" y="141"/>
                  </a:cubicBezTo>
                  <a:cubicBezTo>
                    <a:pt x="95" y="151"/>
                    <a:pt x="93" y="190"/>
                    <a:pt x="91" y="206"/>
                  </a:cubicBezTo>
                  <a:cubicBezTo>
                    <a:pt x="89" y="222"/>
                    <a:pt x="84" y="260"/>
                    <a:pt x="66" y="300"/>
                  </a:cubicBezTo>
                  <a:cubicBezTo>
                    <a:pt x="49" y="340"/>
                    <a:pt x="0" y="418"/>
                    <a:pt x="0" y="418"/>
                  </a:cubicBezTo>
                  <a:cubicBezTo>
                    <a:pt x="0" y="418"/>
                    <a:pt x="44" y="318"/>
                    <a:pt x="50" y="293"/>
                  </a:cubicBezTo>
                  <a:cubicBezTo>
                    <a:pt x="57" y="268"/>
                    <a:pt x="69" y="164"/>
                    <a:pt x="70" y="135"/>
                  </a:cubicBezTo>
                  <a:cubicBezTo>
                    <a:pt x="71" y="105"/>
                    <a:pt x="87" y="50"/>
                    <a:pt x="89" y="44"/>
                  </a:cubicBezTo>
                  <a:cubicBezTo>
                    <a:pt x="90" y="38"/>
                    <a:pt x="99" y="0"/>
                    <a:pt x="99" y="0"/>
                  </a:cubicBezTo>
                  <a:lnTo>
                    <a:pt x="96"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 name="Freeform 11">
              <a:extLst>
                <a:ext uri="{FF2B5EF4-FFF2-40B4-BE49-F238E27FC236}">
                  <a16:creationId xmlns="" xmlns:a16="http://schemas.microsoft.com/office/drawing/2014/main" id="{9F931828-73B2-4217-8A9B-DB8CC96F4104}"/>
                </a:ext>
              </a:extLst>
            </p:cNvPr>
            <p:cNvSpPr>
              <a:spLocks noChangeArrowheads="1"/>
            </p:cNvSpPr>
            <p:nvPr/>
          </p:nvSpPr>
          <p:spPr bwMode="auto">
            <a:xfrm>
              <a:off x="3294646" y="3420098"/>
              <a:ext cx="297132" cy="241271"/>
            </a:xfrm>
            <a:custGeom>
              <a:avLst/>
              <a:gdLst>
                <a:gd name="T0" fmla="*/ 2147483647 w 113"/>
                <a:gd name="T1" fmla="*/ 2147483647 h 111"/>
                <a:gd name="T2" fmla="*/ 2147483647 w 113"/>
                <a:gd name="T3" fmla="*/ 2147483647 h 111"/>
                <a:gd name="T4" fmla="*/ 2147483647 w 113"/>
                <a:gd name="T5" fmla="*/ 2147483647 h 111"/>
                <a:gd name="T6" fmla="*/ 2147483647 w 113"/>
                <a:gd name="T7" fmla="*/ 2147483647 h 111"/>
                <a:gd name="T8" fmla="*/ 2147483647 w 113"/>
                <a:gd name="T9" fmla="*/ 2147483647 h 111"/>
                <a:gd name="T10" fmla="*/ 2147483647 w 113"/>
                <a:gd name="T11" fmla="*/ 2147483647 h 111"/>
                <a:gd name="T12" fmla="*/ 2147483647 w 113"/>
                <a:gd name="T13" fmla="*/ 2147483647 h 111"/>
                <a:gd name="T14" fmla="*/ 2147483647 w 113"/>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11"/>
                <a:gd name="T26" fmla="*/ 113 w 113"/>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11">
                  <a:moveTo>
                    <a:pt x="1" y="68"/>
                  </a:moveTo>
                  <a:cubicBezTo>
                    <a:pt x="3" y="76"/>
                    <a:pt x="6" y="107"/>
                    <a:pt x="26" y="109"/>
                  </a:cubicBezTo>
                  <a:cubicBezTo>
                    <a:pt x="46" y="111"/>
                    <a:pt x="85" y="108"/>
                    <a:pt x="101" y="100"/>
                  </a:cubicBezTo>
                  <a:cubicBezTo>
                    <a:pt x="110" y="95"/>
                    <a:pt x="113" y="80"/>
                    <a:pt x="108" y="59"/>
                  </a:cubicBezTo>
                  <a:cubicBezTo>
                    <a:pt x="102" y="33"/>
                    <a:pt x="89" y="14"/>
                    <a:pt x="75" y="8"/>
                  </a:cubicBezTo>
                  <a:cubicBezTo>
                    <a:pt x="56" y="0"/>
                    <a:pt x="27" y="3"/>
                    <a:pt x="17" y="13"/>
                  </a:cubicBezTo>
                  <a:cubicBezTo>
                    <a:pt x="6" y="22"/>
                    <a:pt x="2" y="41"/>
                    <a:pt x="1" y="50"/>
                  </a:cubicBezTo>
                  <a:cubicBezTo>
                    <a:pt x="0" y="60"/>
                    <a:pt x="1" y="68"/>
                    <a:pt x="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3" name="Freeform 12">
              <a:extLst>
                <a:ext uri="{FF2B5EF4-FFF2-40B4-BE49-F238E27FC236}">
                  <a16:creationId xmlns="" xmlns:a16="http://schemas.microsoft.com/office/drawing/2014/main" id="{82544A47-7DD1-43F1-BD7E-21508FE81018}"/>
                </a:ext>
              </a:extLst>
            </p:cNvPr>
            <p:cNvSpPr>
              <a:spLocks noChangeArrowheads="1"/>
            </p:cNvSpPr>
            <p:nvPr/>
          </p:nvSpPr>
          <p:spPr bwMode="auto">
            <a:xfrm>
              <a:off x="3307381" y="3943882"/>
              <a:ext cx="237706" cy="43306"/>
            </a:xfrm>
            <a:custGeom>
              <a:avLst/>
              <a:gdLst>
                <a:gd name="T0" fmla="*/ 2147483647 w 90"/>
                <a:gd name="T1" fmla="*/ 2147483647 h 20"/>
                <a:gd name="T2" fmla="*/ 2147483647 w 90"/>
                <a:gd name="T3" fmla="*/ 2147483647 h 20"/>
                <a:gd name="T4" fmla="*/ 2147483647 w 90"/>
                <a:gd name="T5" fmla="*/ 2147483647 h 20"/>
                <a:gd name="T6" fmla="*/ 2147483647 w 90"/>
                <a:gd name="T7" fmla="*/ 2147483647 h 20"/>
                <a:gd name="T8" fmla="*/ 2147483647 w 90"/>
                <a:gd name="T9" fmla="*/ 2147483647 h 20"/>
                <a:gd name="T10" fmla="*/ 0 60000 65536"/>
                <a:gd name="T11" fmla="*/ 0 60000 65536"/>
                <a:gd name="T12" fmla="*/ 0 60000 65536"/>
                <a:gd name="T13" fmla="*/ 0 60000 65536"/>
                <a:gd name="T14" fmla="*/ 0 60000 65536"/>
                <a:gd name="T15" fmla="*/ 0 w 90"/>
                <a:gd name="T16" fmla="*/ 0 h 20"/>
                <a:gd name="T17" fmla="*/ 90 w 90"/>
                <a:gd name="T18" fmla="*/ 20 h 20"/>
              </a:gdLst>
              <a:ahLst/>
              <a:cxnLst>
                <a:cxn ang="T10">
                  <a:pos x="T0" y="T1"/>
                </a:cxn>
                <a:cxn ang="T11">
                  <a:pos x="T2" y="T3"/>
                </a:cxn>
                <a:cxn ang="T12">
                  <a:pos x="T4" y="T5"/>
                </a:cxn>
                <a:cxn ang="T13">
                  <a:pos x="T6" y="T7"/>
                </a:cxn>
                <a:cxn ang="T14">
                  <a:pos x="T8" y="T9"/>
                </a:cxn>
              </a:cxnLst>
              <a:rect l="T15" t="T16" r="T17" b="T18"/>
              <a:pathLst>
                <a:path w="90" h="20">
                  <a:moveTo>
                    <a:pt x="3" y="7"/>
                  </a:moveTo>
                  <a:cubicBezTo>
                    <a:pt x="29" y="20"/>
                    <a:pt x="59" y="16"/>
                    <a:pt x="86" y="11"/>
                  </a:cubicBezTo>
                  <a:cubicBezTo>
                    <a:pt x="90" y="11"/>
                    <a:pt x="88" y="5"/>
                    <a:pt x="85" y="5"/>
                  </a:cubicBezTo>
                  <a:cubicBezTo>
                    <a:pt x="59" y="10"/>
                    <a:pt x="30" y="14"/>
                    <a:pt x="7" y="2"/>
                  </a:cubicBezTo>
                  <a:cubicBezTo>
                    <a:pt x="3" y="0"/>
                    <a:pt x="0" y="6"/>
                    <a:pt x="3"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 name="Freeform 13">
              <a:extLst>
                <a:ext uri="{FF2B5EF4-FFF2-40B4-BE49-F238E27FC236}">
                  <a16:creationId xmlns="" xmlns:a16="http://schemas.microsoft.com/office/drawing/2014/main" id="{E81EAC28-D48D-4F46-A100-D7621CF0BC38}"/>
                </a:ext>
              </a:extLst>
            </p:cNvPr>
            <p:cNvSpPr>
              <a:spLocks noChangeArrowheads="1"/>
            </p:cNvSpPr>
            <p:nvPr/>
          </p:nvSpPr>
          <p:spPr bwMode="auto">
            <a:xfrm>
              <a:off x="3330728" y="3890267"/>
              <a:ext cx="203748" cy="20621"/>
            </a:xfrm>
            <a:custGeom>
              <a:avLst/>
              <a:gdLst>
                <a:gd name="T0" fmla="*/ 2147483647 w 77"/>
                <a:gd name="T1" fmla="*/ 2147483647 h 10"/>
                <a:gd name="T2" fmla="*/ 2147483647 w 77"/>
                <a:gd name="T3" fmla="*/ 2147483647 h 10"/>
                <a:gd name="T4" fmla="*/ 2147483647 w 77"/>
                <a:gd name="T5" fmla="*/ 2147483647 h 10"/>
                <a:gd name="T6" fmla="*/ 2147483647 w 77"/>
                <a:gd name="T7" fmla="*/ 2147483647 h 10"/>
                <a:gd name="T8" fmla="*/ 2147483647 w 77"/>
                <a:gd name="T9" fmla="*/ 2147483647 h 10"/>
                <a:gd name="T10" fmla="*/ 0 60000 65536"/>
                <a:gd name="T11" fmla="*/ 0 60000 65536"/>
                <a:gd name="T12" fmla="*/ 0 60000 65536"/>
                <a:gd name="T13" fmla="*/ 0 60000 65536"/>
                <a:gd name="T14" fmla="*/ 0 60000 65536"/>
                <a:gd name="T15" fmla="*/ 0 w 77"/>
                <a:gd name="T16" fmla="*/ 0 h 10"/>
                <a:gd name="T17" fmla="*/ 77 w 77"/>
                <a:gd name="T18" fmla="*/ 10 h 10"/>
              </a:gdLst>
              <a:ahLst/>
              <a:cxnLst>
                <a:cxn ang="T10">
                  <a:pos x="T0" y="T1"/>
                </a:cxn>
                <a:cxn ang="T11">
                  <a:pos x="T2" y="T3"/>
                </a:cxn>
                <a:cxn ang="T12">
                  <a:pos x="T4" y="T5"/>
                </a:cxn>
                <a:cxn ang="T13">
                  <a:pos x="T6" y="T7"/>
                </a:cxn>
                <a:cxn ang="T14">
                  <a:pos x="T8" y="T9"/>
                </a:cxn>
              </a:cxnLst>
              <a:rect l="T15" t="T16" r="T17" b="T18"/>
              <a:pathLst>
                <a:path w="77" h="10">
                  <a:moveTo>
                    <a:pt x="4" y="9"/>
                  </a:moveTo>
                  <a:cubicBezTo>
                    <a:pt x="27" y="9"/>
                    <a:pt x="50" y="10"/>
                    <a:pt x="73" y="7"/>
                  </a:cubicBezTo>
                  <a:cubicBezTo>
                    <a:pt x="77" y="6"/>
                    <a:pt x="77" y="0"/>
                    <a:pt x="73" y="1"/>
                  </a:cubicBezTo>
                  <a:cubicBezTo>
                    <a:pt x="50" y="3"/>
                    <a:pt x="27" y="3"/>
                    <a:pt x="4" y="3"/>
                  </a:cubicBezTo>
                  <a:cubicBezTo>
                    <a:pt x="0" y="3"/>
                    <a:pt x="0" y="9"/>
                    <a:pt x="4" y="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 name="Freeform 14">
              <a:extLst>
                <a:ext uri="{FF2B5EF4-FFF2-40B4-BE49-F238E27FC236}">
                  <a16:creationId xmlns="" xmlns:a16="http://schemas.microsoft.com/office/drawing/2014/main" id="{F55BD6F9-2066-45F5-BBF1-33314CB260FD}"/>
                </a:ext>
              </a:extLst>
            </p:cNvPr>
            <p:cNvSpPr>
              <a:spLocks noChangeArrowheads="1"/>
            </p:cNvSpPr>
            <p:nvPr/>
          </p:nvSpPr>
          <p:spPr bwMode="auto">
            <a:xfrm>
              <a:off x="3589657" y="5230659"/>
              <a:ext cx="89140" cy="134040"/>
            </a:xfrm>
            <a:custGeom>
              <a:avLst/>
              <a:gdLst>
                <a:gd name="T0" fmla="*/ 2147483647 w 34"/>
                <a:gd name="T1" fmla="*/ 2147483647 h 61"/>
                <a:gd name="T2" fmla="*/ 2147483647 w 34"/>
                <a:gd name="T3" fmla="*/ 2147483647 h 61"/>
                <a:gd name="T4" fmla="*/ 2147483647 w 34"/>
                <a:gd name="T5" fmla="*/ 2147483647 h 61"/>
                <a:gd name="T6" fmla="*/ 2147483647 w 34"/>
                <a:gd name="T7" fmla="*/ 2147483647 h 61"/>
                <a:gd name="T8" fmla="*/ 2147483647 w 34"/>
                <a:gd name="T9" fmla="*/ 2147483647 h 61"/>
                <a:gd name="T10" fmla="*/ 0 60000 65536"/>
                <a:gd name="T11" fmla="*/ 0 60000 65536"/>
                <a:gd name="T12" fmla="*/ 0 60000 65536"/>
                <a:gd name="T13" fmla="*/ 0 60000 65536"/>
                <a:gd name="T14" fmla="*/ 0 60000 65536"/>
                <a:gd name="T15" fmla="*/ 0 w 34"/>
                <a:gd name="T16" fmla="*/ 0 h 61"/>
                <a:gd name="T17" fmla="*/ 34 w 34"/>
                <a:gd name="T18" fmla="*/ 61 h 61"/>
              </a:gdLst>
              <a:ahLst/>
              <a:cxnLst>
                <a:cxn ang="T10">
                  <a:pos x="T0" y="T1"/>
                </a:cxn>
                <a:cxn ang="T11">
                  <a:pos x="T2" y="T3"/>
                </a:cxn>
                <a:cxn ang="T12">
                  <a:pos x="T4" y="T5"/>
                </a:cxn>
                <a:cxn ang="T13">
                  <a:pos x="T6" y="T7"/>
                </a:cxn>
                <a:cxn ang="T14">
                  <a:pos x="T8" y="T9"/>
                </a:cxn>
              </a:cxnLst>
              <a:rect l="T15" t="T16" r="T17" b="T18"/>
              <a:pathLst>
                <a:path w="34" h="61">
                  <a:moveTo>
                    <a:pt x="27" y="4"/>
                  </a:moveTo>
                  <a:cubicBezTo>
                    <a:pt x="22" y="22"/>
                    <a:pt x="15" y="39"/>
                    <a:pt x="3" y="54"/>
                  </a:cubicBezTo>
                  <a:cubicBezTo>
                    <a:pt x="0" y="57"/>
                    <a:pt x="5" y="61"/>
                    <a:pt x="7" y="58"/>
                  </a:cubicBezTo>
                  <a:cubicBezTo>
                    <a:pt x="20" y="43"/>
                    <a:pt x="28" y="24"/>
                    <a:pt x="33" y="5"/>
                  </a:cubicBezTo>
                  <a:cubicBezTo>
                    <a:pt x="34" y="2"/>
                    <a:pt x="28" y="0"/>
                    <a:pt x="27" y="4"/>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6" name="Freeform 15">
              <a:extLst>
                <a:ext uri="{FF2B5EF4-FFF2-40B4-BE49-F238E27FC236}">
                  <a16:creationId xmlns="" xmlns:a16="http://schemas.microsoft.com/office/drawing/2014/main" id="{8315EAD6-B1CA-451A-959C-48AF49E15DB5}"/>
                </a:ext>
              </a:extLst>
            </p:cNvPr>
            <p:cNvSpPr>
              <a:spLocks noChangeArrowheads="1"/>
            </p:cNvSpPr>
            <p:nvPr/>
          </p:nvSpPr>
          <p:spPr bwMode="auto">
            <a:xfrm>
              <a:off x="3044206" y="4051114"/>
              <a:ext cx="133710" cy="55678"/>
            </a:xfrm>
            <a:custGeom>
              <a:avLst/>
              <a:gdLst>
                <a:gd name="T0" fmla="*/ 2147483647 w 51"/>
                <a:gd name="T1" fmla="*/ 2147483647 h 26"/>
                <a:gd name="T2" fmla="*/ 2147483647 w 51"/>
                <a:gd name="T3" fmla="*/ 2147483647 h 26"/>
                <a:gd name="T4" fmla="*/ 2147483647 w 51"/>
                <a:gd name="T5" fmla="*/ 2147483647 h 26"/>
                <a:gd name="T6" fmla="*/ 2147483647 w 51"/>
                <a:gd name="T7" fmla="*/ 2147483647 h 26"/>
                <a:gd name="T8" fmla="*/ 2147483647 w 51"/>
                <a:gd name="T9" fmla="*/ 2147483647 h 26"/>
                <a:gd name="T10" fmla="*/ 0 60000 65536"/>
                <a:gd name="T11" fmla="*/ 0 60000 65536"/>
                <a:gd name="T12" fmla="*/ 0 60000 65536"/>
                <a:gd name="T13" fmla="*/ 0 60000 65536"/>
                <a:gd name="T14" fmla="*/ 0 60000 65536"/>
                <a:gd name="T15" fmla="*/ 0 w 51"/>
                <a:gd name="T16" fmla="*/ 0 h 26"/>
                <a:gd name="T17" fmla="*/ 51 w 51"/>
                <a:gd name="T18" fmla="*/ 26 h 26"/>
              </a:gdLst>
              <a:ahLst/>
              <a:cxnLst>
                <a:cxn ang="T10">
                  <a:pos x="T0" y="T1"/>
                </a:cxn>
                <a:cxn ang="T11">
                  <a:pos x="T2" y="T3"/>
                </a:cxn>
                <a:cxn ang="T12">
                  <a:pos x="T4" y="T5"/>
                </a:cxn>
                <a:cxn ang="T13">
                  <a:pos x="T6" y="T7"/>
                </a:cxn>
                <a:cxn ang="T14">
                  <a:pos x="T8" y="T9"/>
                </a:cxn>
              </a:cxnLst>
              <a:rect l="T15" t="T16" r="T17" b="T18"/>
              <a:pathLst>
                <a:path w="51" h="26">
                  <a:moveTo>
                    <a:pt x="48" y="19"/>
                  </a:moveTo>
                  <a:cubicBezTo>
                    <a:pt x="38" y="8"/>
                    <a:pt x="19" y="0"/>
                    <a:pt x="4" y="4"/>
                  </a:cubicBezTo>
                  <a:cubicBezTo>
                    <a:pt x="0" y="5"/>
                    <a:pt x="2" y="11"/>
                    <a:pt x="6" y="10"/>
                  </a:cubicBezTo>
                  <a:cubicBezTo>
                    <a:pt x="19" y="6"/>
                    <a:pt x="35" y="14"/>
                    <a:pt x="44" y="23"/>
                  </a:cubicBezTo>
                  <a:cubicBezTo>
                    <a:pt x="47" y="26"/>
                    <a:pt x="51" y="22"/>
                    <a:pt x="48" y="1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 name="Freeform 16">
              <a:extLst>
                <a:ext uri="{FF2B5EF4-FFF2-40B4-BE49-F238E27FC236}">
                  <a16:creationId xmlns="" xmlns:a16="http://schemas.microsoft.com/office/drawing/2014/main" id="{13B08179-D272-4EF3-942E-413A5148B9F5}"/>
                </a:ext>
              </a:extLst>
            </p:cNvPr>
            <p:cNvSpPr>
              <a:spLocks noChangeArrowheads="1"/>
            </p:cNvSpPr>
            <p:nvPr/>
          </p:nvSpPr>
          <p:spPr bwMode="auto">
            <a:xfrm>
              <a:off x="3143959" y="4009871"/>
              <a:ext cx="42447" cy="30933"/>
            </a:xfrm>
            <a:custGeom>
              <a:avLst/>
              <a:gdLst>
                <a:gd name="T0" fmla="*/ 2147483647 w 16"/>
                <a:gd name="T1" fmla="*/ 2147483647 h 14"/>
                <a:gd name="T2" fmla="*/ 2147483647 w 16"/>
                <a:gd name="T3" fmla="*/ 2147483647 h 14"/>
                <a:gd name="T4" fmla="*/ 2147483647 w 16"/>
                <a:gd name="T5" fmla="*/ 2147483647 h 14"/>
                <a:gd name="T6" fmla="*/ 2147483647 w 16"/>
                <a:gd name="T7" fmla="*/ 2147483647 h 14"/>
                <a:gd name="T8" fmla="*/ 2147483647 w 16"/>
                <a:gd name="T9" fmla="*/ 2147483647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7"/>
                  </a:moveTo>
                  <a:cubicBezTo>
                    <a:pt x="11" y="5"/>
                    <a:pt x="9" y="3"/>
                    <a:pt x="5" y="2"/>
                  </a:cubicBezTo>
                  <a:cubicBezTo>
                    <a:pt x="1" y="0"/>
                    <a:pt x="0" y="6"/>
                    <a:pt x="4" y="8"/>
                  </a:cubicBezTo>
                  <a:cubicBezTo>
                    <a:pt x="6" y="8"/>
                    <a:pt x="8" y="10"/>
                    <a:pt x="9" y="12"/>
                  </a:cubicBezTo>
                  <a:cubicBezTo>
                    <a:pt x="12" y="14"/>
                    <a:pt x="16" y="10"/>
                    <a:pt x="14"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 name="Freeform 17">
              <a:extLst>
                <a:ext uri="{FF2B5EF4-FFF2-40B4-BE49-F238E27FC236}">
                  <a16:creationId xmlns="" xmlns:a16="http://schemas.microsoft.com/office/drawing/2014/main" id="{8725D010-E6CB-4817-AB0B-3E88B5C94BB5}"/>
                </a:ext>
              </a:extLst>
            </p:cNvPr>
            <p:cNvSpPr>
              <a:spLocks noChangeArrowheads="1"/>
            </p:cNvSpPr>
            <p:nvPr/>
          </p:nvSpPr>
          <p:spPr bwMode="auto">
            <a:xfrm>
              <a:off x="9082361" y="3401538"/>
              <a:ext cx="1290403" cy="3258184"/>
            </a:xfrm>
            <a:custGeom>
              <a:avLst/>
              <a:gdLst>
                <a:gd name="T0" fmla="*/ 2147483647 w 490"/>
                <a:gd name="T1" fmla="*/ 2147483647 h 1491"/>
                <a:gd name="T2" fmla="*/ 2147483647 w 490"/>
                <a:gd name="T3" fmla="*/ 2147483647 h 1491"/>
                <a:gd name="T4" fmla="*/ 2147483647 w 490"/>
                <a:gd name="T5" fmla="*/ 2147483647 h 1491"/>
                <a:gd name="T6" fmla="*/ 2147483647 w 490"/>
                <a:gd name="T7" fmla="*/ 2147483647 h 1491"/>
                <a:gd name="T8" fmla="*/ 2147483647 w 490"/>
                <a:gd name="T9" fmla="*/ 2147483647 h 1491"/>
                <a:gd name="T10" fmla="*/ 2147483647 w 490"/>
                <a:gd name="T11" fmla="*/ 2147483647 h 1491"/>
                <a:gd name="T12" fmla="*/ 2147483647 w 490"/>
                <a:gd name="T13" fmla="*/ 2147483647 h 1491"/>
                <a:gd name="T14" fmla="*/ 2147483647 w 490"/>
                <a:gd name="T15" fmla="*/ 2147483647 h 1491"/>
                <a:gd name="T16" fmla="*/ 2147483647 w 490"/>
                <a:gd name="T17" fmla="*/ 2147483647 h 1491"/>
                <a:gd name="T18" fmla="*/ 2147483647 w 490"/>
                <a:gd name="T19" fmla="*/ 2147483647 h 1491"/>
                <a:gd name="T20" fmla="*/ 2147483647 w 490"/>
                <a:gd name="T21" fmla="*/ 2147483647 h 1491"/>
                <a:gd name="T22" fmla="*/ 2147483647 w 490"/>
                <a:gd name="T23" fmla="*/ 2147483647 h 1491"/>
                <a:gd name="T24" fmla="*/ 2147483647 w 490"/>
                <a:gd name="T25" fmla="*/ 2147483647 h 1491"/>
                <a:gd name="T26" fmla="*/ 2147483647 w 490"/>
                <a:gd name="T27" fmla="*/ 2147483647 h 1491"/>
                <a:gd name="T28" fmla="*/ 2147483647 w 490"/>
                <a:gd name="T29" fmla="*/ 2147483647 h 1491"/>
                <a:gd name="T30" fmla="*/ 2147483647 w 490"/>
                <a:gd name="T31" fmla="*/ 2147483647 h 1491"/>
                <a:gd name="T32" fmla="*/ 2147483647 w 490"/>
                <a:gd name="T33" fmla="*/ 2147483647 h 1491"/>
                <a:gd name="T34" fmla="*/ 2147483647 w 490"/>
                <a:gd name="T35" fmla="*/ 2147483647 h 1491"/>
                <a:gd name="T36" fmla="*/ 2147483647 w 490"/>
                <a:gd name="T37" fmla="*/ 2147483647 h 1491"/>
                <a:gd name="T38" fmla="*/ 2147483647 w 490"/>
                <a:gd name="T39" fmla="*/ 2147483647 h 1491"/>
                <a:gd name="T40" fmla="*/ 2147483647 w 490"/>
                <a:gd name="T41" fmla="*/ 2147483647 h 1491"/>
                <a:gd name="T42" fmla="*/ 2147483647 w 490"/>
                <a:gd name="T43" fmla="*/ 2147483647 h 1491"/>
                <a:gd name="T44" fmla="*/ 2147483647 w 490"/>
                <a:gd name="T45" fmla="*/ 2147483647 h 1491"/>
                <a:gd name="T46" fmla="*/ 2147483647 w 490"/>
                <a:gd name="T47" fmla="*/ 2147483647 h 1491"/>
                <a:gd name="T48" fmla="*/ 2147483647 w 490"/>
                <a:gd name="T49" fmla="*/ 2147483647 h 1491"/>
                <a:gd name="T50" fmla="*/ 2147483647 w 490"/>
                <a:gd name="T51" fmla="*/ 2147483647 h 1491"/>
                <a:gd name="T52" fmla="*/ 2147483647 w 490"/>
                <a:gd name="T53" fmla="*/ 2147483647 h 1491"/>
                <a:gd name="T54" fmla="*/ 2147483647 w 490"/>
                <a:gd name="T55" fmla="*/ 2147483647 h 1491"/>
                <a:gd name="T56" fmla="*/ 2147483647 w 490"/>
                <a:gd name="T57" fmla="*/ 2147483647 h 14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0"/>
                <a:gd name="T88" fmla="*/ 0 h 1491"/>
                <a:gd name="T89" fmla="*/ 490 w 490"/>
                <a:gd name="T90" fmla="*/ 1491 h 14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0" h="1491">
                  <a:moveTo>
                    <a:pt x="471" y="1333"/>
                  </a:moveTo>
                  <a:cubicBezTo>
                    <a:pt x="452" y="1252"/>
                    <a:pt x="415" y="1064"/>
                    <a:pt x="407" y="931"/>
                  </a:cubicBezTo>
                  <a:cubicBezTo>
                    <a:pt x="404" y="883"/>
                    <a:pt x="406" y="737"/>
                    <a:pt x="403" y="635"/>
                  </a:cubicBezTo>
                  <a:cubicBezTo>
                    <a:pt x="399" y="533"/>
                    <a:pt x="409" y="498"/>
                    <a:pt x="399" y="435"/>
                  </a:cubicBezTo>
                  <a:cubicBezTo>
                    <a:pt x="392" y="384"/>
                    <a:pt x="398" y="379"/>
                    <a:pt x="397" y="359"/>
                  </a:cubicBezTo>
                  <a:cubicBezTo>
                    <a:pt x="396" y="338"/>
                    <a:pt x="393" y="312"/>
                    <a:pt x="382" y="295"/>
                  </a:cubicBezTo>
                  <a:cubicBezTo>
                    <a:pt x="371" y="278"/>
                    <a:pt x="322" y="215"/>
                    <a:pt x="297" y="191"/>
                  </a:cubicBezTo>
                  <a:cubicBezTo>
                    <a:pt x="272" y="166"/>
                    <a:pt x="189" y="81"/>
                    <a:pt x="189" y="81"/>
                  </a:cubicBezTo>
                  <a:cubicBezTo>
                    <a:pt x="189" y="81"/>
                    <a:pt x="190" y="35"/>
                    <a:pt x="176" y="21"/>
                  </a:cubicBezTo>
                  <a:cubicBezTo>
                    <a:pt x="161" y="5"/>
                    <a:pt x="136" y="0"/>
                    <a:pt x="108" y="6"/>
                  </a:cubicBezTo>
                  <a:cubicBezTo>
                    <a:pt x="81" y="12"/>
                    <a:pt x="64" y="30"/>
                    <a:pt x="51" y="55"/>
                  </a:cubicBezTo>
                  <a:cubicBezTo>
                    <a:pt x="51" y="55"/>
                    <a:pt x="33" y="108"/>
                    <a:pt x="27" y="141"/>
                  </a:cubicBezTo>
                  <a:cubicBezTo>
                    <a:pt x="21" y="173"/>
                    <a:pt x="19" y="182"/>
                    <a:pt x="26" y="220"/>
                  </a:cubicBezTo>
                  <a:cubicBezTo>
                    <a:pt x="33" y="259"/>
                    <a:pt x="45" y="283"/>
                    <a:pt x="45" y="310"/>
                  </a:cubicBezTo>
                  <a:cubicBezTo>
                    <a:pt x="46" y="336"/>
                    <a:pt x="48" y="361"/>
                    <a:pt x="34" y="415"/>
                  </a:cubicBezTo>
                  <a:cubicBezTo>
                    <a:pt x="21" y="468"/>
                    <a:pt x="11" y="533"/>
                    <a:pt x="10" y="545"/>
                  </a:cubicBezTo>
                  <a:cubicBezTo>
                    <a:pt x="9" y="557"/>
                    <a:pt x="0" y="611"/>
                    <a:pt x="3" y="657"/>
                  </a:cubicBezTo>
                  <a:cubicBezTo>
                    <a:pt x="5" y="704"/>
                    <a:pt x="13" y="749"/>
                    <a:pt x="19" y="766"/>
                  </a:cubicBezTo>
                  <a:cubicBezTo>
                    <a:pt x="25" y="783"/>
                    <a:pt x="26" y="790"/>
                    <a:pt x="26" y="792"/>
                  </a:cubicBezTo>
                  <a:cubicBezTo>
                    <a:pt x="26" y="795"/>
                    <a:pt x="25" y="811"/>
                    <a:pt x="28" y="819"/>
                  </a:cubicBezTo>
                  <a:cubicBezTo>
                    <a:pt x="31" y="828"/>
                    <a:pt x="34" y="837"/>
                    <a:pt x="34" y="837"/>
                  </a:cubicBezTo>
                  <a:cubicBezTo>
                    <a:pt x="34" y="837"/>
                    <a:pt x="29" y="856"/>
                    <a:pt x="28" y="871"/>
                  </a:cubicBezTo>
                  <a:cubicBezTo>
                    <a:pt x="27" y="886"/>
                    <a:pt x="21" y="934"/>
                    <a:pt x="31" y="966"/>
                  </a:cubicBezTo>
                  <a:cubicBezTo>
                    <a:pt x="40" y="997"/>
                    <a:pt x="56" y="1022"/>
                    <a:pt x="65" y="1034"/>
                  </a:cubicBezTo>
                  <a:cubicBezTo>
                    <a:pt x="73" y="1045"/>
                    <a:pt x="76" y="1056"/>
                    <a:pt x="81" y="1071"/>
                  </a:cubicBezTo>
                  <a:cubicBezTo>
                    <a:pt x="86" y="1087"/>
                    <a:pt x="87" y="1089"/>
                    <a:pt x="91" y="1116"/>
                  </a:cubicBezTo>
                  <a:cubicBezTo>
                    <a:pt x="94" y="1144"/>
                    <a:pt x="101" y="1194"/>
                    <a:pt x="100" y="1216"/>
                  </a:cubicBezTo>
                  <a:cubicBezTo>
                    <a:pt x="98" y="1238"/>
                    <a:pt x="93" y="1430"/>
                    <a:pt x="92" y="1461"/>
                  </a:cubicBezTo>
                  <a:cubicBezTo>
                    <a:pt x="91" y="1491"/>
                    <a:pt x="490" y="1414"/>
                    <a:pt x="471" y="1333"/>
                  </a:cubicBez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 name="Freeform 18">
              <a:extLst>
                <a:ext uri="{FF2B5EF4-FFF2-40B4-BE49-F238E27FC236}">
                  <a16:creationId xmlns="" xmlns:a16="http://schemas.microsoft.com/office/drawing/2014/main" id="{215C4FC3-09C0-4E78-B158-24E984210493}"/>
                </a:ext>
              </a:extLst>
            </p:cNvPr>
            <p:cNvSpPr>
              <a:spLocks noChangeArrowheads="1"/>
            </p:cNvSpPr>
            <p:nvPr/>
          </p:nvSpPr>
          <p:spPr bwMode="auto">
            <a:xfrm>
              <a:off x="9583241"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2147483647 w 99"/>
                <a:gd name="T11" fmla="*/ 2147483647 h 418"/>
                <a:gd name="T12" fmla="*/ 2147483647 w 99"/>
                <a:gd name="T13" fmla="*/ 2147483647 h 418"/>
                <a:gd name="T14" fmla="*/ 2147483647 w 99"/>
                <a:gd name="T15" fmla="*/ 2147483647 h 418"/>
                <a:gd name="T16" fmla="*/ 2147483647 w 99"/>
                <a:gd name="T17" fmla="*/ 2147483647 h 418"/>
                <a:gd name="T18" fmla="*/ 0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3" y="37"/>
                  </a:moveTo>
                  <a:cubicBezTo>
                    <a:pt x="3" y="37"/>
                    <a:pt x="6" y="81"/>
                    <a:pt x="4" y="90"/>
                  </a:cubicBezTo>
                  <a:cubicBezTo>
                    <a:pt x="3" y="99"/>
                    <a:pt x="6" y="130"/>
                    <a:pt x="5" y="141"/>
                  </a:cubicBezTo>
                  <a:cubicBezTo>
                    <a:pt x="4" y="151"/>
                    <a:pt x="5" y="190"/>
                    <a:pt x="7" y="206"/>
                  </a:cubicBezTo>
                  <a:cubicBezTo>
                    <a:pt x="9" y="222"/>
                    <a:pt x="15" y="260"/>
                    <a:pt x="32" y="300"/>
                  </a:cubicBezTo>
                  <a:cubicBezTo>
                    <a:pt x="49" y="340"/>
                    <a:pt x="99" y="418"/>
                    <a:pt x="99" y="418"/>
                  </a:cubicBezTo>
                  <a:cubicBezTo>
                    <a:pt x="99" y="418"/>
                    <a:pt x="55" y="318"/>
                    <a:pt x="48" y="293"/>
                  </a:cubicBezTo>
                  <a:cubicBezTo>
                    <a:pt x="41" y="268"/>
                    <a:pt x="30" y="164"/>
                    <a:pt x="29" y="135"/>
                  </a:cubicBezTo>
                  <a:cubicBezTo>
                    <a:pt x="28" y="105"/>
                    <a:pt x="11" y="50"/>
                    <a:pt x="10" y="44"/>
                  </a:cubicBezTo>
                  <a:cubicBezTo>
                    <a:pt x="8" y="38"/>
                    <a:pt x="0" y="0"/>
                    <a:pt x="0" y="0"/>
                  </a:cubicBezTo>
                  <a:lnTo>
                    <a:pt x="3"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 name="Freeform 19">
              <a:extLst>
                <a:ext uri="{FF2B5EF4-FFF2-40B4-BE49-F238E27FC236}">
                  <a16:creationId xmlns="" xmlns:a16="http://schemas.microsoft.com/office/drawing/2014/main" id="{9C92C0AC-ACC8-4A68-92B7-FCC4F1AE5657}"/>
                </a:ext>
              </a:extLst>
            </p:cNvPr>
            <p:cNvSpPr>
              <a:spLocks noChangeArrowheads="1"/>
            </p:cNvSpPr>
            <p:nvPr/>
          </p:nvSpPr>
          <p:spPr bwMode="auto">
            <a:xfrm>
              <a:off x="9256395" y="3420098"/>
              <a:ext cx="295011" cy="241271"/>
            </a:xfrm>
            <a:custGeom>
              <a:avLst/>
              <a:gdLst>
                <a:gd name="T0" fmla="*/ 2147483647 w 112"/>
                <a:gd name="T1" fmla="*/ 2147483647 h 111"/>
                <a:gd name="T2" fmla="*/ 2147483647 w 112"/>
                <a:gd name="T3" fmla="*/ 2147483647 h 111"/>
                <a:gd name="T4" fmla="*/ 2147483647 w 112"/>
                <a:gd name="T5" fmla="*/ 2147483647 h 111"/>
                <a:gd name="T6" fmla="*/ 2147483647 w 112"/>
                <a:gd name="T7" fmla="*/ 2147483647 h 111"/>
                <a:gd name="T8" fmla="*/ 2147483647 w 112"/>
                <a:gd name="T9" fmla="*/ 2147483647 h 111"/>
                <a:gd name="T10" fmla="*/ 2147483647 w 112"/>
                <a:gd name="T11" fmla="*/ 2147483647 h 111"/>
                <a:gd name="T12" fmla="*/ 2147483647 w 112"/>
                <a:gd name="T13" fmla="*/ 2147483647 h 111"/>
                <a:gd name="T14" fmla="*/ 2147483647 w 112"/>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111"/>
                <a:gd name="T26" fmla="*/ 112 w 112"/>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111">
                  <a:moveTo>
                    <a:pt x="111" y="68"/>
                  </a:moveTo>
                  <a:cubicBezTo>
                    <a:pt x="110" y="76"/>
                    <a:pt x="106" y="107"/>
                    <a:pt x="86" y="109"/>
                  </a:cubicBezTo>
                  <a:cubicBezTo>
                    <a:pt x="67" y="111"/>
                    <a:pt x="27" y="108"/>
                    <a:pt x="12" y="100"/>
                  </a:cubicBezTo>
                  <a:cubicBezTo>
                    <a:pt x="3" y="95"/>
                    <a:pt x="0" y="80"/>
                    <a:pt x="4" y="59"/>
                  </a:cubicBezTo>
                  <a:cubicBezTo>
                    <a:pt x="11" y="33"/>
                    <a:pt x="24" y="14"/>
                    <a:pt x="38" y="8"/>
                  </a:cubicBezTo>
                  <a:cubicBezTo>
                    <a:pt x="57" y="0"/>
                    <a:pt x="85" y="3"/>
                    <a:pt x="96" y="13"/>
                  </a:cubicBezTo>
                  <a:cubicBezTo>
                    <a:pt x="107" y="22"/>
                    <a:pt x="111" y="41"/>
                    <a:pt x="111" y="50"/>
                  </a:cubicBezTo>
                  <a:cubicBezTo>
                    <a:pt x="112" y="60"/>
                    <a:pt x="111" y="68"/>
                    <a:pt x="11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 name="Freeform 20">
              <a:extLst>
                <a:ext uri="{FF2B5EF4-FFF2-40B4-BE49-F238E27FC236}">
                  <a16:creationId xmlns="" xmlns:a16="http://schemas.microsoft.com/office/drawing/2014/main" id="{B8BA6A4E-13B4-43D2-B7AE-F374C9EED917}"/>
                </a:ext>
              </a:extLst>
            </p:cNvPr>
            <p:cNvSpPr>
              <a:spLocks noChangeArrowheads="1"/>
            </p:cNvSpPr>
            <p:nvPr/>
          </p:nvSpPr>
          <p:spPr bwMode="auto">
            <a:xfrm>
              <a:off x="9300964" y="3943882"/>
              <a:ext cx="239829" cy="43306"/>
            </a:xfrm>
            <a:custGeom>
              <a:avLst/>
              <a:gdLst>
                <a:gd name="T0" fmla="*/ 2147483647 w 91"/>
                <a:gd name="T1" fmla="*/ 2147483647 h 20"/>
                <a:gd name="T2" fmla="*/ 2147483647 w 91"/>
                <a:gd name="T3" fmla="*/ 2147483647 h 20"/>
                <a:gd name="T4" fmla="*/ 2147483647 w 91"/>
                <a:gd name="T5" fmla="*/ 2147483647 h 20"/>
                <a:gd name="T6" fmla="*/ 2147483647 w 91"/>
                <a:gd name="T7" fmla="*/ 2147483647 h 20"/>
                <a:gd name="T8" fmla="*/ 2147483647 w 91"/>
                <a:gd name="T9" fmla="*/ 2147483647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84" y="2"/>
                  </a:moveTo>
                  <a:cubicBezTo>
                    <a:pt x="60" y="14"/>
                    <a:pt x="31" y="10"/>
                    <a:pt x="6" y="5"/>
                  </a:cubicBezTo>
                  <a:cubicBezTo>
                    <a:pt x="2" y="5"/>
                    <a:pt x="0" y="11"/>
                    <a:pt x="4" y="11"/>
                  </a:cubicBezTo>
                  <a:cubicBezTo>
                    <a:pt x="31" y="16"/>
                    <a:pt x="61" y="20"/>
                    <a:pt x="87" y="7"/>
                  </a:cubicBezTo>
                  <a:cubicBezTo>
                    <a:pt x="91" y="6"/>
                    <a:pt x="88" y="0"/>
                    <a:pt x="84" y="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 name="Freeform 21">
              <a:extLst>
                <a:ext uri="{FF2B5EF4-FFF2-40B4-BE49-F238E27FC236}">
                  <a16:creationId xmlns="" xmlns:a16="http://schemas.microsoft.com/office/drawing/2014/main" id="{0574510A-F89A-4E5C-AF52-C6CBC7093169}"/>
                </a:ext>
              </a:extLst>
            </p:cNvPr>
            <p:cNvSpPr>
              <a:spLocks noChangeArrowheads="1"/>
            </p:cNvSpPr>
            <p:nvPr/>
          </p:nvSpPr>
          <p:spPr bwMode="auto">
            <a:xfrm>
              <a:off x="9311577" y="3890267"/>
              <a:ext cx="205871" cy="20621"/>
            </a:xfrm>
            <a:custGeom>
              <a:avLst/>
              <a:gdLst>
                <a:gd name="T0" fmla="*/ 2147483647 w 78"/>
                <a:gd name="T1" fmla="*/ 2147483647 h 10"/>
                <a:gd name="T2" fmla="*/ 2147483647 w 78"/>
                <a:gd name="T3" fmla="*/ 2147483647 h 10"/>
                <a:gd name="T4" fmla="*/ 2147483647 w 78"/>
                <a:gd name="T5" fmla="*/ 2147483647 h 10"/>
                <a:gd name="T6" fmla="*/ 2147483647 w 78"/>
                <a:gd name="T7" fmla="*/ 2147483647 h 10"/>
                <a:gd name="T8" fmla="*/ 2147483647 w 78"/>
                <a:gd name="T9" fmla="*/ 2147483647 h 10"/>
                <a:gd name="T10" fmla="*/ 0 60000 65536"/>
                <a:gd name="T11" fmla="*/ 0 60000 65536"/>
                <a:gd name="T12" fmla="*/ 0 60000 65536"/>
                <a:gd name="T13" fmla="*/ 0 60000 65536"/>
                <a:gd name="T14" fmla="*/ 0 60000 65536"/>
                <a:gd name="T15" fmla="*/ 0 w 78"/>
                <a:gd name="T16" fmla="*/ 0 h 10"/>
                <a:gd name="T17" fmla="*/ 78 w 78"/>
                <a:gd name="T18" fmla="*/ 10 h 10"/>
              </a:gdLst>
              <a:ahLst/>
              <a:cxnLst>
                <a:cxn ang="T10">
                  <a:pos x="T0" y="T1"/>
                </a:cxn>
                <a:cxn ang="T11">
                  <a:pos x="T2" y="T3"/>
                </a:cxn>
                <a:cxn ang="T12">
                  <a:pos x="T4" y="T5"/>
                </a:cxn>
                <a:cxn ang="T13">
                  <a:pos x="T6" y="T7"/>
                </a:cxn>
                <a:cxn ang="T14">
                  <a:pos x="T8" y="T9"/>
                </a:cxn>
              </a:cxnLst>
              <a:rect l="T15" t="T16" r="T17" b="T18"/>
              <a:pathLst>
                <a:path w="78" h="10">
                  <a:moveTo>
                    <a:pt x="74" y="3"/>
                  </a:moveTo>
                  <a:cubicBezTo>
                    <a:pt x="51" y="3"/>
                    <a:pt x="27" y="3"/>
                    <a:pt x="4" y="1"/>
                  </a:cubicBezTo>
                  <a:cubicBezTo>
                    <a:pt x="0" y="0"/>
                    <a:pt x="0" y="6"/>
                    <a:pt x="4" y="7"/>
                  </a:cubicBezTo>
                  <a:cubicBezTo>
                    <a:pt x="27" y="10"/>
                    <a:pt x="51" y="9"/>
                    <a:pt x="74" y="9"/>
                  </a:cubicBezTo>
                  <a:cubicBezTo>
                    <a:pt x="78" y="9"/>
                    <a:pt x="78" y="3"/>
                    <a:pt x="74" y="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 name="Freeform 22">
              <a:extLst>
                <a:ext uri="{FF2B5EF4-FFF2-40B4-BE49-F238E27FC236}">
                  <a16:creationId xmlns="" xmlns:a16="http://schemas.microsoft.com/office/drawing/2014/main" id="{21946338-4C3B-4802-9134-A8E59C673ACC}"/>
                </a:ext>
              </a:extLst>
            </p:cNvPr>
            <p:cNvSpPr>
              <a:spLocks noChangeArrowheads="1"/>
            </p:cNvSpPr>
            <p:nvPr/>
          </p:nvSpPr>
          <p:spPr bwMode="auto">
            <a:xfrm>
              <a:off x="9169377" y="5230659"/>
              <a:ext cx="87018" cy="134040"/>
            </a:xfrm>
            <a:custGeom>
              <a:avLst/>
              <a:gdLst>
                <a:gd name="T0" fmla="*/ 2147483647 w 33"/>
                <a:gd name="T1" fmla="*/ 2147483647 h 61"/>
                <a:gd name="T2" fmla="*/ 2147483647 w 33"/>
                <a:gd name="T3" fmla="*/ 2147483647 h 61"/>
                <a:gd name="T4" fmla="*/ 2147483647 w 33"/>
                <a:gd name="T5" fmla="*/ 2147483647 h 61"/>
                <a:gd name="T6" fmla="*/ 2147483647 w 33"/>
                <a:gd name="T7" fmla="*/ 2147483647 h 61"/>
                <a:gd name="T8" fmla="*/ 2147483647 w 33"/>
                <a:gd name="T9" fmla="*/ 2147483647 h 61"/>
                <a:gd name="T10" fmla="*/ 0 60000 65536"/>
                <a:gd name="T11" fmla="*/ 0 60000 65536"/>
                <a:gd name="T12" fmla="*/ 0 60000 65536"/>
                <a:gd name="T13" fmla="*/ 0 60000 65536"/>
                <a:gd name="T14" fmla="*/ 0 60000 65536"/>
                <a:gd name="T15" fmla="*/ 0 w 33"/>
                <a:gd name="T16" fmla="*/ 0 h 61"/>
                <a:gd name="T17" fmla="*/ 33 w 33"/>
                <a:gd name="T18" fmla="*/ 61 h 61"/>
              </a:gdLst>
              <a:ahLst/>
              <a:cxnLst>
                <a:cxn ang="T10">
                  <a:pos x="T0" y="T1"/>
                </a:cxn>
                <a:cxn ang="T11">
                  <a:pos x="T2" y="T3"/>
                </a:cxn>
                <a:cxn ang="T12">
                  <a:pos x="T4" y="T5"/>
                </a:cxn>
                <a:cxn ang="T13">
                  <a:pos x="T6" y="T7"/>
                </a:cxn>
                <a:cxn ang="T14">
                  <a:pos x="T8" y="T9"/>
                </a:cxn>
              </a:cxnLst>
              <a:rect l="T15" t="T16" r="T17" b="T18"/>
              <a:pathLst>
                <a:path w="33" h="61">
                  <a:moveTo>
                    <a:pt x="1" y="5"/>
                  </a:moveTo>
                  <a:cubicBezTo>
                    <a:pt x="5" y="24"/>
                    <a:pt x="14" y="43"/>
                    <a:pt x="26" y="58"/>
                  </a:cubicBezTo>
                  <a:cubicBezTo>
                    <a:pt x="29" y="61"/>
                    <a:pt x="33" y="57"/>
                    <a:pt x="31" y="54"/>
                  </a:cubicBezTo>
                  <a:cubicBezTo>
                    <a:pt x="19" y="39"/>
                    <a:pt x="11" y="22"/>
                    <a:pt x="7" y="4"/>
                  </a:cubicBezTo>
                  <a:cubicBezTo>
                    <a:pt x="6" y="0"/>
                    <a:pt x="0" y="2"/>
                    <a:pt x="1" y="5"/>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 name="Freeform 23">
              <a:extLst>
                <a:ext uri="{FF2B5EF4-FFF2-40B4-BE49-F238E27FC236}">
                  <a16:creationId xmlns="" xmlns:a16="http://schemas.microsoft.com/office/drawing/2014/main" id="{0F363B2B-DD4B-48EF-9AEB-4859450EB2A4}"/>
                </a:ext>
              </a:extLst>
            </p:cNvPr>
            <p:cNvSpPr>
              <a:spLocks noChangeArrowheads="1"/>
            </p:cNvSpPr>
            <p:nvPr/>
          </p:nvSpPr>
          <p:spPr bwMode="auto">
            <a:xfrm>
              <a:off x="9670257" y="4051114"/>
              <a:ext cx="131587" cy="55678"/>
            </a:xfrm>
            <a:custGeom>
              <a:avLst/>
              <a:gdLst>
                <a:gd name="T0" fmla="*/ 2147483647 w 50"/>
                <a:gd name="T1" fmla="*/ 2147483647 h 26"/>
                <a:gd name="T2" fmla="*/ 2147483647 w 50"/>
                <a:gd name="T3" fmla="*/ 2147483647 h 26"/>
                <a:gd name="T4" fmla="*/ 2147483647 w 50"/>
                <a:gd name="T5" fmla="*/ 2147483647 h 26"/>
                <a:gd name="T6" fmla="*/ 2147483647 w 50"/>
                <a:gd name="T7" fmla="*/ 2147483647 h 26"/>
                <a:gd name="T8" fmla="*/ 2147483647 w 50"/>
                <a:gd name="T9" fmla="*/ 2147483647 h 26"/>
                <a:gd name="T10" fmla="*/ 0 60000 65536"/>
                <a:gd name="T11" fmla="*/ 0 60000 65536"/>
                <a:gd name="T12" fmla="*/ 0 60000 65536"/>
                <a:gd name="T13" fmla="*/ 0 60000 65536"/>
                <a:gd name="T14" fmla="*/ 0 60000 65536"/>
                <a:gd name="T15" fmla="*/ 0 w 50"/>
                <a:gd name="T16" fmla="*/ 0 h 26"/>
                <a:gd name="T17" fmla="*/ 50 w 50"/>
                <a:gd name="T18" fmla="*/ 26 h 26"/>
              </a:gdLst>
              <a:ahLst/>
              <a:cxnLst>
                <a:cxn ang="T10">
                  <a:pos x="T0" y="T1"/>
                </a:cxn>
                <a:cxn ang="T11">
                  <a:pos x="T2" y="T3"/>
                </a:cxn>
                <a:cxn ang="T12">
                  <a:pos x="T4" y="T5"/>
                </a:cxn>
                <a:cxn ang="T13">
                  <a:pos x="T6" y="T7"/>
                </a:cxn>
                <a:cxn ang="T14">
                  <a:pos x="T8" y="T9"/>
                </a:cxn>
              </a:cxnLst>
              <a:rect l="T15" t="T16" r="T17" b="T18"/>
              <a:pathLst>
                <a:path w="50" h="26">
                  <a:moveTo>
                    <a:pt x="7" y="23"/>
                  </a:moveTo>
                  <a:cubicBezTo>
                    <a:pt x="16" y="14"/>
                    <a:pt x="32" y="6"/>
                    <a:pt x="45" y="10"/>
                  </a:cubicBezTo>
                  <a:cubicBezTo>
                    <a:pt x="48" y="11"/>
                    <a:pt x="50" y="5"/>
                    <a:pt x="46" y="4"/>
                  </a:cubicBezTo>
                  <a:cubicBezTo>
                    <a:pt x="31" y="0"/>
                    <a:pt x="13" y="8"/>
                    <a:pt x="2" y="19"/>
                  </a:cubicBezTo>
                  <a:cubicBezTo>
                    <a:pt x="0" y="22"/>
                    <a:pt x="4" y="26"/>
                    <a:pt x="7" y="2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5" name="Freeform 24">
              <a:extLst>
                <a:ext uri="{FF2B5EF4-FFF2-40B4-BE49-F238E27FC236}">
                  <a16:creationId xmlns="" xmlns:a16="http://schemas.microsoft.com/office/drawing/2014/main" id="{8F993CA8-D4A3-44B2-AB8C-0759A6738D79}"/>
                </a:ext>
              </a:extLst>
            </p:cNvPr>
            <p:cNvSpPr>
              <a:spLocks noChangeArrowheads="1"/>
            </p:cNvSpPr>
            <p:nvPr/>
          </p:nvSpPr>
          <p:spPr bwMode="auto">
            <a:xfrm>
              <a:off x="9659646" y="4009871"/>
              <a:ext cx="44571" cy="30933"/>
            </a:xfrm>
            <a:custGeom>
              <a:avLst/>
              <a:gdLst>
                <a:gd name="T0" fmla="*/ 2147483647 w 17"/>
                <a:gd name="T1" fmla="*/ 2147483647 h 14"/>
                <a:gd name="T2" fmla="*/ 2147483647 w 17"/>
                <a:gd name="T3" fmla="*/ 2147483647 h 14"/>
                <a:gd name="T4" fmla="*/ 2147483647 w 17"/>
                <a:gd name="T5" fmla="*/ 2147483647 h 14"/>
                <a:gd name="T6" fmla="*/ 2147483647 w 17"/>
                <a:gd name="T7" fmla="*/ 2147483647 h 14"/>
                <a:gd name="T8" fmla="*/ 2147483647 w 17"/>
                <a:gd name="T9" fmla="*/ 2147483647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7" y="12"/>
                  </a:moveTo>
                  <a:cubicBezTo>
                    <a:pt x="9" y="10"/>
                    <a:pt x="11" y="8"/>
                    <a:pt x="13" y="8"/>
                  </a:cubicBezTo>
                  <a:cubicBezTo>
                    <a:pt x="17" y="6"/>
                    <a:pt x="15" y="0"/>
                    <a:pt x="11" y="2"/>
                  </a:cubicBezTo>
                  <a:cubicBezTo>
                    <a:pt x="8" y="3"/>
                    <a:pt x="5" y="5"/>
                    <a:pt x="3" y="7"/>
                  </a:cubicBezTo>
                  <a:cubicBezTo>
                    <a:pt x="0" y="10"/>
                    <a:pt x="4" y="14"/>
                    <a:pt x="7" y="1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6" name="Freeform 41">
              <a:extLst>
                <a:ext uri="{FF2B5EF4-FFF2-40B4-BE49-F238E27FC236}">
                  <a16:creationId xmlns="" xmlns:a16="http://schemas.microsoft.com/office/drawing/2014/main" id="{91445810-D8D4-41FF-BD18-7F3AE831A61A}"/>
                </a:ext>
              </a:extLst>
            </p:cNvPr>
            <p:cNvSpPr>
              <a:spLocks noChangeArrowheads="1"/>
            </p:cNvSpPr>
            <p:nvPr/>
          </p:nvSpPr>
          <p:spPr bwMode="auto">
            <a:xfrm>
              <a:off x="2290763"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91" y="43"/>
                  </a:moveTo>
                  <a:cubicBezTo>
                    <a:pt x="487" y="25"/>
                    <a:pt x="412" y="16"/>
                    <a:pt x="360" y="11"/>
                  </a:cubicBezTo>
                  <a:cubicBezTo>
                    <a:pt x="323" y="8"/>
                    <a:pt x="244" y="5"/>
                    <a:pt x="221" y="7"/>
                  </a:cubicBezTo>
                  <a:cubicBezTo>
                    <a:pt x="198" y="10"/>
                    <a:pt x="64" y="0"/>
                    <a:pt x="46" y="23"/>
                  </a:cubicBezTo>
                  <a:cubicBezTo>
                    <a:pt x="38" y="34"/>
                    <a:pt x="19" y="158"/>
                    <a:pt x="0" y="286"/>
                  </a:cubicBezTo>
                  <a:cubicBezTo>
                    <a:pt x="502" y="286"/>
                    <a:pt x="502" y="286"/>
                    <a:pt x="502" y="286"/>
                  </a:cubicBezTo>
                  <a:cubicBezTo>
                    <a:pt x="497" y="158"/>
                    <a:pt x="493" y="50"/>
                    <a:pt x="491" y="4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7" name="Freeform 42">
              <a:extLst>
                <a:ext uri="{FF2B5EF4-FFF2-40B4-BE49-F238E27FC236}">
                  <a16:creationId xmlns="" xmlns:a16="http://schemas.microsoft.com/office/drawing/2014/main" id="{8CBC6A8E-5F71-486A-87BF-6FB293593D5F}"/>
                </a:ext>
              </a:extLst>
            </p:cNvPr>
            <p:cNvSpPr>
              <a:spLocks noChangeArrowheads="1"/>
            </p:cNvSpPr>
            <p:nvPr/>
          </p:nvSpPr>
          <p:spPr bwMode="auto">
            <a:xfrm>
              <a:off x="9233048"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56" y="23"/>
                  </a:moveTo>
                  <a:cubicBezTo>
                    <a:pt x="439" y="0"/>
                    <a:pt x="304" y="10"/>
                    <a:pt x="281" y="7"/>
                  </a:cubicBezTo>
                  <a:cubicBezTo>
                    <a:pt x="258" y="5"/>
                    <a:pt x="179" y="9"/>
                    <a:pt x="142" y="12"/>
                  </a:cubicBezTo>
                  <a:cubicBezTo>
                    <a:pt x="90" y="16"/>
                    <a:pt x="16" y="25"/>
                    <a:pt x="11" y="43"/>
                  </a:cubicBezTo>
                  <a:cubicBezTo>
                    <a:pt x="10" y="50"/>
                    <a:pt x="5" y="158"/>
                    <a:pt x="0" y="286"/>
                  </a:cubicBezTo>
                  <a:cubicBezTo>
                    <a:pt x="502" y="286"/>
                    <a:pt x="502" y="286"/>
                    <a:pt x="502" y="286"/>
                  </a:cubicBezTo>
                  <a:cubicBezTo>
                    <a:pt x="484" y="158"/>
                    <a:pt x="464" y="34"/>
                    <a:pt x="456" y="2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extLst>
      <p:ext uri="{BB962C8B-B14F-4D97-AF65-F5344CB8AC3E}">
        <p14:creationId xmlns:p14="http://schemas.microsoft.com/office/powerpoint/2010/main" val="32494522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4.4.1</a:t>
            </a:r>
            <a:r>
              <a:rPr lang="zh-CN" altLang="en-US" dirty="0"/>
              <a:t>路由器外形结构</a:t>
            </a:r>
            <a:endParaRPr lang="zh-CN" altLang="en-US" dirty="0"/>
          </a:p>
        </p:txBody>
      </p:sp>
      <p:sp>
        <p:nvSpPr>
          <p:cNvPr id="2" name="文本框 1"/>
          <p:cNvSpPr txBox="1"/>
          <p:nvPr/>
        </p:nvSpPr>
        <p:spPr>
          <a:xfrm>
            <a:off x="1613541" y="2600493"/>
            <a:ext cx="10048234" cy="1323439"/>
          </a:xfrm>
          <a:prstGeom prst="rect">
            <a:avLst/>
          </a:prstGeom>
          <a:noFill/>
        </p:spPr>
        <p:txBody>
          <a:bodyPr wrap="square" rtlCol="0" anchor="t">
            <a:spAutoFit/>
          </a:bodyPr>
          <a:lstStyle/>
          <a:p>
            <a:pPr indent="457200"/>
            <a:r>
              <a:rPr lang="zh-CN" altLang="en-US" sz="2000" dirty="0"/>
              <a:t>不同厂商、不同型号的路由器设备的外形结构有所不同，但它们的功能、端口类型几乎都差不多，具体可参考相应厂商的产品说明书。这里主要介绍华为</a:t>
            </a:r>
            <a:r>
              <a:rPr lang="en-US" altLang="zh-CN" sz="2000" dirty="0"/>
              <a:t>AR2240</a:t>
            </a:r>
            <a:r>
              <a:rPr lang="zh-CN" altLang="en-US" sz="2000" dirty="0"/>
              <a:t>系列路由器产品</a:t>
            </a:r>
            <a:r>
              <a:rPr lang="zh-CN" altLang="en-US" sz="2000" dirty="0" smtClean="0"/>
              <a:t>。</a:t>
            </a:r>
            <a:r>
              <a:rPr lang="en-US" altLang="zh-CN" sz="2000" dirty="0" smtClean="0"/>
              <a:t>AR2240</a:t>
            </a:r>
            <a:r>
              <a:rPr lang="zh-CN" altLang="en-US" sz="2000" dirty="0"/>
              <a:t>系列路由器的前面板与后面板外形结构，如图</a:t>
            </a:r>
            <a:r>
              <a:rPr lang="en-US" altLang="zh-CN" sz="2000" dirty="0"/>
              <a:t>4.72</a:t>
            </a:r>
            <a:r>
              <a:rPr lang="zh-CN" altLang="en-US" sz="2000" dirty="0"/>
              <a:t>所示。</a:t>
            </a:r>
          </a:p>
          <a:p>
            <a:pPr indent="457200"/>
            <a:endParaRPr lang="zh-CN" altLang="en-US"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75" y="3700268"/>
            <a:ext cx="4267200" cy="260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02608"/>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4.4.2 </a:t>
            </a:r>
            <a:r>
              <a:rPr lang="zh-CN" altLang="en-US" dirty="0"/>
              <a:t>路由器工作原理</a:t>
            </a:r>
            <a:endParaRPr lang="zh-CN" altLang="en-US" dirty="0"/>
          </a:p>
        </p:txBody>
      </p:sp>
      <p:sp>
        <p:nvSpPr>
          <p:cNvPr id="2" name="文本框 1"/>
          <p:cNvSpPr txBox="1"/>
          <p:nvPr/>
        </p:nvSpPr>
        <p:spPr>
          <a:xfrm>
            <a:off x="1613541" y="2439194"/>
            <a:ext cx="10505434" cy="1015663"/>
          </a:xfrm>
          <a:prstGeom prst="rect">
            <a:avLst/>
          </a:prstGeom>
          <a:noFill/>
        </p:spPr>
        <p:txBody>
          <a:bodyPr wrap="square" rtlCol="0" anchor="t">
            <a:spAutoFit/>
          </a:bodyPr>
          <a:lstStyle/>
          <a:p>
            <a:pPr indent="457200"/>
            <a:r>
              <a:rPr lang="zh-CN" altLang="en-US" sz="2000" dirty="0"/>
              <a:t>路由器是用于网络互联的计算机设备，路由器的核心作用是实现网络互联和数据转发。路由器是一种三层设备，使用</a:t>
            </a:r>
            <a:r>
              <a:rPr lang="en-US" altLang="zh-CN" sz="2000" dirty="0"/>
              <a:t>IP</a:t>
            </a:r>
            <a:r>
              <a:rPr lang="zh-CN" altLang="en-US" sz="2000" dirty="0"/>
              <a:t>地址寻址，实现从源</a:t>
            </a:r>
            <a:r>
              <a:rPr lang="en-US" altLang="zh-CN" sz="2000" dirty="0"/>
              <a:t>IP</a:t>
            </a:r>
            <a:r>
              <a:rPr lang="zh-CN" altLang="en-US" sz="2000" dirty="0"/>
              <a:t>地址到达目标</a:t>
            </a:r>
            <a:r>
              <a:rPr lang="en-US" altLang="zh-CN" sz="2000" dirty="0"/>
              <a:t>IP</a:t>
            </a:r>
            <a:r>
              <a:rPr lang="zh-CN" altLang="en-US" sz="2000" dirty="0"/>
              <a:t>地址的端到端服务，其工作</a:t>
            </a:r>
            <a:r>
              <a:rPr lang="zh-CN" altLang="en-US" sz="2000" dirty="0" smtClean="0"/>
              <a:t>原理，如</a:t>
            </a:r>
            <a:r>
              <a:rPr lang="zh-CN" altLang="en-US" sz="2000" dirty="0"/>
              <a:t>图</a:t>
            </a:r>
            <a:r>
              <a:rPr lang="en-US" altLang="zh-CN" sz="2000" dirty="0"/>
              <a:t>4.73</a:t>
            </a:r>
            <a:r>
              <a:rPr lang="zh-CN" altLang="en-US" sz="2000" dirty="0"/>
              <a:t>所示。</a:t>
            </a:r>
            <a:endParaRPr lang="zh-CN" altLang="en-US"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75" y="3277394"/>
            <a:ext cx="2590800" cy="3154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024036"/>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4.4.3 </a:t>
            </a:r>
            <a:r>
              <a:rPr lang="zh-CN" altLang="en-US" dirty="0"/>
              <a:t>路由选择</a:t>
            </a:r>
            <a:endParaRPr lang="zh-CN" altLang="en-US" dirty="0"/>
          </a:p>
        </p:txBody>
      </p:sp>
      <p:sp>
        <p:nvSpPr>
          <p:cNvPr id="2" name="文本框 1"/>
          <p:cNvSpPr txBox="1"/>
          <p:nvPr/>
        </p:nvSpPr>
        <p:spPr>
          <a:xfrm>
            <a:off x="460375" y="2600493"/>
            <a:ext cx="11506200" cy="2862322"/>
          </a:xfrm>
          <a:prstGeom prst="rect">
            <a:avLst/>
          </a:prstGeom>
          <a:noFill/>
        </p:spPr>
        <p:txBody>
          <a:bodyPr wrap="square" rtlCol="0" anchor="t">
            <a:spAutoFit/>
          </a:bodyPr>
          <a:lstStyle/>
          <a:p>
            <a:pPr indent="457200"/>
            <a:r>
              <a:rPr lang="zh-CN" altLang="en-US" sz="2000" dirty="0"/>
              <a:t>路由是指把数据从源节点转发到目标节点的过程，即根据数据包的目的地址对其进行定向并转发到另一个节点的过程。一般来说，网络中路由的数据至少会经过一个或多个中间节点，如图</a:t>
            </a:r>
            <a:r>
              <a:rPr lang="en-US" altLang="zh-CN" sz="2000" dirty="0"/>
              <a:t>4.75</a:t>
            </a:r>
            <a:r>
              <a:rPr lang="zh-CN" altLang="en-US" sz="2000" dirty="0"/>
              <a:t>所示。路由通常与桥接进行对比，它们的主要区别在于桥接发生在</a:t>
            </a:r>
            <a:r>
              <a:rPr lang="en-US" altLang="zh-CN" sz="2000" dirty="0" err="1"/>
              <a:t>OSI</a:t>
            </a:r>
            <a:r>
              <a:rPr lang="zh-CN" altLang="en-US" sz="2000" dirty="0"/>
              <a:t>网络标准模型的第二层（数据链路层），而路由发生在第三层（网络层）。这一区别使它们在传递信息的过程中使用不同的信息，从而以不同的方式来完成各自的任务。</a:t>
            </a:r>
          </a:p>
          <a:p>
            <a:pPr indent="457200"/>
            <a:r>
              <a:rPr lang="en-US" altLang="zh-CN" sz="2000" dirty="0"/>
              <a:t>1</a:t>
            </a:r>
            <a:r>
              <a:rPr lang="zh-CN" altLang="en-US" sz="2000" dirty="0"/>
              <a:t>．路由信息的生成</a:t>
            </a:r>
          </a:p>
          <a:p>
            <a:pPr indent="457200"/>
            <a:r>
              <a:rPr lang="en-US" altLang="zh-CN" sz="2000" dirty="0"/>
              <a:t>2</a:t>
            </a:r>
            <a:r>
              <a:rPr lang="zh-CN" altLang="en-US" sz="2000" dirty="0"/>
              <a:t>．默认路由</a:t>
            </a:r>
          </a:p>
          <a:p>
            <a:pPr indent="457200"/>
            <a:r>
              <a:rPr lang="en-US" altLang="zh-CN" sz="2000" dirty="0"/>
              <a:t>3</a:t>
            </a:r>
            <a:r>
              <a:rPr lang="zh-CN" altLang="en-US" sz="2000" dirty="0"/>
              <a:t>．路由的优先级</a:t>
            </a:r>
          </a:p>
          <a:p>
            <a:pPr indent="457200"/>
            <a:r>
              <a:rPr lang="en-US" altLang="zh-CN" sz="2000" dirty="0"/>
              <a:t>4</a:t>
            </a:r>
            <a:r>
              <a:rPr lang="zh-CN" altLang="en-US" sz="2000" dirty="0"/>
              <a:t>．路由的开销</a:t>
            </a:r>
            <a:endParaRPr lang="zh-CN" altLang="en-US"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575" y="3940152"/>
            <a:ext cx="4724400" cy="255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780442"/>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4.4.4 </a:t>
            </a:r>
            <a:r>
              <a:rPr lang="zh-CN" altLang="en-US" dirty="0"/>
              <a:t>配置静态路由</a:t>
            </a:r>
            <a:endParaRPr lang="zh-CN" altLang="en-US" dirty="0"/>
          </a:p>
        </p:txBody>
      </p:sp>
      <p:sp>
        <p:nvSpPr>
          <p:cNvPr id="2" name="文本框 1"/>
          <p:cNvSpPr txBox="1"/>
          <p:nvPr/>
        </p:nvSpPr>
        <p:spPr>
          <a:xfrm>
            <a:off x="1613541" y="2600493"/>
            <a:ext cx="10048234" cy="400110"/>
          </a:xfrm>
          <a:prstGeom prst="rect">
            <a:avLst/>
          </a:prstGeom>
          <a:noFill/>
        </p:spPr>
        <p:txBody>
          <a:bodyPr wrap="square" rtlCol="0" anchor="t">
            <a:spAutoFit/>
          </a:bodyPr>
          <a:lstStyle/>
          <a:p>
            <a:pPr indent="457200"/>
            <a:r>
              <a:rPr lang="zh-CN" altLang="en-US" sz="2000" dirty="0"/>
              <a:t>配置静态路由，相关端口与</a:t>
            </a:r>
            <a:r>
              <a:rPr lang="en-US" altLang="zh-CN" sz="2000" dirty="0"/>
              <a:t>IP</a:t>
            </a:r>
            <a:r>
              <a:rPr lang="zh-CN" altLang="en-US" sz="2000" dirty="0"/>
              <a:t>地址配置，如图</a:t>
            </a:r>
            <a:r>
              <a:rPr lang="en-US" altLang="zh-CN" sz="2000" dirty="0"/>
              <a:t>4.76</a:t>
            </a:r>
            <a:r>
              <a:rPr lang="zh-CN" altLang="en-US" sz="2000" dirty="0"/>
              <a:t>所示，进行网络拓扑连接。</a:t>
            </a:r>
            <a:endParaRPr lang="zh-CN" altLang="en-US"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3582194"/>
            <a:ext cx="443865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463030"/>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4.4.5 </a:t>
            </a:r>
            <a:r>
              <a:rPr lang="zh-CN" altLang="en-US" dirty="0"/>
              <a:t>配置默认路由</a:t>
            </a:r>
            <a:endParaRPr lang="zh-CN" altLang="en-US" dirty="0"/>
          </a:p>
        </p:txBody>
      </p:sp>
      <p:sp>
        <p:nvSpPr>
          <p:cNvPr id="2" name="文本框 1"/>
          <p:cNvSpPr txBox="1"/>
          <p:nvPr/>
        </p:nvSpPr>
        <p:spPr>
          <a:xfrm>
            <a:off x="1613541" y="2600493"/>
            <a:ext cx="10048234" cy="707886"/>
          </a:xfrm>
          <a:prstGeom prst="rect">
            <a:avLst/>
          </a:prstGeom>
          <a:noFill/>
        </p:spPr>
        <p:txBody>
          <a:bodyPr wrap="square" rtlCol="0" anchor="t">
            <a:spAutoFit/>
          </a:bodyPr>
          <a:lstStyle/>
          <a:p>
            <a:r>
              <a:rPr lang="zh-CN" altLang="zh-CN" sz="2000" dirty="0"/>
              <a:t>配置默认路由，相关端口与</a:t>
            </a:r>
            <a:r>
              <a:rPr lang="en-US" altLang="zh-CN" sz="2000" dirty="0"/>
              <a:t>IP</a:t>
            </a:r>
            <a:r>
              <a:rPr lang="zh-CN" altLang="zh-CN" sz="2000" dirty="0"/>
              <a:t>地址配置，如图</a:t>
            </a:r>
            <a:r>
              <a:rPr lang="en-US" altLang="zh-CN" sz="2000" dirty="0"/>
              <a:t>4.79</a:t>
            </a:r>
            <a:r>
              <a:rPr lang="zh-CN" altLang="zh-CN" sz="2000" dirty="0"/>
              <a:t>所示，进行网络拓扑连接。</a:t>
            </a:r>
          </a:p>
          <a:p>
            <a:pPr indent="457200"/>
            <a:endParaRPr lang="zh-CN" altLang="en-US"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5" y="3658394"/>
            <a:ext cx="56864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463030"/>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4.4.6 RIP</a:t>
            </a:r>
            <a:r>
              <a:rPr lang="zh-CN" altLang="en-US" dirty="0"/>
              <a:t>动态路由</a:t>
            </a:r>
            <a:endParaRPr lang="zh-CN" altLang="en-US" dirty="0"/>
          </a:p>
        </p:txBody>
      </p:sp>
      <p:sp>
        <p:nvSpPr>
          <p:cNvPr id="2" name="文本框 1"/>
          <p:cNvSpPr txBox="1"/>
          <p:nvPr/>
        </p:nvSpPr>
        <p:spPr>
          <a:xfrm>
            <a:off x="1613541" y="2600493"/>
            <a:ext cx="10048234" cy="3785652"/>
          </a:xfrm>
          <a:prstGeom prst="rect">
            <a:avLst/>
          </a:prstGeom>
          <a:noFill/>
        </p:spPr>
        <p:txBody>
          <a:bodyPr wrap="square" rtlCol="0" anchor="t">
            <a:spAutoFit/>
          </a:bodyPr>
          <a:lstStyle/>
          <a:p>
            <a:pPr indent="457200"/>
            <a:r>
              <a:rPr lang="zh-CN" altLang="en-US" sz="2000" dirty="0"/>
              <a:t>路由信息协议（</a:t>
            </a:r>
            <a:r>
              <a:rPr lang="en-US" altLang="zh-CN" sz="2000" dirty="0"/>
              <a:t>Routing Information Protocol</a:t>
            </a:r>
            <a:r>
              <a:rPr lang="zh-CN" altLang="en-US" sz="2000" dirty="0"/>
              <a:t>，</a:t>
            </a:r>
            <a:r>
              <a:rPr lang="en-US" altLang="zh-CN" sz="2000" dirty="0"/>
              <a:t>RIP</a:t>
            </a:r>
            <a:r>
              <a:rPr lang="zh-CN" altLang="en-US" sz="2000" dirty="0"/>
              <a:t>）是一种内部网关协议（</a:t>
            </a:r>
            <a:r>
              <a:rPr lang="en-US" altLang="zh-CN" sz="2000" dirty="0"/>
              <a:t>Internal Gateway Protocol</a:t>
            </a:r>
            <a:r>
              <a:rPr lang="zh-CN" altLang="en-US" sz="2000" dirty="0"/>
              <a:t>，</a:t>
            </a:r>
            <a:r>
              <a:rPr lang="en-US" altLang="zh-CN" sz="2000" dirty="0" err="1"/>
              <a:t>IGP</a:t>
            </a:r>
            <a:r>
              <a:rPr lang="zh-CN" altLang="en-US" sz="2000" dirty="0"/>
              <a:t>），也是一种动态路由选择协议，用于自治系统（</a:t>
            </a:r>
            <a:r>
              <a:rPr lang="en-US" altLang="zh-CN" sz="2000" dirty="0"/>
              <a:t>Autonomous System</a:t>
            </a:r>
            <a:r>
              <a:rPr lang="zh-CN" altLang="en-US" sz="2000" dirty="0"/>
              <a:t>，</a:t>
            </a:r>
            <a:r>
              <a:rPr lang="en-US" altLang="zh-CN" sz="2000" dirty="0"/>
              <a:t>AS</a:t>
            </a:r>
            <a:r>
              <a:rPr lang="zh-CN" altLang="en-US" sz="2000" dirty="0"/>
              <a:t>）内的路由信息的传递。</a:t>
            </a:r>
            <a:r>
              <a:rPr lang="en-US" altLang="zh-CN" sz="2000" dirty="0"/>
              <a:t>RIP</a:t>
            </a:r>
            <a:r>
              <a:rPr lang="zh-CN" altLang="en-US" sz="2000" dirty="0"/>
              <a:t>基于距离矢量算法（</a:t>
            </a:r>
            <a:r>
              <a:rPr lang="en-US" altLang="zh-CN" sz="2000" dirty="0"/>
              <a:t>Distance Vector Algorithms</a:t>
            </a:r>
            <a:r>
              <a:rPr lang="zh-CN" altLang="en-US" sz="2000" dirty="0"/>
              <a:t>，</a:t>
            </a:r>
            <a:r>
              <a:rPr lang="en-US" altLang="zh-CN" sz="2000" dirty="0" err="1"/>
              <a:t>DVA</a:t>
            </a:r>
            <a:r>
              <a:rPr lang="zh-CN" altLang="en-US" sz="2000" dirty="0"/>
              <a:t>），使用“跳数”（</a:t>
            </a:r>
            <a:r>
              <a:rPr lang="en-US" altLang="zh-CN" sz="2000" dirty="0"/>
              <a:t>Metric</a:t>
            </a:r>
            <a:r>
              <a:rPr lang="zh-CN" altLang="en-US" sz="2000" dirty="0"/>
              <a:t>）来衡量到达目的地址的路由距离。使用这种协议的路由器只关心自己周围的世界，只与自己相邻的路由器交换信息，并将范围限制在</a:t>
            </a:r>
            <a:r>
              <a:rPr lang="en-US" altLang="zh-CN" sz="2000" dirty="0"/>
              <a:t>15</a:t>
            </a:r>
            <a:r>
              <a:rPr lang="zh-CN" altLang="en-US" sz="2000" dirty="0"/>
              <a:t>跳之内，即如果大于等于</a:t>
            </a:r>
            <a:r>
              <a:rPr lang="en-US" altLang="zh-CN" sz="2000" dirty="0"/>
              <a:t>16</a:t>
            </a:r>
            <a:r>
              <a:rPr lang="zh-CN" altLang="en-US" sz="2000" dirty="0"/>
              <a:t>跳就认为网络不可达。</a:t>
            </a:r>
          </a:p>
          <a:p>
            <a:pPr indent="457200"/>
            <a:r>
              <a:rPr lang="en-US" altLang="zh-CN" sz="2000" dirty="0"/>
              <a:t>1</a:t>
            </a:r>
            <a:r>
              <a:rPr lang="zh-CN" altLang="en-US" sz="2000" dirty="0"/>
              <a:t>．工作原理</a:t>
            </a:r>
          </a:p>
          <a:p>
            <a:pPr indent="457200"/>
            <a:r>
              <a:rPr lang="en-US" altLang="zh-CN" sz="2000" dirty="0"/>
              <a:t>2</a:t>
            </a:r>
            <a:r>
              <a:rPr lang="zh-CN" altLang="en-US" sz="2000" dirty="0"/>
              <a:t>．</a:t>
            </a:r>
            <a:r>
              <a:rPr lang="en-US" altLang="zh-CN" sz="2000" dirty="0"/>
              <a:t>RIP</a:t>
            </a:r>
            <a:r>
              <a:rPr lang="zh-CN" altLang="en-US" sz="2000" dirty="0"/>
              <a:t>版本</a:t>
            </a:r>
          </a:p>
          <a:p>
            <a:pPr indent="457200"/>
            <a:r>
              <a:rPr lang="en-US" altLang="zh-CN" sz="2000" dirty="0"/>
              <a:t>3</a:t>
            </a:r>
            <a:r>
              <a:rPr lang="zh-CN" altLang="en-US" sz="2000" dirty="0"/>
              <a:t>．</a:t>
            </a:r>
            <a:r>
              <a:rPr lang="en-US" altLang="zh-CN" sz="2000" dirty="0"/>
              <a:t>RIP</a:t>
            </a:r>
            <a:r>
              <a:rPr lang="zh-CN" altLang="en-US" sz="2000" dirty="0"/>
              <a:t>的局限性</a:t>
            </a:r>
          </a:p>
          <a:p>
            <a:pPr indent="457200"/>
            <a:r>
              <a:rPr lang="en-US" altLang="zh-CN" sz="2000" dirty="0"/>
              <a:t>4</a:t>
            </a:r>
            <a:r>
              <a:rPr lang="zh-CN" altLang="en-US" sz="2000" dirty="0"/>
              <a:t>．</a:t>
            </a:r>
            <a:r>
              <a:rPr lang="en-US" altLang="zh-CN" sz="2000" dirty="0"/>
              <a:t>RIPv1</a:t>
            </a:r>
            <a:r>
              <a:rPr lang="zh-CN" altLang="en-US" sz="2000" dirty="0"/>
              <a:t>与</a:t>
            </a:r>
            <a:r>
              <a:rPr lang="en-US" altLang="zh-CN" sz="2000" dirty="0"/>
              <a:t>RIPv2</a:t>
            </a:r>
            <a:r>
              <a:rPr lang="zh-CN" altLang="en-US" sz="2000" dirty="0"/>
              <a:t>的区别</a:t>
            </a:r>
          </a:p>
          <a:p>
            <a:pPr indent="457200"/>
            <a:r>
              <a:rPr lang="en-US" altLang="zh-CN" sz="2000" dirty="0"/>
              <a:t>5</a:t>
            </a:r>
            <a:r>
              <a:rPr lang="zh-CN" altLang="en-US" sz="2000" dirty="0"/>
              <a:t>．配置</a:t>
            </a:r>
            <a:r>
              <a:rPr lang="en-US" altLang="zh-CN" sz="2000" dirty="0"/>
              <a:t>RIP</a:t>
            </a:r>
            <a:r>
              <a:rPr lang="zh-CN" altLang="en-US" sz="2000" dirty="0"/>
              <a:t>路由</a:t>
            </a:r>
          </a:p>
          <a:p>
            <a:pPr indent="457200"/>
            <a:endParaRPr lang="zh-CN" altLang="en-US"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spTree>
    <p:extLst>
      <p:ext uri="{BB962C8B-B14F-4D97-AF65-F5344CB8AC3E}">
        <p14:creationId xmlns:p14="http://schemas.microsoft.com/office/powerpoint/2010/main" val="2404463030"/>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4.4.7 </a:t>
            </a:r>
            <a:r>
              <a:rPr lang="en-US" altLang="zh-CN" dirty="0" err="1"/>
              <a:t>OSPF</a:t>
            </a:r>
            <a:r>
              <a:rPr lang="zh-CN" altLang="en-US" dirty="0"/>
              <a:t>动态路由</a:t>
            </a:r>
            <a:endParaRPr lang="zh-CN" altLang="en-US" dirty="0"/>
          </a:p>
        </p:txBody>
      </p:sp>
      <p:sp>
        <p:nvSpPr>
          <p:cNvPr id="2" name="文本框 1"/>
          <p:cNvSpPr txBox="1"/>
          <p:nvPr/>
        </p:nvSpPr>
        <p:spPr>
          <a:xfrm>
            <a:off x="1613541" y="2600493"/>
            <a:ext cx="10048234" cy="4093428"/>
          </a:xfrm>
          <a:prstGeom prst="rect">
            <a:avLst/>
          </a:prstGeom>
          <a:noFill/>
        </p:spPr>
        <p:txBody>
          <a:bodyPr wrap="square" rtlCol="0" anchor="t">
            <a:spAutoFit/>
          </a:bodyPr>
          <a:lstStyle/>
          <a:p>
            <a:pPr indent="457200"/>
            <a:r>
              <a:rPr lang="zh-CN" altLang="en-US" sz="2000" dirty="0"/>
              <a:t>开放式最短路径优先（</a:t>
            </a:r>
            <a:r>
              <a:rPr lang="en-US" altLang="zh-CN" sz="2000" dirty="0"/>
              <a:t>Open Shortest Path First</a:t>
            </a:r>
            <a:r>
              <a:rPr lang="zh-CN" altLang="en-US" sz="2000" dirty="0"/>
              <a:t>，</a:t>
            </a:r>
            <a:r>
              <a:rPr lang="en-US" altLang="zh-CN" sz="2000" dirty="0" err="1"/>
              <a:t>OSPF</a:t>
            </a:r>
            <a:r>
              <a:rPr lang="zh-CN" altLang="en-US" sz="2000" dirty="0"/>
              <a:t>）是目前广泛使用的一种动态路由协议，它属于链路状态路由协议，具有路由变化收敛速度快、无路由环路、支持</a:t>
            </a:r>
            <a:r>
              <a:rPr lang="en-US" altLang="zh-CN" sz="2000" dirty="0" err="1"/>
              <a:t>VLSM</a:t>
            </a:r>
            <a:r>
              <a:rPr lang="zh-CN" altLang="en-US" sz="2000" dirty="0"/>
              <a:t>和汇总、层次区域划分等优点。在网络中使用</a:t>
            </a:r>
            <a:r>
              <a:rPr lang="en-US" altLang="zh-CN" sz="2000" dirty="0" err="1"/>
              <a:t>OSPF</a:t>
            </a:r>
            <a:r>
              <a:rPr lang="zh-CN" altLang="en-US" sz="2000" dirty="0"/>
              <a:t>协议后，大部分路由将由</a:t>
            </a:r>
            <a:r>
              <a:rPr lang="en-US" altLang="zh-CN" sz="2000" dirty="0" err="1"/>
              <a:t>OSPF</a:t>
            </a:r>
            <a:r>
              <a:rPr lang="zh-CN" altLang="en-US" sz="2000" dirty="0"/>
              <a:t>协议自行计算和生成，无须网络管理员手动配置。当网络拓扑发生变化时，此协议可以自动计算、更正路由，极大地方便了网络管理。</a:t>
            </a:r>
            <a:r>
              <a:rPr lang="en-US" altLang="zh-CN" sz="2000" dirty="0"/>
              <a:t>RIP</a:t>
            </a:r>
            <a:r>
              <a:rPr lang="zh-CN" altLang="en-US" sz="2000" dirty="0"/>
              <a:t>是一种基于距离矢量算法的路由协议，存在着收敛慢、易产生路由环路、可扩展性差等问题，目前已逐渐被</a:t>
            </a:r>
            <a:r>
              <a:rPr lang="en-US" altLang="zh-CN" sz="2000" dirty="0" err="1"/>
              <a:t>OSPF</a:t>
            </a:r>
            <a:r>
              <a:rPr lang="zh-CN" altLang="en-US" sz="2000" dirty="0"/>
              <a:t>所取代。</a:t>
            </a:r>
          </a:p>
          <a:p>
            <a:pPr indent="457200"/>
            <a:r>
              <a:rPr lang="en-US" altLang="zh-CN" sz="2000" dirty="0"/>
              <a:t>1</a:t>
            </a:r>
            <a:r>
              <a:rPr lang="zh-CN" altLang="en-US" sz="2000" dirty="0"/>
              <a:t>．</a:t>
            </a:r>
            <a:r>
              <a:rPr lang="en-US" altLang="zh-CN" sz="2000" dirty="0" err="1"/>
              <a:t>OSPF</a:t>
            </a:r>
            <a:r>
              <a:rPr lang="zh-CN" altLang="en-US" sz="2000" dirty="0"/>
              <a:t>简介</a:t>
            </a:r>
          </a:p>
          <a:p>
            <a:pPr indent="457200"/>
            <a:r>
              <a:rPr lang="en-US" altLang="zh-CN" sz="2000" dirty="0"/>
              <a:t>2</a:t>
            </a:r>
            <a:r>
              <a:rPr lang="zh-CN" altLang="en-US" sz="2000" dirty="0"/>
              <a:t>．</a:t>
            </a:r>
            <a:r>
              <a:rPr lang="en-US" altLang="zh-CN" sz="2000" dirty="0" err="1"/>
              <a:t>OSPF</a:t>
            </a:r>
            <a:r>
              <a:rPr lang="zh-CN" altLang="en-US" sz="2000" dirty="0"/>
              <a:t>协议的特点</a:t>
            </a:r>
          </a:p>
          <a:p>
            <a:pPr indent="457200"/>
            <a:r>
              <a:rPr lang="en-US" altLang="zh-CN" sz="2000" dirty="0"/>
              <a:t>3</a:t>
            </a:r>
            <a:r>
              <a:rPr lang="zh-CN" altLang="en-US" sz="2000" dirty="0"/>
              <a:t>．</a:t>
            </a:r>
            <a:r>
              <a:rPr lang="en-US" altLang="zh-CN" sz="2000" dirty="0" err="1"/>
              <a:t>OSPF</a:t>
            </a:r>
            <a:r>
              <a:rPr lang="zh-CN" altLang="en-US" sz="2000" dirty="0"/>
              <a:t>的工作原理</a:t>
            </a:r>
          </a:p>
          <a:p>
            <a:pPr indent="457200"/>
            <a:r>
              <a:rPr lang="en-US" altLang="zh-CN" sz="2000" dirty="0"/>
              <a:t>4</a:t>
            </a:r>
            <a:r>
              <a:rPr lang="zh-CN" altLang="en-US" sz="2000" dirty="0"/>
              <a:t>．</a:t>
            </a:r>
            <a:r>
              <a:rPr lang="en-US" altLang="zh-CN" sz="2000" dirty="0" err="1"/>
              <a:t>DR</a:t>
            </a:r>
            <a:r>
              <a:rPr lang="zh-CN" altLang="en-US" sz="2000" dirty="0"/>
              <a:t>与</a:t>
            </a:r>
            <a:r>
              <a:rPr lang="en-US" altLang="zh-CN" sz="2000" dirty="0" err="1"/>
              <a:t>BDR</a:t>
            </a:r>
            <a:r>
              <a:rPr lang="zh-CN" altLang="en-US" sz="2000" dirty="0"/>
              <a:t>选择</a:t>
            </a:r>
          </a:p>
          <a:p>
            <a:pPr indent="457200"/>
            <a:r>
              <a:rPr lang="en-US" altLang="zh-CN" sz="2000" dirty="0"/>
              <a:t>5</a:t>
            </a:r>
            <a:r>
              <a:rPr lang="zh-CN" altLang="en-US" sz="2000" dirty="0"/>
              <a:t>．</a:t>
            </a:r>
            <a:r>
              <a:rPr lang="en-US" altLang="zh-CN" sz="2000" dirty="0" err="1"/>
              <a:t>OSPF</a:t>
            </a:r>
            <a:r>
              <a:rPr lang="zh-CN" altLang="en-US" sz="2000" dirty="0"/>
              <a:t>区域划分</a:t>
            </a:r>
          </a:p>
          <a:p>
            <a:pPr indent="457200"/>
            <a:r>
              <a:rPr lang="en-US" altLang="zh-CN" sz="2000" dirty="0"/>
              <a:t>6</a:t>
            </a:r>
            <a:r>
              <a:rPr lang="zh-CN" altLang="en-US" sz="2000" dirty="0"/>
              <a:t>．配置多区域</a:t>
            </a:r>
            <a:r>
              <a:rPr lang="en-US" altLang="zh-CN" sz="2000" dirty="0" err="1"/>
              <a:t>OSPF</a:t>
            </a:r>
            <a:r>
              <a:rPr lang="zh-CN" altLang="en-US" sz="2000" dirty="0"/>
              <a:t>路由</a:t>
            </a:r>
          </a:p>
          <a:p>
            <a:pPr indent="457200"/>
            <a:endParaRPr lang="zh-CN" altLang="en-US"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608742"/>
            <a:ext cx="2270125" cy="1950015"/>
          </a:xfrm>
          <a:prstGeom prst="rect">
            <a:avLst/>
          </a:prstGeom>
          <a:noFill/>
          <a:ln w="9525">
            <a:noFill/>
          </a:ln>
        </p:spPr>
      </p:pic>
    </p:spTree>
    <p:extLst>
      <p:ext uri="{BB962C8B-B14F-4D97-AF65-F5344CB8AC3E}">
        <p14:creationId xmlns:p14="http://schemas.microsoft.com/office/powerpoint/2010/main" val="1630489045"/>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p>
        </p:txBody>
      </p:sp>
      <p:grpSp>
        <p:nvGrpSpPr>
          <p:cNvPr id="43" name="组合 42"/>
          <p:cNvGrpSpPr/>
          <p:nvPr/>
        </p:nvGrpSpPr>
        <p:grpSpPr>
          <a:xfrm>
            <a:off x="993775" y="5746248"/>
            <a:ext cx="9551753" cy="926432"/>
            <a:chOff x="1325" y="8641"/>
            <a:chExt cx="16104" cy="1770"/>
          </a:xfrm>
        </p:grpSpPr>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
        <p:nvSpPr>
          <p:cNvPr id="17" name="文本占位符 15"/>
          <p:cNvSpPr txBox="1">
            <a:spLocks/>
          </p:cNvSpPr>
          <p:nvPr/>
        </p:nvSpPr>
        <p:spPr>
          <a:xfrm>
            <a:off x="2974975" y="1112360"/>
            <a:ext cx="3657600" cy="609600"/>
          </a:xfrm>
          <a:prstGeom prst="rect">
            <a:avLst/>
          </a:prstGeom>
        </p:spPr>
        <p:txBody>
          <a:bodyPr/>
          <a:lst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altLang="zh-CN" dirty="0">
                <a:latin typeface="微软雅黑" panose="020B0503020204020204" pitchFamily="34" charset="-122"/>
                <a:ea typeface="微软雅黑" panose="020B0503020204020204" pitchFamily="34" charset="-122"/>
              </a:rPr>
              <a:t>4.5  </a:t>
            </a:r>
            <a:r>
              <a:rPr lang="zh-CN" altLang="en-US" dirty="0">
                <a:latin typeface="微软雅黑" panose="020B0503020204020204" pitchFamily="34" charset="-122"/>
                <a:ea typeface="微软雅黑" panose="020B0503020204020204" pitchFamily="34" charset="-122"/>
              </a:rPr>
              <a:t>防火墙技术</a:t>
            </a:r>
            <a:endParaRPr lang="zh-CN" altLang="en-US" dirty="0"/>
          </a:p>
        </p:txBody>
      </p:sp>
      <p:grpSp>
        <p:nvGrpSpPr>
          <p:cNvPr id="15" name="组合 14">
            <a:extLst>
              <a:ext uri="{FF2B5EF4-FFF2-40B4-BE49-F238E27FC236}">
                <a16:creationId xmlns="" xmlns:a16="http://schemas.microsoft.com/office/drawing/2014/main" id="{53D4BEBF-E775-4E77-9BD3-C2318AEACBD4}"/>
              </a:ext>
            </a:extLst>
          </p:cNvPr>
          <p:cNvGrpSpPr>
            <a:grpSpLocks/>
          </p:cNvGrpSpPr>
          <p:nvPr/>
        </p:nvGrpSpPr>
        <p:grpSpPr bwMode="auto">
          <a:xfrm>
            <a:off x="2356829" y="2377347"/>
            <a:ext cx="7934037" cy="3372562"/>
            <a:chOff x="2290763" y="2182813"/>
            <a:chExt cx="8264525" cy="4683125"/>
          </a:xfrm>
        </p:grpSpPr>
        <p:sp>
          <p:nvSpPr>
            <p:cNvPr id="16" name="Freeform 5">
              <a:extLst>
                <a:ext uri="{FF2B5EF4-FFF2-40B4-BE49-F238E27FC236}">
                  <a16:creationId xmlns="" xmlns:a16="http://schemas.microsoft.com/office/drawing/2014/main" id="{DA41E17F-E29E-483E-B2E1-AEFABB947E31}"/>
                </a:ext>
              </a:extLst>
            </p:cNvPr>
            <p:cNvSpPr>
              <a:spLocks noChangeArrowheads="1"/>
            </p:cNvSpPr>
            <p:nvPr/>
          </p:nvSpPr>
          <p:spPr bwMode="auto">
            <a:xfrm>
              <a:off x="3441091" y="2182813"/>
              <a:ext cx="5980849" cy="3542760"/>
            </a:xfrm>
            <a:custGeom>
              <a:avLst/>
              <a:gdLst>
                <a:gd name="T0" fmla="*/ 2147483647 w 2269"/>
                <a:gd name="T1" fmla="*/ 2147483647 h 1621"/>
                <a:gd name="T2" fmla="*/ 2147483647 w 2269"/>
                <a:gd name="T3" fmla="*/ 2147483647 h 1621"/>
                <a:gd name="T4" fmla="*/ 2147483647 w 2269"/>
                <a:gd name="T5" fmla="*/ 2147483647 h 1621"/>
                <a:gd name="T6" fmla="*/ 0 w 2269"/>
                <a:gd name="T7" fmla="*/ 2147483647 h 1621"/>
                <a:gd name="T8" fmla="*/ 0 w 2269"/>
                <a:gd name="T9" fmla="*/ 2147483647 h 1621"/>
                <a:gd name="T10" fmla="*/ 2147483647 w 2269"/>
                <a:gd name="T11" fmla="*/ 0 h 1621"/>
                <a:gd name="T12" fmla="*/ 2147483647 w 2269"/>
                <a:gd name="T13" fmla="*/ 0 h 1621"/>
                <a:gd name="T14" fmla="*/ 2147483647 w 2269"/>
                <a:gd name="T15" fmla="*/ 2147483647 h 1621"/>
                <a:gd name="T16" fmla="*/ 2147483647 w 2269"/>
                <a:gd name="T17" fmla="*/ 2147483647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9"/>
                <a:gd name="T28" fmla="*/ 0 h 1621"/>
                <a:gd name="T29" fmla="*/ 2269 w 2269"/>
                <a:gd name="T30" fmla="*/ 1621 h 16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9" h="1621">
                  <a:moveTo>
                    <a:pt x="2269" y="1496"/>
                  </a:moveTo>
                  <a:cubicBezTo>
                    <a:pt x="2269" y="1576"/>
                    <a:pt x="2224" y="1621"/>
                    <a:pt x="2144" y="1621"/>
                  </a:cubicBezTo>
                  <a:cubicBezTo>
                    <a:pt x="125" y="1621"/>
                    <a:pt x="125" y="1621"/>
                    <a:pt x="125" y="1621"/>
                  </a:cubicBezTo>
                  <a:cubicBezTo>
                    <a:pt x="44" y="1621"/>
                    <a:pt x="0" y="1576"/>
                    <a:pt x="0" y="1496"/>
                  </a:cubicBezTo>
                  <a:cubicBezTo>
                    <a:pt x="0" y="124"/>
                    <a:pt x="0" y="124"/>
                    <a:pt x="0" y="124"/>
                  </a:cubicBezTo>
                  <a:cubicBezTo>
                    <a:pt x="0" y="44"/>
                    <a:pt x="44" y="0"/>
                    <a:pt x="125" y="0"/>
                  </a:cubicBezTo>
                  <a:cubicBezTo>
                    <a:pt x="2144" y="0"/>
                    <a:pt x="2144" y="0"/>
                    <a:pt x="2144" y="0"/>
                  </a:cubicBezTo>
                  <a:cubicBezTo>
                    <a:pt x="2224" y="0"/>
                    <a:pt x="2269" y="44"/>
                    <a:pt x="2269" y="124"/>
                  </a:cubicBezTo>
                  <a:lnTo>
                    <a:pt x="2269" y="1496"/>
                  </a:lnTo>
                  <a:close/>
                </a:path>
              </a:pathLst>
            </a:custGeom>
            <a:solidFill>
              <a:srgbClr val="1E1D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 name="Oval 7">
              <a:extLst>
                <a:ext uri="{FF2B5EF4-FFF2-40B4-BE49-F238E27FC236}">
                  <a16:creationId xmlns="" xmlns:a16="http://schemas.microsoft.com/office/drawing/2014/main" id="{DEDC5A2F-3C0F-41BD-AFDE-9F98BAF27803}"/>
                </a:ext>
              </a:extLst>
            </p:cNvPr>
            <p:cNvSpPr>
              <a:spLocks noChangeArrowheads="1"/>
            </p:cNvSpPr>
            <p:nvPr/>
          </p:nvSpPr>
          <p:spPr bwMode="auto">
            <a:xfrm>
              <a:off x="3651205" y="3508770"/>
              <a:ext cx="40326" cy="35057"/>
            </a:xfrm>
            <a:prstGeom prst="ellipse">
              <a:avLst/>
            </a:prstGeom>
            <a:solidFill>
              <a:srgbClr val="4F535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endParaRPr lang="zh-CN" altLang="zh-CN"/>
            </a:p>
          </p:txBody>
        </p:sp>
        <p:sp>
          <p:nvSpPr>
            <p:cNvPr id="19" name="Freeform 8">
              <a:extLst>
                <a:ext uri="{FF2B5EF4-FFF2-40B4-BE49-F238E27FC236}">
                  <a16:creationId xmlns="" xmlns:a16="http://schemas.microsoft.com/office/drawing/2014/main" id="{919E7D9B-8409-484D-98FC-B9C863918478}"/>
                </a:ext>
              </a:extLst>
            </p:cNvPr>
            <p:cNvSpPr>
              <a:spLocks noChangeArrowheads="1"/>
            </p:cNvSpPr>
            <p:nvPr/>
          </p:nvSpPr>
          <p:spPr bwMode="auto">
            <a:xfrm>
              <a:off x="3908013" y="2570496"/>
              <a:ext cx="5030025" cy="2761209"/>
            </a:xfrm>
            <a:custGeom>
              <a:avLst/>
              <a:gdLst>
                <a:gd name="T0" fmla="*/ 2147483647 w 1908"/>
                <a:gd name="T1" fmla="*/ 2147483647 h 1264"/>
                <a:gd name="T2" fmla="*/ 2147483647 w 1908"/>
                <a:gd name="T3" fmla="*/ 2147483647 h 1264"/>
                <a:gd name="T4" fmla="*/ 2147483647 w 1908"/>
                <a:gd name="T5" fmla="*/ 2147483647 h 1264"/>
                <a:gd name="T6" fmla="*/ 0 w 1908"/>
                <a:gd name="T7" fmla="*/ 2147483647 h 1264"/>
                <a:gd name="T8" fmla="*/ 0 w 1908"/>
                <a:gd name="T9" fmla="*/ 2147483647 h 1264"/>
                <a:gd name="T10" fmla="*/ 2147483647 w 1908"/>
                <a:gd name="T11" fmla="*/ 0 h 1264"/>
                <a:gd name="T12" fmla="*/ 2147483647 w 1908"/>
                <a:gd name="T13" fmla="*/ 0 h 1264"/>
                <a:gd name="T14" fmla="*/ 2147483647 w 1908"/>
                <a:gd name="T15" fmla="*/ 2147483647 h 1264"/>
                <a:gd name="T16" fmla="*/ 2147483647 w 1908"/>
                <a:gd name="T17" fmla="*/ 2147483647 h 1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
                <a:gd name="T28" fmla="*/ 0 h 1264"/>
                <a:gd name="T29" fmla="*/ 1908 w 1908"/>
                <a:gd name="T30" fmla="*/ 1264 h 1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 h="1264">
                  <a:moveTo>
                    <a:pt x="1908" y="1256"/>
                  </a:moveTo>
                  <a:cubicBezTo>
                    <a:pt x="1908" y="1260"/>
                    <a:pt x="1905" y="1264"/>
                    <a:pt x="1900" y="1264"/>
                  </a:cubicBezTo>
                  <a:cubicBezTo>
                    <a:pt x="8" y="1264"/>
                    <a:pt x="8" y="1264"/>
                    <a:pt x="8" y="1264"/>
                  </a:cubicBezTo>
                  <a:cubicBezTo>
                    <a:pt x="3" y="1264"/>
                    <a:pt x="0" y="1260"/>
                    <a:pt x="0" y="1256"/>
                  </a:cubicBezTo>
                  <a:cubicBezTo>
                    <a:pt x="0" y="8"/>
                    <a:pt x="0" y="8"/>
                    <a:pt x="0" y="8"/>
                  </a:cubicBezTo>
                  <a:cubicBezTo>
                    <a:pt x="0" y="3"/>
                    <a:pt x="3" y="0"/>
                    <a:pt x="8" y="0"/>
                  </a:cubicBezTo>
                  <a:cubicBezTo>
                    <a:pt x="1900" y="0"/>
                    <a:pt x="1900" y="0"/>
                    <a:pt x="1900" y="0"/>
                  </a:cubicBezTo>
                  <a:cubicBezTo>
                    <a:pt x="1905" y="0"/>
                    <a:pt x="1908" y="3"/>
                    <a:pt x="1908" y="8"/>
                  </a:cubicBezTo>
                  <a:lnTo>
                    <a:pt x="1908" y="1256"/>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a:lnSpc>
                  <a:spcPts val="3500"/>
                </a:lnSpc>
              </a:pPr>
              <a:r>
                <a:rPr lang="en-US" altLang="zh-CN" dirty="0"/>
                <a:t>4.5.1 </a:t>
              </a:r>
              <a:r>
                <a:rPr lang="zh-CN" altLang="en-US" dirty="0"/>
                <a:t>防火墙概述</a:t>
              </a:r>
            </a:p>
            <a:p>
              <a:pPr>
                <a:lnSpc>
                  <a:spcPts val="3500"/>
                </a:lnSpc>
              </a:pPr>
              <a:r>
                <a:rPr lang="en-US" altLang="zh-CN" dirty="0"/>
                <a:t>4.5.2 </a:t>
              </a:r>
              <a:r>
                <a:rPr lang="zh-CN" altLang="en-US" dirty="0"/>
                <a:t>认识防火墙设备</a:t>
              </a:r>
            </a:p>
            <a:p>
              <a:pPr>
                <a:lnSpc>
                  <a:spcPts val="3500"/>
                </a:lnSpc>
              </a:pPr>
              <a:r>
                <a:rPr lang="en-US" altLang="zh-CN" dirty="0"/>
                <a:t>4.5.3 </a:t>
              </a:r>
              <a:r>
                <a:rPr lang="zh-CN" altLang="en-US" dirty="0"/>
                <a:t>防火墙端口区域及控制策略</a:t>
              </a:r>
            </a:p>
            <a:p>
              <a:pPr>
                <a:lnSpc>
                  <a:spcPts val="3500"/>
                </a:lnSpc>
              </a:pPr>
              <a:r>
                <a:rPr lang="en-US" altLang="zh-CN" dirty="0"/>
                <a:t>4.5.4 </a:t>
              </a:r>
              <a:r>
                <a:rPr lang="zh-CN" altLang="en-US" dirty="0"/>
                <a:t>防火墙接入</a:t>
              </a:r>
              <a:r>
                <a:rPr lang="en-US" altLang="zh-CN" dirty="0"/>
                <a:t>Internet</a:t>
              </a:r>
              <a:r>
                <a:rPr lang="zh-CN" altLang="en-US" dirty="0"/>
                <a:t>配置</a:t>
              </a:r>
            </a:p>
          </p:txBody>
        </p:sp>
        <p:sp>
          <p:nvSpPr>
            <p:cNvPr id="20" name="Freeform 9">
              <a:extLst>
                <a:ext uri="{FF2B5EF4-FFF2-40B4-BE49-F238E27FC236}">
                  <a16:creationId xmlns="" xmlns:a16="http://schemas.microsoft.com/office/drawing/2014/main" id="{0D380BAB-C6C3-4AF9-BED1-09C51B6BF349}"/>
                </a:ext>
              </a:extLst>
            </p:cNvPr>
            <p:cNvSpPr>
              <a:spLocks noChangeArrowheads="1"/>
            </p:cNvSpPr>
            <p:nvPr/>
          </p:nvSpPr>
          <p:spPr bwMode="auto">
            <a:xfrm>
              <a:off x="2405373" y="3401538"/>
              <a:ext cx="1360442" cy="3423156"/>
            </a:xfrm>
            <a:custGeom>
              <a:avLst/>
              <a:gdLst>
                <a:gd name="T0" fmla="*/ 0 w 516"/>
                <a:gd name="T1" fmla="*/ 2147483647 h 1566"/>
                <a:gd name="T2" fmla="*/ 2147483647 w 516"/>
                <a:gd name="T3" fmla="*/ 2147483647 h 1566"/>
                <a:gd name="T4" fmla="*/ 2147483647 w 516"/>
                <a:gd name="T5" fmla="*/ 2147483647 h 1566"/>
                <a:gd name="T6" fmla="*/ 2147483647 w 516"/>
                <a:gd name="T7" fmla="*/ 2147483647 h 1566"/>
                <a:gd name="T8" fmla="*/ 2147483647 w 516"/>
                <a:gd name="T9" fmla="*/ 2147483647 h 1566"/>
                <a:gd name="T10" fmla="*/ 2147483647 w 516"/>
                <a:gd name="T11" fmla="*/ 2147483647 h 1566"/>
                <a:gd name="T12" fmla="*/ 2147483647 w 516"/>
                <a:gd name="T13" fmla="*/ 2147483647 h 1566"/>
                <a:gd name="T14" fmla="*/ 2147483647 w 516"/>
                <a:gd name="T15" fmla="*/ 2147483647 h 1566"/>
                <a:gd name="T16" fmla="*/ 2147483647 w 516"/>
                <a:gd name="T17" fmla="*/ 2147483647 h 1566"/>
                <a:gd name="T18" fmla="*/ 2147483647 w 516"/>
                <a:gd name="T19" fmla="*/ 2147483647 h 1566"/>
                <a:gd name="T20" fmla="*/ 2147483647 w 516"/>
                <a:gd name="T21" fmla="*/ 2147483647 h 1566"/>
                <a:gd name="T22" fmla="*/ 2147483647 w 516"/>
                <a:gd name="T23" fmla="*/ 2147483647 h 1566"/>
                <a:gd name="T24" fmla="*/ 2147483647 w 516"/>
                <a:gd name="T25" fmla="*/ 2147483647 h 1566"/>
                <a:gd name="T26" fmla="*/ 2147483647 w 516"/>
                <a:gd name="T27" fmla="*/ 2147483647 h 1566"/>
                <a:gd name="T28" fmla="*/ 2147483647 w 516"/>
                <a:gd name="T29" fmla="*/ 2147483647 h 1566"/>
                <a:gd name="T30" fmla="*/ 2147483647 w 516"/>
                <a:gd name="T31" fmla="*/ 2147483647 h 1566"/>
                <a:gd name="T32" fmla="*/ 2147483647 w 516"/>
                <a:gd name="T33" fmla="*/ 2147483647 h 1566"/>
                <a:gd name="T34" fmla="*/ 2147483647 w 516"/>
                <a:gd name="T35" fmla="*/ 2147483647 h 1566"/>
                <a:gd name="T36" fmla="*/ 2147483647 w 516"/>
                <a:gd name="T37" fmla="*/ 2147483647 h 1566"/>
                <a:gd name="T38" fmla="*/ 2147483647 w 516"/>
                <a:gd name="T39" fmla="*/ 2147483647 h 1566"/>
                <a:gd name="T40" fmla="*/ 2147483647 w 516"/>
                <a:gd name="T41" fmla="*/ 2147483647 h 1566"/>
                <a:gd name="T42" fmla="*/ 2147483647 w 516"/>
                <a:gd name="T43" fmla="*/ 2147483647 h 1566"/>
                <a:gd name="T44" fmla="*/ 2147483647 w 516"/>
                <a:gd name="T45" fmla="*/ 2147483647 h 1566"/>
                <a:gd name="T46" fmla="*/ 2147483647 w 516"/>
                <a:gd name="T47" fmla="*/ 2147483647 h 1566"/>
                <a:gd name="T48" fmla="*/ 2147483647 w 516"/>
                <a:gd name="T49" fmla="*/ 2147483647 h 1566"/>
                <a:gd name="T50" fmla="*/ 2147483647 w 516"/>
                <a:gd name="T51" fmla="*/ 2147483647 h 1566"/>
                <a:gd name="T52" fmla="*/ 2147483647 w 516"/>
                <a:gd name="T53" fmla="*/ 2147483647 h 1566"/>
                <a:gd name="T54" fmla="*/ 2147483647 w 516"/>
                <a:gd name="T55" fmla="*/ 2147483647 h 1566"/>
                <a:gd name="T56" fmla="*/ 2147483647 w 516"/>
                <a:gd name="T57" fmla="*/ 2147483647 h 1566"/>
                <a:gd name="T58" fmla="*/ 2147483647 w 516"/>
                <a:gd name="T59" fmla="*/ 2147483647 h 1566"/>
                <a:gd name="T60" fmla="*/ 0 w 516"/>
                <a:gd name="T61" fmla="*/ 2147483647 h 15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6"/>
                <a:gd name="T94" fmla="*/ 0 h 1566"/>
                <a:gd name="T95" fmla="*/ 516 w 516"/>
                <a:gd name="T96" fmla="*/ 1566 h 15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6" h="1566">
                  <a:moveTo>
                    <a:pt x="0" y="1561"/>
                  </a:moveTo>
                  <a:cubicBezTo>
                    <a:pt x="0" y="1561"/>
                    <a:pt x="40" y="1341"/>
                    <a:pt x="59" y="1260"/>
                  </a:cubicBezTo>
                  <a:cubicBezTo>
                    <a:pt x="78" y="1179"/>
                    <a:pt x="100" y="1064"/>
                    <a:pt x="109" y="931"/>
                  </a:cubicBezTo>
                  <a:cubicBezTo>
                    <a:pt x="112" y="883"/>
                    <a:pt x="110" y="737"/>
                    <a:pt x="113" y="635"/>
                  </a:cubicBezTo>
                  <a:cubicBezTo>
                    <a:pt x="116" y="533"/>
                    <a:pt x="107" y="498"/>
                    <a:pt x="116" y="435"/>
                  </a:cubicBezTo>
                  <a:cubicBezTo>
                    <a:pt x="123" y="384"/>
                    <a:pt x="117" y="379"/>
                    <a:pt x="118" y="359"/>
                  </a:cubicBezTo>
                  <a:cubicBezTo>
                    <a:pt x="120" y="338"/>
                    <a:pt x="123" y="312"/>
                    <a:pt x="134" y="295"/>
                  </a:cubicBezTo>
                  <a:cubicBezTo>
                    <a:pt x="145" y="278"/>
                    <a:pt x="194" y="215"/>
                    <a:pt x="219" y="191"/>
                  </a:cubicBezTo>
                  <a:cubicBezTo>
                    <a:pt x="244" y="166"/>
                    <a:pt x="326" y="81"/>
                    <a:pt x="326" y="81"/>
                  </a:cubicBezTo>
                  <a:cubicBezTo>
                    <a:pt x="326" y="81"/>
                    <a:pt x="325" y="35"/>
                    <a:pt x="340" y="21"/>
                  </a:cubicBezTo>
                  <a:cubicBezTo>
                    <a:pt x="355" y="5"/>
                    <a:pt x="380" y="0"/>
                    <a:pt x="407" y="6"/>
                  </a:cubicBezTo>
                  <a:cubicBezTo>
                    <a:pt x="435" y="12"/>
                    <a:pt x="452" y="30"/>
                    <a:pt x="464" y="55"/>
                  </a:cubicBezTo>
                  <a:cubicBezTo>
                    <a:pt x="464" y="55"/>
                    <a:pt x="483" y="108"/>
                    <a:pt x="489" y="141"/>
                  </a:cubicBezTo>
                  <a:cubicBezTo>
                    <a:pt x="494" y="173"/>
                    <a:pt x="497" y="182"/>
                    <a:pt x="490" y="220"/>
                  </a:cubicBezTo>
                  <a:cubicBezTo>
                    <a:pt x="482" y="259"/>
                    <a:pt x="471" y="283"/>
                    <a:pt x="470" y="310"/>
                  </a:cubicBezTo>
                  <a:cubicBezTo>
                    <a:pt x="470" y="336"/>
                    <a:pt x="468" y="361"/>
                    <a:pt x="481" y="415"/>
                  </a:cubicBezTo>
                  <a:cubicBezTo>
                    <a:pt x="495" y="468"/>
                    <a:pt x="504" y="533"/>
                    <a:pt x="505" y="545"/>
                  </a:cubicBezTo>
                  <a:cubicBezTo>
                    <a:pt x="506" y="557"/>
                    <a:pt x="516" y="611"/>
                    <a:pt x="513" y="657"/>
                  </a:cubicBezTo>
                  <a:cubicBezTo>
                    <a:pt x="510" y="704"/>
                    <a:pt x="502" y="749"/>
                    <a:pt x="496" y="766"/>
                  </a:cubicBezTo>
                  <a:cubicBezTo>
                    <a:pt x="491" y="783"/>
                    <a:pt x="490" y="790"/>
                    <a:pt x="490" y="792"/>
                  </a:cubicBezTo>
                  <a:cubicBezTo>
                    <a:pt x="490" y="795"/>
                    <a:pt x="490" y="811"/>
                    <a:pt x="488" y="819"/>
                  </a:cubicBezTo>
                  <a:cubicBezTo>
                    <a:pt x="485" y="828"/>
                    <a:pt x="481" y="837"/>
                    <a:pt x="481" y="837"/>
                  </a:cubicBezTo>
                  <a:cubicBezTo>
                    <a:pt x="481" y="837"/>
                    <a:pt x="487" y="856"/>
                    <a:pt x="488" y="871"/>
                  </a:cubicBezTo>
                  <a:cubicBezTo>
                    <a:pt x="489" y="886"/>
                    <a:pt x="495" y="934"/>
                    <a:pt x="485" y="966"/>
                  </a:cubicBezTo>
                  <a:cubicBezTo>
                    <a:pt x="475" y="997"/>
                    <a:pt x="459" y="1022"/>
                    <a:pt x="451" y="1034"/>
                  </a:cubicBezTo>
                  <a:cubicBezTo>
                    <a:pt x="442" y="1045"/>
                    <a:pt x="439" y="1056"/>
                    <a:pt x="435" y="1071"/>
                  </a:cubicBezTo>
                  <a:cubicBezTo>
                    <a:pt x="430" y="1087"/>
                    <a:pt x="428" y="1089"/>
                    <a:pt x="425" y="1116"/>
                  </a:cubicBezTo>
                  <a:cubicBezTo>
                    <a:pt x="421" y="1144"/>
                    <a:pt x="414" y="1194"/>
                    <a:pt x="416" y="1216"/>
                  </a:cubicBezTo>
                  <a:cubicBezTo>
                    <a:pt x="418" y="1238"/>
                    <a:pt x="422" y="1430"/>
                    <a:pt x="423" y="1461"/>
                  </a:cubicBezTo>
                  <a:cubicBezTo>
                    <a:pt x="424" y="1491"/>
                    <a:pt x="416" y="1566"/>
                    <a:pt x="416" y="1566"/>
                  </a:cubicBezTo>
                  <a:lnTo>
                    <a:pt x="0" y="1561"/>
                  </a:ln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 name="Freeform 10">
              <a:extLst>
                <a:ext uri="{FF2B5EF4-FFF2-40B4-BE49-F238E27FC236}">
                  <a16:creationId xmlns="" xmlns:a16="http://schemas.microsoft.com/office/drawing/2014/main" id="{071966AC-FEBD-4B15-B4D7-9F2E705904F3}"/>
                </a:ext>
              </a:extLst>
            </p:cNvPr>
            <p:cNvSpPr>
              <a:spLocks noChangeArrowheads="1"/>
            </p:cNvSpPr>
            <p:nvPr/>
          </p:nvSpPr>
          <p:spPr bwMode="auto">
            <a:xfrm>
              <a:off x="3003882"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0 w 99"/>
                <a:gd name="T11" fmla="*/ 2147483647 h 418"/>
                <a:gd name="T12" fmla="*/ 2147483647 w 99"/>
                <a:gd name="T13" fmla="*/ 2147483647 h 418"/>
                <a:gd name="T14" fmla="*/ 2147483647 w 99"/>
                <a:gd name="T15" fmla="*/ 2147483647 h 418"/>
                <a:gd name="T16" fmla="*/ 2147483647 w 99"/>
                <a:gd name="T17" fmla="*/ 2147483647 h 418"/>
                <a:gd name="T18" fmla="*/ 2147483647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96" y="37"/>
                  </a:moveTo>
                  <a:cubicBezTo>
                    <a:pt x="96" y="37"/>
                    <a:pt x="92" y="81"/>
                    <a:pt x="94" y="90"/>
                  </a:cubicBezTo>
                  <a:cubicBezTo>
                    <a:pt x="96" y="99"/>
                    <a:pt x="92" y="130"/>
                    <a:pt x="93" y="141"/>
                  </a:cubicBezTo>
                  <a:cubicBezTo>
                    <a:pt x="95" y="151"/>
                    <a:pt x="93" y="190"/>
                    <a:pt x="91" y="206"/>
                  </a:cubicBezTo>
                  <a:cubicBezTo>
                    <a:pt x="89" y="222"/>
                    <a:pt x="84" y="260"/>
                    <a:pt x="66" y="300"/>
                  </a:cubicBezTo>
                  <a:cubicBezTo>
                    <a:pt x="49" y="340"/>
                    <a:pt x="0" y="418"/>
                    <a:pt x="0" y="418"/>
                  </a:cubicBezTo>
                  <a:cubicBezTo>
                    <a:pt x="0" y="418"/>
                    <a:pt x="44" y="318"/>
                    <a:pt x="50" y="293"/>
                  </a:cubicBezTo>
                  <a:cubicBezTo>
                    <a:pt x="57" y="268"/>
                    <a:pt x="69" y="164"/>
                    <a:pt x="70" y="135"/>
                  </a:cubicBezTo>
                  <a:cubicBezTo>
                    <a:pt x="71" y="105"/>
                    <a:pt x="87" y="50"/>
                    <a:pt x="89" y="44"/>
                  </a:cubicBezTo>
                  <a:cubicBezTo>
                    <a:pt x="90" y="38"/>
                    <a:pt x="99" y="0"/>
                    <a:pt x="99" y="0"/>
                  </a:cubicBezTo>
                  <a:lnTo>
                    <a:pt x="96"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 name="Freeform 11">
              <a:extLst>
                <a:ext uri="{FF2B5EF4-FFF2-40B4-BE49-F238E27FC236}">
                  <a16:creationId xmlns="" xmlns:a16="http://schemas.microsoft.com/office/drawing/2014/main" id="{9F931828-73B2-4217-8A9B-DB8CC96F4104}"/>
                </a:ext>
              </a:extLst>
            </p:cNvPr>
            <p:cNvSpPr>
              <a:spLocks noChangeArrowheads="1"/>
            </p:cNvSpPr>
            <p:nvPr/>
          </p:nvSpPr>
          <p:spPr bwMode="auto">
            <a:xfrm>
              <a:off x="3294646" y="3420098"/>
              <a:ext cx="297132" cy="241271"/>
            </a:xfrm>
            <a:custGeom>
              <a:avLst/>
              <a:gdLst>
                <a:gd name="T0" fmla="*/ 2147483647 w 113"/>
                <a:gd name="T1" fmla="*/ 2147483647 h 111"/>
                <a:gd name="T2" fmla="*/ 2147483647 w 113"/>
                <a:gd name="T3" fmla="*/ 2147483647 h 111"/>
                <a:gd name="T4" fmla="*/ 2147483647 w 113"/>
                <a:gd name="T5" fmla="*/ 2147483647 h 111"/>
                <a:gd name="T6" fmla="*/ 2147483647 w 113"/>
                <a:gd name="T7" fmla="*/ 2147483647 h 111"/>
                <a:gd name="T8" fmla="*/ 2147483647 w 113"/>
                <a:gd name="T9" fmla="*/ 2147483647 h 111"/>
                <a:gd name="T10" fmla="*/ 2147483647 w 113"/>
                <a:gd name="T11" fmla="*/ 2147483647 h 111"/>
                <a:gd name="T12" fmla="*/ 2147483647 w 113"/>
                <a:gd name="T13" fmla="*/ 2147483647 h 111"/>
                <a:gd name="T14" fmla="*/ 2147483647 w 113"/>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11"/>
                <a:gd name="T26" fmla="*/ 113 w 113"/>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11">
                  <a:moveTo>
                    <a:pt x="1" y="68"/>
                  </a:moveTo>
                  <a:cubicBezTo>
                    <a:pt x="3" y="76"/>
                    <a:pt x="6" y="107"/>
                    <a:pt x="26" y="109"/>
                  </a:cubicBezTo>
                  <a:cubicBezTo>
                    <a:pt x="46" y="111"/>
                    <a:pt x="85" y="108"/>
                    <a:pt x="101" y="100"/>
                  </a:cubicBezTo>
                  <a:cubicBezTo>
                    <a:pt x="110" y="95"/>
                    <a:pt x="113" y="80"/>
                    <a:pt x="108" y="59"/>
                  </a:cubicBezTo>
                  <a:cubicBezTo>
                    <a:pt x="102" y="33"/>
                    <a:pt x="89" y="14"/>
                    <a:pt x="75" y="8"/>
                  </a:cubicBezTo>
                  <a:cubicBezTo>
                    <a:pt x="56" y="0"/>
                    <a:pt x="27" y="3"/>
                    <a:pt x="17" y="13"/>
                  </a:cubicBezTo>
                  <a:cubicBezTo>
                    <a:pt x="6" y="22"/>
                    <a:pt x="2" y="41"/>
                    <a:pt x="1" y="50"/>
                  </a:cubicBezTo>
                  <a:cubicBezTo>
                    <a:pt x="0" y="60"/>
                    <a:pt x="1" y="68"/>
                    <a:pt x="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3" name="Freeform 12">
              <a:extLst>
                <a:ext uri="{FF2B5EF4-FFF2-40B4-BE49-F238E27FC236}">
                  <a16:creationId xmlns="" xmlns:a16="http://schemas.microsoft.com/office/drawing/2014/main" id="{82544A47-7DD1-43F1-BD7E-21508FE81018}"/>
                </a:ext>
              </a:extLst>
            </p:cNvPr>
            <p:cNvSpPr>
              <a:spLocks noChangeArrowheads="1"/>
            </p:cNvSpPr>
            <p:nvPr/>
          </p:nvSpPr>
          <p:spPr bwMode="auto">
            <a:xfrm>
              <a:off x="3307381" y="3943882"/>
              <a:ext cx="237706" cy="43306"/>
            </a:xfrm>
            <a:custGeom>
              <a:avLst/>
              <a:gdLst>
                <a:gd name="T0" fmla="*/ 2147483647 w 90"/>
                <a:gd name="T1" fmla="*/ 2147483647 h 20"/>
                <a:gd name="T2" fmla="*/ 2147483647 w 90"/>
                <a:gd name="T3" fmla="*/ 2147483647 h 20"/>
                <a:gd name="T4" fmla="*/ 2147483647 w 90"/>
                <a:gd name="T5" fmla="*/ 2147483647 h 20"/>
                <a:gd name="T6" fmla="*/ 2147483647 w 90"/>
                <a:gd name="T7" fmla="*/ 2147483647 h 20"/>
                <a:gd name="T8" fmla="*/ 2147483647 w 90"/>
                <a:gd name="T9" fmla="*/ 2147483647 h 20"/>
                <a:gd name="T10" fmla="*/ 0 60000 65536"/>
                <a:gd name="T11" fmla="*/ 0 60000 65536"/>
                <a:gd name="T12" fmla="*/ 0 60000 65536"/>
                <a:gd name="T13" fmla="*/ 0 60000 65536"/>
                <a:gd name="T14" fmla="*/ 0 60000 65536"/>
                <a:gd name="T15" fmla="*/ 0 w 90"/>
                <a:gd name="T16" fmla="*/ 0 h 20"/>
                <a:gd name="T17" fmla="*/ 90 w 90"/>
                <a:gd name="T18" fmla="*/ 20 h 20"/>
              </a:gdLst>
              <a:ahLst/>
              <a:cxnLst>
                <a:cxn ang="T10">
                  <a:pos x="T0" y="T1"/>
                </a:cxn>
                <a:cxn ang="T11">
                  <a:pos x="T2" y="T3"/>
                </a:cxn>
                <a:cxn ang="T12">
                  <a:pos x="T4" y="T5"/>
                </a:cxn>
                <a:cxn ang="T13">
                  <a:pos x="T6" y="T7"/>
                </a:cxn>
                <a:cxn ang="T14">
                  <a:pos x="T8" y="T9"/>
                </a:cxn>
              </a:cxnLst>
              <a:rect l="T15" t="T16" r="T17" b="T18"/>
              <a:pathLst>
                <a:path w="90" h="20">
                  <a:moveTo>
                    <a:pt x="3" y="7"/>
                  </a:moveTo>
                  <a:cubicBezTo>
                    <a:pt x="29" y="20"/>
                    <a:pt x="59" y="16"/>
                    <a:pt x="86" y="11"/>
                  </a:cubicBezTo>
                  <a:cubicBezTo>
                    <a:pt x="90" y="11"/>
                    <a:pt x="88" y="5"/>
                    <a:pt x="85" y="5"/>
                  </a:cubicBezTo>
                  <a:cubicBezTo>
                    <a:pt x="59" y="10"/>
                    <a:pt x="30" y="14"/>
                    <a:pt x="7" y="2"/>
                  </a:cubicBezTo>
                  <a:cubicBezTo>
                    <a:pt x="3" y="0"/>
                    <a:pt x="0" y="6"/>
                    <a:pt x="3"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 name="Freeform 13">
              <a:extLst>
                <a:ext uri="{FF2B5EF4-FFF2-40B4-BE49-F238E27FC236}">
                  <a16:creationId xmlns="" xmlns:a16="http://schemas.microsoft.com/office/drawing/2014/main" id="{E81EAC28-D48D-4F46-A100-D7621CF0BC38}"/>
                </a:ext>
              </a:extLst>
            </p:cNvPr>
            <p:cNvSpPr>
              <a:spLocks noChangeArrowheads="1"/>
            </p:cNvSpPr>
            <p:nvPr/>
          </p:nvSpPr>
          <p:spPr bwMode="auto">
            <a:xfrm>
              <a:off x="3330728" y="3890267"/>
              <a:ext cx="203748" cy="20621"/>
            </a:xfrm>
            <a:custGeom>
              <a:avLst/>
              <a:gdLst>
                <a:gd name="T0" fmla="*/ 2147483647 w 77"/>
                <a:gd name="T1" fmla="*/ 2147483647 h 10"/>
                <a:gd name="T2" fmla="*/ 2147483647 w 77"/>
                <a:gd name="T3" fmla="*/ 2147483647 h 10"/>
                <a:gd name="T4" fmla="*/ 2147483647 w 77"/>
                <a:gd name="T5" fmla="*/ 2147483647 h 10"/>
                <a:gd name="T6" fmla="*/ 2147483647 w 77"/>
                <a:gd name="T7" fmla="*/ 2147483647 h 10"/>
                <a:gd name="T8" fmla="*/ 2147483647 w 77"/>
                <a:gd name="T9" fmla="*/ 2147483647 h 10"/>
                <a:gd name="T10" fmla="*/ 0 60000 65536"/>
                <a:gd name="T11" fmla="*/ 0 60000 65536"/>
                <a:gd name="T12" fmla="*/ 0 60000 65536"/>
                <a:gd name="T13" fmla="*/ 0 60000 65536"/>
                <a:gd name="T14" fmla="*/ 0 60000 65536"/>
                <a:gd name="T15" fmla="*/ 0 w 77"/>
                <a:gd name="T16" fmla="*/ 0 h 10"/>
                <a:gd name="T17" fmla="*/ 77 w 77"/>
                <a:gd name="T18" fmla="*/ 10 h 10"/>
              </a:gdLst>
              <a:ahLst/>
              <a:cxnLst>
                <a:cxn ang="T10">
                  <a:pos x="T0" y="T1"/>
                </a:cxn>
                <a:cxn ang="T11">
                  <a:pos x="T2" y="T3"/>
                </a:cxn>
                <a:cxn ang="T12">
                  <a:pos x="T4" y="T5"/>
                </a:cxn>
                <a:cxn ang="T13">
                  <a:pos x="T6" y="T7"/>
                </a:cxn>
                <a:cxn ang="T14">
                  <a:pos x="T8" y="T9"/>
                </a:cxn>
              </a:cxnLst>
              <a:rect l="T15" t="T16" r="T17" b="T18"/>
              <a:pathLst>
                <a:path w="77" h="10">
                  <a:moveTo>
                    <a:pt x="4" y="9"/>
                  </a:moveTo>
                  <a:cubicBezTo>
                    <a:pt x="27" y="9"/>
                    <a:pt x="50" y="10"/>
                    <a:pt x="73" y="7"/>
                  </a:cubicBezTo>
                  <a:cubicBezTo>
                    <a:pt x="77" y="6"/>
                    <a:pt x="77" y="0"/>
                    <a:pt x="73" y="1"/>
                  </a:cubicBezTo>
                  <a:cubicBezTo>
                    <a:pt x="50" y="3"/>
                    <a:pt x="27" y="3"/>
                    <a:pt x="4" y="3"/>
                  </a:cubicBezTo>
                  <a:cubicBezTo>
                    <a:pt x="0" y="3"/>
                    <a:pt x="0" y="9"/>
                    <a:pt x="4" y="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 name="Freeform 14">
              <a:extLst>
                <a:ext uri="{FF2B5EF4-FFF2-40B4-BE49-F238E27FC236}">
                  <a16:creationId xmlns="" xmlns:a16="http://schemas.microsoft.com/office/drawing/2014/main" id="{F55BD6F9-2066-45F5-BBF1-33314CB260FD}"/>
                </a:ext>
              </a:extLst>
            </p:cNvPr>
            <p:cNvSpPr>
              <a:spLocks noChangeArrowheads="1"/>
            </p:cNvSpPr>
            <p:nvPr/>
          </p:nvSpPr>
          <p:spPr bwMode="auto">
            <a:xfrm>
              <a:off x="3589657" y="5230659"/>
              <a:ext cx="89140" cy="134040"/>
            </a:xfrm>
            <a:custGeom>
              <a:avLst/>
              <a:gdLst>
                <a:gd name="T0" fmla="*/ 2147483647 w 34"/>
                <a:gd name="T1" fmla="*/ 2147483647 h 61"/>
                <a:gd name="T2" fmla="*/ 2147483647 w 34"/>
                <a:gd name="T3" fmla="*/ 2147483647 h 61"/>
                <a:gd name="T4" fmla="*/ 2147483647 w 34"/>
                <a:gd name="T5" fmla="*/ 2147483647 h 61"/>
                <a:gd name="T6" fmla="*/ 2147483647 w 34"/>
                <a:gd name="T7" fmla="*/ 2147483647 h 61"/>
                <a:gd name="T8" fmla="*/ 2147483647 w 34"/>
                <a:gd name="T9" fmla="*/ 2147483647 h 61"/>
                <a:gd name="T10" fmla="*/ 0 60000 65536"/>
                <a:gd name="T11" fmla="*/ 0 60000 65536"/>
                <a:gd name="T12" fmla="*/ 0 60000 65536"/>
                <a:gd name="T13" fmla="*/ 0 60000 65536"/>
                <a:gd name="T14" fmla="*/ 0 60000 65536"/>
                <a:gd name="T15" fmla="*/ 0 w 34"/>
                <a:gd name="T16" fmla="*/ 0 h 61"/>
                <a:gd name="T17" fmla="*/ 34 w 34"/>
                <a:gd name="T18" fmla="*/ 61 h 61"/>
              </a:gdLst>
              <a:ahLst/>
              <a:cxnLst>
                <a:cxn ang="T10">
                  <a:pos x="T0" y="T1"/>
                </a:cxn>
                <a:cxn ang="T11">
                  <a:pos x="T2" y="T3"/>
                </a:cxn>
                <a:cxn ang="T12">
                  <a:pos x="T4" y="T5"/>
                </a:cxn>
                <a:cxn ang="T13">
                  <a:pos x="T6" y="T7"/>
                </a:cxn>
                <a:cxn ang="T14">
                  <a:pos x="T8" y="T9"/>
                </a:cxn>
              </a:cxnLst>
              <a:rect l="T15" t="T16" r="T17" b="T18"/>
              <a:pathLst>
                <a:path w="34" h="61">
                  <a:moveTo>
                    <a:pt x="27" y="4"/>
                  </a:moveTo>
                  <a:cubicBezTo>
                    <a:pt x="22" y="22"/>
                    <a:pt x="15" y="39"/>
                    <a:pt x="3" y="54"/>
                  </a:cubicBezTo>
                  <a:cubicBezTo>
                    <a:pt x="0" y="57"/>
                    <a:pt x="5" y="61"/>
                    <a:pt x="7" y="58"/>
                  </a:cubicBezTo>
                  <a:cubicBezTo>
                    <a:pt x="20" y="43"/>
                    <a:pt x="28" y="24"/>
                    <a:pt x="33" y="5"/>
                  </a:cubicBezTo>
                  <a:cubicBezTo>
                    <a:pt x="34" y="2"/>
                    <a:pt x="28" y="0"/>
                    <a:pt x="27" y="4"/>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6" name="Freeform 15">
              <a:extLst>
                <a:ext uri="{FF2B5EF4-FFF2-40B4-BE49-F238E27FC236}">
                  <a16:creationId xmlns="" xmlns:a16="http://schemas.microsoft.com/office/drawing/2014/main" id="{8315EAD6-B1CA-451A-959C-48AF49E15DB5}"/>
                </a:ext>
              </a:extLst>
            </p:cNvPr>
            <p:cNvSpPr>
              <a:spLocks noChangeArrowheads="1"/>
            </p:cNvSpPr>
            <p:nvPr/>
          </p:nvSpPr>
          <p:spPr bwMode="auto">
            <a:xfrm>
              <a:off x="3044206" y="4051114"/>
              <a:ext cx="133710" cy="55678"/>
            </a:xfrm>
            <a:custGeom>
              <a:avLst/>
              <a:gdLst>
                <a:gd name="T0" fmla="*/ 2147483647 w 51"/>
                <a:gd name="T1" fmla="*/ 2147483647 h 26"/>
                <a:gd name="T2" fmla="*/ 2147483647 w 51"/>
                <a:gd name="T3" fmla="*/ 2147483647 h 26"/>
                <a:gd name="T4" fmla="*/ 2147483647 w 51"/>
                <a:gd name="T5" fmla="*/ 2147483647 h 26"/>
                <a:gd name="T6" fmla="*/ 2147483647 w 51"/>
                <a:gd name="T7" fmla="*/ 2147483647 h 26"/>
                <a:gd name="T8" fmla="*/ 2147483647 w 51"/>
                <a:gd name="T9" fmla="*/ 2147483647 h 26"/>
                <a:gd name="T10" fmla="*/ 0 60000 65536"/>
                <a:gd name="T11" fmla="*/ 0 60000 65536"/>
                <a:gd name="T12" fmla="*/ 0 60000 65536"/>
                <a:gd name="T13" fmla="*/ 0 60000 65536"/>
                <a:gd name="T14" fmla="*/ 0 60000 65536"/>
                <a:gd name="T15" fmla="*/ 0 w 51"/>
                <a:gd name="T16" fmla="*/ 0 h 26"/>
                <a:gd name="T17" fmla="*/ 51 w 51"/>
                <a:gd name="T18" fmla="*/ 26 h 26"/>
              </a:gdLst>
              <a:ahLst/>
              <a:cxnLst>
                <a:cxn ang="T10">
                  <a:pos x="T0" y="T1"/>
                </a:cxn>
                <a:cxn ang="T11">
                  <a:pos x="T2" y="T3"/>
                </a:cxn>
                <a:cxn ang="T12">
                  <a:pos x="T4" y="T5"/>
                </a:cxn>
                <a:cxn ang="T13">
                  <a:pos x="T6" y="T7"/>
                </a:cxn>
                <a:cxn ang="T14">
                  <a:pos x="T8" y="T9"/>
                </a:cxn>
              </a:cxnLst>
              <a:rect l="T15" t="T16" r="T17" b="T18"/>
              <a:pathLst>
                <a:path w="51" h="26">
                  <a:moveTo>
                    <a:pt x="48" y="19"/>
                  </a:moveTo>
                  <a:cubicBezTo>
                    <a:pt x="38" y="8"/>
                    <a:pt x="19" y="0"/>
                    <a:pt x="4" y="4"/>
                  </a:cubicBezTo>
                  <a:cubicBezTo>
                    <a:pt x="0" y="5"/>
                    <a:pt x="2" y="11"/>
                    <a:pt x="6" y="10"/>
                  </a:cubicBezTo>
                  <a:cubicBezTo>
                    <a:pt x="19" y="6"/>
                    <a:pt x="35" y="14"/>
                    <a:pt x="44" y="23"/>
                  </a:cubicBezTo>
                  <a:cubicBezTo>
                    <a:pt x="47" y="26"/>
                    <a:pt x="51" y="22"/>
                    <a:pt x="48" y="1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 name="Freeform 16">
              <a:extLst>
                <a:ext uri="{FF2B5EF4-FFF2-40B4-BE49-F238E27FC236}">
                  <a16:creationId xmlns="" xmlns:a16="http://schemas.microsoft.com/office/drawing/2014/main" id="{13B08179-D272-4EF3-942E-413A5148B9F5}"/>
                </a:ext>
              </a:extLst>
            </p:cNvPr>
            <p:cNvSpPr>
              <a:spLocks noChangeArrowheads="1"/>
            </p:cNvSpPr>
            <p:nvPr/>
          </p:nvSpPr>
          <p:spPr bwMode="auto">
            <a:xfrm>
              <a:off x="3143959" y="4009871"/>
              <a:ext cx="42447" cy="30933"/>
            </a:xfrm>
            <a:custGeom>
              <a:avLst/>
              <a:gdLst>
                <a:gd name="T0" fmla="*/ 2147483647 w 16"/>
                <a:gd name="T1" fmla="*/ 2147483647 h 14"/>
                <a:gd name="T2" fmla="*/ 2147483647 w 16"/>
                <a:gd name="T3" fmla="*/ 2147483647 h 14"/>
                <a:gd name="T4" fmla="*/ 2147483647 w 16"/>
                <a:gd name="T5" fmla="*/ 2147483647 h 14"/>
                <a:gd name="T6" fmla="*/ 2147483647 w 16"/>
                <a:gd name="T7" fmla="*/ 2147483647 h 14"/>
                <a:gd name="T8" fmla="*/ 2147483647 w 16"/>
                <a:gd name="T9" fmla="*/ 2147483647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7"/>
                  </a:moveTo>
                  <a:cubicBezTo>
                    <a:pt x="11" y="5"/>
                    <a:pt x="9" y="3"/>
                    <a:pt x="5" y="2"/>
                  </a:cubicBezTo>
                  <a:cubicBezTo>
                    <a:pt x="1" y="0"/>
                    <a:pt x="0" y="6"/>
                    <a:pt x="4" y="8"/>
                  </a:cubicBezTo>
                  <a:cubicBezTo>
                    <a:pt x="6" y="8"/>
                    <a:pt x="8" y="10"/>
                    <a:pt x="9" y="12"/>
                  </a:cubicBezTo>
                  <a:cubicBezTo>
                    <a:pt x="12" y="14"/>
                    <a:pt x="16" y="10"/>
                    <a:pt x="14"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 name="Freeform 17">
              <a:extLst>
                <a:ext uri="{FF2B5EF4-FFF2-40B4-BE49-F238E27FC236}">
                  <a16:creationId xmlns="" xmlns:a16="http://schemas.microsoft.com/office/drawing/2014/main" id="{8725D010-E6CB-4817-AB0B-3E88B5C94BB5}"/>
                </a:ext>
              </a:extLst>
            </p:cNvPr>
            <p:cNvSpPr>
              <a:spLocks noChangeArrowheads="1"/>
            </p:cNvSpPr>
            <p:nvPr/>
          </p:nvSpPr>
          <p:spPr bwMode="auto">
            <a:xfrm>
              <a:off x="9082361" y="3401538"/>
              <a:ext cx="1290403" cy="3258184"/>
            </a:xfrm>
            <a:custGeom>
              <a:avLst/>
              <a:gdLst>
                <a:gd name="T0" fmla="*/ 2147483647 w 490"/>
                <a:gd name="T1" fmla="*/ 2147483647 h 1491"/>
                <a:gd name="T2" fmla="*/ 2147483647 w 490"/>
                <a:gd name="T3" fmla="*/ 2147483647 h 1491"/>
                <a:gd name="T4" fmla="*/ 2147483647 w 490"/>
                <a:gd name="T5" fmla="*/ 2147483647 h 1491"/>
                <a:gd name="T6" fmla="*/ 2147483647 w 490"/>
                <a:gd name="T7" fmla="*/ 2147483647 h 1491"/>
                <a:gd name="T8" fmla="*/ 2147483647 w 490"/>
                <a:gd name="T9" fmla="*/ 2147483647 h 1491"/>
                <a:gd name="T10" fmla="*/ 2147483647 w 490"/>
                <a:gd name="T11" fmla="*/ 2147483647 h 1491"/>
                <a:gd name="T12" fmla="*/ 2147483647 w 490"/>
                <a:gd name="T13" fmla="*/ 2147483647 h 1491"/>
                <a:gd name="T14" fmla="*/ 2147483647 w 490"/>
                <a:gd name="T15" fmla="*/ 2147483647 h 1491"/>
                <a:gd name="T16" fmla="*/ 2147483647 w 490"/>
                <a:gd name="T17" fmla="*/ 2147483647 h 1491"/>
                <a:gd name="T18" fmla="*/ 2147483647 w 490"/>
                <a:gd name="T19" fmla="*/ 2147483647 h 1491"/>
                <a:gd name="T20" fmla="*/ 2147483647 w 490"/>
                <a:gd name="T21" fmla="*/ 2147483647 h 1491"/>
                <a:gd name="T22" fmla="*/ 2147483647 w 490"/>
                <a:gd name="T23" fmla="*/ 2147483647 h 1491"/>
                <a:gd name="T24" fmla="*/ 2147483647 w 490"/>
                <a:gd name="T25" fmla="*/ 2147483647 h 1491"/>
                <a:gd name="T26" fmla="*/ 2147483647 w 490"/>
                <a:gd name="T27" fmla="*/ 2147483647 h 1491"/>
                <a:gd name="T28" fmla="*/ 2147483647 w 490"/>
                <a:gd name="T29" fmla="*/ 2147483647 h 1491"/>
                <a:gd name="T30" fmla="*/ 2147483647 w 490"/>
                <a:gd name="T31" fmla="*/ 2147483647 h 1491"/>
                <a:gd name="T32" fmla="*/ 2147483647 w 490"/>
                <a:gd name="T33" fmla="*/ 2147483647 h 1491"/>
                <a:gd name="T34" fmla="*/ 2147483647 w 490"/>
                <a:gd name="T35" fmla="*/ 2147483647 h 1491"/>
                <a:gd name="T36" fmla="*/ 2147483647 w 490"/>
                <a:gd name="T37" fmla="*/ 2147483647 h 1491"/>
                <a:gd name="T38" fmla="*/ 2147483647 w 490"/>
                <a:gd name="T39" fmla="*/ 2147483647 h 1491"/>
                <a:gd name="T40" fmla="*/ 2147483647 w 490"/>
                <a:gd name="T41" fmla="*/ 2147483647 h 1491"/>
                <a:gd name="T42" fmla="*/ 2147483647 w 490"/>
                <a:gd name="T43" fmla="*/ 2147483647 h 1491"/>
                <a:gd name="T44" fmla="*/ 2147483647 w 490"/>
                <a:gd name="T45" fmla="*/ 2147483647 h 1491"/>
                <a:gd name="T46" fmla="*/ 2147483647 w 490"/>
                <a:gd name="T47" fmla="*/ 2147483647 h 1491"/>
                <a:gd name="T48" fmla="*/ 2147483647 w 490"/>
                <a:gd name="T49" fmla="*/ 2147483647 h 1491"/>
                <a:gd name="T50" fmla="*/ 2147483647 w 490"/>
                <a:gd name="T51" fmla="*/ 2147483647 h 1491"/>
                <a:gd name="T52" fmla="*/ 2147483647 w 490"/>
                <a:gd name="T53" fmla="*/ 2147483647 h 1491"/>
                <a:gd name="T54" fmla="*/ 2147483647 w 490"/>
                <a:gd name="T55" fmla="*/ 2147483647 h 1491"/>
                <a:gd name="T56" fmla="*/ 2147483647 w 490"/>
                <a:gd name="T57" fmla="*/ 2147483647 h 14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0"/>
                <a:gd name="T88" fmla="*/ 0 h 1491"/>
                <a:gd name="T89" fmla="*/ 490 w 490"/>
                <a:gd name="T90" fmla="*/ 1491 h 14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0" h="1491">
                  <a:moveTo>
                    <a:pt x="471" y="1333"/>
                  </a:moveTo>
                  <a:cubicBezTo>
                    <a:pt x="452" y="1252"/>
                    <a:pt x="415" y="1064"/>
                    <a:pt x="407" y="931"/>
                  </a:cubicBezTo>
                  <a:cubicBezTo>
                    <a:pt x="404" y="883"/>
                    <a:pt x="406" y="737"/>
                    <a:pt x="403" y="635"/>
                  </a:cubicBezTo>
                  <a:cubicBezTo>
                    <a:pt x="399" y="533"/>
                    <a:pt x="409" y="498"/>
                    <a:pt x="399" y="435"/>
                  </a:cubicBezTo>
                  <a:cubicBezTo>
                    <a:pt x="392" y="384"/>
                    <a:pt x="398" y="379"/>
                    <a:pt x="397" y="359"/>
                  </a:cubicBezTo>
                  <a:cubicBezTo>
                    <a:pt x="396" y="338"/>
                    <a:pt x="393" y="312"/>
                    <a:pt x="382" y="295"/>
                  </a:cubicBezTo>
                  <a:cubicBezTo>
                    <a:pt x="371" y="278"/>
                    <a:pt x="322" y="215"/>
                    <a:pt x="297" y="191"/>
                  </a:cubicBezTo>
                  <a:cubicBezTo>
                    <a:pt x="272" y="166"/>
                    <a:pt x="189" y="81"/>
                    <a:pt x="189" y="81"/>
                  </a:cubicBezTo>
                  <a:cubicBezTo>
                    <a:pt x="189" y="81"/>
                    <a:pt x="190" y="35"/>
                    <a:pt x="176" y="21"/>
                  </a:cubicBezTo>
                  <a:cubicBezTo>
                    <a:pt x="161" y="5"/>
                    <a:pt x="136" y="0"/>
                    <a:pt x="108" y="6"/>
                  </a:cubicBezTo>
                  <a:cubicBezTo>
                    <a:pt x="81" y="12"/>
                    <a:pt x="64" y="30"/>
                    <a:pt x="51" y="55"/>
                  </a:cubicBezTo>
                  <a:cubicBezTo>
                    <a:pt x="51" y="55"/>
                    <a:pt x="33" y="108"/>
                    <a:pt x="27" y="141"/>
                  </a:cubicBezTo>
                  <a:cubicBezTo>
                    <a:pt x="21" y="173"/>
                    <a:pt x="19" y="182"/>
                    <a:pt x="26" y="220"/>
                  </a:cubicBezTo>
                  <a:cubicBezTo>
                    <a:pt x="33" y="259"/>
                    <a:pt x="45" y="283"/>
                    <a:pt x="45" y="310"/>
                  </a:cubicBezTo>
                  <a:cubicBezTo>
                    <a:pt x="46" y="336"/>
                    <a:pt x="48" y="361"/>
                    <a:pt x="34" y="415"/>
                  </a:cubicBezTo>
                  <a:cubicBezTo>
                    <a:pt x="21" y="468"/>
                    <a:pt x="11" y="533"/>
                    <a:pt x="10" y="545"/>
                  </a:cubicBezTo>
                  <a:cubicBezTo>
                    <a:pt x="9" y="557"/>
                    <a:pt x="0" y="611"/>
                    <a:pt x="3" y="657"/>
                  </a:cubicBezTo>
                  <a:cubicBezTo>
                    <a:pt x="5" y="704"/>
                    <a:pt x="13" y="749"/>
                    <a:pt x="19" y="766"/>
                  </a:cubicBezTo>
                  <a:cubicBezTo>
                    <a:pt x="25" y="783"/>
                    <a:pt x="26" y="790"/>
                    <a:pt x="26" y="792"/>
                  </a:cubicBezTo>
                  <a:cubicBezTo>
                    <a:pt x="26" y="795"/>
                    <a:pt x="25" y="811"/>
                    <a:pt x="28" y="819"/>
                  </a:cubicBezTo>
                  <a:cubicBezTo>
                    <a:pt x="31" y="828"/>
                    <a:pt x="34" y="837"/>
                    <a:pt x="34" y="837"/>
                  </a:cubicBezTo>
                  <a:cubicBezTo>
                    <a:pt x="34" y="837"/>
                    <a:pt x="29" y="856"/>
                    <a:pt x="28" y="871"/>
                  </a:cubicBezTo>
                  <a:cubicBezTo>
                    <a:pt x="27" y="886"/>
                    <a:pt x="21" y="934"/>
                    <a:pt x="31" y="966"/>
                  </a:cubicBezTo>
                  <a:cubicBezTo>
                    <a:pt x="40" y="997"/>
                    <a:pt x="56" y="1022"/>
                    <a:pt x="65" y="1034"/>
                  </a:cubicBezTo>
                  <a:cubicBezTo>
                    <a:pt x="73" y="1045"/>
                    <a:pt x="76" y="1056"/>
                    <a:pt x="81" y="1071"/>
                  </a:cubicBezTo>
                  <a:cubicBezTo>
                    <a:pt x="86" y="1087"/>
                    <a:pt x="87" y="1089"/>
                    <a:pt x="91" y="1116"/>
                  </a:cubicBezTo>
                  <a:cubicBezTo>
                    <a:pt x="94" y="1144"/>
                    <a:pt x="101" y="1194"/>
                    <a:pt x="100" y="1216"/>
                  </a:cubicBezTo>
                  <a:cubicBezTo>
                    <a:pt x="98" y="1238"/>
                    <a:pt x="93" y="1430"/>
                    <a:pt x="92" y="1461"/>
                  </a:cubicBezTo>
                  <a:cubicBezTo>
                    <a:pt x="91" y="1491"/>
                    <a:pt x="490" y="1414"/>
                    <a:pt x="471" y="1333"/>
                  </a:cubicBez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 name="Freeform 18">
              <a:extLst>
                <a:ext uri="{FF2B5EF4-FFF2-40B4-BE49-F238E27FC236}">
                  <a16:creationId xmlns="" xmlns:a16="http://schemas.microsoft.com/office/drawing/2014/main" id="{215C4FC3-09C0-4E78-B158-24E984210493}"/>
                </a:ext>
              </a:extLst>
            </p:cNvPr>
            <p:cNvSpPr>
              <a:spLocks noChangeArrowheads="1"/>
            </p:cNvSpPr>
            <p:nvPr/>
          </p:nvSpPr>
          <p:spPr bwMode="auto">
            <a:xfrm>
              <a:off x="9583241"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2147483647 w 99"/>
                <a:gd name="T11" fmla="*/ 2147483647 h 418"/>
                <a:gd name="T12" fmla="*/ 2147483647 w 99"/>
                <a:gd name="T13" fmla="*/ 2147483647 h 418"/>
                <a:gd name="T14" fmla="*/ 2147483647 w 99"/>
                <a:gd name="T15" fmla="*/ 2147483647 h 418"/>
                <a:gd name="T16" fmla="*/ 2147483647 w 99"/>
                <a:gd name="T17" fmla="*/ 2147483647 h 418"/>
                <a:gd name="T18" fmla="*/ 0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3" y="37"/>
                  </a:moveTo>
                  <a:cubicBezTo>
                    <a:pt x="3" y="37"/>
                    <a:pt x="6" y="81"/>
                    <a:pt x="4" y="90"/>
                  </a:cubicBezTo>
                  <a:cubicBezTo>
                    <a:pt x="3" y="99"/>
                    <a:pt x="6" y="130"/>
                    <a:pt x="5" y="141"/>
                  </a:cubicBezTo>
                  <a:cubicBezTo>
                    <a:pt x="4" y="151"/>
                    <a:pt x="5" y="190"/>
                    <a:pt x="7" y="206"/>
                  </a:cubicBezTo>
                  <a:cubicBezTo>
                    <a:pt x="9" y="222"/>
                    <a:pt x="15" y="260"/>
                    <a:pt x="32" y="300"/>
                  </a:cubicBezTo>
                  <a:cubicBezTo>
                    <a:pt x="49" y="340"/>
                    <a:pt x="99" y="418"/>
                    <a:pt x="99" y="418"/>
                  </a:cubicBezTo>
                  <a:cubicBezTo>
                    <a:pt x="99" y="418"/>
                    <a:pt x="55" y="318"/>
                    <a:pt x="48" y="293"/>
                  </a:cubicBezTo>
                  <a:cubicBezTo>
                    <a:pt x="41" y="268"/>
                    <a:pt x="30" y="164"/>
                    <a:pt x="29" y="135"/>
                  </a:cubicBezTo>
                  <a:cubicBezTo>
                    <a:pt x="28" y="105"/>
                    <a:pt x="11" y="50"/>
                    <a:pt x="10" y="44"/>
                  </a:cubicBezTo>
                  <a:cubicBezTo>
                    <a:pt x="8" y="38"/>
                    <a:pt x="0" y="0"/>
                    <a:pt x="0" y="0"/>
                  </a:cubicBezTo>
                  <a:lnTo>
                    <a:pt x="3"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 name="Freeform 19">
              <a:extLst>
                <a:ext uri="{FF2B5EF4-FFF2-40B4-BE49-F238E27FC236}">
                  <a16:creationId xmlns="" xmlns:a16="http://schemas.microsoft.com/office/drawing/2014/main" id="{9C92C0AC-ACC8-4A68-92B7-FCC4F1AE5657}"/>
                </a:ext>
              </a:extLst>
            </p:cNvPr>
            <p:cNvSpPr>
              <a:spLocks noChangeArrowheads="1"/>
            </p:cNvSpPr>
            <p:nvPr/>
          </p:nvSpPr>
          <p:spPr bwMode="auto">
            <a:xfrm>
              <a:off x="9256395" y="3420098"/>
              <a:ext cx="295011" cy="241271"/>
            </a:xfrm>
            <a:custGeom>
              <a:avLst/>
              <a:gdLst>
                <a:gd name="T0" fmla="*/ 2147483647 w 112"/>
                <a:gd name="T1" fmla="*/ 2147483647 h 111"/>
                <a:gd name="T2" fmla="*/ 2147483647 w 112"/>
                <a:gd name="T3" fmla="*/ 2147483647 h 111"/>
                <a:gd name="T4" fmla="*/ 2147483647 w 112"/>
                <a:gd name="T5" fmla="*/ 2147483647 h 111"/>
                <a:gd name="T6" fmla="*/ 2147483647 w 112"/>
                <a:gd name="T7" fmla="*/ 2147483647 h 111"/>
                <a:gd name="T8" fmla="*/ 2147483647 w 112"/>
                <a:gd name="T9" fmla="*/ 2147483647 h 111"/>
                <a:gd name="T10" fmla="*/ 2147483647 w 112"/>
                <a:gd name="T11" fmla="*/ 2147483647 h 111"/>
                <a:gd name="T12" fmla="*/ 2147483647 w 112"/>
                <a:gd name="T13" fmla="*/ 2147483647 h 111"/>
                <a:gd name="T14" fmla="*/ 2147483647 w 112"/>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111"/>
                <a:gd name="T26" fmla="*/ 112 w 112"/>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111">
                  <a:moveTo>
                    <a:pt x="111" y="68"/>
                  </a:moveTo>
                  <a:cubicBezTo>
                    <a:pt x="110" y="76"/>
                    <a:pt x="106" y="107"/>
                    <a:pt x="86" y="109"/>
                  </a:cubicBezTo>
                  <a:cubicBezTo>
                    <a:pt x="67" y="111"/>
                    <a:pt x="27" y="108"/>
                    <a:pt x="12" y="100"/>
                  </a:cubicBezTo>
                  <a:cubicBezTo>
                    <a:pt x="3" y="95"/>
                    <a:pt x="0" y="80"/>
                    <a:pt x="4" y="59"/>
                  </a:cubicBezTo>
                  <a:cubicBezTo>
                    <a:pt x="11" y="33"/>
                    <a:pt x="24" y="14"/>
                    <a:pt x="38" y="8"/>
                  </a:cubicBezTo>
                  <a:cubicBezTo>
                    <a:pt x="57" y="0"/>
                    <a:pt x="85" y="3"/>
                    <a:pt x="96" y="13"/>
                  </a:cubicBezTo>
                  <a:cubicBezTo>
                    <a:pt x="107" y="22"/>
                    <a:pt x="111" y="41"/>
                    <a:pt x="111" y="50"/>
                  </a:cubicBezTo>
                  <a:cubicBezTo>
                    <a:pt x="112" y="60"/>
                    <a:pt x="111" y="68"/>
                    <a:pt x="11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 name="Freeform 20">
              <a:extLst>
                <a:ext uri="{FF2B5EF4-FFF2-40B4-BE49-F238E27FC236}">
                  <a16:creationId xmlns="" xmlns:a16="http://schemas.microsoft.com/office/drawing/2014/main" id="{B8BA6A4E-13B4-43D2-B7AE-F374C9EED917}"/>
                </a:ext>
              </a:extLst>
            </p:cNvPr>
            <p:cNvSpPr>
              <a:spLocks noChangeArrowheads="1"/>
            </p:cNvSpPr>
            <p:nvPr/>
          </p:nvSpPr>
          <p:spPr bwMode="auto">
            <a:xfrm>
              <a:off x="9300964" y="3943882"/>
              <a:ext cx="239829" cy="43306"/>
            </a:xfrm>
            <a:custGeom>
              <a:avLst/>
              <a:gdLst>
                <a:gd name="T0" fmla="*/ 2147483647 w 91"/>
                <a:gd name="T1" fmla="*/ 2147483647 h 20"/>
                <a:gd name="T2" fmla="*/ 2147483647 w 91"/>
                <a:gd name="T3" fmla="*/ 2147483647 h 20"/>
                <a:gd name="T4" fmla="*/ 2147483647 w 91"/>
                <a:gd name="T5" fmla="*/ 2147483647 h 20"/>
                <a:gd name="T6" fmla="*/ 2147483647 w 91"/>
                <a:gd name="T7" fmla="*/ 2147483647 h 20"/>
                <a:gd name="T8" fmla="*/ 2147483647 w 91"/>
                <a:gd name="T9" fmla="*/ 2147483647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84" y="2"/>
                  </a:moveTo>
                  <a:cubicBezTo>
                    <a:pt x="60" y="14"/>
                    <a:pt x="31" y="10"/>
                    <a:pt x="6" y="5"/>
                  </a:cubicBezTo>
                  <a:cubicBezTo>
                    <a:pt x="2" y="5"/>
                    <a:pt x="0" y="11"/>
                    <a:pt x="4" y="11"/>
                  </a:cubicBezTo>
                  <a:cubicBezTo>
                    <a:pt x="31" y="16"/>
                    <a:pt x="61" y="20"/>
                    <a:pt x="87" y="7"/>
                  </a:cubicBezTo>
                  <a:cubicBezTo>
                    <a:pt x="91" y="6"/>
                    <a:pt x="88" y="0"/>
                    <a:pt x="84" y="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 name="Freeform 21">
              <a:extLst>
                <a:ext uri="{FF2B5EF4-FFF2-40B4-BE49-F238E27FC236}">
                  <a16:creationId xmlns="" xmlns:a16="http://schemas.microsoft.com/office/drawing/2014/main" id="{0574510A-F89A-4E5C-AF52-C6CBC7093169}"/>
                </a:ext>
              </a:extLst>
            </p:cNvPr>
            <p:cNvSpPr>
              <a:spLocks noChangeArrowheads="1"/>
            </p:cNvSpPr>
            <p:nvPr/>
          </p:nvSpPr>
          <p:spPr bwMode="auto">
            <a:xfrm>
              <a:off x="9311577" y="3890267"/>
              <a:ext cx="205871" cy="20621"/>
            </a:xfrm>
            <a:custGeom>
              <a:avLst/>
              <a:gdLst>
                <a:gd name="T0" fmla="*/ 2147483647 w 78"/>
                <a:gd name="T1" fmla="*/ 2147483647 h 10"/>
                <a:gd name="T2" fmla="*/ 2147483647 w 78"/>
                <a:gd name="T3" fmla="*/ 2147483647 h 10"/>
                <a:gd name="T4" fmla="*/ 2147483647 w 78"/>
                <a:gd name="T5" fmla="*/ 2147483647 h 10"/>
                <a:gd name="T6" fmla="*/ 2147483647 w 78"/>
                <a:gd name="T7" fmla="*/ 2147483647 h 10"/>
                <a:gd name="T8" fmla="*/ 2147483647 w 78"/>
                <a:gd name="T9" fmla="*/ 2147483647 h 10"/>
                <a:gd name="T10" fmla="*/ 0 60000 65536"/>
                <a:gd name="T11" fmla="*/ 0 60000 65536"/>
                <a:gd name="T12" fmla="*/ 0 60000 65536"/>
                <a:gd name="T13" fmla="*/ 0 60000 65536"/>
                <a:gd name="T14" fmla="*/ 0 60000 65536"/>
                <a:gd name="T15" fmla="*/ 0 w 78"/>
                <a:gd name="T16" fmla="*/ 0 h 10"/>
                <a:gd name="T17" fmla="*/ 78 w 78"/>
                <a:gd name="T18" fmla="*/ 10 h 10"/>
              </a:gdLst>
              <a:ahLst/>
              <a:cxnLst>
                <a:cxn ang="T10">
                  <a:pos x="T0" y="T1"/>
                </a:cxn>
                <a:cxn ang="T11">
                  <a:pos x="T2" y="T3"/>
                </a:cxn>
                <a:cxn ang="T12">
                  <a:pos x="T4" y="T5"/>
                </a:cxn>
                <a:cxn ang="T13">
                  <a:pos x="T6" y="T7"/>
                </a:cxn>
                <a:cxn ang="T14">
                  <a:pos x="T8" y="T9"/>
                </a:cxn>
              </a:cxnLst>
              <a:rect l="T15" t="T16" r="T17" b="T18"/>
              <a:pathLst>
                <a:path w="78" h="10">
                  <a:moveTo>
                    <a:pt x="74" y="3"/>
                  </a:moveTo>
                  <a:cubicBezTo>
                    <a:pt x="51" y="3"/>
                    <a:pt x="27" y="3"/>
                    <a:pt x="4" y="1"/>
                  </a:cubicBezTo>
                  <a:cubicBezTo>
                    <a:pt x="0" y="0"/>
                    <a:pt x="0" y="6"/>
                    <a:pt x="4" y="7"/>
                  </a:cubicBezTo>
                  <a:cubicBezTo>
                    <a:pt x="27" y="10"/>
                    <a:pt x="51" y="9"/>
                    <a:pt x="74" y="9"/>
                  </a:cubicBezTo>
                  <a:cubicBezTo>
                    <a:pt x="78" y="9"/>
                    <a:pt x="78" y="3"/>
                    <a:pt x="74" y="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 name="Freeform 22">
              <a:extLst>
                <a:ext uri="{FF2B5EF4-FFF2-40B4-BE49-F238E27FC236}">
                  <a16:creationId xmlns="" xmlns:a16="http://schemas.microsoft.com/office/drawing/2014/main" id="{21946338-4C3B-4802-9134-A8E59C673ACC}"/>
                </a:ext>
              </a:extLst>
            </p:cNvPr>
            <p:cNvSpPr>
              <a:spLocks noChangeArrowheads="1"/>
            </p:cNvSpPr>
            <p:nvPr/>
          </p:nvSpPr>
          <p:spPr bwMode="auto">
            <a:xfrm>
              <a:off x="9169377" y="5230659"/>
              <a:ext cx="87018" cy="134040"/>
            </a:xfrm>
            <a:custGeom>
              <a:avLst/>
              <a:gdLst>
                <a:gd name="T0" fmla="*/ 2147483647 w 33"/>
                <a:gd name="T1" fmla="*/ 2147483647 h 61"/>
                <a:gd name="T2" fmla="*/ 2147483647 w 33"/>
                <a:gd name="T3" fmla="*/ 2147483647 h 61"/>
                <a:gd name="T4" fmla="*/ 2147483647 w 33"/>
                <a:gd name="T5" fmla="*/ 2147483647 h 61"/>
                <a:gd name="T6" fmla="*/ 2147483647 w 33"/>
                <a:gd name="T7" fmla="*/ 2147483647 h 61"/>
                <a:gd name="T8" fmla="*/ 2147483647 w 33"/>
                <a:gd name="T9" fmla="*/ 2147483647 h 61"/>
                <a:gd name="T10" fmla="*/ 0 60000 65536"/>
                <a:gd name="T11" fmla="*/ 0 60000 65536"/>
                <a:gd name="T12" fmla="*/ 0 60000 65536"/>
                <a:gd name="T13" fmla="*/ 0 60000 65536"/>
                <a:gd name="T14" fmla="*/ 0 60000 65536"/>
                <a:gd name="T15" fmla="*/ 0 w 33"/>
                <a:gd name="T16" fmla="*/ 0 h 61"/>
                <a:gd name="T17" fmla="*/ 33 w 33"/>
                <a:gd name="T18" fmla="*/ 61 h 61"/>
              </a:gdLst>
              <a:ahLst/>
              <a:cxnLst>
                <a:cxn ang="T10">
                  <a:pos x="T0" y="T1"/>
                </a:cxn>
                <a:cxn ang="T11">
                  <a:pos x="T2" y="T3"/>
                </a:cxn>
                <a:cxn ang="T12">
                  <a:pos x="T4" y="T5"/>
                </a:cxn>
                <a:cxn ang="T13">
                  <a:pos x="T6" y="T7"/>
                </a:cxn>
                <a:cxn ang="T14">
                  <a:pos x="T8" y="T9"/>
                </a:cxn>
              </a:cxnLst>
              <a:rect l="T15" t="T16" r="T17" b="T18"/>
              <a:pathLst>
                <a:path w="33" h="61">
                  <a:moveTo>
                    <a:pt x="1" y="5"/>
                  </a:moveTo>
                  <a:cubicBezTo>
                    <a:pt x="5" y="24"/>
                    <a:pt x="14" y="43"/>
                    <a:pt x="26" y="58"/>
                  </a:cubicBezTo>
                  <a:cubicBezTo>
                    <a:pt x="29" y="61"/>
                    <a:pt x="33" y="57"/>
                    <a:pt x="31" y="54"/>
                  </a:cubicBezTo>
                  <a:cubicBezTo>
                    <a:pt x="19" y="39"/>
                    <a:pt x="11" y="22"/>
                    <a:pt x="7" y="4"/>
                  </a:cubicBezTo>
                  <a:cubicBezTo>
                    <a:pt x="6" y="0"/>
                    <a:pt x="0" y="2"/>
                    <a:pt x="1" y="5"/>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 name="Freeform 23">
              <a:extLst>
                <a:ext uri="{FF2B5EF4-FFF2-40B4-BE49-F238E27FC236}">
                  <a16:creationId xmlns="" xmlns:a16="http://schemas.microsoft.com/office/drawing/2014/main" id="{0F363B2B-DD4B-48EF-9AEB-4859450EB2A4}"/>
                </a:ext>
              </a:extLst>
            </p:cNvPr>
            <p:cNvSpPr>
              <a:spLocks noChangeArrowheads="1"/>
            </p:cNvSpPr>
            <p:nvPr/>
          </p:nvSpPr>
          <p:spPr bwMode="auto">
            <a:xfrm>
              <a:off x="9670257" y="4051114"/>
              <a:ext cx="131587" cy="55678"/>
            </a:xfrm>
            <a:custGeom>
              <a:avLst/>
              <a:gdLst>
                <a:gd name="T0" fmla="*/ 2147483647 w 50"/>
                <a:gd name="T1" fmla="*/ 2147483647 h 26"/>
                <a:gd name="T2" fmla="*/ 2147483647 w 50"/>
                <a:gd name="T3" fmla="*/ 2147483647 h 26"/>
                <a:gd name="T4" fmla="*/ 2147483647 w 50"/>
                <a:gd name="T5" fmla="*/ 2147483647 h 26"/>
                <a:gd name="T6" fmla="*/ 2147483647 w 50"/>
                <a:gd name="T7" fmla="*/ 2147483647 h 26"/>
                <a:gd name="T8" fmla="*/ 2147483647 w 50"/>
                <a:gd name="T9" fmla="*/ 2147483647 h 26"/>
                <a:gd name="T10" fmla="*/ 0 60000 65536"/>
                <a:gd name="T11" fmla="*/ 0 60000 65536"/>
                <a:gd name="T12" fmla="*/ 0 60000 65536"/>
                <a:gd name="T13" fmla="*/ 0 60000 65536"/>
                <a:gd name="T14" fmla="*/ 0 60000 65536"/>
                <a:gd name="T15" fmla="*/ 0 w 50"/>
                <a:gd name="T16" fmla="*/ 0 h 26"/>
                <a:gd name="T17" fmla="*/ 50 w 50"/>
                <a:gd name="T18" fmla="*/ 26 h 26"/>
              </a:gdLst>
              <a:ahLst/>
              <a:cxnLst>
                <a:cxn ang="T10">
                  <a:pos x="T0" y="T1"/>
                </a:cxn>
                <a:cxn ang="T11">
                  <a:pos x="T2" y="T3"/>
                </a:cxn>
                <a:cxn ang="T12">
                  <a:pos x="T4" y="T5"/>
                </a:cxn>
                <a:cxn ang="T13">
                  <a:pos x="T6" y="T7"/>
                </a:cxn>
                <a:cxn ang="T14">
                  <a:pos x="T8" y="T9"/>
                </a:cxn>
              </a:cxnLst>
              <a:rect l="T15" t="T16" r="T17" b="T18"/>
              <a:pathLst>
                <a:path w="50" h="26">
                  <a:moveTo>
                    <a:pt x="7" y="23"/>
                  </a:moveTo>
                  <a:cubicBezTo>
                    <a:pt x="16" y="14"/>
                    <a:pt x="32" y="6"/>
                    <a:pt x="45" y="10"/>
                  </a:cubicBezTo>
                  <a:cubicBezTo>
                    <a:pt x="48" y="11"/>
                    <a:pt x="50" y="5"/>
                    <a:pt x="46" y="4"/>
                  </a:cubicBezTo>
                  <a:cubicBezTo>
                    <a:pt x="31" y="0"/>
                    <a:pt x="13" y="8"/>
                    <a:pt x="2" y="19"/>
                  </a:cubicBezTo>
                  <a:cubicBezTo>
                    <a:pt x="0" y="22"/>
                    <a:pt x="4" y="26"/>
                    <a:pt x="7" y="2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5" name="Freeform 24">
              <a:extLst>
                <a:ext uri="{FF2B5EF4-FFF2-40B4-BE49-F238E27FC236}">
                  <a16:creationId xmlns="" xmlns:a16="http://schemas.microsoft.com/office/drawing/2014/main" id="{8F993CA8-D4A3-44B2-AB8C-0759A6738D79}"/>
                </a:ext>
              </a:extLst>
            </p:cNvPr>
            <p:cNvSpPr>
              <a:spLocks noChangeArrowheads="1"/>
            </p:cNvSpPr>
            <p:nvPr/>
          </p:nvSpPr>
          <p:spPr bwMode="auto">
            <a:xfrm>
              <a:off x="9659646" y="4009871"/>
              <a:ext cx="44571" cy="30933"/>
            </a:xfrm>
            <a:custGeom>
              <a:avLst/>
              <a:gdLst>
                <a:gd name="T0" fmla="*/ 2147483647 w 17"/>
                <a:gd name="T1" fmla="*/ 2147483647 h 14"/>
                <a:gd name="T2" fmla="*/ 2147483647 w 17"/>
                <a:gd name="T3" fmla="*/ 2147483647 h 14"/>
                <a:gd name="T4" fmla="*/ 2147483647 w 17"/>
                <a:gd name="T5" fmla="*/ 2147483647 h 14"/>
                <a:gd name="T6" fmla="*/ 2147483647 w 17"/>
                <a:gd name="T7" fmla="*/ 2147483647 h 14"/>
                <a:gd name="T8" fmla="*/ 2147483647 w 17"/>
                <a:gd name="T9" fmla="*/ 2147483647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7" y="12"/>
                  </a:moveTo>
                  <a:cubicBezTo>
                    <a:pt x="9" y="10"/>
                    <a:pt x="11" y="8"/>
                    <a:pt x="13" y="8"/>
                  </a:cubicBezTo>
                  <a:cubicBezTo>
                    <a:pt x="17" y="6"/>
                    <a:pt x="15" y="0"/>
                    <a:pt x="11" y="2"/>
                  </a:cubicBezTo>
                  <a:cubicBezTo>
                    <a:pt x="8" y="3"/>
                    <a:pt x="5" y="5"/>
                    <a:pt x="3" y="7"/>
                  </a:cubicBezTo>
                  <a:cubicBezTo>
                    <a:pt x="0" y="10"/>
                    <a:pt x="4" y="14"/>
                    <a:pt x="7" y="1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6" name="Freeform 41">
              <a:extLst>
                <a:ext uri="{FF2B5EF4-FFF2-40B4-BE49-F238E27FC236}">
                  <a16:creationId xmlns="" xmlns:a16="http://schemas.microsoft.com/office/drawing/2014/main" id="{91445810-D8D4-41FF-BD18-7F3AE831A61A}"/>
                </a:ext>
              </a:extLst>
            </p:cNvPr>
            <p:cNvSpPr>
              <a:spLocks noChangeArrowheads="1"/>
            </p:cNvSpPr>
            <p:nvPr/>
          </p:nvSpPr>
          <p:spPr bwMode="auto">
            <a:xfrm>
              <a:off x="2290763"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91" y="43"/>
                  </a:moveTo>
                  <a:cubicBezTo>
                    <a:pt x="487" y="25"/>
                    <a:pt x="412" y="16"/>
                    <a:pt x="360" y="11"/>
                  </a:cubicBezTo>
                  <a:cubicBezTo>
                    <a:pt x="323" y="8"/>
                    <a:pt x="244" y="5"/>
                    <a:pt x="221" y="7"/>
                  </a:cubicBezTo>
                  <a:cubicBezTo>
                    <a:pt x="198" y="10"/>
                    <a:pt x="64" y="0"/>
                    <a:pt x="46" y="23"/>
                  </a:cubicBezTo>
                  <a:cubicBezTo>
                    <a:pt x="38" y="34"/>
                    <a:pt x="19" y="158"/>
                    <a:pt x="0" y="286"/>
                  </a:cubicBezTo>
                  <a:cubicBezTo>
                    <a:pt x="502" y="286"/>
                    <a:pt x="502" y="286"/>
                    <a:pt x="502" y="286"/>
                  </a:cubicBezTo>
                  <a:cubicBezTo>
                    <a:pt x="497" y="158"/>
                    <a:pt x="493" y="50"/>
                    <a:pt x="491" y="4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7" name="Freeform 42">
              <a:extLst>
                <a:ext uri="{FF2B5EF4-FFF2-40B4-BE49-F238E27FC236}">
                  <a16:creationId xmlns="" xmlns:a16="http://schemas.microsoft.com/office/drawing/2014/main" id="{8CBC6A8E-5F71-486A-87BF-6FB293593D5F}"/>
                </a:ext>
              </a:extLst>
            </p:cNvPr>
            <p:cNvSpPr>
              <a:spLocks noChangeArrowheads="1"/>
            </p:cNvSpPr>
            <p:nvPr/>
          </p:nvSpPr>
          <p:spPr bwMode="auto">
            <a:xfrm>
              <a:off x="9233048"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56" y="23"/>
                  </a:moveTo>
                  <a:cubicBezTo>
                    <a:pt x="439" y="0"/>
                    <a:pt x="304" y="10"/>
                    <a:pt x="281" y="7"/>
                  </a:cubicBezTo>
                  <a:cubicBezTo>
                    <a:pt x="258" y="5"/>
                    <a:pt x="179" y="9"/>
                    <a:pt x="142" y="12"/>
                  </a:cubicBezTo>
                  <a:cubicBezTo>
                    <a:pt x="90" y="16"/>
                    <a:pt x="16" y="25"/>
                    <a:pt x="11" y="43"/>
                  </a:cubicBezTo>
                  <a:cubicBezTo>
                    <a:pt x="10" y="50"/>
                    <a:pt x="5" y="158"/>
                    <a:pt x="0" y="286"/>
                  </a:cubicBezTo>
                  <a:cubicBezTo>
                    <a:pt x="502" y="286"/>
                    <a:pt x="502" y="286"/>
                    <a:pt x="502" y="286"/>
                  </a:cubicBezTo>
                  <a:cubicBezTo>
                    <a:pt x="484" y="158"/>
                    <a:pt x="464" y="34"/>
                    <a:pt x="456" y="2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extLst>
      <p:ext uri="{BB962C8B-B14F-4D97-AF65-F5344CB8AC3E}">
        <p14:creationId xmlns:p14="http://schemas.microsoft.com/office/powerpoint/2010/main" val="12838461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p>
        </p:txBody>
      </p:sp>
      <p:grpSp>
        <p:nvGrpSpPr>
          <p:cNvPr id="43" name="组合 42"/>
          <p:cNvGrpSpPr/>
          <p:nvPr/>
        </p:nvGrpSpPr>
        <p:grpSpPr>
          <a:xfrm>
            <a:off x="993775" y="5746248"/>
            <a:ext cx="9551753" cy="926432"/>
            <a:chOff x="1325" y="8641"/>
            <a:chExt cx="16104" cy="1770"/>
          </a:xfrm>
        </p:grpSpPr>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
        <p:nvSpPr>
          <p:cNvPr id="17" name="文本占位符 15"/>
          <p:cNvSpPr txBox="1">
            <a:spLocks/>
          </p:cNvSpPr>
          <p:nvPr/>
        </p:nvSpPr>
        <p:spPr>
          <a:xfrm>
            <a:off x="2974975" y="1112360"/>
            <a:ext cx="3657600" cy="609600"/>
          </a:xfrm>
          <a:prstGeom prst="rect">
            <a:avLst/>
          </a:prstGeom>
        </p:spPr>
        <p:txBody>
          <a:bodyPr/>
          <a:lst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altLang="zh-CN" dirty="0">
                <a:latin typeface="微软雅黑" panose="020B0503020204020204" pitchFamily="34" charset="-122"/>
                <a:ea typeface="微软雅黑" panose="020B0503020204020204" pitchFamily="34" charset="-122"/>
              </a:rPr>
              <a:t>4.1  </a:t>
            </a:r>
            <a:r>
              <a:rPr lang="zh-CN" altLang="en-US" dirty="0">
                <a:latin typeface="微软雅黑" panose="020B0503020204020204" pitchFamily="34" charset="-122"/>
                <a:ea typeface="微软雅黑" panose="020B0503020204020204" pitchFamily="34" charset="-122"/>
              </a:rPr>
              <a:t>计算机网络概述</a:t>
            </a:r>
            <a:endParaRPr lang="zh-CN" altLang="en-US" dirty="0"/>
          </a:p>
        </p:txBody>
      </p:sp>
      <p:grpSp>
        <p:nvGrpSpPr>
          <p:cNvPr id="15" name="组合 14">
            <a:extLst>
              <a:ext uri="{FF2B5EF4-FFF2-40B4-BE49-F238E27FC236}">
                <a16:creationId xmlns="" xmlns:a16="http://schemas.microsoft.com/office/drawing/2014/main" id="{53D4BEBF-E775-4E77-9BD3-C2318AEACBD4}"/>
              </a:ext>
            </a:extLst>
          </p:cNvPr>
          <p:cNvGrpSpPr>
            <a:grpSpLocks/>
          </p:cNvGrpSpPr>
          <p:nvPr/>
        </p:nvGrpSpPr>
        <p:grpSpPr bwMode="auto">
          <a:xfrm>
            <a:off x="2356829" y="2377347"/>
            <a:ext cx="7934037" cy="3372562"/>
            <a:chOff x="2290763" y="2182813"/>
            <a:chExt cx="8264525" cy="4683125"/>
          </a:xfrm>
        </p:grpSpPr>
        <p:sp>
          <p:nvSpPr>
            <p:cNvPr id="16" name="Freeform 5">
              <a:extLst>
                <a:ext uri="{FF2B5EF4-FFF2-40B4-BE49-F238E27FC236}">
                  <a16:creationId xmlns="" xmlns:a16="http://schemas.microsoft.com/office/drawing/2014/main" id="{DA41E17F-E29E-483E-B2E1-AEFABB947E31}"/>
                </a:ext>
              </a:extLst>
            </p:cNvPr>
            <p:cNvSpPr>
              <a:spLocks noChangeArrowheads="1"/>
            </p:cNvSpPr>
            <p:nvPr/>
          </p:nvSpPr>
          <p:spPr bwMode="auto">
            <a:xfrm>
              <a:off x="3441091" y="2182813"/>
              <a:ext cx="5980849" cy="3542760"/>
            </a:xfrm>
            <a:custGeom>
              <a:avLst/>
              <a:gdLst>
                <a:gd name="T0" fmla="*/ 2147483647 w 2269"/>
                <a:gd name="T1" fmla="*/ 2147483647 h 1621"/>
                <a:gd name="T2" fmla="*/ 2147483647 w 2269"/>
                <a:gd name="T3" fmla="*/ 2147483647 h 1621"/>
                <a:gd name="T4" fmla="*/ 2147483647 w 2269"/>
                <a:gd name="T5" fmla="*/ 2147483647 h 1621"/>
                <a:gd name="T6" fmla="*/ 0 w 2269"/>
                <a:gd name="T7" fmla="*/ 2147483647 h 1621"/>
                <a:gd name="T8" fmla="*/ 0 w 2269"/>
                <a:gd name="T9" fmla="*/ 2147483647 h 1621"/>
                <a:gd name="T10" fmla="*/ 2147483647 w 2269"/>
                <a:gd name="T11" fmla="*/ 0 h 1621"/>
                <a:gd name="T12" fmla="*/ 2147483647 w 2269"/>
                <a:gd name="T13" fmla="*/ 0 h 1621"/>
                <a:gd name="T14" fmla="*/ 2147483647 w 2269"/>
                <a:gd name="T15" fmla="*/ 2147483647 h 1621"/>
                <a:gd name="T16" fmla="*/ 2147483647 w 2269"/>
                <a:gd name="T17" fmla="*/ 2147483647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9"/>
                <a:gd name="T28" fmla="*/ 0 h 1621"/>
                <a:gd name="T29" fmla="*/ 2269 w 2269"/>
                <a:gd name="T30" fmla="*/ 1621 h 16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9" h="1621">
                  <a:moveTo>
                    <a:pt x="2269" y="1496"/>
                  </a:moveTo>
                  <a:cubicBezTo>
                    <a:pt x="2269" y="1576"/>
                    <a:pt x="2224" y="1621"/>
                    <a:pt x="2144" y="1621"/>
                  </a:cubicBezTo>
                  <a:cubicBezTo>
                    <a:pt x="125" y="1621"/>
                    <a:pt x="125" y="1621"/>
                    <a:pt x="125" y="1621"/>
                  </a:cubicBezTo>
                  <a:cubicBezTo>
                    <a:pt x="44" y="1621"/>
                    <a:pt x="0" y="1576"/>
                    <a:pt x="0" y="1496"/>
                  </a:cubicBezTo>
                  <a:cubicBezTo>
                    <a:pt x="0" y="124"/>
                    <a:pt x="0" y="124"/>
                    <a:pt x="0" y="124"/>
                  </a:cubicBezTo>
                  <a:cubicBezTo>
                    <a:pt x="0" y="44"/>
                    <a:pt x="44" y="0"/>
                    <a:pt x="125" y="0"/>
                  </a:cubicBezTo>
                  <a:cubicBezTo>
                    <a:pt x="2144" y="0"/>
                    <a:pt x="2144" y="0"/>
                    <a:pt x="2144" y="0"/>
                  </a:cubicBezTo>
                  <a:cubicBezTo>
                    <a:pt x="2224" y="0"/>
                    <a:pt x="2269" y="44"/>
                    <a:pt x="2269" y="124"/>
                  </a:cubicBezTo>
                  <a:lnTo>
                    <a:pt x="2269" y="1496"/>
                  </a:lnTo>
                  <a:close/>
                </a:path>
              </a:pathLst>
            </a:custGeom>
            <a:solidFill>
              <a:srgbClr val="1E1D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 name="Oval 7">
              <a:extLst>
                <a:ext uri="{FF2B5EF4-FFF2-40B4-BE49-F238E27FC236}">
                  <a16:creationId xmlns="" xmlns:a16="http://schemas.microsoft.com/office/drawing/2014/main" id="{DEDC5A2F-3C0F-41BD-AFDE-9F98BAF27803}"/>
                </a:ext>
              </a:extLst>
            </p:cNvPr>
            <p:cNvSpPr>
              <a:spLocks noChangeArrowheads="1"/>
            </p:cNvSpPr>
            <p:nvPr/>
          </p:nvSpPr>
          <p:spPr bwMode="auto">
            <a:xfrm>
              <a:off x="3651205" y="3508770"/>
              <a:ext cx="40326" cy="35057"/>
            </a:xfrm>
            <a:prstGeom prst="ellipse">
              <a:avLst/>
            </a:prstGeom>
            <a:solidFill>
              <a:srgbClr val="4F535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endParaRPr lang="zh-CN" altLang="zh-CN"/>
            </a:p>
          </p:txBody>
        </p:sp>
        <p:sp>
          <p:nvSpPr>
            <p:cNvPr id="19" name="Freeform 8">
              <a:extLst>
                <a:ext uri="{FF2B5EF4-FFF2-40B4-BE49-F238E27FC236}">
                  <a16:creationId xmlns="" xmlns:a16="http://schemas.microsoft.com/office/drawing/2014/main" id="{919E7D9B-8409-484D-98FC-B9C863918478}"/>
                </a:ext>
              </a:extLst>
            </p:cNvPr>
            <p:cNvSpPr>
              <a:spLocks noChangeArrowheads="1"/>
            </p:cNvSpPr>
            <p:nvPr/>
          </p:nvSpPr>
          <p:spPr bwMode="auto">
            <a:xfrm>
              <a:off x="3908013" y="2570496"/>
              <a:ext cx="5030025" cy="2761209"/>
            </a:xfrm>
            <a:custGeom>
              <a:avLst/>
              <a:gdLst>
                <a:gd name="T0" fmla="*/ 2147483647 w 1908"/>
                <a:gd name="T1" fmla="*/ 2147483647 h 1264"/>
                <a:gd name="T2" fmla="*/ 2147483647 w 1908"/>
                <a:gd name="T3" fmla="*/ 2147483647 h 1264"/>
                <a:gd name="T4" fmla="*/ 2147483647 w 1908"/>
                <a:gd name="T5" fmla="*/ 2147483647 h 1264"/>
                <a:gd name="T6" fmla="*/ 0 w 1908"/>
                <a:gd name="T7" fmla="*/ 2147483647 h 1264"/>
                <a:gd name="T8" fmla="*/ 0 w 1908"/>
                <a:gd name="T9" fmla="*/ 2147483647 h 1264"/>
                <a:gd name="T10" fmla="*/ 2147483647 w 1908"/>
                <a:gd name="T11" fmla="*/ 0 h 1264"/>
                <a:gd name="T12" fmla="*/ 2147483647 w 1908"/>
                <a:gd name="T13" fmla="*/ 0 h 1264"/>
                <a:gd name="T14" fmla="*/ 2147483647 w 1908"/>
                <a:gd name="T15" fmla="*/ 2147483647 h 1264"/>
                <a:gd name="T16" fmla="*/ 2147483647 w 1908"/>
                <a:gd name="T17" fmla="*/ 2147483647 h 1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
                <a:gd name="T28" fmla="*/ 0 h 1264"/>
                <a:gd name="T29" fmla="*/ 1908 w 1908"/>
                <a:gd name="T30" fmla="*/ 1264 h 1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 h="1264">
                  <a:moveTo>
                    <a:pt x="1908" y="1256"/>
                  </a:moveTo>
                  <a:cubicBezTo>
                    <a:pt x="1908" y="1260"/>
                    <a:pt x="1905" y="1264"/>
                    <a:pt x="1900" y="1264"/>
                  </a:cubicBezTo>
                  <a:cubicBezTo>
                    <a:pt x="8" y="1264"/>
                    <a:pt x="8" y="1264"/>
                    <a:pt x="8" y="1264"/>
                  </a:cubicBezTo>
                  <a:cubicBezTo>
                    <a:pt x="3" y="1264"/>
                    <a:pt x="0" y="1260"/>
                    <a:pt x="0" y="1256"/>
                  </a:cubicBezTo>
                  <a:cubicBezTo>
                    <a:pt x="0" y="8"/>
                    <a:pt x="0" y="8"/>
                    <a:pt x="0" y="8"/>
                  </a:cubicBezTo>
                  <a:cubicBezTo>
                    <a:pt x="0" y="3"/>
                    <a:pt x="3" y="0"/>
                    <a:pt x="8" y="0"/>
                  </a:cubicBezTo>
                  <a:cubicBezTo>
                    <a:pt x="1900" y="0"/>
                    <a:pt x="1900" y="0"/>
                    <a:pt x="1900" y="0"/>
                  </a:cubicBezTo>
                  <a:cubicBezTo>
                    <a:pt x="1905" y="0"/>
                    <a:pt x="1908" y="3"/>
                    <a:pt x="1908" y="8"/>
                  </a:cubicBezTo>
                  <a:lnTo>
                    <a:pt x="1908" y="1256"/>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a:lnSpc>
                  <a:spcPts val="3500"/>
                </a:lnSpc>
              </a:pPr>
              <a:r>
                <a:rPr lang="en-US" altLang="zh-CN" dirty="0"/>
                <a:t>4.1.1 </a:t>
              </a:r>
              <a:r>
                <a:rPr lang="zh-CN" altLang="en-US" dirty="0"/>
                <a:t>计算机网络基础知识</a:t>
              </a:r>
            </a:p>
            <a:p>
              <a:pPr>
                <a:lnSpc>
                  <a:spcPts val="3500"/>
                </a:lnSpc>
              </a:pPr>
              <a:r>
                <a:rPr lang="en-US" altLang="zh-CN" dirty="0"/>
                <a:t>4.1.2 </a:t>
              </a:r>
              <a:r>
                <a:rPr lang="en-US" altLang="zh-CN" dirty="0" err="1"/>
                <a:t>eNSP</a:t>
              </a:r>
              <a:r>
                <a:rPr lang="zh-CN" altLang="en-US" dirty="0"/>
                <a:t>软件的使用</a:t>
              </a:r>
              <a:endParaRPr lang="zh-CN" altLang="en-US" dirty="0"/>
            </a:p>
          </p:txBody>
        </p:sp>
        <p:sp>
          <p:nvSpPr>
            <p:cNvPr id="20" name="Freeform 9">
              <a:extLst>
                <a:ext uri="{FF2B5EF4-FFF2-40B4-BE49-F238E27FC236}">
                  <a16:creationId xmlns="" xmlns:a16="http://schemas.microsoft.com/office/drawing/2014/main" id="{0D380BAB-C6C3-4AF9-BED1-09C51B6BF349}"/>
                </a:ext>
              </a:extLst>
            </p:cNvPr>
            <p:cNvSpPr>
              <a:spLocks noChangeArrowheads="1"/>
            </p:cNvSpPr>
            <p:nvPr/>
          </p:nvSpPr>
          <p:spPr bwMode="auto">
            <a:xfrm>
              <a:off x="2405373" y="3401538"/>
              <a:ext cx="1360442" cy="3423156"/>
            </a:xfrm>
            <a:custGeom>
              <a:avLst/>
              <a:gdLst>
                <a:gd name="T0" fmla="*/ 0 w 516"/>
                <a:gd name="T1" fmla="*/ 2147483647 h 1566"/>
                <a:gd name="T2" fmla="*/ 2147483647 w 516"/>
                <a:gd name="T3" fmla="*/ 2147483647 h 1566"/>
                <a:gd name="T4" fmla="*/ 2147483647 w 516"/>
                <a:gd name="T5" fmla="*/ 2147483647 h 1566"/>
                <a:gd name="T6" fmla="*/ 2147483647 w 516"/>
                <a:gd name="T7" fmla="*/ 2147483647 h 1566"/>
                <a:gd name="T8" fmla="*/ 2147483647 w 516"/>
                <a:gd name="T9" fmla="*/ 2147483647 h 1566"/>
                <a:gd name="T10" fmla="*/ 2147483647 w 516"/>
                <a:gd name="T11" fmla="*/ 2147483647 h 1566"/>
                <a:gd name="T12" fmla="*/ 2147483647 w 516"/>
                <a:gd name="T13" fmla="*/ 2147483647 h 1566"/>
                <a:gd name="T14" fmla="*/ 2147483647 w 516"/>
                <a:gd name="T15" fmla="*/ 2147483647 h 1566"/>
                <a:gd name="T16" fmla="*/ 2147483647 w 516"/>
                <a:gd name="T17" fmla="*/ 2147483647 h 1566"/>
                <a:gd name="T18" fmla="*/ 2147483647 w 516"/>
                <a:gd name="T19" fmla="*/ 2147483647 h 1566"/>
                <a:gd name="T20" fmla="*/ 2147483647 w 516"/>
                <a:gd name="T21" fmla="*/ 2147483647 h 1566"/>
                <a:gd name="T22" fmla="*/ 2147483647 w 516"/>
                <a:gd name="T23" fmla="*/ 2147483647 h 1566"/>
                <a:gd name="T24" fmla="*/ 2147483647 w 516"/>
                <a:gd name="T25" fmla="*/ 2147483647 h 1566"/>
                <a:gd name="T26" fmla="*/ 2147483647 w 516"/>
                <a:gd name="T27" fmla="*/ 2147483647 h 1566"/>
                <a:gd name="T28" fmla="*/ 2147483647 w 516"/>
                <a:gd name="T29" fmla="*/ 2147483647 h 1566"/>
                <a:gd name="T30" fmla="*/ 2147483647 w 516"/>
                <a:gd name="T31" fmla="*/ 2147483647 h 1566"/>
                <a:gd name="T32" fmla="*/ 2147483647 w 516"/>
                <a:gd name="T33" fmla="*/ 2147483647 h 1566"/>
                <a:gd name="T34" fmla="*/ 2147483647 w 516"/>
                <a:gd name="T35" fmla="*/ 2147483647 h 1566"/>
                <a:gd name="T36" fmla="*/ 2147483647 w 516"/>
                <a:gd name="T37" fmla="*/ 2147483647 h 1566"/>
                <a:gd name="T38" fmla="*/ 2147483647 w 516"/>
                <a:gd name="T39" fmla="*/ 2147483647 h 1566"/>
                <a:gd name="T40" fmla="*/ 2147483647 w 516"/>
                <a:gd name="T41" fmla="*/ 2147483647 h 1566"/>
                <a:gd name="T42" fmla="*/ 2147483647 w 516"/>
                <a:gd name="T43" fmla="*/ 2147483647 h 1566"/>
                <a:gd name="T44" fmla="*/ 2147483647 w 516"/>
                <a:gd name="T45" fmla="*/ 2147483647 h 1566"/>
                <a:gd name="T46" fmla="*/ 2147483647 w 516"/>
                <a:gd name="T47" fmla="*/ 2147483647 h 1566"/>
                <a:gd name="T48" fmla="*/ 2147483647 w 516"/>
                <a:gd name="T49" fmla="*/ 2147483647 h 1566"/>
                <a:gd name="T50" fmla="*/ 2147483647 w 516"/>
                <a:gd name="T51" fmla="*/ 2147483647 h 1566"/>
                <a:gd name="T52" fmla="*/ 2147483647 w 516"/>
                <a:gd name="T53" fmla="*/ 2147483647 h 1566"/>
                <a:gd name="T54" fmla="*/ 2147483647 w 516"/>
                <a:gd name="T55" fmla="*/ 2147483647 h 1566"/>
                <a:gd name="T56" fmla="*/ 2147483647 w 516"/>
                <a:gd name="T57" fmla="*/ 2147483647 h 1566"/>
                <a:gd name="T58" fmla="*/ 2147483647 w 516"/>
                <a:gd name="T59" fmla="*/ 2147483647 h 1566"/>
                <a:gd name="T60" fmla="*/ 0 w 516"/>
                <a:gd name="T61" fmla="*/ 2147483647 h 15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6"/>
                <a:gd name="T94" fmla="*/ 0 h 1566"/>
                <a:gd name="T95" fmla="*/ 516 w 516"/>
                <a:gd name="T96" fmla="*/ 1566 h 15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6" h="1566">
                  <a:moveTo>
                    <a:pt x="0" y="1561"/>
                  </a:moveTo>
                  <a:cubicBezTo>
                    <a:pt x="0" y="1561"/>
                    <a:pt x="40" y="1341"/>
                    <a:pt x="59" y="1260"/>
                  </a:cubicBezTo>
                  <a:cubicBezTo>
                    <a:pt x="78" y="1179"/>
                    <a:pt x="100" y="1064"/>
                    <a:pt x="109" y="931"/>
                  </a:cubicBezTo>
                  <a:cubicBezTo>
                    <a:pt x="112" y="883"/>
                    <a:pt x="110" y="737"/>
                    <a:pt x="113" y="635"/>
                  </a:cubicBezTo>
                  <a:cubicBezTo>
                    <a:pt x="116" y="533"/>
                    <a:pt x="107" y="498"/>
                    <a:pt x="116" y="435"/>
                  </a:cubicBezTo>
                  <a:cubicBezTo>
                    <a:pt x="123" y="384"/>
                    <a:pt x="117" y="379"/>
                    <a:pt x="118" y="359"/>
                  </a:cubicBezTo>
                  <a:cubicBezTo>
                    <a:pt x="120" y="338"/>
                    <a:pt x="123" y="312"/>
                    <a:pt x="134" y="295"/>
                  </a:cubicBezTo>
                  <a:cubicBezTo>
                    <a:pt x="145" y="278"/>
                    <a:pt x="194" y="215"/>
                    <a:pt x="219" y="191"/>
                  </a:cubicBezTo>
                  <a:cubicBezTo>
                    <a:pt x="244" y="166"/>
                    <a:pt x="326" y="81"/>
                    <a:pt x="326" y="81"/>
                  </a:cubicBezTo>
                  <a:cubicBezTo>
                    <a:pt x="326" y="81"/>
                    <a:pt x="325" y="35"/>
                    <a:pt x="340" y="21"/>
                  </a:cubicBezTo>
                  <a:cubicBezTo>
                    <a:pt x="355" y="5"/>
                    <a:pt x="380" y="0"/>
                    <a:pt x="407" y="6"/>
                  </a:cubicBezTo>
                  <a:cubicBezTo>
                    <a:pt x="435" y="12"/>
                    <a:pt x="452" y="30"/>
                    <a:pt x="464" y="55"/>
                  </a:cubicBezTo>
                  <a:cubicBezTo>
                    <a:pt x="464" y="55"/>
                    <a:pt x="483" y="108"/>
                    <a:pt x="489" y="141"/>
                  </a:cubicBezTo>
                  <a:cubicBezTo>
                    <a:pt x="494" y="173"/>
                    <a:pt x="497" y="182"/>
                    <a:pt x="490" y="220"/>
                  </a:cubicBezTo>
                  <a:cubicBezTo>
                    <a:pt x="482" y="259"/>
                    <a:pt x="471" y="283"/>
                    <a:pt x="470" y="310"/>
                  </a:cubicBezTo>
                  <a:cubicBezTo>
                    <a:pt x="470" y="336"/>
                    <a:pt x="468" y="361"/>
                    <a:pt x="481" y="415"/>
                  </a:cubicBezTo>
                  <a:cubicBezTo>
                    <a:pt x="495" y="468"/>
                    <a:pt x="504" y="533"/>
                    <a:pt x="505" y="545"/>
                  </a:cubicBezTo>
                  <a:cubicBezTo>
                    <a:pt x="506" y="557"/>
                    <a:pt x="516" y="611"/>
                    <a:pt x="513" y="657"/>
                  </a:cubicBezTo>
                  <a:cubicBezTo>
                    <a:pt x="510" y="704"/>
                    <a:pt x="502" y="749"/>
                    <a:pt x="496" y="766"/>
                  </a:cubicBezTo>
                  <a:cubicBezTo>
                    <a:pt x="491" y="783"/>
                    <a:pt x="490" y="790"/>
                    <a:pt x="490" y="792"/>
                  </a:cubicBezTo>
                  <a:cubicBezTo>
                    <a:pt x="490" y="795"/>
                    <a:pt x="490" y="811"/>
                    <a:pt x="488" y="819"/>
                  </a:cubicBezTo>
                  <a:cubicBezTo>
                    <a:pt x="485" y="828"/>
                    <a:pt x="481" y="837"/>
                    <a:pt x="481" y="837"/>
                  </a:cubicBezTo>
                  <a:cubicBezTo>
                    <a:pt x="481" y="837"/>
                    <a:pt x="487" y="856"/>
                    <a:pt x="488" y="871"/>
                  </a:cubicBezTo>
                  <a:cubicBezTo>
                    <a:pt x="489" y="886"/>
                    <a:pt x="495" y="934"/>
                    <a:pt x="485" y="966"/>
                  </a:cubicBezTo>
                  <a:cubicBezTo>
                    <a:pt x="475" y="997"/>
                    <a:pt x="459" y="1022"/>
                    <a:pt x="451" y="1034"/>
                  </a:cubicBezTo>
                  <a:cubicBezTo>
                    <a:pt x="442" y="1045"/>
                    <a:pt x="439" y="1056"/>
                    <a:pt x="435" y="1071"/>
                  </a:cubicBezTo>
                  <a:cubicBezTo>
                    <a:pt x="430" y="1087"/>
                    <a:pt x="428" y="1089"/>
                    <a:pt x="425" y="1116"/>
                  </a:cubicBezTo>
                  <a:cubicBezTo>
                    <a:pt x="421" y="1144"/>
                    <a:pt x="414" y="1194"/>
                    <a:pt x="416" y="1216"/>
                  </a:cubicBezTo>
                  <a:cubicBezTo>
                    <a:pt x="418" y="1238"/>
                    <a:pt x="422" y="1430"/>
                    <a:pt x="423" y="1461"/>
                  </a:cubicBezTo>
                  <a:cubicBezTo>
                    <a:pt x="424" y="1491"/>
                    <a:pt x="416" y="1566"/>
                    <a:pt x="416" y="1566"/>
                  </a:cubicBezTo>
                  <a:lnTo>
                    <a:pt x="0" y="1561"/>
                  </a:ln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 name="Freeform 10">
              <a:extLst>
                <a:ext uri="{FF2B5EF4-FFF2-40B4-BE49-F238E27FC236}">
                  <a16:creationId xmlns="" xmlns:a16="http://schemas.microsoft.com/office/drawing/2014/main" id="{071966AC-FEBD-4B15-B4D7-9F2E705904F3}"/>
                </a:ext>
              </a:extLst>
            </p:cNvPr>
            <p:cNvSpPr>
              <a:spLocks noChangeArrowheads="1"/>
            </p:cNvSpPr>
            <p:nvPr/>
          </p:nvSpPr>
          <p:spPr bwMode="auto">
            <a:xfrm>
              <a:off x="3003882"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0 w 99"/>
                <a:gd name="T11" fmla="*/ 2147483647 h 418"/>
                <a:gd name="T12" fmla="*/ 2147483647 w 99"/>
                <a:gd name="T13" fmla="*/ 2147483647 h 418"/>
                <a:gd name="T14" fmla="*/ 2147483647 w 99"/>
                <a:gd name="T15" fmla="*/ 2147483647 h 418"/>
                <a:gd name="T16" fmla="*/ 2147483647 w 99"/>
                <a:gd name="T17" fmla="*/ 2147483647 h 418"/>
                <a:gd name="T18" fmla="*/ 2147483647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96" y="37"/>
                  </a:moveTo>
                  <a:cubicBezTo>
                    <a:pt x="96" y="37"/>
                    <a:pt x="92" y="81"/>
                    <a:pt x="94" y="90"/>
                  </a:cubicBezTo>
                  <a:cubicBezTo>
                    <a:pt x="96" y="99"/>
                    <a:pt x="92" y="130"/>
                    <a:pt x="93" y="141"/>
                  </a:cubicBezTo>
                  <a:cubicBezTo>
                    <a:pt x="95" y="151"/>
                    <a:pt x="93" y="190"/>
                    <a:pt x="91" y="206"/>
                  </a:cubicBezTo>
                  <a:cubicBezTo>
                    <a:pt x="89" y="222"/>
                    <a:pt x="84" y="260"/>
                    <a:pt x="66" y="300"/>
                  </a:cubicBezTo>
                  <a:cubicBezTo>
                    <a:pt x="49" y="340"/>
                    <a:pt x="0" y="418"/>
                    <a:pt x="0" y="418"/>
                  </a:cubicBezTo>
                  <a:cubicBezTo>
                    <a:pt x="0" y="418"/>
                    <a:pt x="44" y="318"/>
                    <a:pt x="50" y="293"/>
                  </a:cubicBezTo>
                  <a:cubicBezTo>
                    <a:pt x="57" y="268"/>
                    <a:pt x="69" y="164"/>
                    <a:pt x="70" y="135"/>
                  </a:cubicBezTo>
                  <a:cubicBezTo>
                    <a:pt x="71" y="105"/>
                    <a:pt x="87" y="50"/>
                    <a:pt x="89" y="44"/>
                  </a:cubicBezTo>
                  <a:cubicBezTo>
                    <a:pt x="90" y="38"/>
                    <a:pt x="99" y="0"/>
                    <a:pt x="99" y="0"/>
                  </a:cubicBezTo>
                  <a:lnTo>
                    <a:pt x="96"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 name="Freeform 11">
              <a:extLst>
                <a:ext uri="{FF2B5EF4-FFF2-40B4-BE49-F238E27FC236}">
                  <a16:creationId xmlns="" xmlns:a16="http://schemas.microsoft.com/office/drawing/2014/main" id="{9F931828-73B2-4217-8A9B-DB8CC96F4104}"/>
                </a:ext>
              </a:extLst>
            </p:cNvPr>
            <p:cNvSpPr>
              <a:spLocks noChangeArrowheads="1"/>
            </p:cNvSpPr>
            <p:nvPr/>
          </p:nvSpPr>
          <p:spPr bwMode="auto">
            <a:xfrm>
              <a:off x="3294646" y="3420098"/>
              <a:ext cx="297132" cy="241271"/>
            </a:xfrm>
            <a:custGeom>
              <a:avLst/>
              <a:gdLst>
                <a:gd name="T0" fmla="*/ 2147483647 w 113"/>
                <a:gd name="T1" fmla="*/ 2147483647 h 111"/>
                <a:gd name="T2" fmla="*/ 2147483647 w 113"/>
                <a:gd name="T3" fmla="*/ 2147483647 h 111"/>
                <a:gd name="T4" fmla="*/ 2147483647 w 113"/>
                <a:gd name="T5" fmla="*/ 2147483647 h 111"/>
                <a:gd name="T6" fmla="*/ 2147483647 w 113"/>
                <a:gd name="T7" fmla="*/ 2147483647 h 111"/>
                <a:gd name="T8" fmla="*/ 2147483647 w 113"/>
                <a:gd name="T9" fmla="*/ 2147483647 h 111"/>
                <a:gd name="T10" fmla="*/ 2147483647 w 113"/>
                <a:gd name="T11" fmla="*/ 2147483647 h 111"/>
                <a:gd name="T12" fmla="*/ 2147483647 w 113"/>
                <a:gd name="T13" fmla="*/ 2147483647 h 111"/>
                <a:gd name="T14" fmla="*/ 2147483647 w 113"/>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11"/>
                <a:gd name="T26" fmla="*/ 113 w 113"/>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11">
                  <a:moveTo>
                    <a:pt x="1" y="68"/>
                  </a:moveTo>
                  <a:cubicBezTo>
                    <a:pt x="3" y="76"/>
                    <a:pt x="6" y="107"/>
                    <a:pt x="26" y="109"/>
                  </a:cubicBezTo>
                  <a:cubicBezTo>
                    <a:pt x="46" y="111"/>
                    <a:pt x="85" y="108"/>
                    <a:pt x="101" y="100"/>
                  </a:cubicBezTo>
                  <a:cubicBezTo>
                    <a:pt x="110" y="95"/>
                    <a:pt x="113" y="80"/>
                    <a:pt x="108" y="59"/>
                  </a:cubicBezTo>
                  <a:cubicBezTo>
                    <a:pt x="102" y="33"/>
                    <a:pt x="89" y="14"/>
                    <a:pt x="75" y="8"/>
                  </a:cubicBezTo>
                  <a:cubicBezTo>
                    <a:pt x="56" y="0"/>
                    <a:pt x="27" y="3"/>
                    <a:pt x="17" y="13"/>
                  </a:cubicBezTo>
                  <a:cubicBezTo>
                    <a:pt x="6" y="22"/>
                    <a:pt x="2" y="41"/>
                    <a:pt x="1" y="50"/>
                  </a:cubicBezTo>
                  <a:cubicBezTo>
                    <a:pt x="0" y="60"/>
                    <a:pt x="1" y="68"/>
                    <a:pt x="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3" name="Freeform 12">
              <a:extLst>
                <a:ext uri="{FF2B5EF4-FFF2-40B4-BE49-F238E27FC236}">
                  <a16:creationId xmlns="" xmlns:a16="http://schemas.microsoft.com/office/drawing/2014/main" id="{82544A47-7DD1-43F1-BD7E-21508FE81018}"/>
                </a:ext>
              </a:extLst>
            </p:cNvPr>
            <p:cNvSpPr>
              <a:spLocks noChangeArrowheads="1"/>
            </p:cNvSpPr>
            <p:nvPr/>
          </p:nvSpPr>
          <p:spPr bwMode="auto">
            <a:xfrm>
              <a:off x="3307381" y="3943882"/>
              <a:ext cx="237706" cy="43306"/>
            </a:xfrm>
            <a:custGeom>
              <a:avLst/>
              <a:gdLst>
                <a:gd name="T0" fmla="*/ 2147483647 w 90"/>
                <a:gd name="T1" fmla="*/ 2147483647 h 20"/>
                <a:gd name="T2" fmla="*/ 2147483647 w 90"/>
                <a:gd name="T3" fmla="*/ 2147483647 h 20"/>
                <a:gd name="T4" fmla="*/ 2147483647 w 90"/>
                <a:gd name="T5" fmla="*/ 2147483647 h 20"/>
                <a:gd name="T6" fmla="*/ 2147483647 w 90"/>
                <a:gd name="T7" fmla="*/ 2147483647 h 20"/>
                <a:gd name="T8" fmla="*/ 2147483647 w 90"/>
                <a:gd name="T9" fmla="*/ 2147483647 h 20"/>
                <a:gd name="T10" fmla="*/ 0 60000 65536"/>
                <a:gd name="T11" fmla="*/ 0 60000 65536"/>
                <a:gd name="T12" fmla="*/ 0 60000 65536"/>
                <a:gd name="T13" fmla="*/ 0 60000 65536"/>
                <a:gd name="T14" fmla="*/ 0 60000 65536"/>
                <a:gd name="T15" fmla="*/ 0 w 90"/>
                <a:gd name="T16" fmla="*/ 0 h 20"/>
                <a:gd name="T17" fmla="*/ 90 w 90"/>
                <a:gd name="T18" fmla="*/ 20 h 20"/>
              </a:gdLst>
              <a:ahLst/>
              <a:cxnLst>
                <a:cxn ang="T10">
                  <a:pos x="T0" y="T1"/>
                </a:cxn>
                <a:cxn ang="T11">
                  <a:pos x="T2" y="T3"/>
                </a:cxn>
                <a:cxn ang="T12">
                  <a:pos x="T4" y="T5"/>
                </a:cxn>
                <a:cxn ang="T13">
                  <a:pos x="T6" y="T7"/>
                </a:cxn>
                <a:cxn ang="T14">
                  <a:pos x="T8" y="T9"/>
                </a:cxn>
              </a:cxnLst>
              <a:rect l="T15" t="T16" r="T17" b="T18"/>
              <a:pathLst>
                <a:path w="90" h="20">
                  <a:moveTo>
                    <a:pt x="3" y="7"/>
                  </a:moveTo>
                  <a:cubicBezTo>
                    <a:pt x="29" y="20"/>
                    <a:pt x="59" y="16"/>
                    <a:pt x="86" y="11"/>
                  </a:cubicBezTo>
                  <a:cubicBezTo>
                    <a:pt x="90" y="11"/>
                    <a:pt x="88" y="5"/>
                    <a:pt x="85" y="5"/>
                  </a:cubicBezTo>
                  <a:cubicBezTo>
                    <a:pt x="59" y="10"/>
                    <a:pt x="30" y="14"/>
                    <a:pt x="7" y="2"/>
                  </a:cubicBezTo>
                  <a:cubicBezTo>
                    <a:pt x="3" y="0"/>
                    <a:pt x="0" y="6"/>
                    <a:pt x="3"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 name="Freeform 13">
              <a:extLst>
                <a:ext uri="{FF2B5EF4-FFF2-40B4-BE49-F238E27FC236}">
                  <a16:creationId xmlns="" xmlns:a16="http://schemas.microsoft.com/office/drawing/2014/main" id="{E81EAC28-D48D-4F46-A100-D7621CF0BC38}"/>
                </a:ext>
              </a:extLst>
            </p:cNvPr>
            <p:cNvSpPr>
              <a:spLocks noChangeArrowheads="1"/>
            </p:cNvSpPr>
            <p:nvPr/>
          </p:nvSpPr>
          <p:spPr bwMode="auto">
            <a:xfrm>
              <a:off x="3330728" y="3890267"/>
              <a:ext cx="203748" cy="20621"/>
            </a:xfrm>
            <a:custGeom>
              <a:avLst/>
              <a:gdLst>
                <a:gd name="T0" fmla="*/ 2147483647 w 77"/>
                <a:gd name="T1" fmla="*/ 2147483647 h 10"/>
                <a:gd name="T2" fmla="*/ 2147483647 w 77"/>
                <a:gd name="T3" fmla="*/ 2147483647 h 10"/>
                <a:gd name="T4" fmla="*/ 2147483647 w 77"/>
                <a:gd name="T5" fmla="*/ 2147483647 h 10"/>
                <a:gd name="T6" fmla="*/ 2147483647 w 77"/>
                <a:gd name="T7" fmla="*/ 2147483647 h 10"/>
                <a:gd name="T8" fmla="*/ 2147483647 w 77"/>
                <a:gd name="T9" fmla="*/ 2147483647 h 10"/>
                <a:gd name="T10" fmla="*/ 0 60000 65536"/>
                <a:gd name="T11" fmla="*/ 0 60000 65536"/>
                <a:gd name="T12" fmla="*/ 0 60000 65536"/>
                <a:gd name="T13" fmla="*/ 0 60000 65536"/>
                <a:gd name="T14" fmla="*/ 0 60000 65536"/>
                <a:gd name="T15" fmla="*/ 0 w 77"/>
                <a:gd name="T16" fmla="*/ 0 h 10"/>
                <a:gd name="T17" fmla="*/ 77 w 77"/>
                <a:gd name="T18" fmla="*/ 10 h 10"/>
              </a:gdLst>
              <a:ahLst/>
              <a:cxnLst>
                <a:cxn ang="T10">
                  <a:pos x="T0" y="T1"/>
                </a:cxn>
                <a:cxn ang="T11">
                  <a:pos x="T2" y="T3"/>
                </a:cxn>
                <a:cxn ang="T12">
                  <a:pos x="T4" y="T5"/>
                </a:cxn>
                <a:cxn ang="T13">
                  <a:pos x="T6" y="T7"/>
                </a:cxn>
                <a:cxn ang="T14">
                  <a:pos x="T8" y="T9"/>
                </a:cxn>
              </a:cxnLst>
              <a:rect l="T15" t="T16" r="T17" b="T18"/>
              <a:pathLst>
                <a:path w="77" h="10">
                  <a:moveTo>
                    <a:pt x="4" y="9"/>
                  </a:moveTo>
                  <a:cubicBezTo>
                    <a:pt x="27" y="9"/>
                    <a:pt x="50" y="10"/>
                    <a:pt x="73" y="7"/>
                  </a:cubicBezTo>
                  <a:cubicBezTo>
                    <a:pt x="77" y="6"/>
                    <a:pt x="77" y="0"/>
                    <a:pt x="73" y="1"/>
                  </a:cubicBezTo>
                  <a:cubicBezTo>
                    <a:pt x="50" y="3"/>
                    <a:pt x="27" y="3"/>
                    <a:pt x="4" y="3"/>
                  </a:cubicBezTo>
                  <a:cubicBezTo>
                    <a:pt x="0" y="3"/>
                    <a:pt x="0" y="9"/>
                    <a:pt x="4" y="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 name="Freeform 14">
              <a:extLst>
                <a:ext uri="{FF2B5EF4-FFF2-40B4-BE49-F238E27FC236}">
                  <a16:creationId xmlns="" xmlns:a16="http://schemas.microsoft.com/office/drawing/2014/main" id="{F55BD6F9-2066-45F5-BBF1-33314CB260FD}"/>
                </a:ext>
              </a:extLst>
            </p:cNvPr>
            <p:cNvSpPr>
              <a:spLocks noChangeArrowheads="1"/>
            </p:cNvSpPr>
            <p:nvPr/>
          </p:nvSpPr>
          <p:spPr bwMode="auto">
            <a:xfrm>
              <a:off x="3589657" y="5230659"/>
              <a:ext cx="89140" cy="134040"/>
            </a:xfrm>
            <a:custGeom>
              <a:avLst/>
              <a:gdLst>
                <a:gd name="T0" fmla="*/ 2147483647 w 34"/>
                <a:gd name="T1" fmla="*/ 2147483647 h 61"/>
                <a:gd name="T2" fmla="*/ 2147483647 w 34"/>
                <a:gd name="T3" fmla="*/ 2147483647 h 61"/>
                <a:gd name="T4" fmla="*/ 2147483647 w 34"/>
                <a:gd name="T5" fmla="*/ 2147483647 h 61"/>
                <a:gd name="T6" fmla="*/ 2147483647 w 34"/>
                <a:gd name="T7" fmla="*/ 2147483647 h 61"/>
                <a:gd name="T8" fmla="*/ 2147483647 w 34"/>
                <a:gd name="T9" fmla="*/ 2147483647 h 61"/>
                <a:gd name="T10" fmla="*/ 0 60000 65536"/>
                <a:gd name="T11" fmla="*/ 0 60000 65536"/>
                <a:gd name="T12" fmla="*/ 0 60000 65536"/>
                <a:gd name="T13" fmla="*/ 0 60000 65536"/>
                <a:gd name="T14" fmla="*/ 0 60000 65536"/>
                <a:gd name="T15" fmla="*/ 0 w 34"/>
                <a:gd name="T16" fmla="*/ 0 h 61"/>
                <a:gd name="T17" fmla="*/ 34 w 34"/>
                <a:gd name="T18" fmla="*/ 61 h 61"/>
              </a:gdLst>
              <a:ahLst/>
              <a:cxnLst>
                <a:cxn ang="T10">
                  <a:pos x="T0" y="T1"/>
                </a:cxn>
                <a:cxn ang="T11">
                  <a:pos x="T2" y="T3"/>
                </a:cxn>
                <a:cxn ang="T12">
                  <a:pos x="T4" y="T5"/>
                </a:cxn>
                <a:cxn ang="T13">
                  <a:pos x="T6" y="T7"/>
                </a:cxn>
                <a:cxn ang="T14">
                  <a:pos x="T8" y="T9"/>
                </a:cxn>
              </a:cxnLst>
              <a:rect l="T15" t="T16" r="T17" b="T18"/>
              <a:pathLst>
                <a:path w="34" h="61">
                  <a:moveTo>
                    <a:pt x="27" y="4"/>
                  </a:moveTo>
                  <a:cubicBezTo>
                    <a:pt x="22" y="22"/>
                    <a:pt x="15" y="39"/>
                    <a:pt x="3" y="54"/>
                  </a:cubicBezTo>
                  <a:cubicBezTo>
                    <a:pt x="0" y="57"/>
                    <a:pt x="5" y="61"/>
                    <a:pt x="7" y="58"/>
                  </a:cubicBezTo>
                  <a:cubicBezTo>
                    <a:pt x="20" y="43"/>
                    <a:pt x="28" y="24"/>
                    <a:pt x="33" y="5"/>
                  </a:cubicBezTo>
                  <a:cubicBezTo>
                    <a:pt x="34" y="2"/>
                    <a:pt x="28" y="0"/>
                    <a:pt x="27" y="4"/>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6" name="Freeform 15">
              <a:extLst>
                <a:ext uri="{FF2B5EF4-FFF2-40B4-BE49-F238E27FC236}">
                  <a16:creationId xmlns="" xmlns:a16="http://schemas.microsoft.com/office/drawing/2014/main" id="{8315EAD6-B1CA-451A-959C-48AF49E15DB5}"/>
                </a:ext>
              </a:extLst>
            </p:cNvPr>
            <p:cNvSpPr>
              <a:spLocks noChangeArrowheads="1"/>
            </p:cNvSpPr>
            <p:nvPr/>
          </p:nvSpPr>
          <p:spPr bwMode="auto">
            <a:xfrm>
              <a:off x="3044206" y="4051114"/>
              <a:ext cx="133710" cy="55678"/>
            </a:xfrm>
            <a:custGeom>
              <a:avLst/>
              <a:gdLst>
                <a:gd name="T0" fmla="*/ 2147483647 w 51"/>
                <a:gd name="T1" fmla="*/ 2147483647 h 26"/>
                <a:gd name="T2" fmla="*/ 2147483647 w 51"/>
                <a:gd name="T3" fmla="*/ 2147483647 h 26"/>
                <a:gd name="T4" fmla="*/ 2147483647 w 51"/>
                <a:gd name="T5" fmla="*/ 2147483647 h 26"/>
                <a:gd name="T6" fmla="*/ 2147483647 w 51"/>
                <a:gd name="T7" fmla="*/ 2147483647 h 26"/>
                <a:gd name="T8" fmla="*/ 2147483647 w 51"/>
                <a:gd name="T9" fmla="*/ 2147483647 h 26"/>
                <a:gd name="T10" fmla="*/ 0 60000 65536"/>
                <a:gd name="T11" fmla="*/ 0 60000 65536"/>
                <a:gd name="T12" fmla="*/ 0 60000 65536"/>
                <a:gd name="T13" fmla="*/ 0 60000 65536"/>
                <a:gd name="T14" fmla="*/ 0 60000 65536"/>
                <a:gd name="T15" fmla="*/ 0 w 51"/>
                <a:gd name="T16" fmla="*/ 0 h 26"/>
                <a:gd name="T17" fmla="*/ 51 w 51"/>
                <a:gd name="T18" fmla="*/ 26 h 26"/>
              </a:gdLst>
              <a:ahLst/>
              <a:cxnLst>
                <a:cxn ang="T10">
                  <a:pos x="T0" y="T1"/>
                </a:cxn>
                <a:cxn ang="T11">
                  <a:pos x="T2" y="T3"/>
                </a:cxn>
                <a:cxn ang="T12">
                  <a:pos x="T4" y="T5"/>
                </a:cxn>
                <a:cxn ang="T13">
                  <a:pos x="T6" y="T7"/>
                </a:cxn>
                <a:cxn ang="T14">
                  <a:pos x="T8" y="T9"/>
                </a:cxn>
              </a:cxnLst>
              <a:rect l="T15" t="T16" r="T17" b="T18"/>
              <a:pathLst>
                <a:path w="51" h="26">
                  <a:moveTo>
                    <a:pt x="48" y="19"/>
                  </a:moveTo>
                  <a:cubicBezTo>
                    <a:pt x="38" y="8"/>
                    <a:pt x="19" y="0"/>
                    <a:pt x="4" y="4"/>
                  </a:cubicBezTo>
                  <a:cubicBezTo>
                    <a:pt x="0" y="5"/>
                    <a:pt x="2" y="11"/>
                    <a:pt x="6" y="10"/>
                  </a:cubicBezTo>
                  <a:cubicBezTo>
                    <a:pt x="19" y="6"/>
                    <a:pt x="35" y="14"/>
                    <a:pt x="44" y="23"/>
                  </a:cubicBezTo>
                  <a:cubicBezTo>
                    <a:pt x="47" y="26"/>
                    <a:pt x="51" y="22"/>
                    <a:pt x="48" y="1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 name="Freeform 16">
              <a:extLst>
                <a:ext uri="{FF2B5EF4-FFF2-40B4-BE49-F238E27FC236}">
                  <a16:creationId xmlns="" xmlns:a16="http://schemas.microsoft.com/office/drawing/2014/main" id="{13B08179-D272-4EF3-942E-413A5148B9F5}"/>
                </a:ext>
              </a:extLst>
            </p:cNvPr>
            <p:cNvSpPr>
              <a:spLocks noChangeArrowheads="1"/>
            </p:cNvSpPr>
            <p:nvPr/>
          </p:nvSpPr>
          <p:spPr bwMode="auto">
            <a:xfrm>
              <a:off x="3143959" y="4009871"/>
              <a:ext cx="42447" cy="30933"/>
            </a:xfrm>
            <a:custGeom>
              <a:avLst/>
              <a:gdLst>
                <a:gd name="T0" fmla="*/ 2147483647 w 16"/>
                <a:gd name="T1" fmla="*/ 2147483647 h 14"/>
                <a:gd name="T2" fmla="*/ 2147483647 w 16"/>
                <a:gd name="T3" fmla="*/ 2147483647 h 14"/>
                <a:gd name="T4" fmla="*/ 2147483647 w 16"/>
                <a:gd name="T5" fmla="*/ 2147483647 h 14"/>
                <a:gd name="T6" fmla="*/ 2147483647 w 16"/>
                <a:gd name="T7" fmla="*/ 2147483647 h 14"/>
                <a:gd name="T8" fmla="*/ 2147483647 w 16"/>
                <a:gd name="T9" fmla="*/ 2147483647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7"/>
                  </a:moveTo>
                  <a:cubicBezTo>
                    <a:pt x="11" y="5"/>
                    <a:pt x="9" y="3"/>
                    <a:pt x="5" y="2"/>
                  </a:cubicBezTo>
                  <a:cubicBezTo>
                    <a:pt x="1" y="0"/>
                    <a:pt x="0" y="6"/>
                    <a:pt x="4" y="8"/>
                  </a:cubicBezTo>
                  <a:cubicBezTo>
                    <a:pt x="6" y="8"/>
                    <a:pt x="8" y="10"/>
                    <a:pt x="9" y="12"/>
                  </a:cubicBezTo>
                  <a:cubicBezTo>
                    <a:pt x="12" y="14"/>
                    <a:pt x="16" y="10"/>
                    <a:pt x="14"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 name="Freeform 17">
              <a:extLst>
                <a:ext uri="{FF2B5EF4-FFF2-40B4-BE49-F238E27FC236}">
                  <a16:creationId xmlns="" xmlns:a16="http://schemas.microsoft.com/office/drawing/2014/main" id="{8725D010-E6CB-4817-AB0B-3E88B5C94BB5}"/>
                </a:ext>
              </a:extLst>
            </p:cNvPr>
            <p:cNvSpPr>
              <a:spLocks noChangeArrowheads="1"/>
            </p:cNvSpPr>
            <p:nvPr/>
          </p:nvSpPr>
          <p:spPr bwMode="auto">
            <a:xfrm>
              <a:off x="9082361" y="3401538"/>
              <a:ext cx="1290403" cy="3258184"/>
            </a:xfrm>
            <a:custGeom>
              <a:avLst/>
              <a:gdLst>
                <a:gd name="T0" fmla="*/ 2147483647 w 490"/>
                <a:gd name="T1" fmla="*/ 2147483647 h 1491"/>
                <a:gd name="T2" fmla="*/ 2147483647 w 490"/>
                <a:gd name="T3" fmla="*/ 2147483647 h 1491"/>
                <a:gd name="T4" fmla="*/ 2147483647 w 490"/>
                <a:gd name="T5" fmla="*/ 2147483647 h 1491"/>
                <a:gd name="T6" fmla="*/ 2147483647 w 490"/>
                <a:gd name="T7" fmla="*/ 2147483647 h 1491"/>
                <a:gd name="T8" fmla="*/ 2147483647 w 490"/>
                <a:gd name="T9" fmla="*/ 2147483647 h 1491"/>
                <a:gd name="T10" fmla="*/ 2147483647 w 490"/>
                <a:gd name="T11" fmla="*/ 2147483647 h 1491"/>
                <a:gd name="T12" fmla="*/ 2147483647 w 490"/>
                <a:gd name="T13" fmla="*/ 2147483647 h 1491"/>
                <a:gd name="T14" fmla="*/ 2147483647 w 490"/>
                <a:gd name="T15" fmla="*/ 2147483647 h 1491"/>
                <a:gd name="T16" fmla="*/ 2147483647 w 490"/>
                <a:gd name="T17" fmla="*/ 2147483647 h 1491"/>
                <a:gd name="T18" fmla="*/ 2147483647 w 490"/>
                <a:gd name="T19" fmla="*/ 2147483647 h 1491"/>
                <a:gd name="T20" fmla="*/ 2147483647 w 490"/>
                <a:gd name="T21" fmla="*/ 2147483647 h 1491"/>
                <a:gd name="T22" fmla="*/ 2147483647 w 490"/>
                <a:gd name="T23" fmla="*/ 2147483647 h 1491"/>
                <a:gd name="T24" fmla="*/ 2147483647 w 490"/>
                <a:gd name="T25" fmla="*/ 2147483647 h 1491"/>
                <a:gd name="T26" fmla="*/ 2147483647 w 490"/>
                <a:gd name="T27" fmla="*/ 2147483647 h 1491"/>
                <a:gd name="T28" fmla="*/ 2147483647 w 490"/>
                <a:gd name="T29" fmla="*/ 2147483647 h 1491"/>
                <a:gd name="T30" fmla="*/ 2147483647 w 490"/>
                <a:gd name="T31" fmla="*/ 2147483647 h 1491"/>
                <a:gd name="T32" fmla="*/ 2147483647 w 490"/>
                <a:gd name="T33" fmla="*/ 2147483647 h 1491"/>
                <a:gd name="T34" fmla="*/ 2147483647 w 490"/>
                <a:gd name="T35" fmla="*/ 2147483647 h 1491"/>
                <a:gd name="T36" fmla="*/ 2147483647 w 490"/>
                <a:gd name="T37" fmla="*/ 2147483647 h 1491"/>
                <a:gd name="T38" fmla="*/ 2147483647 w 490"/>
                <a:gd name="T39" fmla="*/ 2147483647 h 1491"/>
                <a:gd name="T40" fmla="*/ 2147483647 w 490"/>
                <a:gd name="T41" fmla="*/ 2147483647 h 1491"/>
                <a:gd name="T42" fmla="*/ 2147483647 w 490"/>
                <a:gd name="T43" fmla="*/ 2147483647 h 1491"/>
                <a:gd name="T44" fmla="*/ 2147483647 w 490"/>
                <a:gd name="T45" fmla="*/ 2147483647 h 1491"/>
                <a:gd name="T46" fmla="*/ 2147483647 w 490"/>
                <a:gd name="T47" fmla="*/ 2147483647 h 1491"/>
                <a:gd name="T48" fmla="*/ 2147483647 w 490"/>
                <a:gd name="T49" fmla="*/ 2147483647 h 1491"/>
                <a:gd name="T50" fmla="*/ 2147483647 w 490"/>
                <a:gd name="T51" fmla="*/ 2147483647 h 1491"/>
                <a:gd name="T52" fmla="*/ 2147483647 w 490"/>
                <a:gd name="T53" fmla="*/ 2147483647 h 1491"/>
                <a:gd name="T54" fmla="*/ 2147483647 w 490"/>
                <a:gd name="T55" fmla="*/ 2147483647 h 1491"/>
                <a:gd name="T56" fmla="*/ 2147483647 w 490"/>
                <a:gd name="T57" fmla="*/ 2147483647 h 14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0"/>
                <a:gd name="T88" fmla="*/ 0 h 1491"/>
                <a:gd name="T89" fmla="*/ 490 w 490"/>
                <a:gd name="T90" fmla="*/ 1491 h 14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0" h="1491">
                  <a:moveTo>
                    <a:pt x="471" y="1333"/>
                  </a:moveTo>
                  <a:cubicBezTo>
                    <a:pt x="452" y="1252"/>
                    <a:pt x="415" y="1064"/>
                    <a:pt x="407" y="931"/>
                  </a:cubicBezTo>
                  <a:cubicBezTo>
                    <a:pt x="404" y="883"/>
                    <a:pt x="406" y="737"/>
                    <a:pt x="403" y="635"/>
                  </a:cubicBezTo>
                  <a:cubicBezTo>
                    <a:pt x="399" y="533"/>
                    <a:pt x="409" y="498"/>
                    <a:pt x="399" y="435"/>
                  </a:cubicBezTo>
                  <a:cubicBezTo>
                    <a:pt x="392" y="384"/>
                    <a:pt x="398" y="379"/>
                    <a:pt x="397" y="359"/>
                  </a:cubicBezTo>
                  <a:cubicBezTo>
                    <a:pt x="396" y="338"/>
                    <a:pt x="393" y="312"/>
                    <a:pt x="382" y="295"/>
                  </a:cubicBezTo>
                  <a:cubicBezTo>
                    <a:pt x="371" y="278"/>
                    <a:pt x="322" y="215"/>
                    <a:pt x="297" y="191"/>
                  </a:cubicBezTo>
                  <a:cubicBezTo>
                    <a:pt x="272" y="166"/>
                    <a:pt x="189" y="81"/>
                    <a:pt x="189" y="81"/>
                  </a:cubicBezTo>
                  <a:cubicBezTo>
                    <a:pt x="189" y="81"/>
                    <a:pt x="190" y="35"/>
                    <a:pt x="176" y="21"/>
                  </a:cubicBezTo>
                  <a:cubicBezTo>
                    <a:pt x="161" y="5"/>
                    <a:pt x="136" y="0"/>
                    <a:pt x="108" y="6"/>
                  </a:cubicBezTo>
                  <a:cubicBezTo>
                    <a:pt x="81" y="12"/>
                    <a:pt x="64" y="30"/>
                    <a:pt x="51" y="55"/>
                  </a:cubicBezTo>
                  <a:cubicBezTo>
                    <a:pt x="51" y="55"/>
                    <a:pt x="33" y="108"/>
                    <a:pt x="27" y="141"/>
                  </a:cubicBezTo>
                  <a:cubicBezTo>
                    <a:pt x="21" y="173"/>
                    <a:pt x="19" y="182"/>
                    <a:pt x="26" y="220"/>
                  </a:cubicBezTo>
                  <a:cubicBezTo>
                    <a:pt x="33" y="259"/>
                    <a:pt x="45" y="283"/>
                    <a:pt x="45" y="310"/>
                  </a:cubicBezTo>
                  <a:cubicBezTo>
                    <a:pt x="46" y="336"/>
                    <a:pt x="48" y="361"/>
                    <a:pt x="34" y="415"/>
                  </a:cubicBezTo>
                  <a:cubicBezTo>
                    <a:pt x="21" y="468"/>
                    <a:pt x="11" y="533"/>
                    <a:pt x="10" y="545"/>
                  </a:cubicBezTo>
                  <a:cubicBezTo>
                    <a:pt x="9" y="557"/>
                    <a:pt x="0" y="611"/>
                    <a:pt x="3" y="657"/>
                  </a:cubicBezTo>
                  <a:cubicBezTo>
                    <a:pt x="5" y="704"/>
                    <a:pt x="13" y="749"/>
                    <a:pt x="19" y="766"/>
                  </a:cubicBezTo>
                  <a:cubicBezTo>
                    <a:pt x="25" y="783"/>
                    <a:pt x="26" y="790"/>
                    <a:pt x="26" y="792"/>
                  </a:cubicBezTo>
                  <a:cubicBezTo>
                    <a:pt x="26" y="795"/>
                    <a:pt x="25" y="811"/>
                    <a:pt x="28" y="819"/>
                  </a:cubicBezTo>
                  <a:cubicBezTo>
                    <a:pt x="31" y="828"/>
                    <a:pt x="34" y="837"/>
                    <a:pt x="34" y="837"/>
                  </a:cubicBezTo>
                  <a:cubicBezTo>
                    <a:pt x="34" y="837"/>
                    <a:pt x="29" y="856"/>
                    <a:pt x="28" y="871"/>
                  </a:cubicBezTo>
                  <a:cubicBezTo>
                    <a:pt x="27" y="886"/>
                    <a:pt x="21" y="934"/>
                    <a:pt x="31" y="966"/>
                  </a:cubicBezTo>
                  <a:cubicBezTo>
                    <a:pt x="40" y="997"/>
                    <a:pt x="56" y="1022"/>
                    <a:pt x="65" y="1034"/>
                  </a:cubicBezTo>
                  <a:cubicBezTo>
                    <a:pt x="73" y="1045"/>
                    <a:pt x="76" y="1056"/>
                    <a:pt x="81" y="1071"/>
                  </a:cubicBezTo>
                  <a:cubicBezTo>
                    <a:pt x="86" y="1087"/>
                    <a:pt x="87" y="1089"/>
                    <a:pt x="91" y="1116"/>
                  </a:cubicBezTo>
                  <a:cubicBezTo>
                    <a:pt x="94" y="1144"/>
                    <a:pt x="101" y="1194"/>
                    <a:pt x="100" y="1216"/>
                  </a:cubicBezTo>
                  <a:cubicBezTo>
                    <a:pt x="98" y="1238"/>
                    <a:pt x="93" y="1430"/>
                    <a:pt x="92" y="1461"/>
                  </a:cubicBezTo>
                  <a:cubicBezTo>
                    <a:pt x="91" y="1491"/>
                    <a:pt x="490" y="1414"/>
                    <a:pt x="471" y="1333"/>
                  </a:cubicBez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 name="Freeform 18">
              <a:extLst>
                <a:ext uri="{FF2B5EF4-FFF2-40B4-BE49-F238E27FC236}">
                  <a16:creationId xmlns="" xmlns:a16="http://schemas.microsoft.com/office/drawing/2014/main" id="{215C4FC3-09C0-4E78-B158-24E984210493}"/>
                </a:ext>
              </a:extLst>
            </p:cNvPr>
            <p:cNvSpPr>
              <a:spLocks noChangeArrowheads="1"/>
            </p:cNvSpPr>
            <p:nvPr/>
          </p:nvSpPr>
          <p:spPr bwMode="auto">
            <a:xfrm>
              <a:off x="9583241"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2147483647 w 99"/>
                <a:gd name="T11" fmla="*/ 2147483647 h 418"/>
                <a:gd name="T12" fmla="*/ 2147483647 w 99"/>
                <a:gd name="T13" fmla="*/ 2147483647 h 418"/>
                <a:gd name="T14" fmla="*/ 2147483647 w 99"/>
                <a:gd name="T15" fmla="*/ 2147483647 h 418"/>
                <a:gd name="T16" fmla="*/ 2147483647 w 99"/>
                <a:gd name="T17" fmla="*/ 2147483647 h 418"/>
                <a:gd name="T18" fmla="*/ 0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3" y="37"/>
                  </a:moveTo>
                  <a:cubicBezTo>
                    <a:pt x="3" y="37"/>
                    <a:pt x="6" y="81"/>
                    <a:pt x="4" y="90"/>
                  </a:cubicBezTo>
                  <a:cubicBezTo>
                    <a:pt x="3" y="99"/>
                    <a:pt x="6" y="130"/>
                    <a:pt x="5" y="141"/>
                  </a:cubicBezTo>
                  <a:cubicBezTo>
                    <a:pt x="4" y="151"/>
                    <a:pt x="5" y="190"/>
                    <a:pt x="7" y="206"/>
                  </a:cubicBezTo>
                  <a:cubicBezTo>
                    <a:pt x="9" y="222"/>
                    <a:pt x="15" y="260"/>
                    <a:pt x="32" y="300"/>
                  </a:cubicBezTo>
                  <a:cubicBezTo>
                    <a:pt x="49" y="340"/>
                    <a:pt x="99" y="418"/>
                    <a:pt x="99" y="418"/>
                  </a:cubicBezTo>
                  <a:cubicBezTo>
                    <a:pt x="99" y="418"/>
                    <a:pt x="55" y="318"/>
                    <a:pt x="48" y="293"/>
                  </a:cubicBezTo>
                  <a:cubicBezTo>
                    <a:pt x="41" y="268"/>
                    <a:pt x="30" y="164"/>
                    <a:pt x="29" y="135"/>
                  </a:cubicBezTo>
                  <a:cubicBezTo>
                    <a:pt x="28" y="105"/>
                    <a:pt x="11" y="50"/>
                    <a:pt x="10" y="44"/>
                  </a:cubicBezTo>
                  <a:cubicBezTo>
                    <a:pt x="8" y="38"/>
                    <a:pt x="0" y="0"/>
                    <a:pt x="0" y="0"/>
                  </a:cubicBezTo>
                  <a:lnTo>
                    <a:pt x="3"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 name="Freeform 19">
              <a:extLst>
                <a:ext uri="{FF2B5EF4-FFF2-40B4-BE49-F238E27FC236}">
                  <a16:creationId xmlns="" xmlns:a16="http://schemas.microsoft.com/office/drawing/2014/main" id="{9C92C0AC-ACC8-4A68-92B7-FCC4F1AE5657}"/>
                </a:ext>
              </a:extLst>
            </p:cNvPr>
            <p:cNvSpPr>
              <a:spLocks noChangeArrowheads="1"/>
            </p:cNvSpPr>
            <p:nvPr/>
          </p:nvSpPr>
          <p:spPr bwMode="auto">
            <a:xfrm>
              <a:off x="9256395" y="3420098"/>
              <a:ext cx="295011" cy="241271"/>
            </a:xfrm>
            <a:custGeom>
              <a:avLst/>
              <a:gdLst>
                <a:gd name="T0" fmla="*/ 2147483647 w 112"/>
                <a:gd name="T1" fmla="*/ 2147483647 h 111"/>
                <a:gd name="T2" fmla="*/ 2147483647 w 112"/>
                <a:gd name="T3" fmla="*/ 2147483647 h 111"/>
                <a:gd name="T4" fmla="*/ 2147483647 w 112"/>
                <a:gd name="T5" fmla="*/ 2147483647 h 111"/>
                <a:gd name="T6" fmla="*/ 2147483647 w 112"/>
                <a:gd name="T7" fmla="*/ 2147483647 h 111"/>
                <a:gd name="T8" fmla="*/ 2147483647 w 112"/>
                <a:gd name="T9" fmla="*/ 2147483647 h 111"/>
                <a:gd name="T10" fmla="*/ 2147483647 w 112"/>
                <a:gd name="T11" fmla="*/ 2147483647 h 111"/>
                <a:gd name="T12" fmla="*/ 2147483647 w 112"/>
                <a:gd name="T13" fmla="*/ 2147483647 h 111"/>
                <a:gd name="T14" fmla="*/ 2147483647 w 112"/>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111"/>
                <a:gd name="T26" fmla="*/ 112 w 112"/>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111">
                  <a:moveTo>
                    <a:pt x="111" y="68"/>
                  </a:moveTo>
                  <a:cubicBezTo>
                    <a:pt x="110" y="76"/>
                    <a:pt x="106" y="107"/>
                    <a:pt x="86" y="109"/>
                  </a:cubicBezTo>
                  <a:cubicBezTo>
                    <a:pt x="67" y="111"/>
                    <a:pt x="27" y="108"/>
                    <a:pt x="12" y="100"/>
                  </a:cubicBezTo>
                  <a:cubicBezTo>
                    <a:pt x="3" y="95"/>
                    <a:pt x="0" y="80"/>
                    <a:pt x="4" y="59"/>
                  </a:cubicBezTo>
                  <a:cubicBezTo>
                    <a:pt x="11" y="33"/>
                    <a:pt x="24" y="14"/>
                    <a:pt x="38" y="8"/>
                  </a:cubicBezTo>
                  <a:cubicBezTo>
                    <a:pt x="57" y="0"/>
                    <a:pt x="85" y="3"/>
                    <a:pt x="96" y="13"/>
                  </a:cubicBezTo>
                  <a:cubicBezTo>
                    <a:pt x="107" y="22"/>
                    <a:pt x="111" y="41"/>
                    <a:pt x="111" y="50"/>
                  </a:cubicBezTo>
                  <a:cubicBezTo>
                    <a:pt x="112" y="60"/>
                    <a:pt x="111" y="68"/>
                    <a:pt x="11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 name="Freeform 20">
              <a:extLst>
                <a:ext uri="{FF2B5EF4-FFF2-40B4-BE49-F238E27FC236}">
                  <a16:creationId xmlns="" xmlns:a16="http://schemas.microsoft.com/office/drawing/2014/main" id="{B8BA6A4E-13B4-43D2-B7AE-F374C9EED917}"/>
                </a:ext>
              </a:extLst>
            </p:cNvPr>
            <p:cNvSpPr>
              <a:spLocks noChangeArrowheads="1"/>
            </p:cNvSpPr>
            <p:nvPr/>
          </p:nvSpPr>
          <p:spPr bwMode="auto">
            <a:xfrm>
              <a:off x="9300964" y="3943882"/>
              <a:ext cx="239829" cy="43306"/>
            </a:xfrm>
            <a:custGeom>
              <a:avLst/>
              <a:gdLst>
                <a:gd name="T0" fmla="*/ 2147483647 w 91"/>
                <a:gd name="T1" fmla="*/ 2147483647 h 20"/>
                <a:gd name="T2" fmla="*/ 2147483647 w 91"/>
                <a:gd name="T3" fmla="*/ 2147483647 h 20"/>
                <a:gd name="T4" fmla="*/ 2147483647 w 91"/>
                <a:gd name="T5" fmla="*/ 2147483647 h 20"/>
                <a:gd name="T6" fmla="*/ 2147483647 w 91"/>
                <a:gd name="T7" fmla="*/ 2147483647 h 20"/>
                <a:gd name="T8" fmla="*/ 2147483647 w 91"/>
                <a:gd name="T9" fmla="*/ 2147483647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84" y="2"/>
                  </a:moveTo>
                  <a:cubicBezTo>
                    <a:pt x="60" y="14"/>
                    <a:pt x="31" y="10"/>
                    <a:pt x="6" y="5"/>
                  </a:cubicBezTo>
                  <a:cubicBezTo>
                    <a:pt x="2" y="5"/>
                    <a:pt x="0" y="11"/>
                    <a:pt x="4" y="11"/>
                  </a:cubicBezTo>
                  <a:cubicBezTo>
                    <a:pt x="31" y="16"/>
                    <a:pt x="61" y="20"/>
                    <a:pt x="87" y="7"/>
                  </a:cubicBezTo>
                  <a:cubicBezTo>
                    <a:pt x="91" y="6"/>
                    <a:pt x="88" y="0"/>
                    <a:pt x="84" y="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 name="Freeform 21">
              <a:extLst>
                <a:ext uri="{FF2B5EF4-FFF2-40B4-BE49-F238E27FC236}">
                  <a16:creationId xmlns="" xmlns:a16="http://schemas.microsoft.com/office/drawing/2014/main" id="{0574510A-F89A-4E5C-AF52-C6CBC7093169}"/>
                </a:ext>
              </a:extLst>
            </p:cNvPr>
            <p:cNvSpPr>
              <a:spLocks noChangeArrowheads="1"/>
            </p:cNvSpPr>
            <p:nvPr/>
          </p:nvSpPr>
          <p:spPr bwMode="auto">
            <a:xfrm>
              <a:off x="9311577" y="3890267"/>
              <a:ext cx="205871" cy="20621"/>
            </a:xfrm>
            <a:custGeom>
              <a:avLst/>
              <a:gdLst>
                <a:gd name="T0" fmla="*/ 2147483647 w 78"/>
                <a:gd name="T1" fmla="*/ 2147483647 h 10"/>
                <a:gd name="T2" fmla="*/ 2147483647 w 78"/>
                <a:gd name="T3" fmla="*/ 2147483647 h 10"/>
                <a:gd name="T4" fmla="*/ 2147483647 w 78"/>
                <a:gd name="T5" fmla="*/ 2147483647 h 10"/>
                <a:gd name="T6" fmla="*/ 2147483647 w 78"/>
                <a:gd name="T7" fmla="*/ 2147483647 h 10"/>
                <a:gd name="T8" fmla="*/ 2147483647 w 78"/>
                <a:gd name="T9" fmla="*/ 2147483647 h 10"/>
                <a:gd name="T10" fmla="*/ 0 60000 65536"/>
                <a:gd name="T11" fmla="*/ 0 60000 65536"/>
                <a:gd name="T12" fmla="*/ 0 60000 65536"/>
                <a:gd name="T13" fmla="*/ 0 60000 65536"/>
                <a:gd name="T14" fmla="*/ 0 60000 65536"/>
                <a:gd name="T15" fmla="*/ 0 w 78"/>
                <a:gd name="T16" fmla="*/ 0 h 10"/>
                <a:gd name="T17" fmla="*/ 78 w 78"/>
                <a:gd name="T18" fmla="*/ 10 h 10"/>
              </a:gdLst>
              <a:ahLst/>
              <a:cxnLst>
                <a:cxn ang="T10">
                  <a:pos x="T0" y="T1"/>
                </a:cxn>
                <a:cxn ang="T11">
                  <a:pos x="T2" y="T3"/>
                </a:cxn>
                <a:cxn ang="T12">
                  <a:pos x="T4" y="T5"/>
                </a:cxn>
                <a:cxn ang="T13">
                  <a:pos x="T6" y="T7"/>
                </a:cxn>
                <a:cxn ang="T14">
                  <a:pos x="T8" y="T9"/>
                </a:cxn>
              </a:cxnLst>
              <a:rect l="T15" t="T16" r="T17" b="T18"/>
              <a:pathLst>
                <a:path w="78" h="10">
                  <a:moveTo>
                    <a:pt x="74" y="3"/>
                  </a:moveTo>
                  <a:cubicBezTo>
                    <a:pt x="51" y="3"/>
                    <a:pt x="27" y="3"/>
                    <a:pt x="4" y="1"/>
                  </a:cubicBezTo>
                  <a:cubicBezTo>
                    <a:pt x="0" y="0"/>
                    <a:pt x="0" y="6"/>
                    <a:pt x="4" y="7"/>
                  </a:cubicBezTo>
                  <a:cubicBezTo>
                    <a:pt x="27" y="10"/>
                    <a:pt x="51" y="9"/>
                    <a:pt x="74" y="9"/>
                  </a:cubicBezTo>
                  <a:cubicBezTo>
                    <a:pt x="78" y="9"/>
                    <a:pt x="78" y="3"/>
                    <a:pt x="74" y="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 name="Freeform 22">
              <a:extLst>
                <a:ext uri="{FF2B5EF4-FFF2-40B4-BE49-F238E27FC236}">
                  <a16:creationId xmlns="" xmlns:a16="http://schemas.microsoft.com/office/drawing/2014/main" id="{21946338-4C3B-4802-9134-A8E59C673ACC}"/>
                </a:ext>
              </a:extLst>
            </p:cNvPr>
            <p:cNvSpPr>
              <a:spLocks noChangeArrowheads="1"/>
            </p:cNvSpPr>
            <p:nvPr/>
          </p:nvSpPr>
          <p:spPr bwMode="auto">
            <a:xfrm>
              <a:off x="9169377" y="5230659"/>
              <a:ext cx="87018" cy="134040"/>
            </a:xfrm>
            <a:custGeom>
              <a:avLst/>
              <a:gdLst>
                <a:gd name="T0" fmla="*/ 2147483647 w 33"/>
                <a:gd name="T1" fmla="*/ 2147483647 h 61"/>
                <a:gd name="T2" fmla="*/ 2147483647 w 33"/>
                <a:gd name="T3" fmla="*/ 2147483647 h 61"/>
                <a:gd name="T4" fmla="*/ 2147483647 w 33"/>
                <a:gd name="T5" fmla="*/ 2147483647 h 61"/>
                <a:gd name="T6" fmla="*/ 2147483647 w 33"/>
                <a:gd name="T7" fmla="*/ 2147483647 h 61"/>
                <a:gd name="T8" fmla="*/ 2147483647 w 33"/>
                <a:gd name="T9" fmla="*/ 2147483647 h 61"/>
                <a:gd name="T10" fmla="*/ 0 60000 65536"/>
                <a:gd name="T11" fmla="*/ 0 60000 65536"/>
                <a:gd name="T12" fmla="*/ 0 60000 65536"/>
                <a:gd name="T13" fmla="*/ 0 60000 65536"/>
                <a:gd name="T14" fmla="*/ 0 60000 65536"/>
                <a:gd name="T15" fmla="*/ 0 w 33"/>
                <a:gd name="T16" fmla="*/ 0 h 61"/>
                <a:gd name="T17" fmla="*/ 33 w 33"/>
                <a:gd name="T18" fmla="*/ 61 h 61"/>
              </a:gdLst>
              <a:ahLst/>
              <a:cxnLst>
                <a:cxn ang="T10">
                  <a:pos x="T0" y="T1"/>
                </a:cxn>
                <a:cxn ang="T11">
                  <a:pos x="T2" y="T3"/>
                </a:cxn>
                <a:cxn ang="T12">
                  <a:pos x="T4" y="T5"/>
                </a:cxn>
                <a:cxn ang="T13">
                  <a:pos x="T6" y="T7"/>
                </a:cxn>
                <a:cxn ang="T14">
                  <a:pos x="T8" y="T9"/>
                </a:cxn>
              </a:cxnLst>
              <a:rect l="T15" t="T16" r="T17" b="T18"/>
              <a:pathLst>
                <a:path w="33" h="61">
                  <a:moveTo>
                    <a:pt x="1" y="5"/>
                  </a:moveTo>
                  <a:cubicBezTo>
                    <a:pt x="5" y="24"/>
                    <a:pt x="14" y="43"/>
                    <a:pt x="26" y="58"/>
                  </a:cubicBezTo>
                  <a:cubicBezTo>
                    <a:pt x="29" y="61"/>
                    <a:pt x="33" y="57"/>
                    <a:pt x="31" y="54"/>
                  </a:cubicBezTo>
                  <a:cubicBezTo>
                    <a:pt x="19" y="39"/>
                    <a:pt x="11" y="22"/>
                    <a:pt x="7" y="4"/>
                  </a:cubicBezTo>
                  <a:cubicBezTo>
                    <a:pt x="6" y="0"/>
                    <a:pt x="0" y="2"/>
                    <a:pt x="1" y="5"/>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 name="Freeform 23">
              <a:extLst>
                <a:ext uri="{FF2B5EF4-FFF2-40B4-BE49-F238E27FC236}">
                  <a16:creationId xmlns="" xmlns:a16="http://schemas.microsoft.com/office/drawing/2014/main" id="{0F363B2B-DD4B-48EF-9AEB-4859450EB2A4}"/>
                </a:ext>
              </a:extLst>
            </p:cNvPr>
            <p:cNvSpPr>
              <a:spLocks noChangeArrowheads="1"/>
            </p:cNvSpPr>
            <p:nvPr/>
          </p:nvSpPr>
          <p:spPr bwMode="auto">
            <a:xfrm>
              <a:off x="9670257" y="4051114"/>
              <a:ext cx="131587" cy="55678"/>
            </a:xfrm>
            <a:custGeom>
              <a:avLst/>
              <a:gdLst>
                <a:gd name="T0" fmla="*/ 2147483647 w 50"/>
                <a:gd name="T1" fmla="*/ 2147483647 h 26"/>
                <a:gd name="T2" fmla="*/ 2147483647 w 50"/>
                <a:gd name="T3" fmla="*/ 2147483647 h 26"/>
                <a:gd name="T4" fmla="*/ 2147483647 w 50"/>
                <a:gd name="T5" fmla="*/ 2147483647 h 26"/>
                <a:gd name="T6" fmla="*/ 2147483647 w 50"/>
                <a:gd name="T7" fmla="*/ 2147483647 h 26"/>
                <a:gd name="T8" fmla="*/ 2147483647 w 50"/>
                <a:gd name="T9" fmla="*/ 2147483647 h 26"/>
                <a:gd name="T10" fmla="*/ 0 60000 65536"/>
                <a:gd name="T11" fmla="*/ 0 60000 65536"/>
                <a:gd name="T12" fmla="*/ 0 60000 65536"/>
                <a:gd name="T13" fmla="*/ 0 60000 65536"/>
                <a:gd name="T14" fmla="*/ 0 60000 65536"/>
                <a:gd name="T15" fmla="*/ 0 w 50"/>
                <a:gd name="T16" fmla="*/ 0 h 26"/>
                <a:gd name="T17" fmla="*/ 50 w 50"/>
                <a:gd name="T18" fmla="*/ 26 h 26"/>
              </a:gdLst>
              <a:ahLst/>
              <a:cxnLst>
                <a:cxn ang="T10">
                  <a:pos x="T0" y="T1"/>
                </a:cxn>
                <a:cxn ang="T11">
                  <a:pos x="T2" y="T3"/>
                </a:cxn>
                <a:cxn ang="T12">
                  <a:pos x="T4" y="T5"/>
                </a:cxn>
                <a:cxn ang="T13">
                  <a:pos x="T6" y="T7"/>
                </a:cxn>
                <a:cxn ang="T14">
                  <a:pos x="T8" y="T9"/>
                </a:cxn>
              </a:cxnLst>
              <a:rect l="T15" t="T16" r="T17" b="T18"/>
              <a:pathLst>
                <a:path w="50" h="26">
                  <a:moveTo>
                    <a:pt x="7" y="23"/>
                  </a:moveTo>
                  <a:cubicBezTo>
                    <a:pt x="16" y="14"/>
                    <a:pt x="32" y="6"/>
                    <a:pt x="45" y="10"/>
                  </a:cubicBezTo>
                  <a:cubicBezTo>
                    <a:pt x="48" y="11"/>
                    <a:pt x="50" y="5"/>
                    <a:pt x="46" y="4"/>
                  </a:cubicBezTo>
                  <a:cubicBezTo>
                    <a:pt x="31" y="0"/>
                    <a:pt x="13" y="8"/>
                    <a:pt x="2" y="19"/>
                  </a:cubicBezTo>
                  <a:cubicBezTo>
                    <a:pt x="0" y="22"/>
                    <a:pt x="4" y="26"/>
                    <a:pt x="7" y="2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5" name="Freeform 24">
              <a:extLst>
                <a:ext uri="{FF2B5EF4-FFF2-40B4-BE49-F238E27FC236}">
                  <a16:creationId xmlns="" xmlns:a16="http://schemas.microsoft.com/office/drawing/2014/main" id="{8F993CA8-D4A3-44B2-AB8C-0759A6738D79}"/>
                </a:ext>
              </a:extLst>
            </p:cNvPr>
            <p:cNvSpPr>
              <a:spLocks noChangeArrowheads="1"/>
            </p:cNvSpPr>
            <p:nvPr/>
          </p:nvSpPr>
          <p:spPr bwMode="auto">
            <a:xfrm>
              <a:off x="9659646" y="4009871"/>
              <a:ext cx="44571" cy="30933"/>
            </a:xfrm>
            <a:custGeom>
              <a:avLst/>
              <a:gdLst>
                <a:gd name="T0" fmla="*/ 2147483647 w 17"/>
                <a:gd name="T1" fmla="*/ 2147483647 h 14"/>
                <a:gd name="T2" fmla="*/ 2147483647 w 17"/>
                <a:gd name="T3" fmla="*/ 2147483647 h 14"/>
                <a:gd name="T4" fmla="*/ 2147483647 w 17"/>
                <a:gd name="T5" fmla="*/ 2147483647 h 14"/>
                <a:gd name="T6" fmla="*/ 2147483647 w 17"/>
                <a:gd name="T7" fmla="*/ 2147483647 h 14"/>
                <a:gd name="T8" fmla="*/ 2147483647 w 17"/>
                <a:gd name="T9" fmla="*/ 2147483647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7" y="12"/>
                  </a:moveTo>
                  <a:cubicBezTo>
                    <a:pt x="9" y="10"/>
                    <a:pt x="11" y="8"/>
                    <a:pt x="13" y="8"/>
                  </a:cubicBezTo>
                  <a:cubicBezTo>
                    <a:pt x="17" y="6"/>
                    <a:pt x="15" y="0"/>
                    <a:pt x="11" y="2"/>
                  </a:cubicBezTo>
                  <a:cubicBezTo>
                    <a:pt x="8" y="3"/>
                    <a:pt x="5" y="5"/>
                    <a:pt x="3" y="7"/>
                  </a:cubicBezTo>
                  <a:cubicBezTo>
                    <a:pt x="0" y="10"/>
                    <a:pt x="4" y="14"/>
                    <a:pt x="7" y="1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6" name="Freeform 41">
              <a:extLst>
                <a:ext uri="{FF2B5EF4-FFF2-40B4-BE49-F238E27FC236}">
                  <a16:creationId xmlns="" xmlns:a16="http://schemas.microsoft.com/office/drawing/2014/main" id="{91445810-D8D4-41FF-BD18-7F3AE831A61A}"/>
                </a:ext>
              </a:extLst>
            </p:cNvPr>
            <p:cNvSpPr>
              <a:spLocks noChangeArrowheads="1"/>
            </p:cNvSpPr>
            <p:nvPr/>
          </p:nvSpPr>
          <p:spPr bwMode="auto">
            <a:xfrm>
              <a:off x="2290763"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91" y="43"/>
                  </a:moveTo>
                  <a:cubicBezTo>
                    <a:pt x="487" y="25"/>
                    <a:pt x="412" y="16"/>
                    <a:pt x="360" y="11"/>
                  </a:cubicBezTo>
                  <a:cubicBezTo>
                    <a:pt x="323" y="8"/>
                    <a:pt x="244" y="5"/>
                    <a:pt x="221" y="7"/>
                  </a:cubicBezTo>
                  <a:cubicBezTo>
                    <a:pt x="198" y="10"/>
                    <a:pt x="64" y="0"/>
                    <a:pt x="46" y="23"/>
                  </a:cubicBezTo>
                  <a:cubicBezTo>
                    <a:pt x="38" y="34"/>
                    <a:pt x="19" y="158"/>
                    <a:pt x="0" y="286"/>
                  </a:cubicBezTo>
                  <a:cubicBezTo>
                    <a:pt x="502" y="286"/>
                    <a:pt x="502" y="286"/>
                    <a:pt x="502" y="286"/>
                  </a:cubicBezTo>
                  <a:cubicBezTo>
                    <a:pt x="497" y="158"/>
                    <a:pt x="493" y="50"/>
                    <a:pt x="491" y="4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7" name="Freeform 42">
              <a:extLst>
                <a:ext uri="{FF2B5EF4-FFF2-40B4-BE49-F238E27FC236}">
                  <a16:creationId xmlns="" xmlns:a16="http://schemas.microsoft.com/office/drawing/2014/main" id="{8CBC6A8E-5F71-486A-87BF-6FB293593D5F}"/>
                </a:ext>
              </a:extLst>
            </p:cNvPr>
            <p:cNvSpPr>
              <a:spLocks noChangeArrowheads="1"/>
            </p:cNvSpPr>
            <p:nvPr/>
          </p:nvSpPr>
          <p:spPr bwMode="auto">
            <a:xfrm>
              <a:off x="9233048"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56" y="23"/>
                  </a:moveTo>
                  <a:cubicBezTo>
                    <a:pt x="439" y="0"/>
                    <a:pt x="304" y="10"/>
                    <a:pt x="281" y="7"/>
                  </a:cubicBezTo>
                  <a:cubicBezTo>
                    <a:pt x="258" y="5"/>
                    <a:pt x="179" y="9"/>
                    <a:pt x="142" y="12"/>
                  </a:cubicBezTo>
                  <a:cubicBezTo>
                    <a:pt x="90" y="16"/>
                    <a:pt x="16" y="25"/>
                    <a:pt x="11" y="43"/>
                  </a:cubicBezTo>
                  <a:cubicBezTo>
                    <a:pt x="10" y="50"/>
                    <a:pt x="5" y="158"/>
                    <a:pt x="0" y="286"/>
                  </a:cubicBezTo>
                  <a:cubicBezTo>
                    <a:pt x="502" y="286"/>
                    <a:pt x="502" y="286"/>
                    <a:pt x="502" y="286"/>
                  </a:cubicBezTo>
                  <a:cubicBezTo>
                    <a:pt x="484" y="158"/>
                    <a:pt x="464" y="34"/>
                    <a:pt x="456" y="2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4.5.1 </a:t>
            </a:r>
            <a:r>
              <a:rPr lang="zh-CN" altLang="en-US" dirty="0"/>
              <a:t>防火墙概述</a:t>
            </a:r>
            <a:endParaRPr lang="zh-CN" altLang="en-US" dirty="0"/>
          </a:p>
        </p:txBody>
      </p:sp>
      <p:sp>
        <p:nvSpPr>
          <p:cNvPr id="2" name="文本框 1"/>
          <p:cNvSpPr txBox="1"/>
          <p:nvPr/>
        </p:nvSpPr>
        <p:spPr>
          <a:xfrm>
            <a:off x="1613541" y="2600493"/>
            <a:ext cx="10048234" cy="2554545"/>
          </a:xfrm>
          <a:prstGeom prst="rect">
            <a:avLst/>
          </a:prstGeom>
          <a:noFill/>
        </p:spPr>
        <p:txBody>
          <a:bodyPr wrap="square" rtlCol="0" anchor="t">
            <a:spAutoFit/>
          </a:bodyPr>
          <a:lstStyle/>
          <a:p>
            <a:pPr indent="457200"/>
            <a:r>
              <a:rPr lang="zh-CN" altLang="en-US" sz="2000" dirty="0"/>
              <a:t>防火墙是一个由计算机硬件和软件组成的系统，部署于网络边界，是内部网络和外部网络之间的桥梁，同时会对进出网络的数据进行保护，以防止恶意入侵、恶意代码的传播等，保障内部网络数据的安全。</a:t>
            </a:r>
          </a:p>
          <a:p>
            <a:pPr indent="457200"/>
            <a:r>
              <a:rPr lang="en-US" altLang="zh-CN" sz="2000" dirty="0"/>
              <a:t>1</a:t>
            </a:r>
            <a:r>
              <a:rPr lang="zh-CN" altLang="en-US" sz="2000" dirty="0"/>
              <a:t>．防火墙简介</a:t>
            </a:r>
          </a:p>
          <a:p>
            <a:pPr indent="457200"/>
            <a:r>
              <a:rPr lang="en-US" altLang="zh-CN" sz="2000" dirty="0"/>
              <a:t>2</a:t>
            </a:r>
            <a:r>
              <a:rPr lang="zh-CN" altLang="en-US" sz="2000" dirty="0"/>
              <a:t>．防火墙的功能</a:t>
            </a:r>
          </a:p>
          <a:p>
            <a:pPr indent="457200"/>
            <a:r>
              <a:rPr lang="en-US" altLang="zh-CN" sz="2000" dirty="0"/>
              <a:t>3</a:t>
            </a:r>
            <a:r>
              <a:rPr lang="zh-CN" altLang="en-US" sz="2000" dirty="0"/>
              <a:t>．防火墙的优缺点</a:t>
            </a:r>
          </a:p>
          <a:p>
            <a:pPr indent="457200"/>
            <a:r>
              <a:rPr lang="en-US" altLang="zh-CN" sz="2000" dirty="0"/>
              <a:t>4</a:t>
            </a:r>
            <a:r>
              <a:rPr lang="zh-CN" altLang="en-US" sz="2000" dirty="0"/>
              <a:t>．防火墙技术分类</a:t>
            </a:r>
          </a:p>
          <a:p>
            <a:pPr indent="457200"/>
            <a:endParaRPr lang="zh-CN" altLang="en-US"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spTree>
    <p:extLst>
      <p:ext uri="{BB962C8B-B14F-4D97-AF65-F5344CB8AC3E}">
        <p14:creationId xmlns:p14="http://schemas.microsoft.com/office/powerpoint/2010/main" val="3982413704"/>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4.5.2 </a:t>
            </a:r>
            <a:r>
              <a:rPr lang="zh-CN" altLang="en-US" dirty="0"/>
              <a:t>认识防火墙设备</a:t>
            </a:r>
            <a:endParaRPr lang="zh-CN" altLang="en-US" dirty="0"/>
          </a:p>
        </p:txBody>
      </p:sp>
      <p:sp>
        <p:nvSpPr>
          <p:cNvPr id="2" name="文本框 1"/>
          <p:cNvSpPr txBox="1"/>
          <p:nvPr/>
        </p:nvSpPr>
        <p:spPr>
          <a:xfrm>
            <a:off x="1613541" y="2439194"/>
            <a:ext cx="8448034" cy="1323439"/>
          </a:xfrm>
          <a:prstGeom prst="rect">
            <a:avLst/>
          </a:prstGeom>
          <a:noFill/>
        </p:spPr>
        <p:txBody>
          <a:bodyPr wrap="square" rtlCol="0" anchor="t">
            <a:spAutoFit/>
          </a:bodyPr>
          <a:lstStyle/>
          <a:p>
            <a:pPr indent="457200"/>
            <a:r>
              <a:rPr lang="zh-CN" altLang="en-US" sz="2000" dirty="0"/>
              <a:t>不同厂商、不同型号的防火墙设备的外形结构不同，但它们的功能、端口类型几乎都差不多，具体可参考相应厂商的产品说明书。</a:t>
            </a:r>
          </a:p>
          <a:p>
            <a:pPr indent="457200"/>
            <a:r>
              <a:rPr lang="en-US" altLang="zh-CN" sz="2000" dirty="0"/>
              <a:t>1</a:t>
            </a:r>
            <a:r>
              <a:rPr lang="zh-CN" altLang="en-US" sz="2000" dirty="0"/>
              <a:t>．防火墙设备外形</a:t>
            </a:r>
          </a:p>
          <a:p>
            <a:pPr indent="457200"/>
            <a:r>
              <a:rPr lang="en-US" altLang="zh-CN" sz="2000" dirty="0"/>
              <a:t>2</a:t>
            </a:r>
            <a:r>
              <a:rPr lang="zh-CN" altLang="en-US" sz="2000" dirty="0"/>
              <a:t>．防火墙设备连接</a:t>
            </a:r>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spTree>
    <p:extLst>
      <p:ext uri="{BB962C8B-B14F-4D97-AF65-F5344CB8AC3E}">
        <p14:creationId xmlns:p14="http://schemas.microsoft.com/office/powerpoint/2010/main" val="2123627970"/>
      </p:ext>
    </p:extLst>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4.5.3 </a:t>
            </a:r>
            <a:r>
              <a:rPr lang="zh-CN" altLang="en-US" dirty="0"/>
              <a:t>防火墙端口区域及控制策略</a:t>
            </a:r>
            <a:endParaRPr lang="zh-CN" altLang="en-US" dirty="0"/>
          </a:p>
        </p:txBody>
      </p:sp>
      <p:sp>
        <p:nvSpPr>
          <p:cNvPr id="2" name="文本框 1"/>
          <p:cNvSpPr txBox="1"/>
          <p:nvPr/>
        </p:nvSpPr>
        <p:spPr>
          <a:xfrm>
            <a:off x="1679575" y="2600493"/>
            <a:ext cx="8229600" cy="1015663"/>
          </a:xfrm>
          <a:prstGeom prst="rect">
            <a:avLst/>
          </a:prstGeom>
          <a:noFill/>
        </p:spPr>
        <p:txBody>
          <a:bodyPr wrap="square" rtlCol="0" anchor="t">
            <a:spAutoFit/>
          </a:bodyPr>
          <a:lstStyle/>
          <a:p>
            <a:pPr indent="457200"/>
            <a:r>
              <a:rPr lang="zh-CN" altLang="en-US" sz="2000" dirty="0"/>
              <a:t>防火墙端口区域及控制策略如下。</a:t>
            </a:r>
          </a:p>
          <a:p>
            <a:pPr indent="457200"/>
            <a:r>
              <a:rPr lang="en-US" altLang="zh-CN" sz="2000" dirty="0"/>
              <a:t>1</a:t>
            </a:r>
            <a:r>
              <a:rPr lang="zh-CN" altLang="en-US" sz="2000" dirty="0"/>
              <a:t>．防火墙端口区域</a:t>
            </a:r>
          </a:p>
          <a:p>
            <a:pPr indent="457200"/>
            <a:r>
              <a:rPr lang="en-US" altLang="zh-CN" sz="2000" dirty="0"/>
              <a:t>2</a:t>
            </a:r>
            <a:r>
              <a:rPr lang="zh-CN" altLang="en-US" sz="2000" dirty="0"/>
              <a:t>．</a:t>
            </a:r>
            <a:r>
              <a:rPr lang="en-US" altLang="zh-CN" sz="2000" dirty="0"/>
              <a:t>DMZ</a:t>
            </a:r>
            <a:r>
              <a:rPr lang="zh-CN" altLang="en-US" sz="2000" dirty="0"/>
              <a:t>常规访问控制策略</a:t>
            </a:r>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spTree>
    <p:extLst>
      <p:ext uri="{BB962C8B-B14F-4D97-AF65-F5344CB8AC3E}">
        <p14:creationId xmlns:p14="http://schemas.microsoft.com/office/powerpoint/2010/main" val="1205175874"/>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4.5.4 </a:t>
            </a:r>
            <a:r>
              <a:rPr lang="zh-CN" altLang="en-US" dirty="0"/>
              <a:t>防火墙接入</a:t>
            </a:r>
            <a:r>
              <a:rPr lang="en-US" altLang="zh-CN" dirty="0"/>
              <a:t>Internet</a:t>
            </a:r>
            <a:r>
              <a:rPr lang="zh-CN" altLang="en-US" dirty="0"/>
              <a:t>配置</a:t>
            </a:r>
            <a:endParaRPr lang="zh-CN" altLang="en-US" dirty="0"/>
          </a:p>
        </p:txBody>
      </p:sp>
      <p:sp>
        <p:nvSpPr>
          <p:cNvPr id="2" name="文本框 1"/>
          <p:cNvSpPr txBox="1"/>
          <p:nvPr/>
        </p:nvSpPr>
        <p:spPr>
          <a:xfrm>
            <a:off x="1222375" y="2600493"/>
            <a:ext cx="10353034" cy="400110"/>
          </a:xfrm>
          <a:prstGeom prst="rect">
            <a:avLst/>
          </a:prstGeom>
          <a:noFill/>
        </p:spPr>
        <p:txBody>
          <a:bodyPr wrap="square" rtlCol="0" anchor="t">
            <a:spAutoFit/>
          </a:bodyPr>
          <a:lstStyle/>
          <a:p>
            <a:pPr indent="457200"/>
            <a:r>
              <a:rPr lang="zh-CN" altLang="en-US" sz="2000" dirty="0"/>
              <a:t>配置防火墙接入</a:t>
            </a:r>
            <a:r>
              <a:rPr lang="en-US" altLang="zh-CN" sz="2000" dirty="0"/>
              <a:t>Internet</a:t>
            </a:r>
            <a:r>
              <a:rPr lang="zh-CN" altLang="en-US" sz="2000" dirty="0"/>
              <a:t>，相关端口与</a:t>
            </a:r>
            <a:r>
              <a:rPr lang="en-US" altLang="zh-CN" sz="2000" dirty="0"/>
              <a:t>IP</a:t>
            </a:r>
            <a:r>
              <a:rPr lang="zh-CN" altLang="en-US" sz="2000" dirty="0"/>
              <a:t>地址配置，如图</a:t>
            </a:r>
            <a:r>
              <a:rPr lang="en-US" altLang="zh-CN" sz="2000" dirty="0"/>
              <a:t>4.100</a:t>
            </a:r>
            <a:r>
              <a:rPr lang="zh-CN" altLang="en-US" sz="2000" dirty="0"/>
              <a:t>所示，进行网络拓扑连接。</a:t>
            </a:r>
            <a:endParaRPr lang="zh-CN" altLang="en-US"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206" y="3124994"/>
            <a:ext cx="422910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158925"/>
      </p:ext>
    </p:extLst>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946775" y="3270785"/>
            <a:ext cx="5724644" cy="1226170"/>
          </a:xfrm>
          <a:prstGeom prst="rect">
            <a:avLst/>
          </a:prstGeom>
          <a:noFill/>
        </p:spPr>
        <p:txBody>
          <a:bodyPr wrap="none" rtlCol="0" anchor="t">
            <a:spAutoFit/>
          </a:bodyPr>
          <a:lstStyle/>
          <a:p>
            <a:pPr fontAlgn="auto">
              <a:lnSpc>
                <a:spcPct val="110000"/>
              </a:lnSpc>
            </a:pPr>
            <a:r>
              <a:rPr lang="zh-CN" altLang="en-US" sz="7200" dirty="0">
                <a:cs typeface="+mn-ea"/>
                <a:sym typeface="+mn-lt"/>
              </a:rPr>
              <a:t>感谢您的观看</a:t>
            </a:r>
          </a:p>
        </p:txBody>
      </p:sp>
      <p:sp>
        <p:nvSpPr>
          <p:cNvPr id="7" name="文本框 6"/>
          <p:cNvSpPr txBox="1"/>
          <p:nvPr/>
        </p:nvSpPr>
        <p:spPr>
          <a:xfrm>
            <a:off x="6026134" y="4362190"/>
            <a:ext cx="5669957" cy="322020"/>
          </a:xfrm>
          <a:prstGeom prst="rect">
            <a:avLst/>
          </a:prstGeom>
          <a:noFill/>
        </p:spPr>
        <p:txBody>
          <a:bodyPr wrap="square" rtlCol="0" anchor="t">
            <a:spAutoFit/>
          </a:bodyPr>
          <a:lstStyle/>
          <a:p>
            <a:pPr marL="0" marR="0" lvl="0" indent="0" algn="dist" defTabSz="914583" rtl="0" eaLnBrk="1" fontAlgn="auto" latinLnBrk="0" hangingPunct="1">
              <a:lnSpc>
                <a:spcPct val="100000"/>
              </a:lnSpc>
              <a:spcBef>
                <a:spcPts val="0"/>
              </a:spcBef>
              <a:spcAft>
                <a:spcPts val="0"/>
              </a:spcAft>
              <a:buClrTx/>
              <a:buSzTx/>
              <a:buFontTx/>
              <a:buNone/>
              <a:tabLst/>
              <a:defRPr/>
            </a:pPr>
            <a:r>
              <a:rPr kumimoji="0" lang="en-US" altLang="zh-CN" sz="1500" b="0" i="0" u="none" strike="noStrike" kern="1200" cap="none" spc="0" normalizeH="0" baseline="0" noProof="0" dirty="0">
                <a:ln>
                  <a:noFill/>
                </a:ln>
                <a:solidFill>
                  <a:prstClr val="black">
                    <a:lumMod val="65000"/>
                    <a:lumOff val="35000"/>
                  </a:prstClr>
                </a:solidFill>
                <a:effectLst/>
                <a:uLnTx/>
                <a:uFillTx/>
                <a:latin typeface="微软雅黑"/>
                <a:ea typeface="微软雅黑"/>
                <a:cs typeface="+mn-ea"/>
                <a:sym typeface="+mn-lt"/>
              </a:rPr>
              <a:t>Foundations of Computer Network Technology</a:t>
            </a:r>
            <a:endPar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a:ea typeface="微软雅黑"/>
              <a:cs typeface="+mn-ea"/>
              <a:sym typeface="+mn-lt"/>
            </a:endParaRPr>
          </a:p>
        </p:txBody>
      </p:sp>
      <p:sp>
        <p:nvSpPr>
          <p:cNvPr id="8" name="文本框 7"/>
          <p:cNvSpPr txBox="1"/>
          <p:nvPr/>
        </p:nvSpPr>
        <p:spPr>
          <a:xfrm>
            <a:off x="8809097" y="5932909"/>
            <a:ext cx="2262158" cy="680507"/>
          </a:xfrm>
          <a:prstGeom prst="rect">
            <a:avLst/>
          </a:prstGeom>
          <a:noFill/>
        </p:spPr>
        <p:txBody>
          <a:bodyPr wrap="none" rtlCol="0" anchor="t">
            <a:spAutoFit/>
          </a:bodyPr>
          <a:lstStyle/>
          <a:p>
            <a:pPr defTabSz="914583">
              <a:lnSpc>
                <a:spcPct val="110000"/>
              </a:lnSpc>
            </a:pPr>
            <a:r>
              <a:rPr lang="zh-CN" altLang="en-US" sz="1800" dirty="0">
                <a:solidFill>
                  <a:prstClr val="white"/>
                </a:solidFill>
                <a:cs typeface="+mn-ea"/>
                <a:sym typeface="+mn-lt"/>
              </a:rPr>
              <a:t>云计算技术应用</a:t>
            </a:r>
            <a:r>
              <a:rPr lang="zh-CN" altLang="en-US" sz="1800" dirty="0" smtClean="0">
                <a:solidFill>
                  <a:prstClr val="white"/>
                </a:solidFill>
                <a:cs typeface="+mn-ea"/>
                <a:sym typeface="+mn-lt"/>
              </a:rPr>
              <a:t>基础</a:t>
            </a:r>
            <a:endParaRPr lang="en-US" altLang="zh-CN" sz="1800" dirty="0" smtClean="0">
              <a:solidFill>
                <a:prstClr val="white"/>
              </a:solidFill>
              <a:cs typeface="+mn-ea"/>
              <a:sym typeface="+mn-lt"/>
            </a:endParaRPr>
          </a:p>
          <a:p>
            <a:pPr defTabSz="914583">
              <a:lnSpc>
                <a:spcPct val="110000"/>
              </a:lnSpc>
            </a:pPr>
            <a:r>
              <a:rPr lang="zh-CN" altLang="en-US" sz="1800" dirty="0" smtClean="0">
                <a:solidFill>
                  <a:prstClr val="white"/>
                </a:solidFill>
                <a:cs typeface="+mn-ea"/>
                <a:sym typeface="+mn-lt"/>
              </a:rPr>
              <a:t>主编</a:t>
            </a:r>
            <a:r>
              <a:rPr lang="zh-CN" altLang="en-US" sz="1800" dirty="0">
                <a:solidFill>
                  <a:prstClr val="white"/>
                </a:solidFill>
                <a:cs typeface="+mn-ea"/>
                <a:sym typeface="+mn-lt"/>
              </a:rPr>
              <a:t>：崔升广</a:t>
            </a:r>
            <a:endParaRPr lang="en-US" altLang="zh-CN" sz="1800" dirty="0">
              <a:solidFill>
                <a:prstClr val="white"/>
              </a:solidFill>
              <a:cs typeface="+mn-ea"/>
              <a:sym typeface="+mn-lt"/>
            </a:endParaRPr>
          </a:p>
        </p:txBody>
      </p:sp>
      <p:sp>
        <p:nvSpPr>
          <p:cNvPr id="3" name="矩形 2"/>
          <p:cNvSpPr/>
          <p:nvPr/>
        </p:nvSpPr>
        <p:spPr>
          <a:xfrm>
            <a:off x="5931075" y="1677194"/>
            <a:ext cx="52578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899695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37"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450" decel="100000" fill="hold"/>
                                        <p:tgtEl>
                                          <p:spTgt spid="8"/>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p>
        </p:txBody>
      </p:sp>
      <p:sp>
        <p:nvSpPr>
          <p:cNvPr id="2" name="文本框 1"/>
          <p:cNvSpPr txBox="1"/>
          <p:nvPr/>
        </p:nvSpPr>
        <p:spPr>
          <a:xfrm>
            <a:off x="1603375" y="2539742"/>
            <a:ext cx="7315200" cy="4708981"/>
          </a:xfrm>
          <a:prstGeom prst="rect">
            <a:avLst/>
          </a:prstGeom>
          <a:noFill/>
        </p:spPr>
        <p:txBody>
          <a:bodyPr wrap="square" rtlCol="0" anchor="t">
            <a:spAutoFit/>
          </a:bodyPr>
          <a:lstStyle/>
          <a:p>
            <a:pPr indent="457200">
              <a:lnSpc>
                <a:spcPct val="150000"/>
              </a:lnSpc>
            </a:pPr>
            <a:r>
              <a:rPr lang="zh-CN" altLang="en-US" sz="2000" dirty="0">
                <a:solidFill>
                  <a:srgbClr val="656D8D"/>
                </a:solidFill>
              </a:rPr>
              <a:t>随着网络技术的发展，网络技术的应用也已经渗透到社会生活的各个领域，计算机网络的发展也经历了从简单到复杂的过程。</a:t>
            </a:r>
          </a:p>
          <a:p>
            <a:pPr indent="457200">
              <a:lnSpc>
                <a:spcPct val="150000"/>
              </a:lnSpc>
            </a:pPr>
            <a:r>
              <a:rPr lang="en-US" altLang="zh-CN" sz="2000" dirty="0">
                <a:solidFill>
                  <a:srgbClr val="656D8D"/>
                </a:solidFill>
              </a:rPr>
              <a:t>1</a:t>
            </a:r>
            <a:r>
              <a:rPr lang="zh-CN" altLang="en-US" sz="2000" dirty="0">
                <a:solidFill>
                  <a:srgbClr val="656D8D"/>
                </a:solidFill>
              </a:rPr>
              <a:t>．计算机网络的产生与发展</a:t>
            </a:r>
          </a:p>
          <a:p>
            <a:pPr indent="457200">
              <a:lnSpc>
                <a:spcPct val="150000"/>
              </a:lnSpc>
            </a:pPr>
            <a:r>
              <a:rPr lang="en-US" altLang="zh-CN" sz="2000" dirty="0">
                <a:solidFill>
                  <a:srgbClr val="656D8D"/>
                </a:solidFill>
              </a:rPr>
              <a:t>2</a:t>
            </a:r>
            <a:r>
              <a:rPr lang="zh-CN" altLang="en-US" sz="2000" dirty="0">
                <a:solidFill>
                  <a:srgbClr val="656D8D"/>
                </a:solidFill>
              </a:rPr>
              <a:t>．计算机网络的定义</a:t>
            </a:r>
          </a:p>
          <a:p>
            <a:pPr indent="457200">
              <a:lnSpc>
                <a:spcPct val="150000"/>
              </a:lnSpc>
            </a:pPr>
            <a:r>
              <a:rPr lang="en-US" altLang="zh-CN" sz="2000" dirty="0">
                <a:solidFill>
                  <a:srgbClr val="656D8D"/>
                </a:solidFill>
              </a:rPr>
              <a:t>3</a:t>
            </a:r>
            <a:r>
              <a:rPr lang="zh-CN" altLang="en-US" sz="2000" dirty="0">
                <a:solidFill>
                  <a:srgbClr val="656D8D"/>
                </a:solidFill>
              </a:rPr>
              <a:t>．计算机网络的功能</a:t>
            </a:r>
          </a:p>
          <a:p>
            <a:pPr indent="457200">
              <a:lnSpc>
                <a:spcPct val="150000"/>
              </a:lnSpc>
            </a:pPr>
            <a:r>
              <a:rPr lang="en-US" altLang="zh-CN" sz="2000" dirty="0">
                <a:solidFill>
                  <a:srgbClr val="656D8D"/>
                </a:solidFill>
              </a:rPr>
              <a:t>4</a:t>
            </a:r>
            <a:r>
              <a:rPr lang="zh-CN" altLang="en-US" sz="2000" dirty="0">
                <a:solidFill>
                  <a:srgbClr val="656D8D"/>
                </a:solidFill>
              </a:rPr>
              <a:t>．计算机网络类别</a:t>
            </a:r>
          </a:p>
          <a:p>
            <a:pPr indent="457200">
              <a:lnSpc>
                <a:spcPct val="150000"/>
              </a:lnSpc>
            </a:pPr>
            <a:r>
              <a:rPr lang="en-US" altLang="zh-CN" sz="2000" dirty="0">
                <a:solidFill>
                  <a:srgbClr val="656D8D"/>
                </a:solidFill>
              </a:rPr>
              <a:t>5</a:t>
            </a:r>
            <a:r>
              <a:rPr lang="zh-CN" altLang="en-US" sz="2000" dirty="0">
                <a:solidFill>
                  <a:srgbClr val="656D8D"/>
                </a:solidFill>
              </a:rPr>
              <a:t>．网络拓扑结构</a:t>
            </a:r>
          </a:p>
          <a:p>
            <a:pPr indent="457200">
              <a:lnSpc>
                <a:spcPct val="150000"/>
              </a:lnSpc>
            </a:pPr>
            <a:r>
              <a:rPr lang="en-US" altLang="zh-CN" sz="2000" dirty="0">
                <a:solidFill>
                  <a:srgbClr val="656D8D"/>
                </a:solidFill>
              </a:rPr>
              <a:t>6</a:t>
            </a:r>
            <a:r>
              <a:rPr lang="zh-CN" altLang="en-US" sz="2000" dirty="0">
                <a:solidFill>
                  <a:srgbClr val="656D8D"/>
                </a:solidFill>
              </a:rPr>
              <a:t>．网络传输介质</a:t>
            </a:r>
          </a:p>
          <a:p>
            <a:pPr indent="457200">
              <a:lnSpc>
                <a:spcPct val="150000"/>
              </a:lnSpc>
            </a:pPr>
            <a:endParaRPr lang="en-US" altLang="zh-CN" sz="2000" dirty="0" smtClean="0">
              <a:solidFill>
                <a:srgbClr val="656D8D"/>
              </a:solidFill>
            </a:endParaRPr>
          </a:p>
          <a:p>
            <a:pPr indent="457200">
              <a:lnSpc>
                <a:spcPct val="150000"/>
              </a:lnSpc>
            </a:pPr>
            <a:endParaRPr lang="en-US" altLang="zh-CN" sz="2000" dirty="0">
              <a:solidFill>
                <a:srgbClr val="656D8D"/>
              </a:solidFill>
            </a:endParaRPr>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
        <p:nvSpPr>
          <p:cNvPr id="12" name="文本占位符 15"/>
          <p:cNvSpPr txBox="1">
            <a:spLocks/>
          </p:cNvSpPr>
          <p:nvPr/>
        </p:nvSpPr>
        <p:spPr>
          <a:xfrm>
            <a:off x="2865947" y="1129907"/>
            <a:ext cx="3385628" cy="609600"/>
          </a:xfrm>
          <a:prstGeom prst="rect">
            <a:avLst/>
          </a:prstGeom>
        </p:spPr>
        <p:txBody>
          <a:bodyPr/>
          <a:lst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altLang="zh-CN" dirty="0">
                <a:latin typeface="微软雅黑" panose="020B0503020204020204" pitchFamily="34" charset="-122"/>
                <a:ea typeface="微软雅黑" panose="020B0503020204020204" pitchFamily="34" charset="-122"/>
              </a:rPr>
              <a:t>4.1.1 </a:t>
            </a:r>
            <a:r>
              <a:rPr lang="zh-CN" altLang="en-US" dirty="0">
                <a:latin typeface="微软雅黑" panose="020B0503020204020204" pitchFamily="34" charset="-122"/>
                <a:ea typeface="微软雅黑" panose="020B0503020204020204" pitchFamily="34" charset="-122"/>
              </a:rPr>
              <a:t>计算机网络基础知识</a:t>
            </a:r>
            <a:endParaRPr lang="zh-CN" altLang="en-US" dirty="0"/>
          </a:p>
        </p:txBody>
      </p:sp>
      <p:pic>
        <p:nvPicPr>
          <p:cNvPr id="9"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8918575" y="2551256"/>
            <a:ext cx="3161406" cy="293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4.1.2 </a:t>
            </a:r>
            <a:r>
              <a:rPr lang="en-US" altLang="zh-CN" dirty="0" err="1"/>
              <a:t>eNSP</a:t>
            </a:r>
            <a:r>
              <a:rPr lang="zh-CN" altLang="en-US" dirty="0"/>
              <a:t>软件的使用</a:t>
            </a:r>
            <a:endParaRPr lang="zh-CN" altLang="en-US" dirty="0"/>
          </a:p>
        </p:txBody>
      </p:sp>
      <p:sp>
        <p:nvSpPr>
          <p:cNvPr id="2" name="文本框 1"/>
          <p:cNvSpPr txBox="1"/>
          <p:nvPr/>
        </p:nvSpPr>
        <p:spPr>
          <a:xfrm>
            <a:off x="2286454" y="2667794"/>
            <a:ext cx="7315200" cy="1420325"/>
          </a:xfrm>
          <a:prstGeom prst="rect">
            <a:avLst/>
          </a:prstGeom>
          <a:noFill/>
        </p:spPr>
        <p:txBody>
          <a:bodyPr wrap="square" rtlCol="0" anchor="t">
            <a:spAutoFit/>
          </a:bodyPr>
          <a:lstStyle/>
          <a:p>
            <a:pPr indent="457200"/>
            <a:r>
              <a:rPr lang="zh-CN" altLang="zh-CN" sz="2000" dirty="0"/>
              <a:t>随着华为网络设备越来越多地被使用，学习华为网络路由知识的人也越来越多。</a:t>
            </a:r>
            <a:r>
              <a:rPr lang="en-US" altLang="zh-CN" sz="2000" dirty="0" err="1"/>
              <a:t>eNSP</a:t>
            </a:r>
            <a:r>
              <a:rPr lang="zh-CN" altLang="zh-CN" sz="2000" dirty="0"/>
              <a:t>软件能很好地模拟路由交换的各种实验，从而得到了广泛</a:t>
            </a:r>
            <a:r>
              <a:rPr lang="zh-CN" altLang="zh-CN" sz="2000" dirty="0" smtClean="0"/>
              <a:t>应用</a:t>
            </a:r>
            <a:r>
              <a:rPr lang="zh-CN" altLang="en-US" sz="2000" dirty="0" smtClean="0"/>
              <a:t>。</a:t>
            </a:r>
            <a:endParaRPr lang="zh-CN" altLang="zh-CN" sz="2000" dirty="0"/>
          </a:p>
          <a:p>
            <a:pPr>
              <a:lnSpc>
                <a:spcPct val="150000"/>
              </a:lnSpc>
            </a:pPr>
            <a:endParaRPr lang="zh-CN" altLang="en-US" sz="2000" dirty="0">
              <a:solidFill>
                <a:srgbClr val="656D8D"/>
              </a:solidFill>
            </a:endParaRPr>
          </a:p>
        </p:txBody>
      </p:sp>
      <p:pic>
        <p:nvPicPr>
          <p:cNvPr id="9"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grpSp>
        <p:nvGrpSpPr>
          <p:cNvPr id="8" name="组合 7"/>
          <p:cNvGrpSpPr/>
          <p:nvPr/>
        </p:nvGrpSpPr>
        <p:grpSpPr>
          <a:xfrm>
            <a:off x="841375" y="5487035"/>
            <a:ext cx="10226040" cy="1123950"/>
            <a:chOff x="1325" y="8641"/>
            <a:chExt cx="16104" cy="1770"/>
          </a:xfrm>
        </p:grpSpPr>
        <p:sp>
          <p:nvSpPr>
            <p:cNvPr id="10" name="矩形 9"/>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p>
        </p:txBody>
      </p:sp>
      <p:grpSp>
        <p:nvGrpSpPr>
          <p:cNvPr id="43" name="组合 42"/>
          <p:cNvGrpSpPr/>
          <p:nvPr/>
        </p:nvGrpSpPr>
        <p:grpSpPr>
          <a:xfrm>
            <a:off x="993775" y="5746248"/>
            <a:ext cx="9551753" cy="926432"/>
            <a:chOff x="1325" y="8641"/>
            <a:chExt cx="16104" cy="1770"/>
          </a:xfrm>
        </p:grpSpPr>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
        <p:nvSpPr>
          <p:cNvPr id="17" name="文本占位符 15"/>
          <p:cNvSpPr txBox="1">
            <a:spLocks/>
          </p:cNvSpPr>
          <p:nvPr/>
        </p:nvSpPr>
        <p:spPr>
          <a:xfrm>
            <a:off x="2974975" y="1112360"/>
            <a:ext cx="3657600" cy="609600"/>
          </a:xfrm>
          <a:prstGeom prst="rect">
            <a:avLst/>
          </a:prstGeom>
        </p:spPr>
        <p:txBody>
          <a:bodyPr/>
          <a:lst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altLang="zh-CN" dirty="0">
                <a:latin typeface="微软雅黑" panose="020B0503020204020204" pitchFamily="34" charset="-122"/>
                <a:ea typeface="微软雅黑" panose="020B0503020204020204" pitchFamily="34" charset="-122"/>
              </a:rPr>
              <a:t>4.2  </a:t>
            </a:r>
            <a:r>
              <a:rPr lang="zh-CN" altLang="en-US" dirty="0">
                <a:latin typeface="微软雅黑" panose="020B0503020204020204" pitchFamily="34" charset="-122"/>
                <a:ea typeface="微软雅黑" panose="020B0503020204020204" pitchFamily="34" charset="-122"/>
              </a:rPr>
              <a:t>认识交换机</a:t>
            </a:r>
            <a:endParaRPr lang="zh-CN" altLang="en-US" dirty="0"/>
          </a:p>
        </p:txBody>
      </p:sp>
      <p:grpSp>
        <p:nvGrpSpPr>
          <p:cNvPr id="15" name="组合 14">
            <a:extLst>
              <a:ext uri="{FF2B5EF4-FFF2-40B4-BE49-F238E27FC236}">
                <a16:creationId xmlns="" xmlns:a16="http://schemas.microsoft.com/office/drawing/2014/main" id="{53D4BEBF-E775-4E77-9BD3-C2318AEACBD4}"/>
              </a:ext>
            </a:extLst>
          </p:cNvPr>
          <p:cNvGrpSpPr>
            <a:grpSpLocks/>
          </p:cNvGrpSpPr>
          <p:nvPr/>
        </p:nvGrpSpPr>
        <p:grpSpPr bwMode="auto">
          <a:xfrm>
            <a:off x="2356829" y="2377347"/>
            <a:ext cx="7934037" cy="3372562"/>
            <a:chOff x="2290763" y="2182813"/>
            <a:chExt cx="8264525" cy="4683125"/>
          </a:xfrm>
        </p:grpSpPr>
        <p:sp>
          <p:nvSpPr>
            <p:cNvPr id="16" name="Freeform 5">
              <a:extLst>
                <a:ext uri="{FF2B5EF4-FFF2-40B4-BE49-F238E27FC236}">
                  <a16:creationId xmlns="" xmlns:a16="http://schemas.microsoft.com/office/drawing/2014/main" id="{DA41E17F-E29E-483E-B2E1-AEFABB947E31}"/>
                </a:ext>
              </a:extLst>
            </p:cNvPr>
            <p:cNvSpPr>
              <a:spLocks noChangeArrowheads="1"/>
            </p:cNvSpPr>
            <p:nvPr/>
          </p:nvSpPr>
          <p:spPr bwMode="auto">
            <a:xfrm>
              <a:off x="3441091" y="2182813"/>
              <a:ext cx="5980849" cy="3542760"/>
            </a:xfrm>
            <a:custGeom>
              <a:avLst/>
              <a:gdLst>
                <a:gd name="T0" fmla="*/ 2147483647 w 2269"/>
                <a:gd name="T1" fmla="*/ 2147483647 h 1621"/>
                <a:gd name="T2" fmla="*/ 2147483647 w 2269"/>
                <a:gd name="T3" fmla="*/ 2147483647 h 1621"/>
                <a:gd name="T4" fmla="*/ 2147483647 w 2269"/>
                <a:gd name="T5" fmla="*/ 2147483647 h 1621"/>
                <a:gd name="T6" fmla="*/ 0 w 2269"/>
                <a:gd name="T7" fmla="*/ 2147483647 h 1621"/>
                <a:gd name="T8" fmla="*/ 0 w 2269"/>
                <a:gd name="T9" fmla="*/ 2147483647 h 1621"/>
                <a:gd name="T10" fmla="*/ 2147483647 w 2269"/>
                <a:gd name="T11" fmla="*/ 0 h 1621"/>
                <a:gd name="T12" fmla="*/ 2147483647 w 2269"/>
                <a:gd name="T13" fmla="*/ 0 h 1621"/>
                <a:gd name="T14" fmla="*/ 2147483647 w 2269"/>
                <a:gd name="T15" fmla="*/ 2147483647 h 1621"/>
                <a:gd name="T16" fmla="*/ 2147483647 w 2269"/>
                <a:gd name="T17" fmla="*/ 2147483647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9"/>
                <a:gd name="T28" fmla="*/ 0 h 1621"/>
                <a:gd name="T29" fmla="*/ 2269 w 2269"/>
                <a:gd name="T30" fmla="*/ 1621 h 16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9" h="1621">
                  <a:moveTo>
                    <a:pt x="2269" y="1496"/>
                  </a:moveTo>
                  <a:cubicBezTo>
                    <a:pt x="2269" y="1576"/>
                    <a:pt x="2224" y="1621"/>
                    <a:pt x="2144" y="1621"/>
                  </a:cubicBezTo>
                  <a:cubicBezTo>
                    <a:pt x="125" y="1621"/>
                    <a:pt x="125" y="1621"/>
                    <a:pt x="125" y="1621"/>
                  </a:cubicBezTo>
                  <a:cubicBezTo>
                    <a:pt x="44" y="1621"/>
                    <a:pt x="0" y="1576"/>
                    <a:pt x="0" y="1496"/>
                  </a:cubicBezTo>
                  <a:cubicBezTo>
                    <a:pt x="0" y="124"/>
                    <a:pt x="0" y="124"/>
                    <a:pt x="0" y="124"/>
                  </a:cubicBezTo>
                  <a:cubicBezTo>
                    <a:pt x="0" y="44"/>
                    <a:pt x="44" y="0"/>
                    <a:pt x="125" y="0"/>
                  </a:cubicBezTo>
                  <a:cubicBezTo>
                    <a:pt x="2144" y="0"/>
                    <a:pt x="2144" y="0"/>
                    <a:pt x="2144" y="0"/>
                  </a:cubicBezTo>
                  <a:cubicBezTo>
                    <a:pt x="2224" y="0"/>
                    <a:pt x="2269" y="44"/>
                    <a:pt x="2269" y="124"/>
                  </a:cubicBezTo>
                  <a:lnTo>
                    <a:pt x="2269" y="1496"/>
                  </a:lnTo>
                  <a:close/>
                </a:path>
              </a:pathLst>
            </a:custGeom>
            <a:solidFill>
              <a:srgbClr val="1E1D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 name="Oval 7">
              <a:extLst>
                <a:ext uri="{FF2B5EF4-FFF2-40B4-BE49-F238E27FC236}">
                  <a16:creationId xmlns="" xmlns:a16="http://schemas.microsoft.com/office/drawing/2014/main" id="{DEDC5A2F-3C0F-41BD-AFDE-9F98BAF27803}"/>
                </a:ext>
              </a:extLst>
            </p:cNvPr>
            <p:cNvSpPr>
              <a:spLocks noChangeArrowheads="1"/>
            </p:cNvSpPr>
            <p:nvPr/>
          </p:nvSpPr>
          <p:spPr bwMode="auto">
            <a:xfrm>
              <a:off x="3651205" y="3508770"/>
              <a:ext cx="40326" cy="35057"/>
            </a:xfrm>
            <a:prstGeom prst="ellipse">
              <a:avLst/>
            </a:prstGeom>
            <a:solidFill>
              <a:srgbClr val="4F535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endParaRPr lang="zh-CN" altLang="zh-CN"/>
            </a:p>
          </p:txBody>
        </p:sp>
        <p:sp>
          <p:nvSpPr>
            <p:cNvPr id="19" name="Freeform 8">
              <a:extLst>
                <a:ext uri="{FF2B5EF4-FFF2-40B4-BE49-F238E27FC236}">
                  <a16:creationId xmlns="" xmlns:a16="http://schemas.microsoft.com/office/drawing/2014/main" id="{919E7D9B-8409-484D-98FC-B9C863918478}"/>
                </a:ext>
              </a:extLst>
            </p:cNvPr>
            <p:cNvSpPr>
              <a:spLocks noChangeArrowheads="1"/>
            </p:cNvSpPr>
            <p:nvPr/>
          </p:nvSpPr>
          <p:spPr bwMode="auto">
            <a:xfrm>
              <a:off x="3908013" y="2570496"/>
              <a:ext cx="5030025" cy="2761209"/>
            </a:xfrm>
            <a:custGeom>
              <a:avLst/>
              <a:gdLst>
                <a:gd name="T0" fmla="*/ 2147483647 w 1908"/>
                <a:gd name="T1" fmla="*/ 2147483647 h 1264"/>
                <a:gd name="T2" fmla="*/ 2147483647 w 1908"/>
                <a:gd name="T3" fmla="*/ 2147483647 h 1264"/>
                <a:gd name="T4" fmla="*/ 2147483647 w 1908"/>
                <a:gd name="T5" fmla="*/ 2147483647 h 1264"/>
                <a:gd name="T6" fmla="*/ 0 w 1908"/>
                <a:gd name="T7" fmla="*/ 2147483647 h 1264"/>
                <a:gd name="T8" fmla="*/ 0 w 1908"/>
                <a:gd name="T9" fmla="*/ 2147483647 h 1264"/>
                <a:gd name="T10" fmla="*/ 2147483647 w 1908"/>
                <a:gd name="T11" fmla="*/ 0 h 1264"/>
                <a:gd name="T12" fmla="*/ 2147483647 w 1908"/>
                <a:gd name="T13" fmla="*/ 0 h 1264"/>
                <a:gd name="T14" fmla="*/ 2147483647 w 1908"/>
                <a:gd name="T15" fmla="*/ 2147483647 h 1264"/>
                <a:gd name="T16" fmla="*/ 2147483647 w 1908"/>
                <a:gd name="T17" fmla="*/ 2147483647 h 1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
                <a:gd name="T28" fmla="*/ 0 h 1264"/>
                <a:gd name="T29" fmla="*/ 1908 w 1908"/>
                <a:gd name="T30" fmla="*/ 1264 h 1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 h="1264">
                  <a:moveTo>
                    <a:pt x="1908" y="1256"/>
                  </a:moveTo>
                  <a:cubicBezTo>
                    <a:pt x="1908" y="1260"/>
                    <a:pt x="1905" y="1264"/>
                    <a:pt x="1900" y="1264"/>
                  </a:cubicBezTo>
                  <a:cubicBezTo>
                    <a:pt x="8" y="1264"/>
                    <a:pt x="8" y="1264"/>
                    <a:pt x="8" y="1264"/>
                  </a:cubicBezTo>
                  <a:cubicBezTo>
                    <a:pt x="3" y="1264"/>
                    <a:pt x="0" y="1260"/>
                    <a:pt x="0" y="1256"/>
                  </a:cubicBezTo>
                  <a:cubicBezTo>
                    <a:pt x="0" y="8"/>
                    <a:pt x="0" y="8"/>
                    <a:pt x="0" y="8"/>
                  </a:cubicBezTo>
                  <a:cubicBezTo>
                    <a:pt x="0" y="3"/>
                    <a:pt x="3" y="0"/>
                    <a:pt x="8" y="0"/>
                  </a:cubicBezTo>
                  <a:cubicBezTo>
                    <a:pt x="1900" y="0"/>
                    <a:pt x="1900" y="0"/>
                    <a:pt x="1900" y="0"/>
                  </a:cubicBezTo>
                  <a:cubicBezTo>
                    <a:pt x="1905" y="0"/>
                    <a:pt x="1908" y="3"/>
                    <a:pt x="1908" y="8"/>
                  </a:cubicBezTo>
                  <a:lnTo>
                    <a:pt x="1908" y="1256"/>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a:lnSpc>
                  <a:spcPts val="3500"/>
                </a:lnSpc>
              </a:pPr>
              <a:r>
                <a:rPr lang="en-US" altLang="zh-CN" dirty="0"/>
                <a:t>4.2.1 </a:t>
              </a:r>
              <a:r>
                <a:rPr lang="zh-CN" altLang="en-US" dirty="0"/>
                <a:t>交换机外形结构</a:t>
              </a:r>
            </a:p>
            <a:p>
              <a:pPr>
                <a:lnSpc>
                  <a:spcPts val="3500"/>
                </a:lnSpc>
              </a:pPr>
              <a:r>
                <a:rPr lang="en-US" altLang="zh-CN" dirty="0"/>
                <a:t>4.2.2 </a:t>
              </a:r>
              <a:r>
                <a:rPr lang="zh-CN" altLang="en-US" dirty="0"/>
                <a:t>交换机工作原理</a:t>
              </a:r>
            </a:p>
            <a:p>
              <a:pPr>
                <a:lnSpc>
                  <a:spcPts val="3500"/>
                </a:lnSpc>
              </a:pPr>
              <a:r>
                <a:rPr lang="en-US" altLang="zh-CN" dirty="0"/>
                <a:t>4.2.3 </a:t>
              </a:r>
              <a:r>
                <a:rPr lang="zh-CN" altLang="en-US" dirty="0"/>
                <a:t>交换机管理</a:t>
              </a:r>
              <a:r>
                <a:rPr lang="zh-CN" altLang="en-US" dirty="0" smtClean="0"/>
                <a:t>方式</a:t>
              </a:r>
              <a:endParaRPr lang="zh-CN" altLang="en-US" dirty="0"/>
            </a:p>
          </p:txBody>
        </p:sp>
        <p:sp>
          <p:nvSpPr>
            <p:cNvPr id="20" name="Freeform 9">
              <a:extLst>
                <a:ext uri="{FF2B5EF4-FFF2-40B4-BE49-F238E27FC236}">
                  <a16:creationId xmlns="" xmlns:a16="http://schemas.microsoft.com/office/drawing/2014/main" id="{0D380BAB-C6C3-4AF9-BED1-09C51B6BF349}"/>
                </a:ext>
              </a:extLst>
            </p:cNvPr>
            <p:cNvSpPr>
              <a:spLocks noChangeArrowheads="1"/>
            </p:cNvSpPr>
            <p:nvPr/>
          </p:nvSpPr>
          <p:spPr bwMode="auto">
            <a:xfrm>
              <a:off x="2405373" y="3401538"/>
              <a:ext cx="1360442" cy="3423156"/>
            </a:xfrm>
            <a:custGeom>
              <a:avLst/>
              <a:gdLst>
                <a:gd name="T0" fmla="*/ 0 w 516"/>
                <a:gd name="T1" fmla="*/ 2147483647 h 1566"/>
                <a:gd name="T2" fmla="*/ 2147483647 w 516"/>
                <a:gd name="T3" fmla="*/ 2147483647 h 1566"/>
                <a:gd name="T4" fmla="*/ 2147483647 w 516"/>
                <a:gd name="T5" fmla="*/ 2147483647 h 1566"/>
                <a:gd name="T6" fmla="*/ 2147483647 w 516"/>
                <a:gd name="T7" fmla="*/ 2147483647 h 1566"/>
                <a:gd name="T8" fmla="*/ 2147483647 w 516"/>
                <a:gd name="T9" fmla="*/ 2147483647 h 1566"/>
                <a:gd name="T10" fmla="*/ 2147483647 w 516"/>
                <a:gd name="T11" fmla="*/ 2147483647 h 1566"/>
                <a:gd name="T12" fmla="*/ 2147483647 w 516"/>
                <a:gd name="T13" fmla="*/ 2147483647 h 1566"/>
                <a:gd name="T14" fmla="*/ 2147483647 w 516"/>
                <a:gd name="T15" fmla="*/ 2147483647 h 1566"/>
                <a:gd name="T16" fmla="*/ 2147483647 w 516"/>
                <a:gd name="T17" fmla="*/ 2147483647 h 1566"/>
                <a:gd name="T18" fmla="*/ 2147483647 w 516"/>
                <a:gd name="T19" fmla="*/ 2147483647 h 1566"/>
                <a:gd name="T20" fmla="*/ 2147483647 w 516"/>
                <a:gd name="T21" fmla="*/ 2147483647 h 1566"/>
                <a:gd name="T22" fmla="*/ 2147483647 w 516"/>
                <a:gd name="T23" fmla="*/ 2147483647 h 1566"/>
                <a:gd name="T24" fmla="*/ 2147483647 w 516"/>
                <a:gd name="T25" fmla="*/ 2147483647 h 1566"/>
                <a:gd name="T26" fmla="*/ 2147483647 w 516"/>
                <a:gd name="T27" fmla="*/ 2147483647 h 1566"/>
                <a:gd name="T28" fmla="*/ 2147483647 w 516"/>
                <a:gd name="T29" fmla="*/ 2147483647 h 1566"/>
                <a:gd name="T30" fmla="*/ 2147483647 w 516"/>
                <a:gd name="T31" fmla="*/ 2147483647 h 1566"/>
                <a:gd name="T32" fmla="*/ 2147483647 w 516"/>
                <a:gd name="T33" fmla="*/ 2147483647 h 1566"/>
                <a:gd name="T34" fmla="*/ 2147483647 w 516"/>
                <a:gd name="T35" fmla="*/ 2147483647 h 1566"/>
                <a:gd name="T36" fmla="*/ 2147483647 w 516"/>
                <a:gd name="T37" fmla="*/ 2147483647 h 1566"/>
                <a:gd name="T38" fmla="*/ 2147483647 w 516"/>
                <a:gd name="T39" fmla="*/ 2147483647 h 1566"/>
                <a:gd name="T40" fmla="*/ 2147483647 w 516"/>
                <a:gd name="T41" fmla="*/ 2147483647 h 1566"/>
                <a:gd name="T42" fmla="*/ 2147483647 w 516"/>
                <a:gd name="T43" fmla="*/ 2147483647 h 1566"/>
                <a:gd name="T44" fmla="*/ 2147483647 w 516"/>
                <a:gd name="T45" fmla="*/ 2147483647 h 1566"/>
                <a:gd name="T46" fmla="*/ 2147483647 w 516"/>
                <a:gd name="T47" fmla="*/ 2147483647 h 1566"/>
                <a:gd name="T48" fmla="*/ 2147483647 w 516"/>
                <a:gd name="T49" fmla="*/ 2147483647 h 1566"/>
                <a:gd name="T50" fmla="*/ 2147483647 w 516"/>
                <a:gd name="T51" fmla="*/ 2147483647 h 1566"/>
                <a:gd name="T52" fmla="*/ 2147483647 w 516"/>
                <a:gd name="T53" fmla="*/ 2147483647 h 1566"/>
                <a:gd name="T54" fmla="*/ 2147483647 w 516"/>
                <a:gd name="T55" fmla="*/ 2147483647 h 1566"/>
                <a:gd name="T56" fmla="*/ 2147483647 w 516"/>
                <a:gd name="T57" fmla="*/ 2147483647 h 1566"/>
                <a:gd name="T58" fmla="*/ 2147483647 w 516"/>
                <a:gd name="T59" fmla="*/ 2147483647 h 1566"/>
                <a:gd name="T60" fmla="*/ 0 w 516"/>
                <a:gd name="T61" fmla="*/ 2147483647 h 15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6"/>
                <a:gd name="T94" fmla="*/ 0 h 1566"/>
                <a:gd name="T95" fmla="*/ 516 w 516"/>
                <a:gd name="T96" fmla="*/ 1566 h 15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6" h="1566">
                  <a:moveTo>
                    <a:pt x="0" y="1561"/>
                  </a:moveTo>
                  <a:cubicBezTo>
                    <a:pt x="0" y="1561"/>
                    <a:pt x="40" y="1341"/>
                    <a:pt x="59" y="1260"/>
                  </a:cubicBezTo>
                  <a:cubicBezTo>
                    <a:pt x="78" y="1179"/>
                    <a:pt x="100" y="1064"/>
                    <a:pt x="109" y="931"/>
                  </a:cubicBezTo>
                  <a:cubicBezTo>
                    <a:pt x="112" y="883"/>
                    <a:pt x="110" y="737"/>
                    <a:pt x="113" y="635"/>
                  </a:cubicBezTo>
                  <a:cubicBezTo>
                    <a:pt x="116" y="533"/>
                    <a:pt x="107" y="498"/>
                    <a:pt x="116" y="435"/>
                  </a:cubicBezTo>
                  <a:cubicBezTo>
                    <a:pt x="123" y="384"/>
                    <a:pt x="117" y="379"/>
                    <a:pt x="118" y="359"/>
                  </a:cubicBezTo>
                  <a:cubicBezTo>
                    <a:pt x="120" y="338"/>
                    <a:pt x="123" y="312"/>
                    <a:pt x="134" y="295"/>
                  </a:cubicBezTo>
                  <a:cubicBezTo>
                    <a:pt x="145" y="278"/>
                    <a:pt x="194" y="215"/>
                    <a:pt x="219" y="191"/>
                  </a:cubicBezTo>
                  <a:cubicBezTo>
                    <a:pt x="244" y="166"/>
                    <a:pt x="326" y="81"/>
                    <a:pt x="326" y="81"/>
                  </a:cubicBezTo>
                  <a:cubicBezTo>
                    <a:pt x="326" y="81"/>
                    <a:pt x="325" y="35"/>
                    <a:pt x="340" y="21"/>
                  </a:cubicBezTo>
                  <a:cubicBezTo>
                    <a:pt x="355" y="5"/>
                    <a:pt x="380" y="0"/>
                    <a:pt x="407" y="6"/>
                  </a:cubicBezTo>
                  <a:cubicBezTo>
                    <a:pt x="435" y="12"/>
                    <a:pt x="452" y="30"/>
                    <a:pt x="464" y="55"/>
                  </a:cubicBezTo>
                  <a:cubicBezTo>
                    <a:pt x="464" y="55"/>
                    <a:pt x="483" y="108"/>
                    <a:pt x="489" y="141"/>
                  </a:cubicBezTo>
                  <a:cubicBezTo>
                    <a:pt x="494" y="173"/>
                    <a:pt x="497" y="182"/>
                    <a:pt x="490" y="220"/>
                  </a:cubicBezTo>
                  <a:cubicBezTo>
                    <a:pt x="482" y="259"/>
                    <a:pt x="471" y="283"/>
                    <a:pt x="470" y="310"/>
                  </a:cubicBezTo>
                  <a:cubicBezTo>
                    <a:pt x="470" y="336"/>
                    <a:pt x="468" y="361"/>
                    <a:pt x="481" y="415"/>
                  </a:cubicBezTo>
                  <a:cubicBezTo>
                    <a:pt x="495" y="468"/>
                    <a:pt x="504" y="533"/>
                    <a:pt x="505" y="545"/>
                  </a:cubicBezTo>
                  <a:cubicBezTo>
                    <a:pt x="506" y="557"/>
                    <a:pt x="516" y="611"/>
                    <a:pt x="513" y="657"/>
                  </a:cubicBezTo>
                  <a:cubicBezTo>
                    <a:pt x="510" y="704"/>
                    <a:pt x="502" y="749"/>
                    <a:pt x="496" y="766"/>
                  </a:cubicBezTo>
                  <a:cubicBezTo>
                    <a:pt x="491" y="783"/>
                    <a:pt x="490" y="790"/>
                    <a:pt x="490" y="792"/>
                  </a:cubicBezTo>
                  <a:cubicBezTo>
                    <a:pt x="490" y="795"/>
                    <a:pt x="490" y="811"/>
                    <a:pt x="488" y="819"/>
                  </a:cubicBezTo>
                  <a:cubicBezTo>
                    <a:pt x="485" y="828"/>
                    <a:pt x="481" y="837"/>
                    <a:pt x="481" y="837"/>
                  </a:cubicBezTo>
                  <a:cubicBezTo>
                    <a:pt x="481" y="837"/>
                    <a:pt x="487" y="856"/>
                    <a:pt x="488" y="871"/>
                  </a:cubicBezTo>
                  <a:cubicBezTo>
                    <a:pt x="489" y="886"/>
                    <a:pt x="495" y="934"/>
                    <a:pt x="485" y="966"/>
                  </a:cubicBezTo>
                  <a:cubicBezTo>
                    <a:pt x="475" y="997"/>
                    <a:pt x="459" y="1022"/>
                    <a:pt x="451" y="1034"/>
                  </a:cubicBezTo>
                  <a:cubicBezTo>
                    <a:pt x="442" y="1045"/>
                    <a:pt x="439" y="1056"/>
                    <a:pt x="435" y="1071"/>
                  </a:cubicBezTo>
                  <a:cubicBezTo>
                    <a:pt x="430" y="1087"/>
                    <a:pt x="428" y="1089"/>
                    <a:pt x="425" y="1116"/>
                  </a:cubicBezTo>
                  <a:cubicBezTo>
                    <a:pt x="421" y="1144"/>
                    <a:pt x="414" y="1194"/>
                    <a:pt x="416" y="1216"/>
                  </a:cubicBezTo>
                  <a:cubicBezTo>
                    <a:pt x="418" y="1238"/>
                    <a:pt x="422" y="1430"/>
                    <a:pt x="423" y="1461"/>
                  </a:cubicBezTo>
                  <a:cubicBezTo>
                    <a:pt x="424" y="1491"/>
                    <a:pt x="416" y="1566"/>
                    <a:pt x="416" y="1566"/>
                  </a:cubicBezTo>
                  <a:lnTo>
                    <a:pt x="0" y="1561"/>
                  </a:ln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 name="Freeform 10">
              <a:extLst>
                <a:ext uri="{FF2B5EF4-FFF2-40B4-BE49-F238E27FC236}">
                  <a16:creationId xmlns="" xmlns:a16="http://schemas.microsoft.com/office/drawing/2014/main" id="{071966AC-FEBD-4B15-B4D7-9F2E705904F3}"/>
                </a:ext>
              </a:extLst>
            </p:cNvPr>
            <p:cNvSpPr>
              <a:spLocks noChangeArrowheads="1"/>
            </p:cNvSpPr>
            <p:nvPr/>
          </p:nvSpPr>
          <p:spPr bwMode="auto">
            <a:xfrm>
              <a:off x="3003882"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0 w 99"/>
                <a:gd name="T11" fmla="*/ 2147483647 h 418"/>
                <a:gd name="T12" fmla="*/ 2147483647 w 99"/>
                <a:gd name="T13" fmla="*/ 2147483647 h 418"/>
                <a:gd name="T14" fmla="*/ 2147483647 w 99"/>
                <a:gd name="T15" fmla="*/ 2147483647 h 418"/>
                <a:gd name="T16" fmla="*/ 2147483647 w 99"/>
                <a:gd name="T17" fmla="*/ 2147483647 h 418"/>
                <a:gd name="T18" fmla="*/ 2147483647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96" y="37"/>
                  </a:moveTo>
                  <a:cubicBezTo>
                    <a:pt x="96" y="37"/>
                    <a:pt x="92" y="81"/>
                    <a:pt x="94" y="90"/>
                  </a:cubicBezTo>
                  <a:cubicBezTo>
                    <a:pt x="96" y="99"/>
                    <a:pt x="92" y="130"/>
                    <a:pt x="93" y="141"/>
                  </a:cubicBezTo>
                  <a:cubicBezTo>
                    <a:pt x="95" y="151"/>
                    <a:pt x="93" y="190"/>
                    <a:pt x="91" y="206"/>
                  </a:cubicBezTo>
                  <a:cubicBezTo>
                    <a:pt x="89" y="222"/>
                    <a:pt x="84" y="260"/>
                    <a:pt x="66" y="300"/>
                  </a:cubicBezTo>
                  <a:cubicBezTo>
                    <a:pt x="49" y="340"/>
                    <a:pt x="0" y="418"/>
                    <a:pt x="0" y="418"/>
                  </a:cubicBezTo>
                  <a:cubicBezTo>
                    <a:pt x="0" y="418"/>
                    <a:pt x="44" y="318"/>
                    <a:pt x="50" y="293"/>
                  </a:cubicBezTo>
                  <a:cubicBezTo>
                    <a:pt x="57" y="268"/>
                    <a:pt x="69" y="164"/>
                    <a:pt x="70" y="135"/>
                  </a:cubicBezTo>
                  <a:cubicBezTo>
                    <a:pt x="71" y="105"/>
                    <a:pt x="87" y="50"/>
                    <a:pt x="89" y="44"/>
                  </a:cubicBezTo>
                  <a:cubicBezTo>
                    <a:pt x="90" y="38"/>
                    <a:pt x="99" y="0"/>
                    <a:pt x="99" y="0"/>
                  </a:cubicBezTo>
                  <a:lnTo>
                    <a:pt x="96"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 name="Freeform 11">
              <a:extLst>
                <a:ext uri="{FF2B5EF4-FFF2-40B4-BE49-F238E27FC236}">
                  <a16:creationId xmlns="" xmlns:a16="http://schemas.microsoft.com/office/drawing/2014/main" id="{9F931828-73B2-4217-8A9B-DB8CC96F4104}"/>
                </a:ext>
              </a:extLst>
            </p:cNvPr>
            <p:cNvSpPr>
              <a:spLocks noChangeArrowheads="1"/>
            </p:cNvSpPr>
            <p:nvPr/>
          </p:nvSpPr>
          <p:spPr bwMode="auto">
            <a:xfrm>
              <a:off x="3294646" y="3420098"/>
              <a:ext cx="297132" cy="241271"/>
            </a:xfrm>
            <a:custGeom>
              <a:avLst/>
              <a:gdLst>
                <a:gd name="T0" fmla="*/ 2147483647 w 113"/>
                <a:gd name="T1" fmla="*/ 2147483647 h 111"/>
                <a:gd name="T2" fmla="*/ 2147483647 w 113"/>
                <a:gd name="T3" fmla="*/ 2147483647 h 111"/>
                <a:gd name="T4" fmla="*/ 2147483647 w 113"/>
                <a:gd name="T5" fmla="*/ 2147483647 h 111"/>
                <a:gd name="T6" fmla="*/ 2147483647 w 113"/>
                <a:gd name="T7" fmla="*/ 2147483647 h 111"/>
                <a:gd name="T8" fmla="*/ 2147483647 w 113"/>
                <a:gd name="T9" fmla="*/ 2147483647 h 111"/>
                <a:gd name="T10" fmla="*/ 2147483647 w 113"/>
                <a:gd name="T11" fmla="*/ 2147483647 h 111"/>
                <a:gd name="T12" fmla="*/ 2147483647 w 113"/>
                <a:gd name="T13" fmla="*/ 2147483647 h 111"/>
                <a:gd name="T14" fmla="*/ 2147483647 w 113"/>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11"/>
                <a:gd name="T26" fmla="*/ 113 w 113"/>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11">
                  <a:moveTo>
                    <a:pt x="1" y="68"/>
                  </a:moveTo>
                  <a:cubicBezTo>
                    <a:pt x="3" y="76"/>
                    <a:pt x="6" y="107"/>
                    <a:pt x="26" y="109"/>
                  </a:cubicBezTo>
                  <a:cubicBezTo>
                    <a:pt x="46" y="111"/>
                    <a:pt x="85" y="108"/>
                    <a:pt x="101" y="100"/>
                  </a:cubicBezTo>
                  <a:cubicBezTo>
                    <a:pt x="110" y="95"/>
                    <a:pt x="113" y="80"/>
                    <a:pt x="108" y="59"/>
                  </a:cubicBezTo>
                  <a:cubicBezTo>
                    <a:pt x="102" y="33"/>
                    <a:pt x="89" y="14"/>
                    <a:pt x="75" y="8"/>
                  </a:cubicBezTo>
                  <a:cubicBezTo>
                    <a:pt x="56" y="0"/>
                    <a:pt x="27" y="3"/>
                    <a:pt x="17" y="13"/>
                  </a:cubicBezTo>
                  <a:cubicBezTo>
                    <a:pt x="6" y="22"/>
                    <a:pt x="2" y="41"/>
                    <a:pt x="1" y="50"/>
                  </a:cubicBezTo>
                  <a:cubicBezTo>
                    <a:pt x="0" y="60"/>
                    <a:pt x="1" y="68"/>
                    <a:pt x="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3" name="Freeform 12">
              <a:extLst>
                <a:ext uri="{FF2B5EF4-FFF2-40B4-BE49-F238E27FC236}">
                  <a16:creationId xmlns="" xmlns:a16="http://schemas.microsoft.com/office/drawing/2014/main" id="{82544A47-7DD1-43F1-BD7E-21508FE81018}"/>
                </a:ext>
              </a:extLst>
            </p:cNvPr>
            <p:cNvSpPr>
              <a:spLocks noChangeArrowheads="1"/>
            </p:cNvSpPr>
            <p:nvPr/>
          </p:nvSpPr>
          <p:spPr bwMode="auto">
            <a:xfrm>
              <a:off x="3307381" y="3943882"/>
              <a:ext cx="237706" cy="43306"/>
            </a:xfrm>
            <a:custGeom>
              <a:avLst/>
              <a:gdLst>
                <a:gd name="T0" fmla="*/ 2147483647 w 90"/>
                <a:gd name="T1" fmla="*/ 2147483647 h 20"/>
                <a:gd name="T2" fmla="*/ 2147483647 w 90"/>
                <a:gd name="T3" fmla="*/ 2147483647 h 20"/>
                <a:gd name="T4" fmla="*/ 2147483647 w 90"/>
                <a:gd name="T5" fmla="*/ 2147483647 h 20"/>
                <a:gd name="T6" fmla="*/ 2147483647 w 90"/>
                <a:gd name="T7" fmla="*/ 2147483647 h 20"/>
                <a:gd name="T8" fmla="*/ 2147483647 w 90"/>
                <a:gd name="T9" fmla="*/ 2147483647 h 20"/>
                <a:gd name="T10" fmla="*/ 0 60000 65536"/>
                <a:gd name="T11" fmla="*/ 0 60000 65536"/>
                <a:gd name="T12" fmla="*/ 0 60000 65536"/>
                <a:gd name="T13" fmla="*/ 0 60000 65536"/>
                <a:gd name="T14" fmla="*/ 0 60000 65536"/>
                <a:gd name="T15" fmla="*/ 0 w 90"/>
                <a:gd name="T16" fmla="*/ 0 h 20"/>
                <a:gd name="T17" fmla="*/ 90 w 90"/>
                <a:gd name="T18" fmla="*/ 20 h 20"/>
              </a:gdLst>
              <a:ahLst/>
              <a:cxnLst>
                <a:cxn ang="T10">
                  <a:pos x="T0" y="T1"/>
                </a:cxn>
                <a:cxn ang="T11">
                  <a:pos x="T2" y="T3"/>
                </a:cxn>
                <a:cxn ang="T12">
                  <a:pos x="T4" y="T5"/>
                </a:cxn>
                <a:cxn ang="T13">
                  <a:pos x="T6" y="T7"/>
                </a:cxn>
                <a:cxn ang="T14">
                  <a:pos x="T8" y="T9"/>
                </a:cxn>
              </a:cxnLst>
              <a:rect l="T15" t="T16" r="T17" b="T18"/>
              <a:pathLst>
                <a:path w="90" h="20">
                  <a:moveTo>
                    <a:pt x="3" y="7"/>
                  </a:moveTo>
                  <a:cubicBezTo>
                    <a:pt x="29" y="20"/>
                    <a:pt x="59" y="16"/>
                    <a:pt x="86" y="11"/>
                  </a:cubicBezTo>
                  <a:cubicBezTo>
                    <a:pt x="90" y="11"/>
                    <a:pt x="88" y="5"/>
                    <a:pt x="85" y="5"/>
                  </a:cubicBezTo>
                  <a:cubicBezTo>
                    <a:pt x="59" y="10"/>
                    <a:pt x="30" y="14"/>
                    <a:pt x="7" y="2"/>
                  </a:cubicBezTo>
                  <a:cubicBezTo>
                    <a:pt x="3" y="0"/>
                    <a:pt x="0" y="6"/>
                    <a:pt x="3"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 name="Freeform 13">
              <a:extLst>
                <a:ext uri="{FF2B5EF4-FFF2-40B4-BE49-F238E27FC236}">
                  <a16:creationId xmlns="" xmlns:a16="http://schemas.microsoft.com/office/drawing/2014/main" id="{E81EAC28-D48D-4F46-A100-D7621CF0BC38}"/>
                </a:ext>
              </a:extLst>
            </p:cNvPr>
            <p:cNvSpPr>
              <a:spLocks noChangeArrowheads="1"/>
            </p:cNvSpPr>
            <p:nvPr/>
          </p:nvSpPr>
          <p:spPr bwMode="auto">
            <a:xfrm>
              <a:off x="3330728" y="3890267"/>
              <a:ext cx="203748" cy="20621"/>
            </a:xfrm>
            <a:custGeom>
              <a:avLst/>
              <a:gdLst>
                <a:gd name="T0" fmla="*/ 2147483647 w 77"/>
                <a:gd name="T1" fmla="*/ 2147483647 h 10"/>
                <a:gd name="T2" fmla="*/ 2147483647 w 77"/>
                <a:gd name="T3" fmla="*/ 2147483647 h 10"/>
                <a:gd name="T4" fmla="*/ 2147483647 w 77"/>
                <a:gd name="T5" fmla="*/ 2147483647 h 10"/>
                <a:gd name="T6" fmla="*/ 2147483647 w 77"/>
                <a:gd name="T7" fmla="*/ 2147483647 h 10"/>
                <a:gd name="T8" fmla="*/ 2147483647 w 77"/>
                <a:gd name="T9" fmla="*/ 2147483647 h 10"/>
                <a:gd name="T10" fmla="*/ 0 60000 65536"/>
                <a:gd name="T11" fmla="*/ 0 60000 65536"/>
                <a:gd name="T12" fmla="*/ 0 60000 65536"/>
                <a:gd name="T13" fmla="*/ 0 60000 65536"/>
                <a:gd name="T14" fmla="*/ 0 60000 65536"/>
                <a:gd name="T15" fmla="*/ 0 w 77"/>
                <a:gd name="T16" fmla="*/ 0 h 10"/>
                <a:gd name="T17" fmla="*/ 77 w 77"/>
                <a:gd name="T18" fmla="*/ 10 h 10"/>
              </a:gdLst>
              <a:ahLst/>
              <a:cxnLst>
                <a:cxn ang="T10">
                  <a:pos x="T0" y="T1"/>
                </a:cxn>
                <a:cxn ang="T11">
                  <a:pos x="T2" y="T3"/>
                </a:cxn>
                <a:cxn ang="T12">
                  <a:pos x="T4" y="T5"/>
                </a:cxn>
                <a:cxn ang="T13">
                  <a:pos x="T6" y="T7"/>
                </a:cxn>
                <a:cxn ang="T14">
                  <a:pos x="T8" y="T9"/>
                </a:cxn>
              </a:cxnLst>
              <a:rect l="T15" t="T16" r="T17" b="T18"/>
              <a:pathLst>
                <a:path w="77" h="10">
                  <a:moveTo>
                    <a:pt x="4" y="9"/>
                  </a:moveTo>
                  <a:cubicBezTo>
                    <a:pt x="27" y="9"/>
                    <a:pt x="50" y="10"/>
                    <a:pt x="73" y="7"/>
                  </a:cubicBezTo>
                  <a:cubicBezTo>
                    <a:pt x="77" y="6"/>
                    <a:pt x="77" y="0"/>
                    <a:pt x="73" y="1"/>
                  </a:cubicBezTo>
                  <a:cubicBezTo>
                    <a:pt x="50" y="3"/>
                    <a:pt x="27" y="3"/>
                    <a:pt x="4" y="3"/>
                  </a:cubicBezTo>
                  <a:cubicBezTo>
                    <a:pt x="0" y="3"/>
                    <a:pt x="0" y="9"/>
                    <a:pt x="4" y="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 name="Freeform 14">
              <a:extLst>
                <a:ext uri="{FF2B5EF4-FFF2-40B4-BE49-F238E27FC236}">
                  <a16:creationId xmlns="" xmlns:a16="http://schemas.microsoft.com/office/drawing/2014/main" id="{F55BD6F9-2066-45F5-BBF1-33314CB260FD}"/>
                </a:ext>
              </a:extLst>
            </p:cNvPr>
            <p:cNvSpPr>
              <a:spLocks noChangeArrowheads="1"/>
            </p:cNvSpPr>
            <p:nvPr/>
          </p:nvSpPr>
          <p:spPr bwMode="auto">
            <a:xfrm>
              <a:off x="3589657" y="5230659"/>
              <a:ext cx="89140" cy="134040"/>
            </a:xfrm>
            <a:custGeom>
              <a:avLst/>
              <a:gdLst>
                <a:gd name="T0" fmla="*/ 2147483647 w 34"/>
                <a:gd name="T1" fmla="*/ 2147483647 h 61"/>
                <a:gd name="T2" fmla="*/ 2147483647 w 34"/>
                <a:gd name="T3" fmla="*/ 2147483647 h 61"/>
                <a:gd name="T4" fmla="*/ 2147483647 w 34"/>
                <a:gd name="T5" fmla="*/ 2147483647 h 61"/>
                <a:gd name="T6" fmla="*/ 2147483647 w 34"/>
                <a:gd name="T7" fmla="*/ 2147483647 h 61"/>
                <a:gd name="T8" fmla="*/ 2147483647 w 34"/>
                <a:gd name="T9" fmla="*/ 2147483647 h 61"/>
                <a:gd name="T10" fmla="*/ 0 60000 65536"/>
                <a:gd name="T11" fmla="*/ 0 60000 65536"/>
                <a:gd name="T12" fmla="*/ 0 60000 65536"/>
                <a:gd name="T13" fmla="*/ 0 60000 65536"/>
                <a:gd name="T14" fmla="*/ 0 60000 65536"/>
                <a:gd name="T15" fmla="*/ 0 w 34"/>
                <a:gd name="T16" fmla="*/ 0 h 61"/>
                <a:gd name="T17" fmla="*/ 34 w 34"/>
                <a:gd name="T18" fmla="*/ 61 h 61"/>
              </a:gdLst>
              <a:ahLst/>
              <a:cxnLst>
                <a:cxn ang="T10">
                  <a:pos x="T0" y="T1"/>
                </a:cxn>
                <a:cxn ang="T11">
                  <a:pos x="T2" y="T3"/>
                </a:cxn>
                <a:cxn ang="T12">
                  <a:pos x="T4" y="T5"/>
                </a:cxn>
                <a:cxn ang="T13">
                  <a:pos x="T6" y="T7"/>
                </a:cxn>
                <a:cxn ang="T14">
                  <a:pos x="T8" y="T9"/>
                </a:cxn>
              </a:cxnLst>
              <a:rect l="T15" t="T16" r="T17" b="T18"/>
              <a:pathLst>
                <a:path w="34" h="61">
                  <a:moveTo>
                    <a:pt x="27" y="4"/>
                  </a:moveTo>
                  <a:cubicBezTo>
                    <a:pt x="22" y="22"/>
                    <a:pt x="15" y="39"/>
                    <a:pt x="3" y="54"/>
                  </a:cubicBezTo>
                  <a:cubicBezTo>
                    <a:pt x="0" y="57"/>
                    <a:pt x="5" y="61"/>
                    <a:pt x="7" y="58"/>
                  </a:cubicBezTo>
                  <a:cubicBezTo>
                    <a:pt x="20" y="43"/>
                    <a:pt x="28" y="24"/>
                    <a:pt x="33" y="5"/>
                  </a:cubicBezTo>
                  <a:cubicBezTo>
                    <a:pt x="34" y="2"/>
                    <a:pt x="28" y="0"/>
                    <a:pt x="27" y="4"/>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6" name="Freeform 15">
              <a:extLst>
                <a:ext uri="{FF2B5EF4-FFF2-40B4-BE49-F238E27FC236}">
                  <a16:creationId xmlns="" xmlns:a16="http://schemas.microsoft.com/office/drawing/2014/main" id="{8315EAD6-B1CA-451A-959C-48AF49E15DB5}"/>
                </a:ext>
              </a:extLst>
            </p:cNvPr>
            <p:cNvSpPr>
              <a:spLocks noChangeArrowheads="1"/>
            </p:cNvSpPr>
            <p:nvPr/>
          </p:nvSpPr>
          <p:spPr bwMode="auto">
            <a:xfrm>
              <a:off x="3044206" y="4051114"/>
              <a:ext cx="133710" cy="55678"/>
            </a:xfrm>
            <a:custGeom>
              <a:avLst/>
              <a:gdLst>
                <a:gd name="T0" fmla="*/ 2147483647 w 51"/>
                <a:gd name="T1" fmla="*/ 2147483647 h 26"/>
                <a:gd name="T2" fmla="*/ 2147483647 w 51"/>
                <a:gd name="T3" fmla="*/ 2147483647 h 26"/>
                <a:gd name="T4" fmla="*/ 2147483647 w 51"/>
                <a:gd name="T5" fmla="*/ 2147483647 h 26"/>
                <a:gd name="T6" fmla="*/ 2147483647 w 51"/>
                <a:gd name="T7" fmla="*/ 2147483647 h 26"/>
                <a:gd name="T8" fmla="*/ 2147483647 w 51"/>
                <a:gd name="T9" fmla="*/ 2147483647 h 26"/>
                <a:gd name="T10" fmla="*/ 0 60000 65536"/>
                <a:gd name="T11" fmla="*/ 0 60000 65536"/>
                <a:gd name="T12" fmla="*/ 0 60000 65536"/>
                <a:gd name="T13" fmla="*/ 0 60000 65536"/>
                <a:gd name="T14" fmla="*/ 0 60000 65536"/>
                <a:gd name="T15" fmla="*/ 0 w 51"/>
                <a:gd name="T16" fmla="*/ 0 h 26"/>
                <a:gd name="T17" fmla="*/ 51 w 51"/>
                <a:gd name="T18" fmla="*/ 26 h 26"/>
              </a:gdLst>
              <a:ahLst/>
              <a:cxnLst>
                <a:cxn ang="T10">
                  <a:pos x="T0" y="T1"/>
                </a:cxn>
                <a:cxn ang="T11">
                  <a:pos x="T2" y="T3"/>
                </a:cxn>
                <a:cxn ang="T12">
                  <a:pos x="T4" y="T5"/>
                </a:cxn>
                <a:cxn ang="T13">
                  <a:pos x="T6" y="T7"/>
                </a:cxn>
                <a:cxn ang="T14">
                  <a:pos x="T8" y="T9"/>
                </a:cxn>
              </a:cxnLst>
              <a:rect l="T15" t="T16" r="T17" b="T18"/>
              <a:pathLst>
                <a:path w="51" h="26">
                  <a:moveTo>
                    <a:pt x="48" y="19"/>
                  </a:moveTo>
                  <a:cubicBezTo>
                    <a:pt x="38" y="8"/>
                    <a:pt x="19" y="0"/>
                    <a:pt x="4" y="4"/>
                  </a:cubicBezTo>
                  <a:cubicBezTo>
                    <a:pt x="0" y="5"/>
                    <a:pt x="2" y="11"/>
                    <a:pt x="6" y="10"/>
                  </a:cubicBezTo>
                  <a:cubicBezTo>
                    <a:pt x="19" y="6"/>
                    <a:pt x="35" y="14"/>
                    <a:pt x="44" y="23"/>
                  </a:cubicBezTo>
                  <a:cubicBezTo>
                    <a:pt x="47" y="26"/>
                    <a:pt x="51" y="22"/>
                    <a:pt x="48" y="1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 name="Freeform 16">
              <a:extLst>
                <a:ext uri="{FF2B5EF4-FFF2-40B4-BE49-F238E27FC236}">
                  <a16:creationId xmlns="" xmlns:a16="http://schemas.microsoft.com/office/drawing/2014/main" id="{13B08179-D272-4EF3-942E-413A5148B9F5}"/>
                </a:ext>
              </a:extLst>
            </p:cNvPr>
            <p:cNvSpPr>
              <a:spLocks noChangeArrowheads="1"/>
            </p:cNvSpPr>
            <p:nvPr/>
          </p:nvSpPr>
          <p:spPr bwMode="auto">
            <a:xfrm>
              <a:off x="3143959" y="4009871"/>
              <a:ext cx="42447" cy="30933"/>
            </a:xfrm>
            <a:custGeom>
              <a:avLst/>
              <a:gdLst>
                <a:gd name="T0" fmla="*/ 2147483647 w 16"/>
                <a:gd name="T1" fmla="*/ 2147483647 h 14"/>
                <a:gd name="T2" fmla="*/ 2147483647 w 16"/>
                <a:gd name="T3" fmla="*/ 2147483647 h 14"/>
                <a:gd name="T4" fmla="*/ 2147483647 w 16"/>
                <a:gd name="T5" fmla="*/ 2147483647 h 14"/>
                <a:gd name="T6" fmla="*/ 2147483647 w 16"/>
                <a:gd name="T7" fmla="*/ 2147483647 h 14"/>
                <a:gd name="T8" fmla="*/ 2147483647 w 16"/>
                <a:gd name="T9" fmla="*/ 2147483647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7"/>
                  </a:moveTo>
                  <a:cubicBezTo>
                    <a:pt x="11" y="5"/>
                    <a:pt x="9" y="3"/>
                    <a:pt x="5" y="2"/>
                  </a:cubicBezTo>
                  <a:cubicBezTo>
                    <a:pt x="1" y="0"/>
                    <a:pt x="0" y="6"/>
                    <a:pt x="4" y="8"/>
                  </a:cubicBezTo>
                  <a:cubicBezTo>
                    <a:pt x="6" y="8"/>
                    <a:pt x="8" y="10"/>
                    <a:pt x="9" y="12"/>
                  </a:cubicBezTo>
                  <a:cubicBezTo>
                    <a:pt x="12" y="14"/>
                    <a:pt x="16" y="10"/>
                    <a:pt x="14"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 name="Freeform 17">
              <a:extLst>
                <a:ext uri="{FF2B5EF4-FFF2-40B4-BE49-F238E27FC236}">
                  <a16:creationId xmlns="" xmlns:a16="http://schemas.microsoft.com/office/drawing/2014/main" id="{8725D010-E6CB-4817-AB0B-3E88B5C94BB5}"/>
                </a:ext>
              </a:extLst>
            </p:cNvPr>
            <p:cNvSpPr>
              <a:spLocks noChangeArrowheads="1"/>
            </p:cNvSpPr>
            <p:nvPr/>
          </p:nvSpPr>
          <p:spPr bwMode="auto">
            <a:xfrm>
              <a:off x="9082361" y="3401538"/>
              <a:ext cx="1290403" cy="3258184"/>
            </a:xfrm>
            <a:custGeom>
              <a:avLst/>
              <a:gdLst>
                <a:gd name="T0" fmla="*/ 2147483647 w 490"/>
                <a:gd name="T1" fmla="*/ 2147483647 h 1491"/>
                <a:gd name="T2" fmla="*/ 2147483647 w 490"/>
                <a:gd name="T3" fmla="*/ 2147483647 h 1491"/>
                <a:gd name="T4" fmla="*/ 2147483647 w 490"/>
                <a:gd name="T5" fmla="*/ 2147483647 h 1491"/>
                <a:gd name="T6" fmla="*/ 2147483647 w 490"/>
                <a:gd name="T7" fmla="*/ 2147483647 h 1491"/>
                <a:gd name="T8" fmla="*/ 2147483647 w 490"/>
                <a:gd name="T9" fmla="*/ 2147483647 h 1491"/>
                <a:gd name="T10" fmla="*/ 2147483647 w 490"/>
                <a:gd name="T11" fmla="*/ 2147483647 h 1491"/>
                <a:gd name="T12" fmla="*/ 2147483647 w 490"/>
                <a:gd name="T13" fmla="*/ 2147483647 h 1491"/>
                <a:gd name="T14" fmla="*/ 2147483647 w 490"/>
                <a:gd name="T15" fmla="*/ 2147483647 h 1491"/>
                <a:gd name="T16" fmla="*/ 2147483647 w 490"/>
                <a:gd name="T17" fmla="*/ 2147483647 h 1491"/>
                <a:gd name="T18" fmla="*/ 2147483647 w 490"/>
                <a:gd name="T19" fmla="*/ 2147483647 h 1491"/>
                <a:gd name="T20" fmla="*/ 2147483647 w 490"/>
                <a:gd name="T21" fmla="*/ 2147483647 h 1491"/>
                <a:gd name="T22" fmla="*/ 2147483647 w 490"/>
                <a:gd name="T23" fmla="*/ 2147483647 h 1491"/>
                <a:gd name="T24" fmla="*/ 2147483647 w 490"/>
                <a:gd name="T25" fmla="*/ 2147483647 h 1491"/>
                <a:gd name="T26" fmla="*/ 2147483647 w 490"/>
                <a:gd name="T27" fmla="*/ 2147483647 h 1491"/>
                <a:gd name="T28" fmla="*/ 2147483647 w 490"/>
                <a:gd name="T29" fmla="*/ 2147483647 h 1491"/>
                <a:gd name="T30" fmla="*/ 2147483647 w 490"/>
                <a:gd name="T31" fmla="*/ 2147483647 h 1491"/>
                <a:gd name="T32" fmla="*/ 2147483647 w 490"/>
                <a:gd name="T33" fmla="*/ 2147483647 h 1491"/>
                <a:gd name="T34" fmla="*/ 2147483647 w 490"/>
                <a:gd name="T35" fmla="*/ 2147483647 h 1491"/>
                <a:gd name="T36" fmla="*/ 2147483647 w 490"/>
                <a:gd name="T37" fmla="*/ 2147483647 h 1491"/>
                <a:gd name="T38" fmla="*/ 2147483647 w 490"/>
                <a:gd name="T39" fmla="*/ 2147483647 h 1491"/>
                <a:gd name="T40" fmla="*/ 2147483647 w 490"/>
                <a:gd name="T41" fmla="*/ 2147483647 h 1491"/>
                <a:gd name="T42" fmla="*/ 2147483647 w 490"/>
                <a:gd name="T43" fmla="*/ 2147483647 h 1491"/>
                <a:gd name="T44" fmla="*/ 2147483647 w 490"/>
                <a:gd name="T45" fmla="*/ 2147483647 h 1491"/>
                <a:gd name="T46" fmla="*/ 2147483647 w 490"/>
                <a:gd name="T47" fmla="*/ 2147483647 h 1491"/>
                <a:gd name="T48" fmla="*/ 2147483647 w 490"/>
                <a:gd name="T49" fmla="*/ 2147483647 h 1491"/>
                <a:gd name="T50" fmla="*/ 2147483647 w 490"/>
                <a:gd name="T51" fmla="*/ 2147483647 h 1491"/>
                <a:gd name="T52" fmla="*/ 2147483647 w 490"/>
                <a:gd name="T53" fmla="*/ 2147483647 h 1491"/>
                <a:gd name="T54" fmla="*/ 2147483647 w 490"/>
                <a:gd name="T55" fmla="*/ 2147483647 h 1491"/>
                <a:gd name="T56" fmla="*/ 2147483647 w 490"/>
                <a:gd name="T57" fmla="*/ 2147483647 h 14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0"/>
                <a:gd name="T88" fmla="*/ 0 h 1491"/>
                <a:gd name="T89" fmla="*/ 490 w 490"/>
                <a:gd name="T90" fmla="*/ 1491 h 14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0" h="1491">
                  <a:moveTo>
                    <a:pt x="471" y="1333"/>
                  </a:moveTo>
                  <a:cubicBezTo>
                    <a:pt x="452" y="1252"/>
                    <a:pt x="415" y="1064"/>
                    <a:pt x="407" y="931"/>
                  </a:cubicBezTo>
                  <a:cubicBezTo>
                    <a:pt x="404" y="883"/>
                    <a:pt x="406" y="737"/>
                    <a:pt x="403" y="635"/>
                  </a:cubicBezTo>
                  <a:cubicBezTo>
                    <a:pt x="399" y="533"/>
                    <a:pt x="409" y="498"/>
                    <a:pt x="399" y="435"/>
                  </a:cubicBezTo>
                  <a:cubicBezTo>
                    <a:pt x="392" y="384"/>
                    <a:pt x="398" y="379"/>
                    <a:pt x="397" y="359"/>
                  </a:cubicBezTo>
                  <a:cubicBezTo>
                    <a:pt x="396" y="338"/>
                    <a:pt x="393" y="312"/>
                    <a:pt x="382" y="295"/>
                  </a:cubicBezTo>
                  <a:cubicBezTo>
                    <a:pt x="371" y="278"/>
                    <a:pt x="322" y="215"/>
                    <a:pt x="297" y="191"/>
                  </a:cubicBezTo>
                  <a:cubicBezTo>
                    <a:pt x="272" y="166"/>
                    <a:pt x="189" y="81"/>
                    <a:pt x="189" y="81"/>
                  </a:cubicBezTo>
                  <a:cubicBezTo>
                    <a:pt x="189" y="81"/>
                    <a:pt x="190" y="35"/>
                    <a:pt x="176" y="21"/>
                  </a:cubicBezTo>
                  <a:cubicBezTo>
                    <a:pt x="161" y="5"/>
                    <a:pt x="136" y="0"/>
                    <a:pt x="108" y="6"/>
                  </a:cubicBezTo>
                  <a:cubicBezTo>
                    <a:pt x="81" y="12"/>
                    <a:pt x="64" y="30"/>
                    <a:pt x="51" y="55"/>
                  </a:cubicBezTo>
                  <a:cubicBezTo>
                    <a:pt x="51" y="55"/>
                    <a:pt x="33" y="108"/>
                    <a:pt x="27" y="141"/>
                  </a:cubicBezTo>
                  <a:cubicBezTo>
                    <a:pt x="21" y="173"/>
                    <a:pt x="19" y="182"/>
                    <a:pt x="26" y="220"/>
                  </a:cubicBezTo>
                  <a:cubicBezTo>
                    <a:pt x="33" y="259"/>
                    <a:pt x="45" y="283"/>
                    <a:pt x="45" y="310"/>
                  </a:cubicBezTo>
                  <a:cubicBezTo>
                    <a:pt x="46" y="336"/>
                    <a:pt x="48" y="361"/>
                    <a:pt x="34" y="415"/>
                  </a:cubicBezTo>
                  <a:cubicBezTo>
                    <a:pt x="21" y="468"/>
                    <a:pt x="11" y="533"/>
                    <a:pt x="10" y="545"/>
                  </a:cubicBezTo>
                  <a:cubicBezTo>
                    <a:pt x="9" y="557"/>
                    <a:pt x="0" y="611"/>
                    <a:pt x="3" y="657"/>
                  </a:cubicBezTo>
                  <a:cubicBezTo>
                    <a:pt x="5" y="704"/>
                    <a:pt x="13" y="749"/>
                    <a:pt x="19" y="766"/>
                  </a:cubicBezTo>
                  <a:cubicBezTo>
                    <a:pt x="25" y="783"/>
                    <a:pt x="26" y="790"/>
                    <a:pt x="26" y="792"/>
                  </a:cubicBezTo>
                  <a:cubicBezTo>
                    <a:pt x="26" y="795"/>
                    <a:pt x="25" y="811"/>
                    <a:pt x="28" y="819"/>
                  </a:cubicBezTo>
                  <a:cubicBezTo>
                    <a:pt x="31" y="828"/>
                    <a:pt x="34" y="837"/>
                    <a:pt x="34" y="837"/>
                  </a:cubicBezTo>
                  <a:cubicBezTo>
                    <a:pt x="34" y="837"/>
                    <a:pt x="29" y="856"/>
                    <a:pt x="28" y="871"/>
                  </a:cubicBezTo>
                  <a:cubicBezTo>
                    <a:pt x="27" y="886"/>
                    <a:pt x="21" y="934"/>
                    <a:pt x="31" y="966"/>
                  </a:cubicBezTo>
                  <a:cubicBezTo>
                    <a:pt x="40" y="997"/>
                    <a:pt x="56" y="1022"/>
                    <a:pt x="65" y="1034"/>
                  </a:cubicBezTo>
                  <a:cubicBezTo>
                    <a:pt x="73" y="1045"/>
                    <a:pt x="76" y="1056"/>
                    <a:pt x="81" y="1071"/>
                  </a:cubicBezTo>
                  <a:cubicBezTo>
                    <a:pt x="86" y="1087"/>
                    <a:pt x="87" y="1089"/>
                    <a:pt x="91" y="1116"/>
                  </a:cubicBezTo>
                  <a:cubicBezTo>
                    <a:pt x="94" y="1144"/>
                    <a:pt x="101" y="1194"/>
                    <a:pt x="100" y="1216"/>
                  </a:cubicBezTo>
                  <a:cubicBezTo>
                    <a:pt x="98" y="1238"/>
                    <a:pt x="93" y="1430"/>
                    <a:pt x="92" y="1461"/>
                  </a:cubicBezTo>
                  <a:cubicBezTo>
                    <a:pt x="91" y="1491"/>
                    <a:pt x="490" y="1414"/>
                    <a:pt x="471" y="1333"/>
                  </a:cubicBez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 name="Freeform 18">
              <a:extLst>
                <a:ext uri="{FF2B5EF4-FFF2-40B4-BE49-F238E27FC236}">
                  <a16:creationId xmlns="" xmlns:a16="http://schemas.microsoft.com/office/drawing/2014/main" id="{215C4FC3-09C0-4E78-B158-24E984210493}"/>
                </a:ext>
              </a:extLst>
            </p:cNvPr>
            <p:cNvSpPr>
              <a:spLocks noChangeArrowheads="1"/>
            </p:cNvSpPr>
            <p:nvPr/>
          </p:nvSpPr>
          <p:spPr bwMode="auto">
            <a:xfrm>
              <a:off x="9583241"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2147483647 w 99"/>
                <a:gd name="T11" fmla="*/ 2147483647 h 418"/>
                <a:gd name="T12" fmla="*/ 2147483647 w 99"/>
                <a:gd name="T13" fmla="*/ 2147483647 h 418"/>
                <a:gd name="T14" fmla="*/ 2147483647 w 99"/>
                <a:gd name="T15" fmla="*/ 2147483647 h 418"/>
                <a:gd name="T16" fmla="*/ 2147483647 w 99"/>
                <a:gd name="T17" fmla="*/ 2147483647 h 418"/>
                <a:gd name="T18" fmla="*/ 0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3" y="37"/>
                  </a:moveTo>
                  <a:cubicBezTo>
                    <a:pt x="3" y="37"/>
                    <a:pt x="6" y="81"/>
                    <a:pt x="4" y="90"/>
                  </a:cubicBezTo>
                  <a:cubicBezTo>
                    <a:pt x="3" y="99"/>
                    <a:pt x="6" y="130"/>
                    <a:pt x="5" y="141"/>
                  </a:cubicBezTo>
                  <a:cubicBezTo>
                    <a:pt x="4" y="151"/>
                    <a:pt x="5" y="190"/>
                    <a:pt x="7" y="206"/>
                  </a:cubicBezTo>
                  <a:cubicBezTo>
                    <a:pt x="9" y="222"/>
                    <a:pt x="15" y="260"/>
                    <a:pt x="32" y="300"/>
                  </a:cubicBezTo>
                  <a:cubicBezTo>
                    <a:pt x="49" y="340"/>
                    <a:pt x="99" y="418"/>
                    <a:pt x="99" y="418"/>
                  </a:cubicBezTo>
                  <a:cubicBezTo>
                    <a:pt x="99" y="418"/>
                    <a:pt x="55" y="318"/>
                    <a:pt x="48" y="293"/>
                  </a:cubicBezTo>
                  <a:cubicBezTo>
                    <a:pt x="41" y="268"/>
                    <a:pt x="30" y="164"/>
                    <a:pt x="29" y="135"/>
                  </a:cubicBezTo>
                  <a:cubicBezTo>
                    <a:pt x="28" y="105"/>
                    <a:pt x="11" y="50"/>
                    <a:pt x="10" y="44"/>
                  </a:cubicBezTo>
                  <a:cubicBezTo>
                    <a:pt x="8" y="38"/>
                    <a:pt x="0" y="0"/>
                    <a:pt x="0" y="0"/>
                  </a:cubicBezTo>
                  <a:lnTo>
                    <a:pt x="3"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 name="Freeform 19">
              <a:extLst>
                <a:ext uri="{FF2B5EF4-FFF2-40B4-BE49-F238E27FC236}">
                  <a16:creationId xmlns="" xmlns:a16="http://schemas.microsoft.com/office/drawing/2014/main" id="{9C92C0AC-ACC8-4A68-92B7-FCC4F1AE5657}"/>
                </a:ext>
              </a:extLst>
            </p:cNvPr>
            <p:cNvSpPr>
              <a:spLocks noChangeArrowheads="1"/>
            </p:cNvSpPr>
            <p:nvPr/>
          </p:nvSpPr>
          <p:spPr bwMode="auto">
            <a:xfrm>
              <a:off x="9256395" y="3420098"/>
              <a:ext cx="295011" cy="241271"/>
            </a:xfrm>
            <a:custGeom>
              <a:avLst/>
              <a:gdLst>
                <a:gd name="T0" fmla="*/ 2147483647 w 112"/>
                <a:gd name="T1" fmla="*/ 2147483647 h 111"/>
                <a:gd name="T2" fmla="*/ 2147483647 w 112"/>
                <a:gd name="T3" fmla="*/ 2147483647 h 111"/>
                <a:gd name="T4" fmla="*/ 2147483647 w 112"/>
                <a:gd name="T5" fmla="*/ 2147483647 h 111"/>
                <a:gd name="T6" fmla="*/ 2147483647 w 112"/>
                <a:gd name="T7" fmla="*/ 2147483647 h 111"/>
                <a:gd name="T8" fmla="*/ 2147483647 w 112"/>
                <a:gd name="T9" fmla="*/ 2147483647 h 111"/>
                <a:gd name="T10" fmla="*/ 2147483647 w 112"/>
                <a:gd name="T11" fmla="*/ 2147483647 h 111"/>
                <a:gd name="T12" fmla="*/ 2147483647 w 112"/>
                <a:gd name="T13" fmla="*/ 2147483647 h 111"/>
                <a:gd name="T14" fmla="*/ 2147483647 w 112"/>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111"/>
                <a:gd name="T26" fmla="*/ 112 w 112"/>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111">
                  <a:moveTo>
                    <a:pt x="111" y="68"/>
                  </a:moveTo>
                  <a:cubicBezTo>
                    <a:pt x="110" y="76"/>
                    <a:pt x="106" y="107"/>
                    <a:pt x="86" y="109"/>
                  </a:cubicBezTo>
                  <a:cubicBezTo>
                    <a:pt x="67" y="111"/>
                    <a:pt x="27" y="108"/>
                    <a:pt x="12" y="100"/>
                  </a:cubicBezTo>
                  <a:cubicBezTo>
                    <a:pt x="3" y="95"/>
                    <a:pt x="0" y="80"/>
                    <a:pt x="4" y="59"/>
                  </a:cubicBezTo>
                  <a:cubicBezTo>
                    <a:pt x="11" y="33"/>
                    <a:pt x="24" y="14"/>
                    <a:pt x="38" y="8"/>
                  </a:cubicBezTo>
                  <a:cubicBezTo>
                    <a:pt x="57" y="0"/>
                    <a:pt x="85" y="3"/>
                    <a:pt x="96" y="13"/>
                  </a:cubicBezTo>
                  <a:cubicBezTo>
                    <a:pt x="107" y="22"/>
                    <a:pt x="111" y="41"/>
                    <a:pt x="111" y="50"/>
                  </a:cubicBezTo>
                  <a:cubicBezTo>
                    <a:pt x="112" y="60"/>
                    <a:pt x="111" y="68"/>
                    <a:pt x="11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 name="Freeform 20">
              <a:extLst>
                <a:ext uri="{FF2B5EF4-FFF2-40B4-BE49-F238E27FC236}">
                  <a16:creationId xmlns="" xmlns:a16="http://schemas.microsoft.com/office/drawing/2014/main" id="{B8BA6A4E-13B4-43D2-B7AE-F374C9EED917}"/>
                </a:ext>
              </a:extLst>
            </p:cNvPr>
            <p:cNvSpPr>
              <a:spLocks noChangeArrowheads="1"/>
            </p:cNvSpPr>
            <p:nvPr/>
          </p:nvSpPr>
          <p:spPr bwMode="auto">
            <a:xfrm>
              <a:off x="9300964" y="3943882"/>
              <a:ext cx="239829" cy="43306"/>
            </a:xfrm>
            <a:custGeom>
              <a:avLst/>
              <a:gdLst>
                <a:gd name="T0" fmla="*/ 2147483647 w 91"/>
                <a:gd name="T1" fmla="*/ 2147483647 h 20"/>
                <a:gd name="T2" fmla="*/ 2147483647 w 91"/>
                <a:gd name="T3" fmla="*/ 2147483647 h 20"/>
                <a:gd name="T4" fmla="*/ 2147483647 w 91"/>
                <a:gd name="T5" fmla="*/ 2147483647 h 20"/>
                <a:gd name="T6" fmla="*/ 2147483647 w 91"/>
                <a:gd name="T7" fmla="*/ 2147483647 h 20"/>
                <a:gd name="T8" fmla="*/ 2147483647 w 91"/>
                <a:gd name="T9" fmla="*/ 2147483647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84" y="2"/>
                  </a:moveTo>
                  <a:cubicBezTo>
                    <a:pt x="60" y="14"/>
                    <a:pt x="31" y="10"/>
                    <a:pt x="6" y="5"/>
                  </a:cubicBezTo>
                  <a:cubicBezTo>
                    <a:pt x="2" y="5"/>
                    <a:pt x="0" y="11"/>
                    <a:pt x="4" y="11"/>
                  </a:cubicBezTo>
                  <a:cubicBezTo>
                    <a:pt x="31" y="16"/>
                    <a:pt x="61" y="20"/>
                    <a:pt x="87" y="7"/>
                  </a:cubicBezTo>
                  <a:cubicBezTo>
                    <a:pt x="91" y="6"/>
                    <a:pt x="88" y="0"/>
                    <a:pt x="84" y="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 name="Freeform 21">
              <a:extLst>
                <a:ext uri="{FF2B5EF4-FFF2-40B4-BE49-F238E27FC236}">
                  <a16:creationId xmlns="" xmlns:a16="http://schemas.microsoft.com/office/drawing/2014/main" id="{0574510A-F89A-4E5C-AF52-C6CBC7093169}"/>
                </a:ext>
              </a:extLst>
            </p:cNvPr>
            <p:cNvSpPr>
              <a:spLocks noChangeArrowheads="1"/>
            </p:cNvSpPr>
            <p:nvPr/>
          </p:nvSpPr>
          <p:spPr bwMode="auto">
            <a:xfrm>
              <a:off x="9311577" y="3890267"/>
              <a:ext cx="205871" cy="20621"/>
            </a:xfrm>
            <a:custGeom>
              <a:avLst/>
              <a:gdLst>
                <a:gd name="T0" fmla="*/ 2147483647 w 78"/>
                <a:gd name="T1" fmla="*/ 2147483647 h 10"/>
                <a:gd name="T2" fmla="*/ 2147483647 w 78"/>
                <a:gd name="T3" fmla="*/ 2147483647 h 10"/>
                <a:gd name="T4" fmla="*/ 2147483647 w 78"/>
                <a:gd name="T5" fmla="*/ 2147483647 h 10"/>
                <a:gd name="T6" fmla="*/ 2147483647 w 78"/>
                <a:gd name="T7" fmla="*/ 2147483647 h 10"/>
                <a:gd name="T8" fmla="*/ 2147483647 w 78"/>
                <a:gd name="T9" fmla="*/ 2147483647 h 10"/>
                <a:gd name="T10" fmla="*/ 0 60000 65536"/>
                <a:gd name="T11" fmla="*/ 0 60000 65536"/>
                <a:gd name="T12" fmla="*/ 0 60000 65536"/>
                <a:gd name="T13" fmla="*/ 0 60000 65536"/>
                <a:gd name="T14" fmla="*/ 0 60000 65536"/>
                <a:gd name="T15" fmla="*/ 0 w 78"/>
                <a:gd name="T16" fmla="*/ 0 h 10"/>
                <a:gd name="T17" fmla="*/ 78 w 78"/>
                <a:gd name="T18" fmla="*/ 10 h 10"/>
              </a:gdLst>
              <a:ahLst/>
              <a:cxnLst>
                <a:cxn ang="T10">
                  <a:pos x="T0" y="T1"/>
                </a:cxn>
                <a:cxn ang="T11">
                  <a:pos x="T2" y="T3"/>
                </a:cxn>
                <a:cxn ang="T12">
                  <a:pos x="T4" y="T5"/>
                </a:cxn>
                <a:cxn ang="T13">
                  <a:pos x="T6" y="T7"/>
                </a:cxn>
                <a:cxn ang="T14">
                  <a:pos x="T8" y="T9"/>
                </a:cxn>
              </a:cxnLst>
              <a:rect l="T15" t="T16" r="T17" b="T18"/>
              <a:pathLst>
                <a:path w="78" h="10">
                  <a:moveTo>
                    <a:pt x="74" y="3"/>
                  </a:moveTo>
                  <a:cubicBezTo>
                    <a:pt x="51" y="3"/>
                    <a:pt x="27" y="3"/>
                    <a:pt x="4" y="1"/>
                  </a:cubicBezTo>
                  <a:cubicBezTo>
                    <a:pt x="0" y="0"/>
                    <a:pt x="0" y="6"/>
                    <a:pt x="4" y="7"/>
                  </a:cubicBezTo>
                  <a:cubicBezTo>
                    <a:pt x="27" y="10"/>
                    <a:pt x="51" y="9"/>
                    <a:pt x="74" y="9"/>
                  </a:cubicBezTo>
                  <a:cubicBezTo>
                    <a:pt x="78" y="9"/>
                    <a:pt x="78" y="3"/>
                    <a:pt x="74" y="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 name="Freeform 22">
              <a:extLst>
                <a:ext uri="{FF2B5EF4-FFF2-40B4-BE49-F238E27FC236}">
                  <a16:creationId xmlns="" xmlns:a16="http://schemas.microsoft.com/office/drawing/2014/main" id="{21946338-4C3B-4802-9134-A8E59C673ACC}"/>
                </a:ext>
              </a:extLst>
            </p:cNvPr>
            <p:cNvSpPr>
              <a:spLocks noChangeArrowheads="1"/>
            </p:cNvSpPr>
            <p:nvPr/>
          </p:nvSpPr>
          <p:spPr bwMode="auto">
            <a:xfrm>
              <a:off x="9169377" y="5230659"/>
              <a:ext cx="87018" cy="134040"/>
            </a:xfrm>
            <a:custGeom>
              <a:avLst/>
              <a:gdLst>
                <a:gd name="T0" fmla="*/ 2147483647 w 33"/>
                <a:gd name="T1" fmla="*/ 2147483647 h 61"/>
                <a:gd name="T2" fmla="*/ 2147483647 w 33"/>
                <a:gd name="T3" fmla="*/ 2147483647 h 61"/>
                <a:gd name="T4" fmla="*/ 2147483647 w 33"/>
                <a:gd name="T5" fmla="*/ 2147483647 h 61"/>
                <a:gd name="T6" fmla="*/ 2147483647 w 33"/>
                <a:gd name="T7" fmla="*/ 2147483647 h 61"/>
                <a:gd name="T8" fmla="*/ 2147483647 w 33"/>
                <a:gd name="T9" fmla="*/ 2147483647 h 61"/>
                <a:gd name="T10" fmla="*/ 0 60000 65536"/>
                <a:gd name="T11" fmla="*/ 0 60000 65536"/>
                <a:gd name="T12" fmla="*/ 0 60000 65536"/>
                <a:gd name="T13" fmla="*/ 0 60000 65536"/>
                <a:gd name="T14" fmla="*/ 0 60000 65536"/>
                <a:gd name="T15" fmla="*/ 0 w 33"/>
                <a:gd name="T16" fmla="*/ 0 h 61"/>
                <a:gd name="T17" fmla="*/ 33 w 33"/>
                <a:gd name="T18" fmla="*/ 61 h 61"/>
              </a:gdLst>
              <a:ahLst/>
              <a:cxnLst>
                <a:cxn ang="T10">
                  <a:pos x="T0" y="T1"/>
                </a:cxn>
                <a:cxn ang="T11">
                  <a:pos x="T2" y="T3"/>
                </a:cxn>
                <a:cxn ang="T12">
                  <a:pos x="T4" y="T5"/>
                </a:cxn>
                <a:cxn ang="T13">
                  <a:pos x="T6" y="T7"/>
                </a:cxn>
                <a:cxn ang="T14">
                  <a:pos x="T8" y="T9"/>
                </a:cxn>
              </a:cxnLst>
              <a:rect l="T15" t="T16" r="T17" b="T18"/>
              <a:pathLst>
                <a:path w="33" h="61">
                  <a:moveTo>
                    <a:pt x="1" y="5"/>
                  </a:moveTo>
                  <a:cubicBezTo>
                    <a:pt x="5" y="24"/>
                    <a:pt x="14" y="43"/>
                    <a:pt x="26" y="58"/>
                  </a:cubicBezTo>
                  <a:cubicBezTo>
                    <a:pt x="29" y="61"/>
                    <a:pt x="33" y="57"/>
                    <a:pt x="31" y="54"/>
                  </a:cubicBezTo>
                  <a:cubicBezTo>
                    <a:pt x="19" y="39"/>
                    <a:pt x="11" y="22"/>
                    <a:pt x="7" y="4"/>
                  </a:cubicBezTo>
                  <a:cubicBezTo>
                    <a:pt x="6" y="0"/>
                    <a:pt x="0" y="2"/>
                    <a:pt x="1" y="5"/>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 name="Freeform 23">
              <a:extLst>
                <a:ext uri="{FF2B5EF4-FFF2-40B4-BE49-F238E27FC236}">
                  <a16:creationId xmlns="" xmlns:a16="http://schemas.microsoft.com/office/drawing/2014/main" id="{0F363B2B-DD4B-48EF-9AEB-4859450EB2A4}"/>
                </a:ext>
              </a:extLst>
            </p:cNvPr>
            <p:cNvSpPr>
              <a:spLocks noChangeArrowheads="1"/>
            </p:cNvSpPr>
            <p:nvPr/>
          </p:nvSpPr>
          <p:spPr bwMode="auto">
            <a:xfrm>
              <a:off x="9670257" y="4051114"/>
              <a:ext cx="131587" cy="55678"/>
            </a:xfrm>
            <a:custGeom>
              <a:avLst/>
              <a:gdLst>
                <a:gd name="T0" fmla="*/ 2147483647 w 50"/>
                <a:gd name="T1" fmla="*/ 2147483647 h 26"/>
                <a:gd name="T2" fmla="*/ 2147483647 w 50"/>
                <a:gd name="T3" fmla="*/ 2147483647 h 26"/>
                <a:gd name="T4" fmla="*/ 2147483647 w 50"/>
                <a:gd name="T5" fmla="*/ 2147483647 h 26"/>
                <a:gd name="T6" fmla="*/ 2147483647 w 50"/>
                <a:gd name="T7" fmla="*/ 2147483647 h 26"/>
                <a:gd name="T8" fmla="*/ 2147483647 w 50"/>
                <a:gd name="T9" fmla="*/ 2147483647 h 26"/>
                <a:gd name="T10" fmla="*/ 0 60000 65536"/>
                <a:gd name="T11" fmla="*/ 0 60000 65536"/>
                <a:gd name="T12" fmla="*/ 0 60000 65536"/>
                <a:gd name="T13" fmla="*/ 0 60000 65536"/>
                <a:gd name="T14" fmla="*/ 0 60000 65536"/>
                <a:gd name="T15" fmla="*/ 0 w 50"/>
                <a:gd name="T16" fmla="*/ 0 h 26"/>
                <a:gd name="T17" fmla="*/ 50 w 50"/>
                <a:gd name="T18" fmla="*/ 26 h 26"/>
              </a:gdLst>
              <a:ahLst/>
              <a:cxnLst>
                <a:cxn ang="T10">
                  <a:pos x="T0" y="T1"/>
                </a:cxn>
                <a:cxn ang="T11">
                  <a:pos x="T2" y="T3"/>
                </a:cxn>
                <a:cxn ang="T12">
                  <a:pos x="T4" y="T5"/>
                </a:cxn>
                <a:cxn ang="T13">
                  <a:pos x="T6" y="T7"/>
                </a:cxn>
                <a:cxn ang="T14">
                  <a:pos x="T8" y="T9"/>
                </a:cxn>
              </a:cxnLst>
              <a:rect l="T15" t="T16" r="T17" b="T18"/>
              <a:pathLst>
                <a:path w="50" h="26">
                  <a:moveTo>
                    <a:pt x="7" y="23"/>
                  </a:moveTo>
                  <a:cubicBezTo>
                    <a:pt x="16" y="14"/>
                    <a:pt x="32" y="6"/>
                    <a:pt x="45" y="10"/>
                  </a:cubicBezTo>
                  <a:cubicBezTo>
                    <a:pt x="48" y="11"/>
                    <a:pt x="50" y="5"/>
                    <a:pt x="46" y="4"/>
                  </a:cubicBezTo>
                  <a:cubicBezTo>
                    <a:pt x="31" y="0"/>
                    <a:pt x="13" y="8"/>
                    <a:pt x="2" y="19"/>
                  </a:cubicBezTo>
                  <a:cubicBezTo>
                    <a:pt x="0" y="22"/>
                    <a:pt x="4" y="26"/>
                    <a:pt x="7" y="2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5" name="Freeform 24">
              <a:extLst>
                <a:ext uri="{FF2B5EF4-FFF2-40B4-BE49-F238E27FC236}">
                  <a16:creationId xmlns="" xmlns:a16="http://schemas.microsoft.com/office/drawing/2014/main" id="{8F993CA8-D4A3-44B2-AB8C-0759A6738D79}"/>
                </a:ext>
              </a:extLst>
            </p:cNvPr>
            <p:cNvSpPr>
              <a:spLocks noChangeArrowheads="1"/>
            </p:cNvSpPr>
            <p:nvPr/>
          </p:nvSpPr>
          <p:spPr bwMode="auto">
            <a:xfrm>
              <a:off x="9659646" y="4009871"/>
              <a:ext cx="44571" cy="30933"/>
            </a:xfrm>
            <a:custGeom>
              <a:avLst/>
              <a:gdLst>
                <a:gd name="T0" fmla="*/ 2147483647 w 17"/>
                <a:gd name="T1" fmla="*/ 2147483647 h 14"/>
                <a:gd name="T2" fmla="*/ 2147483647 w 17"/>
                <a:gd name="T3" fmla="*/ 2147483647 h 14"/>
                <a:gd name="T4" fmla="*/ 2147483647 w 17"/>
                <a:gd name="T5" fmla="*/ 2147483647 h 14"/>
                <a:gd name="T6" fmla="*/ 2147483647 w 17"/>
                <a:gd name="T7" fmla="*/ 2147483647 h 14"/>
                <a:gd name="T8" fmla="*/ 2147483647 w 17"/>
                <a:gd name="T9" fmla="*/ 2147483647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7" y="12"/>
                  </a:moveTo>
                  <a:cubicBezTo>
                    <a:pt x="9" y="10"/>
                    <a:pt x="11" y="8"/>
                    <a:pt x="13" y="8"/>
                  </a:cubicBezTo>
                  <a:cubicBezTo>
                    <a:pt x="17" y="6"/>
                    <a:pt x="15" y="0"/>
                    <a:pt x="11" y="2"/>
                  </a:cubicBezTo>
                  <a:cubicBezTo>
                    <a:pt x="8" y="3"/>
                    <a:pt x="5" y="5"/>
                    <a:pt x="3" y="7"/>
                  </a:cubicBezTo>
                  <a:cubicBezTo>
                    <a:pt x="0" y="10"/>
                    <a:pt x="4" y="14"/>
                    <a:pt x="7" y="1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6" name="Freeform 41">
              <a:extLst>
                <a:ext uri="{FF2B5EF4-FFF2-40B4-BE49-F238E27FC236}">
                  <a16:creationId xmlns="" xmlns:a16="http://schemas.microsoft.com/office/drawing/2014/main" id="{91445810-D8D4-41FF-BD18-7F3AE831A61A}"/>
                </a:ext>
              </a:extLst>
            </p:cNvPr>
            <p:cNvSpPr>
              <a:spLocks noChangeArrowheads="1"/>
            </p:cNvSpPr>
            <p:nvPr/>
          </p:nvSpPr>
          <p:spPr bwMode="auto">
            <a:xfrm>
              <a:off x="2290763"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91" y="43"/>
                  </a:moveTo>
                  <a:cubicBezTo>
                    <a:pt x="487" y="25"/>
                    <a:pt x="412" y="16"/>
                    <a:pt x="360" y="11"/>
                  </a:cubicBezTo>
                  <a:cubicBezTo>
                    <a:pt x="323" y="8"/>
                    <a:pt x="244" y="5"/>
                    <a:pt x="221" y="7"/>
                  </a:cubicBezTo>
                  <a:cubicBezTo>
                    <a:pt x="198" y="10"/>
                    <a:pt x="64" y="0"/>
                    <a:pt x="46" y="23"/>
                  </a:cubicBezTo>
                  <a:cubicBezTo>
                    <a:pt x="38" y="34"/>
                    <a:pt x="19" y="158"/>
                    <a:pt x="0" y="286"/>
                  </a:cubicBezTo>
                  <a:cubicBezTo>
                    <a:pt x="502" y="286"/>
                    <a:pt x="502" y="286"/>
                    <a:pt x="502" y="286"/>
                  </a:cubicBezTo>
                  <a:cubicBezTo>
                    <a:pt x="497" y="158"/>
                    <a:pt x="493" y="50"/>
                    <a:pt x="491" y="4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7" name="Freeform 42">
              <a:extLst>
                <a:ext uri="{FF2B5EF4-FFF2-40B4-BE49-F238E27FC236}">
                  <a16:creationId xmlns="" xmlns:a16="http://schemas.microsoft.com/office/drawing/2014/main" id="{8CBC6A8E-5F71-486A-87BF-6FB293593D5F}"/>
                </a:ext>
              </a:extLst>
            </p:cNvPr>
            <p:cNvSpPr>
              <a:spLocks noChangeArrowheads="1"/>
            </p:cNvSpPr>
            <p:nvPr/>
          </p:nvSpPr>
          <p:spPr bwMode="auto">
            <a:xfrm>
              <a:off x="9233048"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56" y="23"/>
                  </a:moveTo>
                  <a:cubicBezTo>
                    <a:pt x="439" y="0"/>
                    <a:pt x="304" y="10"/>
                    <a:pt x="281" y="7"/>
                  </a:cubicBezTo>
                  <a:cubicBezTo>
                    <a:pt x="258" y="5"/>
                    <a:pt x="179" y="9"/>
                    <a:pt x="142" y="12"/>
                  </a:cubicBezTo>
                  <a:cubicBezTo>
                    <a:pt x="90" y="16"/>
                    <a:pt x="16" y="25"/>
                    <a:pt x="11" y="43"/>
                  </a:cubicBezTo>
                  <a:cubicBezTo>
                    <a:pt x="10" y="50"/>
                    <a:pt x="5" y="158"/>
                    <a:pt x="0" y="286"/>
                  </a:cubicBezTo>
                  <a:cubicBezTo>
                    <a:pt x="502" y="286"/>
                    <a:pt x="502" y="286"/>
                    <a:pt x="502" y="286"/>
                  </a:cubicBezTo>
                  <a:cubicBezTo>
                    <a:pt x="484" y="158"/>
                    <a:pt x="464" y="34"/>
                    <a:pt x="456" y="2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extLst>
      <p:ext uri="{BB962C8B-B14F-4D97-AF65-F5344CB8AC3E}">
        <p14:creationId xmlns:p14="http://schemas.microsoft.com/office/powerpoint/2010/main" val="2221463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p>
        </p:txBody>
      </p:sp>
      <p:grpSp>
        <p:nvGrpSpPr>
          <p:cNvPr id="43" name="组合 42"/>
          <p:cNvGrpSpPr/>
          <p:nvPr/>
        </p:nvGrpSpPr>
        <p:grpSpPr>
          <a:xfrm>
            <a:off x="993775" y="5746248"/>
            <a:ext cx="9551753" cy="926432"/>
            <a:chOff x="1325" y="8641"/>
            <a:chExt cx="16104" cy="1770"/>
          </a:xfrm>
        </p:grpSpPr>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
        <p:nvSpPr>
          <p:cNvPr id="17" name="文本占位符 15"/>
          <p:cNvSpPr txBox="1">
            <a:spLocks/>
          </p:cNvSpPr>
          <p:nvPr/>
        </p:nvSpPr>
        <p:spPr>
          <a:xfrm>
            <a:off x="2974975" y="1112360"/>
            <a:ext cx="3657600" cy="609600"/>
          </a:xfrm>
          <a:prstGeom prst="rect">
            <a:avLst/>
          </a:prstGeom>
        </p:spPr>
        <p:txBody>
          <a:bodyPr/>
          <a:lst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altLang="zh-CN" dirty="0">
                <a:latin typeface="微软雅黑" panose="020B0503020204020204" pitchFamily="34" charset="-122"/>
                <a:ea typeface="微软雅黑" panose="020B0503020204020204" pitchFamily="34" charset="-122"/>
              </a:rPr>
              <a:t>4.2  </a:t>
            </a:r>
            <a:r>
              <a:rPr lang="zh-CN" altLang="en-US" dirty="0">
                <a:latin typeface="微软雅黑" panose="020B0503020204020204" pitchFamily="34" charset="-122"/>
                <a:ea typeface="微软雅黑" panose="020B0503020204020204" pitchFamily="34" charset="-122"/>
              </a:rPr>
              <a:t>认识交换机</a:t>
            </a:r>
            <a:endParaRPr lang="zh-CN" altLang="en-US" dirty="0"/>
          </a:p>
        </p:txBody>
      </p:sp>
      <p:grpSp>
        <p:nvGrpSpPr>
          <p:cNvPr id="15" name="组合 14">
            <a:extLst>
              <a:ext uri="{FF2B5EF4-FFF2-40B4-BE49-F238E27FC236}">
                <a16:creationId xmlns="" xmlns:a16="http://schemas.microsoft.com/office/drawing/2014/main" id="{53D4BEBF-E775-4E77-9BD3-C2318AEACBD4}"/>
              </a:ext>
            </a:extLst>
          </p:cNvPr>
          <p:cNvGrpSpPr>
            <a:grpSpLocks/>
          </p:cNvGrpSpPr>
          <p:nvPr/>
        </p:nvGrpSpPr>
        <p:grpSpPr bwMode="auto">
          <a:xfrm>
            <a:off x="2356829" y="2377347"/>
            <a:ext cx="7934037" cy="3372562"/>
            <a:chOff x="2290763" y="2182813"/>
            <a:chExt cx="8264525" cy="4683125"/>
          </a:xfrm>
        </p:grpSpPr>
        <p:sp>
          <p:nvSpPr>
            <p:cNvPr id="16" name="Freeform 5">
              <a:extLst>
                <a:ext uri="{FF2B5EF4-FFF2-40B4-BE49-F238E27FC236}">
                  <a16:creationId xmlns="" xmlns:a16="http://schemas.microsoft.com/office/drawing/2014/main" id="{DA41E17F-E29E-483E-B2E1-AEFABB947E31}"/>
                </a:ext>
              </a:extLst>
            </p:cNvPr>
            <p:cNvSpPr>
              <a:spLocks noChangeArrowheads="1"/>
            </p:cNvSpPr>
            <p:nvPr/>
          </p:nvSpPr>
          <p:spPr bwMode="auto">
            <a:xfrm>
              <a:off x="3441091" y="2182813"/>
              <a:ext cx="5980849" cy="3542760"/>
            </a:xfrm>
            <a:custGeom>
              <a:avLst/>
              <a:gdLst>
                <a:gd name="T0" fmla="*/ 2147483647 w 2269"/>
                <a:gd name="T1" fmla="*/ 2147483647 h 1621"/>
                <a:gd name="T2" fmla="*/ 2147483647 w 2269"/>
                <a:gd name="T3" fmla="*/ 2147483647 h 1621"/>
                <a:gd name="T4" fmla="*/ 2147483647 w 2269"/>
                <a:gd name="T5" fmla="*/ 2147483647 h 1621"/>
                <a:gd name="T6" fmla="*/ 0 w 2269"/>
                <a:gd name="T7" fmla="*/ 2147483647 h 1621"/>
                <a:gd name="T8" fmla="*/ 0 w 2269"/>
                <a:gd name="T9" fmla="*/ 2147483647 h 1621"/>
                <a:gd name="T10" fmla="*/ 2147483647 w 2269"/>
                <a:gd name="T11" fmla="*/ 0 h 1621"/>
                <a:gd name="T12" fmla="*/ 2147483647 w 2269"/>
                <a:gd name="T13" fmla="*/ 0 h 1621"/>
                <a:gd name="T14" fmla="*/ 2147483647 w 2269"/>
                <a:gd name="T15" fmla="*/ 2147483647 h 1621"/>
                <a:gd name="T16" fmla="*/ 2147483647 w 2269"/>
                <a:gd name="T17" fmla="*/ 2147483647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9"/>
                <a:gd name="T28" fmla="*/ 0 h 1621"/>
                <a:gd name="T29" fmla="*/ 2269 w 2269"/>
                <a:gd name="T30" fmla="*/ 1621 h 16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9" h="1621">
                  <a:moveTo>
                    <a:pt x="2269" y="1496"/>
                  </a:moveTo>
                  <a:cubicBezTo>
                    <a:pt x="2269" y="1576"/>
                    <a:pt x="2224" y="1621"/>
                    <a:pt x="2144" y="1621"/>
                  </a:cubicBezTo>
                  <a:cubicBezTo>
                    <a:pt x="125" y="1621"/>
                    <a:pt x="125" y="1621"/>
                    <a:pt x="125" y="1621"/>
                  </a:cubicBezTo>
                  <a:cubicBezTo>
                    <a:pt x="44" y="1621"/>
                    <a:pt x="0" y="1576"/>
                    <a:pt x="0" y="1496"/>
                  </a:cubicBezTo>
                  <a:cubicBezTo>
                    <a:pt x="0" y="124"/>
                    <a:pt x="0" y="124"/>
                    <a:pt x="0" y="124"/>
                  </a:cubicBezTo>
                  <a:cubicBezTo>
                    <a:pt x="0" y="44"/>
                    <a:pt x="44" y="0"/>
                    <a:pt x="125" y="0"/>
                  </a:cubicBezTo>
                  <a:cubicBezTo>
                    <a:pt x="2144" y="0"/>
                    <a:pt x="2144" y="0"/>
                    <a:pt x="2144" y="0"/>
                  </a:cubicBezTo>
                  <a:cubicBezTo>
                    <a:pt x="2224" y="0"/>
                    <a:pt x="2269" y="44"/>
                    <a:pt x="2269" y="124"/>
                  </a:cubicBezTo>
                  <a:lnTo>
                    <a:pt x="2269" y="1496"/>
                  </a:lnTo>
                  <a:close/>
                </a:path>
              </a:pathLst>
            </a:custGeom>
            <a:solidFill>
              <a:srgbClr val="1E1D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 name="Oval 7">
              <a:extLst>
                <a:ext uri="{FF2B5EF4-FFF2-40B4-BE49-F238E27FC236}">
                  <a16:creationId xmlns="" xmlns:a16="http://schemas.microsoft.com/office/drawing/2014/main" id="{DEDC5A2F-3C0F-41BD-AFDE-9F98BAF27803}"/>
                </a:ext>
              </a:extLst>
            </p:cNvPr>
            <p:cNvSpPr>
              <a:spLocks noChangeArrowheads="1"/>
            </p:cNvSpPr>
            <p:nvPr/>
          </p:nvSpPr>
          <p:spPr bwMode="auto">
            <a:xfrm>
              <a:off x="3651205" y="3508770"/>
              <a:ext cx="40326" cy="35057"/>
            </a:xfrm>
            <a:prstGeom prst="ellipse">
              <a:avLst/>
            </a:prstGeom>
            <a:solidFill>
              <a:srgbClr val="4F535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endParaRPr lang="zh-CN" altLang="zh-CN"/>
            </a:p>
          </p:txBody>
        </p:sp>
        <p:sp>
          <p:nvSpPr>
            <p:cNvPr id="19" name="Freeform 8">
              <a:extLst>
                <a:ext uri="{FF2B5EF4-FFF2-40B4-BE49-F238E27FC236}">
                  <a16:creationId xmlns="" xmlns:a16="http://schemas.microsoft.com/office/drawing/2014/main" id="{919E7D9B-8409-484D-98FC-B9C863918478}"/>
                </a:ext>
              </a:extLst>
            </p:cNvPr>
            <p:cNvSpPr>
              <a:spLocks noChangeArrowheads="1"/>
            </p:cNvSpPr>
            <p:nvPr/>
          </p:nvSpPr>
          <p:spPr bwMode="auto">
            <a:xfrm>
              <a:off x="3908013" y="2570496"/>
              <a:ext cx="5030025" cy="2761209"/>
            </a:xfrm>
            <a:custGeom>
              <a:avLst/>
              <a:gdLst>
                <a:gd name="T0" fmla="*/ 2147483647 w 1908"/>
                <a:gd name="T1" fmla="*/ 2147483647 h 1264"/>
                <a:gd name="T2" fmla="*/ 2147483647 w 1908"/>
                <a:gd name="T3" fmla="*/ 2147483647 h 1264"/>
                <a:gd name="T4" fmla="*/ 2147483647 w 1908"/>
                <a:gd name="T5" fmla="*/ 2147483647 h 1264"/>
                <a:gd name="T6" fmla="*/ 0 w 1908"/>
                <a:gd name="T7" fmla="*/ 2147483647 h 1264"/>
                <a:gd name="T8" fmla="*/ 0 w 1908"/>
                <a:gd name="T9" fmla="*/ 2147483647 h 1264"/>
                <a:gd name="T10" fmla="*/ 2147483647 w 1908"/>
                <a:gd name="T11" fmla="*/ 0 h 1264"/>
                <a:gd name="T12" fmla="*/ 2147483647 w 1908"/>
                <a:gd name="T13" fmla="*/ 0 h 1264"/>
                <a:gd name="T14" fmla="*/ 2147483647 w 1908"/>
                <a:gd name="T15" fmla="*/ 2147483647 h 1264"/>
                <a:gd name="T16" fmla="*/ 2147483647 w 1908"/>
                <a:gd name="T17" fmla="*/ 2147483647 h 1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
                <a:gd name="T28" fmla="*/ 0 h 1264"/>
                <a:gd name="T29" fmla="*/ 1908 w 1908"/>
                <a:gd name="T30" fmla="*/ 1264 h 1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 h="1264">
                  <a:moveTo>
                    <a:pt x="1908" y="1256"/>
                  </a:moveTo>
                  <a:cubicBezTo>
                    <a:pt x="1908" y="1260"/>
                    <a:pt x="1905" y="1264"/>
                    <a:pt x="1900" y="1264"/>
                  </a:cubicBezTo>
                  <a:cubicBezTo>
                    <a:pt x="8" y="1264"/>
                    <a:pt x="8" y="1264"/>
                    <a:pt x="8" y="1264"/>
                  </a:cubicBezTo>
                  <a:cubicBezTo>
                    <a:pt x="3" y="1264"/>
                    <a:pt x="0" y="1260"/>
                    <a:pt x="0" y="1256"/>
                  </a:cubicBezTo>
                  <a:cubicBezTo>
                    <a:pt x="0" y="8"/>
                    <a:pt x="0" y="8"/>
                    <a:pt x="0" y="8"/>
                  </a:cubicBezTo>
                  <a:cubicBezTo>
                    <a:pt x="0" y="3"/>
                    <a:pt x="3" y="0"/>
                    <a:pt x="8" y="0"/>
                  </a:cubicBezTo>
                  <a:cubicBezTo>
                    <a:pt x="1900" y="0"/>
                    <a:pt x="1900" y="0"/>
                    <a:pt x="1900" y="0"/>
                  </a:cubicBezTo>
                  <a:cubicBezTo>
                    <a:pt x="1905" y="0"/>
                    <a:pt x="1908" y="3"/>
                    <a:pt x="1908" y="8"/>
                  </a:cubicBezTo>
                  <a:lnTo>
                    <a:pt x="1908" y="1256"/>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a:lnSpc>
                  <a:spcPts val="3500"/>
                </a:lnSpc>
              </a:pPr>
              <a:r>
                <a:rPr lang="en-US" altLang="zh-CN" sz="2200" dirty="0"/>
                <a:t>4.2.4 </a:t>
              </a:r>
              <a:r>
                <a:rPr lang="zh-CN" altLang="en-US" sz="2200" dirty="0"/>
                <a:t>网络设备命令行视图及使用方法</a:t>
              </a:r>
            </a:p>
            <a:p>
              <a:pPr>
                <a:lnSpc>
                  <a:spcPts val="3500"/>
                </a:lnSpc>
              </a:pPr>
              <a:r>
                <a:rPr lang="en-US" altLang="zh-CN" sz="2200" dirty="0"/>
                <a:t>4.2.5 </a:t>
              </a:r>
              <a:r>
                <a:rPr lang="zh-CN" altLang="en-US" sz="2200" dirty="0"/>
                <a:t>网络设备基本配置命令</a:t>
              </a:r>
            </a:p>
            <a:p>
              <a:pPr>
                <a:lnSpc>
                  <a:spcPts val="3500"/>
                </a:lnSpc>
              </a:pPr>
              <a:r>
                <a:rPr lang="en-US" altLang="zh-CN" sz="2200" dirty="0"/>
                <a:t>4.2.6 </a:t>
              </a:r>
              <a:r>
                <a:rPr lang="zh-CN" altLang="en-US" sz="2200" dirty="0"/>
                <a:t>配置交换机登录方式</a:t>
              </a:r>
            </a:p>
          </p:txBody>
        </p:sp>
        <p:sp>
          <p:nvSpPr>
            <p:cNvPr id="20" name="Freeform 9">
              <a:extLst>
                <a:ext uri="{FF2B5EF4-FFF2-40B4-BE49-F238E27FC236}">
                  <a16:creationId xmlns="" xmlns:a16="http://schemas.microsoft.com/office/drawing/2014/main" id="{0D380BAB-C6C3-4AF9-BED1-09C51B6BF349}"/>
                </a:ext>
              </a:extLst>
            </p:cNvPr>
            <p:cNvSpPr>
              <a:spLocks noChangeArrowheads="1"/>
            </p:cNvSpPr>
            <p:nvPr/>
          </p:nvSpPr>
          <p:spPr bwMode="auto">
            <a:xfrm>
              <a:off x="2405373" y="3401538"/>
              <a:ext cx="1360442" cy="3423156"/>
            </a:xfrm>
            <a:custGeom>
              <a:avLst/>
              <a:gdLst>
                <a:gd name="T0" fmla="*/ 0 w 516"/>
                <a:gd name="T1" fmla="*/ 2147483647 h 1566"/>
                <a:gd name="T2" fmla="*/ 2147483647 w 516"/>
                <a:gd name="T3" fmla="*/ 2147483647 h 1566"/>
                <a:gd name="T4" fmla="*/ 2147483647 w 516"/>
                <a:gd name="T5" fmla="*/ 2147483647 h 1566"/>
                <a:gd name="T6" fmla="*/ 2147483647 w 516"/>
                <a:gd name="T7" fmla="*/ 2147483647 h 1566"/>
                <a:gd name="T8" fmla="*/ 2147483647 w 516"/>
                <a:gd name="T9" fmla="*/ 2147483647 h 1566"/>
                <a:gd name="T10" fmla="*/ 2147483647 w 516"/>
                <a:gd name="T11" fmla="*/ 2147483647 h 1566"/>
                <a:gd name="T12" fmla="*/ 2147483647 w 516"/>
                <a:gd name="T13" fmla="*/ 2147483647 h 1566"/>
                <a:gd name="T14" fmla="*/ 2147483647 w 516"/>
                <a:gd name="T15" fmla="*/ 2147483647 h 1566"/>
                <a:gd name="T16" fmla="*/ 2147483647 w 516"/>
                <a:gd name="T17" fmla="*/ 2147483647 h 1566"/>
                <a:gd name="T18" fmla="*/ 2147483647 w 516"/>
                <a:gd name="T19" fmla="*/ 2147483647 h 1566"/>
                <a:gd name="T20" fmla="*/ 2147483647 w 516"/>
                <a:gd name="T21" fmla="*/ 2147483647 h 1566"/>
                <a:gd name="T22" fmla="*/ 2147483647 w 516"/>
                <a:gd name="T23" fmla="*/ 2147483647 h 1566"/>
                <a:gd name="T24" fmla="*/ 2147483647 w 516"/>
                <a:gd name="T25" fmla="*/ 2147483647 h 1566"/>
                <a:gd name="T26" fmla="*/ 2147483647 w 516"/>
                <a:gd name="T27" fmla="*/ 2147483647 h 1566"/>
                <a:gd name="T28" fmla="*/ 2147483647 w 516"/>
                <a:gd name="T29" fmla="*/ 2147483647 h 1566"/>
                <a:gd name="T30" fmla="*/ 2147483647 w 516"/>
                <a:gd name="T31" fmla="*/ 2147483647 h 1566"/>
                <a:gd name="T32" fmla="*/ 2147483647 w 516"/>
                <a:gd name="T33" fmla="*/ 2147483647 h 1566"/>
                <a:gd name="T34" fmla="*/ 2147483647 w 516"/>
                <a:gd name="T35" fmla="*/ 2147483647 h 1566"/>
                <a:gd name="T36" fmla="*/ 2147483647 w 516"/>
                <a:gd name="T37" fmla="*/ 2147483647 h 1566"/>
                <a:gd name="T38" fmla="*/ 2147483647 w 516"/>
                <a:gd name="T39" fmla="*/ 2147483647 h 1566"/>
                <a:gd name="T40" fmla="*/ 2147483647 w 516"/>
                <a:gd name="T41" fmla="*/ 2147483647 h 1566"/>
                <a:gd name="T42" fmla="*/ 2147483647 w 516"/>
                <a:gd name="T43" fmla="*/ 2147483647 h 1566"/>
                <a:gd name="T44" fmla="*/ 2147483647 w 516"/>
                <a:gd name="T45" fmla="*/ 2147483647 h 1566"/>
                <a:gd name="T46" fmla="*/ 2147483647 w 516"/>
                <a:gd name="T47" fmla="*/ 2147483647 h 1566"/>
                <a:gd name="T48" fmla="*/ 2147483647 w 516"/>
                <a:gd name="T49" fmla="*/ 2147483647 h 1566"/>
                <a:gd name="T50" fmla="*/ 2147483647 w 516"/>
                <a:gd name="T51" fmla="*/ 2147483647 h 1566"/>
                <a:gd name="T52" fmla="*/ 2147483647 w 516"/>
                <a:gd name="T53" fmla="*/ 2147483647 h 1566"/>
                <a:gd name="T54" fmla="*/ 2147483647 w 516"/>
                <a:gd name="T55" fmla="*/ 2147483647 h 1566"/>
                <a:gd name="T56" fmla="*/ 2147483647 w 516"/>
                <a:gd name="T57" fmla="*/ 2147483647 h 1566"/>
                <a:gd name="T58" fmla="*/ 2147483647 w 516"/>
                <a:gd name="T59" fmla="*/ 2147483647 h 1566"/>
                <a:gd name="T60" fmla="*/ 0 w 516"/>
                <a:gd name="T61" fmla="*/ 2147483647 h 15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6"/>
                <a:gd name="T94" fmla="*/ 0 h 1566"/>
                <a:gd name="T95" fmla="*/ 516 w 516"/>
                <a:gd name="T96" fmla="*/ 1566 h 15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6" h="1566">
                  <a:moveTo>
                    <a:pt x="0" y="1561"/>
                  </a:moveTo>
                  <a:cubicBezTo>
                    <a:pt x="0" y="1561"/>
                    <a:pt x="40" y="1341"/>
                    <a:pt x="59" y="1260"/>
                  </a:cubicBezTo>
                  <a:cubicBezTo>
                    <a:pt x="78" y="1179"/>
                    <a:pt x="100" y="1064"/>
                    <a:pt x="109" y="931"/>
                  </a:cubicBezTo>
                  <a:cubicBezTo>
                    <a:pt x="112" y="883"/>
                    <a:pt x="110" y="737"/>
                    <a:pt x="113" y="635"/>
                  </a:cubicBezTo>
                  <a:cubicBezTo>
                    <a:pt x="116" y="533"/>
                    <a:pt x="107" y="498"/>
                    <a:pt x="116" y="435"/>
                  </a:cubicBezTo>
                  <a:cubicBezTo>
                    <a:pt x="123" y="384"/>
                    <a:pt x="117" y="379"/>
                    <a:pt x="118" y="359"/>
                  </a:cubicBezTo>
                  <a:cubicBezTo>
                    <a:pt x="120" y="338"/>
                    <a:pt x="123" y="312"/>
                    <a:pt x="134" y="295"/>
                  </a:cubicBezTo>
                  <a:cubicBezTo>
                    <a:pt x="145" y="278"/>
                    <a:pt x="194" y="215"/>
                    <a:pt x="219" y="191"/>
                  </a:cubicBezTo>
                  <a:cubicBezTo>
                    <a:pt x="244" y="166"/>
                    <a:pt x="326" y="81"/>
                    <a:pt x="326" y="81"/>
                  </a:cubicBezTo>
                  <a:cubicBezTo>
                    <a:pt x="326" y="81"/>
                    <a:pt x="325" y="35"/>
                    <a:pt x="340" y="21"/>
                  </a:cubicBezTo>
                  <a:cubicBezTo>
                    <a:pt x="355" y="5"/>
                    <a:pt x="380" y="0"/>
                    <a:pt x="407" y="6"/>
                  </a:cubicBezTo>
                  <a:cubicBezTo>
                    <a:pt x="435" y="12"/>
                    <a:pt x="452" y="30"/>
                    <a:pt x="464" y="55"/>
                  </a:cubicBezTo>
                  <a:cubicBezTo>
                    <a:pt x="464" y="55"/>
                    <a:pt x="483" y="108"/>
                    <a:pt x="489" y="141"/>
                  </a:cubicBezTo>
                  <a:cubicBezTo>
                    <a:pt x="494" y="173"/>
                    <a:pt x="497" y="182"/>
                    <a:pt x="490" y="220"/>
                  </a:cubicBezTo>
                  <a:cubicBezTo>
                    <a:pt x="482" y="259"/>
                    <a:pt x="471" y="283"/>
                    <a:pt x="470" y="310"/>
                  </a:cubicBezTo>
                  <a:cubicBezTo>
                    <a:pt x="470" y="336"/>
                    <a:pt x="468" y="361"/>
                    <a:pt x="481" y="415"/>
                  </a:cubicBezTo>
                  <a:cubicBezTo>
                    <a:pt x="495" y="468"/>
                    <a:pt x="504" y="533"/>
                    <a:pt x="505" y="545"/>
                  </a:cubicBezTo>
                  <a:cubicBezTo>
                    <a:pt x="506" y="557"/>
                    <a:pt x="516" y="611"/>
                    <a:pt x="513" y="657"/>
                  </a:cubicBezTo>
                  <a:cubicBezTo>
                    <a:pt x="510" y="704"/>
                    <a:pt x="502" y="749"/>
                    <a:pt x="496" y="766"/>
                  </a:cubicBezTo>
                  <a:cubicBezTo>
                    <a:pt x="491" y="783"/>
                    <a:pt x="490" y="790"/>
                    <a:pt x="490" y="792"/>
                  </a:cubicBezTo>
                  <a:cubicBezTo>
                    <a:pt x="490" y="795"/>
                    <a:pt x="490" y="811"/>
                    <a:pt x="488" y="819"/>
                  </a:cubicBezTo>
                  <a:cubicBezTo>
                    <a:pt x="485" y="828"/>
                    <a:pt x="481" y="837"/>
                    <a:pt x="481" y="837"/>
                  </a:cubicBezTo>
                  <a:cubicBezTo>
                    <a:pt x="481" y="837"/>
                    <a:pt x="487" y="856"/>
                    <a:pt x="488" y="871"/>
                  </a:cubicBezTo>
                  <a:cubicBezTo>
                    <a:pt x="489" y="886"/>
                    <a:pt x="495" y="934"/>
                    <a:pt x="485" y="966"/>
                  </a:cubicBezTo>
                  <a:cubicBezTo>
                    <a:pt x="475" y="997"/>
                    <a:pt x="459" y="1022"/>
                    <a:pt x="451" y="1034"/>
                  </a:cubicBezTo>
                  <a:cubicBezTo>
                    <a:pt x="442" y="1045"/>
                    <a:pt x="439" y="1056"/>
                    <a:pt x="435" y="1071"/>
                  </a:cubicBezTo>
                  <a:cubicBezTo>
                    <a:pt x="430" y="1087"/>
                    <a:pt x="428" y="1089"/>
                    <a:pt x="425" y="1116"/>
                  </a:cubicBezTo>
                  <a:cubicBezTo>
                    <a:pt x="421" y="1144"/>
                    <a:pt x="414" y="1194"/>
                    <a:pt x="416" y="1216"/>
                  </a:cubicBezTo>
                  <a:cubicBezTo>
                    <a:pt x="418" y="1238"/>
                    <a:pt x="422" y="1430"/>
                    <a:pt x="423" y="1461"/>
                  </a:cubicBezTo>
                  <a:cubicBezTo>
                    <a:pt x="424" y="1491"/>
                    <a:pt x="416" y="1566"/>
                    <a:pt x="416" y="1566"/>
                  </a:cubicBezTo>
                  <a:lnTo>
                    <a:pt x="0" y="1561"/>
                  </a:ln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 name="Freeform 10">
              <a:extLst>
                <a:ext uri="{FF2B5EF4-FFF2-40B4-BE49-F238E27FC236}">
                  <a16:creationId xmlns="" xmlns:a16="http://schemas.microsoft.com/office/drawing/2014/main" id="{071966AC-FEBD-4B15-B4D7-9F2E705904F3}"/>
                </a:ext>
              </a:extLst>
            </p:cNvPr>
            <p:cNvSpPr>
              <a:spLocks noChangeArrowheads="1"/>
            </p:cNvSpPr>
            <p:nvPr/>
          </p:nvSpPr>
          <p:spPr bwMode="auto">
            <a:xfrm>
              <a:off x="3003882"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0 w 99"/>
                <a:gd name="T11" fmla="*/ 2147483647 h 418"/>
                <a:gd name="T12" fmla="*/ 2147483647 w 99"/>
                <a:gd name="T13" fmla="*/ 2147483647 h 418"/>
                <a:gd name="T14" fmla="*/ 2147483647 w 99"/>
                <a:gd name="T15" fmla="*/ 2147483647 h 418"/>
                <a:gd name="T16" fmla="*/ 2147483647 w 99"/>
                <a:gd name="T17" fmla="*/ 2147483647 h 418"/>
                <a:gd name="T18" fmla="*/ 2147483647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96" y="37"/>
                  </a:moveTo>
                  <a:cubicBezTo>
                    <a:pt x="96" y="37"/>
                    <a:pt x="92" y="81"/>
                    <a:pt x="94" y="90"/>
                  </a:cubicBezTo>
                  <a:cubicBezTo>
                    <a:pt x="96" y="99"/>
                    <a:pt x="92" y="130"/>
                    <a:pt x="93" y="141"/>
                  </a:cubicBezTo>
                  <a:cubicBezTo>
                    <a:pt x="95" y="151"/>
                    <a:pt x="93" y="190"/>
                    <a:pt x="91" y="206"/>
                  </a:cubicBezTo>
                  <a:cubicBezTo>
                    <a:pt x="89" y="222"/>
                    <a:pt x="84" y="260"/>
                    <a:pt x="66" y="300"/>
                  </a:cubicBezTo>
                  <a:cubicBezTo>
                    <a:pt x="49" y="340"/>
                    <a:pt x="0" y="418"/>
                    <a:pt x="0" y="418"/>
                  </a:cubicBezTo>
                  <a:cubicBezTo>
                    <a:pt x="0" y="418"/>
                    <a:pt x="44" y="318"/>
                    <a:pt x="50" y="293"/>
                  </a:cubicBezTo>
                  <a:cubicBezTo>
                    <a:pt x="57" y="268"/>
                    <a:pt x="69" y="164"/>
                    <a:pt x="70" y="135"/>
                  </a:cubicBezTo>
                  <a:cubicBezTo>
                    <a:pt x="71" y="105"/>
                    <a:pt x="87" y="50"/>
                    <a:pt x="89" y="44"/>
                  </a:cubicBezTo>
                  <a:cubicBezTo>
                    <a:pt x="90" y="38"/>
                    <a:pt x="99" y="0"/>
                    <a:pt x="99" y="0"/>
                  </a:cubicBezTo>
                  <a:lnTo>
                    <a:pt x="96"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 name="Freeform 11">
              <a:extLst>
                <a:ext uri="{FF2B5EF4-FFF2-40B4-BE49-F238E27FC236}">
                  <a16:creationId xmlns="" xmlns:a16="http://schemas.microsoft.com/office/drawing/2014/main" id="{9F931828-73B2-4217-8A9B-DB8CC96F4104}"/>
                </a:ext>
              </a:extLst>
            </p:cNvPr>
            <p:cNvSpPr>
              <a:spLocks noChangeArrowheads="1"/>
            </p:cNvSpPr>
            <p:nvPr/>
          </p:nvSpPr>
          <p:spPr bwMode="auto">
            <a:xfrm>
              <a:off x="3294646" y="3420098"/>
              <a:ext cx="297132" cy="241271"/>
            </a:xfrm>
            <a:custGeom>
              <a:avLst/>
              <a:gdLst>
                <a:gd name="T0" fmla="*/ 2147483647 w 113"/>
                <a:gd name="T1" fmla="*/ 2147483647 h 111"/>
                <a:gd name="T2" fmla="*/ 2147483647 w 113"/>
                <a:gd name="T3" fmla="*/ 2147483647 h 111"/>
                <a:gd name="T4" fmla="*/ 2147483647 w 113"/>
                <a:gd name="T5" fmla="*/ 2147483647 h 111"/>
                <a:gd name="T6" fmla="*/ 2147483647 w 113"/>
                <a:gd name="T7" fmla="*/ 2147483647 h 111"/>
                <a:gd name="T8" fmla="*/ 2147483647 w 113"/>
                <a:gd name="T9" fmla="*/ 2147483647 h 111"/>
                <a:gd name="T10" fmla="*/ 2147483647 w 113"/>
                <a:gd name="T11" fmla="*/ 2147483647 h 111"/>
                <a:gd name="T12" fmla="*/ 2147483647 w 113"/>
                <a:gd name="T13" fmla="*/ 2147483647 h 111"/>
                <a:gd name="T14" fmla="*/ 2147483647 w 113"/>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11"/>
                <a:gd name="T26" fmla="*/ 113 w 113"/>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11">
                  <a:moveTo>
                    <a:pt x="1" y="68"/>
                  </a:moveTo>
                  <a:cubicBezTo>
                    <a:pt x="3" y="76"/>
                    <a:pt x="6" y="107"/>
                    <a:pt x="26" y="109"/>
                  </a:cubicBezTo>
                  <a:cubicBezTo>
                    <a:pt x="46" y="111"/>
                    <a:pt x="85" y="108"/>
                    <a:pt x="101" y="100"/>
                  </a:cubicBezTo>
                  <a:cubicBezTo>
                    <a:pt x="110" y="95"/>
                    <a:pt x="113" y="80"/>
                    <a:pt x="108" y="59"/>
                  </a:cubicBezTo>
                  <a:cubicBezTo>
                    <a:pt x="102" y="33"/>
                    <a:pt x="89" y="14"/>
                    <a:pt x="75" y="8"/>
                  </a:cubicBezTo>
                  <a:cubicBezTo>
                    <a:pt x="56" y="0"/>
                    <a:pt x="27" y="3"/>
                    <a:pt x="17" y="13"/>
                  </a:cubicBezTo>
                  <a:cubicBezTo>
                    <a:pt x="6" y="22"/>
                    <a:pt x="2" y="41"/>
                    <a:pt x="1" y="50"/>
                  </a:cubicBezTo>
                  <a:cubicBezTo>
                    <a:pt x="0" y="60"/>
                    <a:pt x="1" y="68"/>
                    <a:pt x="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3" name="Freeform 12">
              <a:extLst>
                <a:ext uri="{FF2B5EF4-FFF2-40B4-BE49-F238E27FC236}">
                  <a16:creationId xmlns="" xmlns:a16="http://schemas.microsoft.com/office/drawing/2014/main" id="{82544A47-7DD1-43F1-BD7E-21508FE81018}"/>
                </a:ext>
              </a:extLst>
            </p:cNvPr>
            <p:cNvSpPr>
              <a:spLocks noChangeArrowheads="1"/>
            </p:cNvSpPr>
            <p:nvPr/>
          </p:nvSpPr>
          <p:spPr bwMode="auto">
            <a:xfrm>
              <a:off x="3307381" y="3943882"/>
              <a:ext cx="237706" cy="43306"/>
            </a:xfrm>
            <a:custGeom>
              <a:avLst/>
              <a:gdLst>
                <a:gd name="T0" fmla="*/ 2147483647 w 90"/>
                <a:gd name="T1" fmla="*/ 2147483647 h 20"/>
                <a:gd name="T2" fmla="*/ 2147483647 w 90"/>
                <a:gd name="T3" fmla="*/ 2147483647 h 20"/>
                <a:gd name="T4" fmla="*/ 2147483647 w 90"/>
                <a:gd name="T5" fmla="*/ 2147483647 h 20"/>
                <a:gd name="T6" fmla="*/ 2147483647 w 90"/>
                <a:gd name="T7" fmla="*/ 2147483647 h 20"/>
                <a:gd name="T8" fmla="*/ 2147483647 w 90"/>
                <a:gd name="T9" fmla="*/ 2147483647 h 20"/>
                <a:gd name="T10" fmla="*/ 0 60000 65536"/>
                <a:gd name="T11" fmla="*/ 0 60000 65536"/>
                <a:gd name="T12" fmla="*/ 0 60000 65536"/>
                <a:gd name="T13" fmla="*/ 0 60000 65536"/>
                <a:gd name="T14" fmla="*/ 0 60000 65536"/>
                <a:gd name="T15" fmla="*/ 0 w 90"/>
                <a:gd name="T16" fmla="*/ 0 h 20"/>
                <a:gd name="T17" fmla="*/ 90 w 90"/>
                <a:gd name="T18" fmla="*/ 20 h 20"/>
              </a:gdLst>
              <a:ahLst/>
              <a:cxnLst>
                <a:cxn ang="T10">
                  <a:pos x="T0" y="T1"/>
                </a:cxn>
                <a:cxn ang="T11">
                  <a:pos x="T2" y="T3"/>
                </a:cxn>
                <a:cxn ang="T12">
                  <a:pos x="T4" y="T5"/>
                </a:cxn>
                <a:cxn ang="T13">
                  <a:pos x="T6" y="T7"/>
                </a:cxn>
                <a:cxn ang="T14">
                  <a:pos x="T8" y="T9"/>
                </a:cxn>
              </a:cxnLst>
              <a:rect l="T15" t="T16" r="T17" b="T18"/>
              <a:pathLst>
                <a:path w="90" h="20">
                  <a:moveTo>
                    <a:pt x="3" y="7"/>
                  </a:moveTo>
                  <a:cubicBezTo>
                    <a:pt x="29" y="20"/>
                    <a:pt x="59" y="16"/>
                    <a:pt x="86" y="11"/>
                  </a:cubicBezTo>
                  <a:cubicBezTo>
                    <a:pt x="90" y="11"/>
                    <a:pt x="88" y="5"/>
                    <a:pt x="85" y="5"/>
                  </a:cubicBezTo>
                  <a:cubicBezTo>
                    <a:pt x="59" y="10"/>
                    <a:pt x="30" y="14"/>
                    <a:pt x="7" y="2"/>
                  </a:cubicBezTo>
                  <a:cubicBezTo>
                    <a:pt x="3" y="0"/>
                    <a:pt x="0" y="6"/>
                    <a:pt x="3"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 name="Freeform 13">
              <a:extLst>
                <a:ext uri="{FF2B5EF4-FFF2-40B4-BE49-F238E27FC236}">
                  <a16:creationId xmlns="" xmlns:a16="http://schemas.microsoft.com/office/drawing/2014/main" id="{E81EAC28-D48D-4F46-A100-D7621CF0BC38}"/>
                </a:ext>
              </a:extLst>
            </p:cNvPr>
            <p:cNvSpPr>
              <a:spLocks noChangeArrowheads="1"/>
            </p:cNvSpPr>
            <p:nvPr/>
          </p:nvSpPr>
          <p:spPr bwMode="auto">
            <a:xfrm>
              <a:off x="3330728" y="3890267"/>
              <a:ext cx="203748" cy="20621"/>
            </a:xfrm>
            <a:custGeom>
              <a:avLst/>
              <a:gdLst>
                <a:gd name="T0" fmla="*/ 2147483647 w 77"/>
                <a:gd name="T1" fmla="*/ 2147483647 h 10"/>
                <a:gd name="T2" fmla="*/ 2147483647 w 77"/>
                <a:gd name="T3" fmla="*/ 2147483647 h 10"/>
                <a:gd name="T4" fmla="*/ 2147483647 w 77"/>
                <a:gd name="T5" fmla="*/ 2147483647 h 10"/>
                <a:gd name="T6" fmla="*/ 2147483647 w 77"/>
                <a:gd name="T7" fmla="*/ 2147483647 h 10"/>
                <a:gd name="T8" fmla="*/ 2147483647 w 77"/>
                <a:gd name="T9" fmla="*/ 2147483647 h 10"/>
                <a:gd name="T10" fmla="*/ 0 60000 65536"/>
                <a:gd name="T11" fmla="*/ 0 60000 65536"/>
                <a:gd name="T12" fmla="*/ 0 60000 65536"/>
                <a:gd name="T13" fmla="*/ 0 60000 65536"/>
                <a:gd name="T14" fmla="*/ 0 60000 65536"/>
                <a:gd name="T15" fmla="*/ 0 w 77"/>
                <a:gd name="T16" fmla="*/ 0 h 10"/>
                <a:gd name="T17" fmla="*/ 77 w 77"/>
                <a:gd name="T18" fmla="*/ 10 h 10"/>
              </a:gdLst>
              <a:ahLst/>
              <a:cxnLst>
                <a:cxn ang="T10">
                  <a:pos x="T0" y="T1"/>
                </a:cxn>
                <a:cxn ang="T11">
                  <a:pos x="T2" y="T3"/>
                </a:cxn>
                <a:cxn ang="T12">
                  <a:pos x="T4" y="T5"/>
                </a:cxn>
                <a:cxn ang="T13">
                  <a:pos x="T6" y="T7"/>
                </a:cxn>
                <a:cxn ang="T14">
                  <a:pos x="T8" y="T9"/>
                </a:cxn>
              </a:cxnLst>
              <a:rect l="T15" t="T16" r="T17" b="T18"/>
              <a:pathLst>
                <a:path w="77" h="10">
                  <a:moveTo>
                    <a:pt x="4" y="9"/>
                  </a:moveTo>
                  <a:cubicBezTo>
                    <a:pt x="27" y="9"/>
                    <a:pt x="50" y="10"/>
                    <a:pt x="73" y="7"/>
                  </a:cubicBezTo>
                  <a:cubicBezTo>
                    <a:pt x="77" y="6"/>
                    <a:pt x="77" y="0"/>
                    <a:pt x="73" y="1"/>
                  </a:cubicBezTo>
                  <a:cubicBezTo>
                    <a:pt x="50" y="3"/>
                    <a:pt x="27" y="3"/>
                    <a:pt x="4" y="3"/>
                  </a:cubicBezTo>
                  <a:cubicBezTo>
                    <a:pt x="0" y="3"/>
                    <a:pt x="0" y="9"/>
                    <a:pt x="4" y="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 name="Freeform 14">
              <a:extLst>
                <a:ext uri="{FF2B5EF4-FFF2-40B4-BE49-F238E27FC236}">
                  <a16:creationId xmlns="" xmlns:a16="http://schemas.microsoft.com/office/drawing/2014/main" id="{F55BD6F9-2066-45F5-BBF1-33314CB260FD}"/>
                </a:ext>
              </a:extLst>
            </p:cNvPr>
            <p:cNvSpPr>
              <a:spLocks noChangeArrowheads="1"/>
            </p:cNvSpPr>
            <p:nvPr/>
          </p:nvSpPr>
          <p:spPr bwMode="auto">
            <a:xfrm>
              <a:off x="3589657" y="5230659"/>
              <a:ext cx="89140" cy="134040"/>
            </a:xfrm>
            <a:custGeom>
              <a:avLst/>
              <a:gdLst>
                <a:gd name="T0" fmla="*/ 2147483647 w 34"/>
                <a:gd name="T1" fmla="*/ 2147483647 h 61"/>
                <a:gd name="T2" fmla="*/ 2147483647 w 34"/>
                <a:gd name="T3" fmla="*/ 2147483647 h 61"/>
                <a:gd name="T4" fmla="*/ 2147483647 w 34"/>
                <a:gd name="T5" fmla="*/ 2147483647 h 61"/>
                <a:gd name="T6" fmla="*/ 2147483647 w 34"/>
                <a:gd name="T7" fmla="*/ 2147483647 h 61"/>
                <a:gd name="T8" fmla="*/ 2147483647 w 34"/>
                <a:gd name="T9" fmla="*/ 2147483647 h 61"/>
                <a:gd name="T10" fmla="*/ 0 60000 65536"/>
                <a:gd name="T11" fmla="*/ 0 60000 65536"/>
                <a:gd name="T12" fmla="*/ 0 60000 65536"/>
                <a:gd name="T13" fmla="*/ 0 60000 65536"/>
                <a:gd name="T14" fmla="*/ 0 60000 65536"/>
                <a:gd name="T15" fmla="*/ 0 w 34"/>
                <a:gd name="T16" fmla="*/ 0 h 61"/>
                <a:gd name="T17" fmla="*/ 34 w 34"/>
                <a:gd name="T18" fmla="*/ 61 h 61"/>
              </a:gdLst>
              <a:ahLst/>
              <a:cxnLst>
                <a:cxn ang="T10">
                  <a:pos x="T0" y="T1"/>
                </a:cxn>
                <a:cxn ang="T11">
                  <a:pos x="T2" y="T3"/>
                </a:cxn>
                <a:cxn ang="T12">
                  <a:pos x="T4" y="T5"/>
                </a:cxn>
                <a:cxn ang="T13">
                  <a:pos x="T6" y="T7"/>
                </a:cxn>
                <a:cxn ang="T14">
                  <a:pos x="T8" y="T9"/>
                </a:cxn>
              </a:cxnLst>
              <a:rect l="T15" t="T16" r="T17" b="T18"/>
              <a:pathLst>
                <a:path w="34" h="61">
                  <a:moveTo>
                    <a:pt x="27" y="4"/>
                  </a:moveTo>
                  <a:cubicBezTo>
                    <a:pt x="22" y="22"/>
                    <a:pt x="15" y="39"/>
                    <a:pt x="3" y="54"/>
                  </a:cubicBezTo>
                  <a:cubicBezTo>
                    <a:pt x="0" y="57"/>
                    <a:pt x="5" y="61"/>
                    <a:pt x="7" y="58"/>
                  </a:cubicBezTo>
                  <a:cubicBezTo>
                    <a:pt x="20" y="43"/>
                    <a:pt x="28" y="24"/>
                    <a:pt x="33" y="5"/>
                  </a:cubicBezTo>
                  <a:cubicBezTo>
                    <a:pt x="34" y="2"/>
                    <a:pt x="28" y="0"/>
                    <a:pt x="27" y="4"/>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6" name="Freeform 15">
              <a:extLst>
                <a:ext uri="{FF2B5EF4-FFF2-40B4-BE49-F238E27FC236}">
                  <a16:creationId xmlns="" xmlns:a16="http://schemas.microsoft.com/office/drawing/2014/main" id="{8315EAD6-B1CA-451A-959C-48AF49E15DB5}"/>
                </a:ext>
              </a:extLst>
            </p:cNvPr>
            <p:cNvSpPr>
              <a:spLocks noChangeArrowheads="1"/>
            </p:cNvSpPr>
            <p:nvPr/>
          </p:nvSpPr>
          <p:spPr bwMode="auto">
            <a:xfrm>
              <a:off x="3044206" y="4051114"/>
              <a:ext cx="133710" cy="55678"/>
            </a:xfrm>
            <a:custGeom>
              <a:avLst/>
              <a:gdLst>
                <a:gd name="T0" fmla="*/ 2147483647 w 51"/>
                <a:gd name="T1" fmla="*/ 2147483647 h 26"/>
                <a:gd name="T2" fmla="*/ 2147483647 w 51"/>
                <a:gd name="T3" fmla="*/ 2147483647 h 26"/>
                <a:gd name="T4" fmla="*/ 2147483647 w 51"/>
                <a:gd name="T5" fmla="*/ 2147483647 h 26"/>
                <a:gd name="T6" fmla="*/ 2147483647 w 51"/>
                <a:gd name="T7" fmla="*/ 2147483647 h 26"/>
                <a:gd name="T8" fmla="*/ 2147483647 w 51"/>
                <a:gd name="T9" fmla="*/ 2147483647 h 26"/>
                <a:gd name="T10" fmla="*/ 0 60000 65536"/>
                <a:gd name="T11" fmla="*/ 0 60000 65536"/>
                <a:gd name="T12" fmla="*/ 0 60000 65536"/>
                <a:gd name="T13" fmla="*/ 0 60000 65536"/>
                <a:gd name="T14" fmla="*/ 0 60000 65536"/>
                <a:gd name="T15" fmla="*/ 0 w 51"/>
                <a:gd name="T16" fmla="*/ 0 h 26"/>
                <a:gd name="T17" fmla="*/ 51 w 51"/>
                <a:gd name="T18" fmla="*/ 26 h 26"/>
              </a:gdLst>
              <a:ahLst/>
              <a:cxnLst>
                <a:cxn ang="T10">
                  <a:pos x="T0" y="T1"/>
                </a:cxn>
                <a:cxn ang="T11">
                  <a:pos x="T2" y="T3"/>
                </a:cxn>
                <a:cxn ang="T12">
                  <a:pos x="T4" y="T5"/>
                </a:cxn>
                <a:cxn ang="T13">
                  <a:pos x="T6" y="T7"/>
                </a:cxn>
                <a:cxn ang="T14">
                  <a:pos x="T8" y="T9"/>
                </a:cxn>
              </a:cxnLst>
              <a:rect l="T15" t="T16" r="T17" b="T18"/>
              <a:pathLst>
                <a:path w="51" h="26">
                  <a:moveTo>
                    <a:pt x="48" y="19"/>
                  </a:moveTo>
                  <a:cubicBezTo>
                    <a:pt x="38" y="8"/>
                    <a:pt x="19" y="0"/>
                    <a:pt x="4" y="4"/>
                  </a:cubicBezTo>
                  <a:cubicBezTo>
                    <a:pt x="0" y="5"/>
                    <a:pt x="2" y="11"/>
                    <a:pt x="6" y="10"/>
                  </a:cubicBezTo>
                  <a:cubicBezTo>
                    <a:pt x="19" y="6"/>
                    <a:pt x="35" y="14"/>
                    <a:pt x="44" y="23"/>
                  </a:cubicBezTo>
                  <a:cubicBezTo>
                    <a:pt x="47" y="26"/>
                    <a:pt x="51" y="22"/>
                    <a:pt x="48" y="1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 name="Freeform 16">
              <a:extLst>
                <a:ext uri="{FF2B5EF4-FFF2-40B4-BE49-F238E27FC236}">
                  <a16:creationId xmlns="" xmlns:a16="http://schemas.microsoft.com/office/drawing/2014/main" id="{13B08179-D272-4EF3-942E-413A5148B9F5}"/>
                </a:ext>
              </a:extLst>
            </p:cNvPr>
            <p:cNvSpPr>
              <a:spLocks noChangeArrowheads="1"/>
            </p:cNvSpPr>
            <p:nvPr/>
          </p:nvSpPr>
          <p:spPr bwMode="auto">
            <a:xfrm>
              <a:off x="3143959" y="4009871"/>
              <a:ext cx="42447" cy="30933"/>
            </a:xfrm>
            <a:custGeom>
              <a:avLst/>
              <a:gdLst>
                <a:gd name="T0" fmla="*/ 2147483647 w 16"/>
                <a:gd name="T1" fmla="*/ 2147483647 h 14"/>
                <a:gd name="T2" fmla="*/ 2147483647 w 16"/>
                <a:gd name="T3" fmla="*/ 2147483647 h 14"/>
                <a:gd name="T4" fmla="*/ 2147483647 w 16"/>
                <a:gd name="T5" fmla="*/ 2147483647 h 14"/>
                <a:gd name="T6" fmla="*/ 2147483647 w 16"/>
                <a:gd name="T7" fmla="*/ 2147483647 h 14"/>
                <a:gd name="T8" fmla="*/ 2147483647 w 16"/>
                <a:gd name="T9" fmla="*/ 2147483647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7"/>
                  </a:moveTo>
                  <a:cubicBezTo>
                    <a:pt x="11" y="5"/>
                    <a:pt x="9" y="3"/>
                    <a:pt x="5" y="2"/>
                  </a:cubicBezTo>
                  <a:cubicBezTo>
                    <a:pt x="1" y="0"/>
                    <a:pt x="0" y="6"/>
                    <a:pt x="4" y="8"/>
                  </a:cubicBezTo>
                  <a:cubicBezTo>
                    <a:pt x="6" y="8"/>
                    <a:pt x="8" y="10"/>
                    <a:pt x="9" y="12"/>
                  </a:cubicBezTo>
                  <a:cubicBezTo>
                    <a:pt x="12" y="14"/>
                    <a:pt x="16" y="10"/>
                    <a:pt x="14"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 name="Freeform 17">
              <a:extLst>
                <a:ext uri="{FF2B5EF4-FFF2-40B4-BE49-F238E27FC236}">
                  <a16:creationId xmlns="" xmlns:a16="http://schemas.microsoft.com/office/drawing/2014/main" id="{8725D010-E6CB-4817-AB0B-3E88B5C94BB5}"/>
                </a:ext>
              </a:extLst>
            </p:cNvPr>
            <p:cNvSpPr>
              <a:spLocks noChangeArrowheads="1"/>
            </p:cNvSpPr>
            <p:nvPr/>
          </p:nvSpPr>
          <p:spPr bwMode="auto">
            <a:xfrm>
              <a:off x="9082361" y="3401538"/>
              <a:ext cx="1290403" cy="3258184"/>
            </a:xfrm>
            <a:custGeom>
              <a:avLst/>
              <a:gdLst>
                <a:gd name="T0" fmla="*/ 2147483647 w 490"/>
                <a:gd name="T1" fmla="*/ 2147483647 h 1491"/>
                <a:gd name="T2" fmla="*/ 2147483647 w 490"/>
                <a:gd name="T3" fmla="*/ 2147483647 h 1491"/>
                <a:gd name="T4" fmla="*/ 2147483647 w 490"/>
                <a:gd name="T5" fmla="*/ 2147483647 h 1491"/>
                <a:gd name="T6" fmla="*/ 2147483647 w 490"/>
                <a:gd name="T7" fmla="*/ 2147483647 h 1491"/>
                <a:gd name="T8" fmla="*/ 2147483647 w 490"/>
                <a:gd name="T9" fmla="*/ 2147483647 h 1491"/>
                <a:gd name="T10" fmla="*/ 2147483647 w 490"/>
                <a:gd name="T11" fmla="*/ 2147483647 h 1491"/>
                <a:gd name="T12" fmla="*/ 2147483647 w 490"/>
                <a:gd name="T13" fmla="*/ 2147483647 h 1491"/>
                <a:gd name="T14" fmla="*/ 2147483647 w 490"/>
                <a:gd name="T15" fmla="*/ 2147483647 h 1491"/>
                <a:gd name="T16" fmla="*/ 2147483647 w 490"/>
                <a:gd name="T17" fmla="*/ 2147483647 h 1491"/>
                <a:gd name="T18" fmla="*/ 2147483647 w 490"/>
                <a:gd name="T19" fmla="*/ 2147483647 h 1491"/>
                <a:gd name="T20" fmla="*/ 2147483647 w 490"/>
                <a:gd name="T21" fmla="*/ 2147483647 h 1491"/>
                <a:gd name="T22" fmla="*/ 2147483647 w 490"/>
                <a:gd name="T23" fmla="*/ 2147483647 h 1491"/>
                <a:gd name="T24" fmla="*/ 2147483647 w 490"/>
                <a:gd name="T25" fmla="*/ 2147483647 h 1491"/>
                <a:gd name="T26" fmla="*/ 2147483647 w 490"/>
                <a:gd name="T27" fmla="*/ 2147483647 h 1491"/>
                <a:gd name="T28" fmla="*/ 2147483647 w 490"/>
                <a:gd name="T29" fmla="*/ 2147483647 h 1491"/>
                <a:gd name="T30" fmla="*/ 2147483647 w 490"/>
                <a:gd name="T31" fmla="*/ 2147483647 h 1491"/>
                <a:gd name="T32" fmla="*/ 2147483647 w 490"/>
                <a:gd name="T33" fmla="*/ 2147483647 h 1491"/>
                <a:gd name="T34" fmla="*/ 2147483647 w 490"/>
                <a:gd name="T35" fmla="*/ 2147483647 h 1491"/>
                <a:gd name="T36" fmla="*/ 2147483647 w 490"/>
                <a:gd name="T37" fmla="*/ 2147483647 h 1491"/>
                <a:gd name="T38" fmla="*/ 2147483647 w 490"/>
                <a:gd name="T39" fmla="*/ 2147483647 h 1491"/>
                <a:gd name="T40" fmla="*/ 2147483647 w 490"/>
                <a:gd name="T41" fmla="*/ 2147483647 h 1491"/>
                <a:gd name="T42" fmla="*/ 2147483647 w 490"/>
                <a:gd name="T43" fmla="*/ 2147483647 h 1491"/>
                <a:gd name="T44" fmla="*/ 2147483647 w 490"/>
                <a:gd name="T45" fmla="*/ 2147483647 h 1491"/>
                <a:gd name="T46" fmla="*/ 2147483647 w 490"/>
                <a:gd name="T47" fmla="*/ 2147483647 h 1491"/>
                <a:gd name="T48" fmla="*/ 2147483647 w 490"/>
                <a:gd name="T49" fmla="*/ 2147483647 h 1491"/>
                <a:gd name="T50" fmla="*/ 2147483647 w 490"/>
                <a:gd name="T51" fmla="*/ 2147483647 h 1491"/>
                <a:gd name="T52" fmla="*/ 2147483647 w 490"/>
                <a:gd name="T53" fmla="*/ 2147483647 h 1491"/>
                <a:gd name="T54" fmla="*/ 2147483647 w 490"/>
                <a:gd name="T55" fmla="*/ 2147483647 h 1491"/>
                <a:gd name="T56" fmla="*/ 2147483647 w 490"/>
                <a:gd name="T57" fmla="*/ 2147483647 h 14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0"/>
                <a:gd name="T88" fmla="*/ 0 h 1491"/>
                <a:gd name="T89" fmla="*/ 490 w 490"/>
                <a:gd name="T90" fmla="*/ 1491 h 14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0" h="1491">
                  <a:moveTo>
                    <a:pt x="471" y="1333"/>
                  </a:moveTo>
                  <a:cubicBezTo>
                    <a:pt x="452" y="1252"/>
                    <a:pt x="415" y="1064"/>
                    <a:pt x="407" y="931"/>
                  </a:cubicBezTo>
                  <a:cubicBezTo>
                    <a:pt x="404" y="883"/>
                    <a:pt x="406" y="737"/>
                    <a:pt x="403" y="635"/>
                  </a:cubicBezTo>
                  <a:cubicBezTo>
                    <a:pt x="399" y="533"/>
                    <a:pt x="409" y="498"/>
                    <a:pt x="399" y="435"/>
                  </a:cubicBezTo>
                  <a:cubicBezTo>
                    <a:pt x="392" y="384"/>
                    <a:pt x="398" y="379"/>
                    <a:pt x="397" y="359"/>
                  </a:cubicBezTo>
                  <a:cubicBezTo>
                    <a:pt x="396" y="338"/>
                    <a:pt x="393" y="312"/>
                    <a:pt x="382" y="295"/>
                  </a:cubicBezTo>
                  <a:cubicBezTo>
                    <a:pt x="371" y="278"/>
                    <a:pt x="322" y="215"/>
                    <a:pt x="297" y="191"/>
                  </a:cubicBezTo>
                  <a:cubicBezTo>
                    <a:pt x="272" y="166"/>
                    <a:pt x="189" y="81"/>
                    <a:pt x="189" y="81"/>
                  </a:cubicBezTo>
                  <a:cubicBezTo>
                    <a:pt x="189" y="81"/>
                    <a:pt x="190" y="35"/>
                    <a:pt x="176" y="21"/>
                  </a:cubicBezTo>
                  <a:cubicBezTo>
                    <a:pt x="161" y="5"/>
                    <a:pt x="136" y="0"/>
                    <a:pt x="108" y="6"/>
                  </a:cubicBezTo>
                  <a:cubicBezTo>
                    <a:pt x="81" y="12"/>
                    <a:pt x="64" y="30"/>
                    <a:pt x="51" y="55"/>
                  </a:cubicBezTo>
                  <a:cubicBezTo>
                    <a:pt x="51" y="55"/>
                    <a:pt x="33" y="108"/>
                    <a:pt x="27" y="141"/>
                  </a:cubicBezTo>
                  <a:cubicBezTo>
                    <a:pt x="21" y="173"/>
                    <a:pt x="19" y="182"/>
                    <a:pt x="26" y="220"/>
                  </a:cubicBezTo>
                  <a:cubicBezTo>
                    <a:pt x="33" y="259"/>
                    <a:pt x="45" y="283"/>
                    <a:pt x="45" y="310"/>
                  </a:cubicBezTo>
                  <a:cubicBezTo>
                    <a:pt x="46" y="336"/>
                    <a:pt x="48" y="361"/>
                    <a:pt x="34" y="415"/>
                  </a:cubicBezTo>
                  <a:cubicBezTo>
                    <a:pt x="21" y="468"/>
                    <a:pt x="11" y="533"/>
                    <a:pt x="10" y="545"/>
                  </a:cubicBezTo>
                  <a:cubicBezTo>
                    <a:pt x="9" y="557"/>
                    <a:pt x="0" y="611"/>
                    <a:pt x="3" y="657"/>
                  </a:cubicBezTo>
                  <a:cubicBezTo>
                    <a:pt x="5" y="704"/>
                    <a:pt x="13" y="749"/>
                    <a:pt x="19" y="766"/>
                  </a:cubicBezTo>
                  <a:cubicBezTo>
                    <a:pt x="25" y="783"/>
                    <a:pt x="26" y="790"/>
                    <a:pt x="26" y="792"/>
                  </a:cubicBezTo>
                  <a:cubicBezTo>
                    <a:pt x="26" y="795"/>
                    <a:pt x="25" y="811"/>
                    <a:pt x="28" y="819"/>
                  </a:cubicBezTo>
                  <a:cubicBezTo>
                    <a:pt x="31" y="828"/>
                    <a:pt x="34" y="837"/>
                    <a:pt x="34" y="837"/>
                  </a:cubicBezTo>
                  <a:cubicBezTo>
                    <a:pt x="34" y="837"/>
                    <a:pt x="29" y="856"/>
                    <a:pt x="28" y="871"/>
                  </a:cubicBezTo>
                  <a:cubicBezTo>
                    <a:pt x="27" y="886"/>
                    <a:pt x="21" y="934"/>
                    <a:pt x="31" y="966"/>
                  </a:cubicBezTo>
                  <a:cubicBezTo>
                    <a:pt x="40" y="997"/>
                    <a:pt x="56" y="1022"/>
                    <a:pt x="65" y="1034"/>
                  </a:cubicBezTo>
                  <a:cubicBezTo>
                    <a:pt x="73" y="1045"/>
                    <a:pt x="76" y="1056"/>
                    <a:pt x="81" y="1071"/>
                  </a:cubicBezTo>
                  <a:cubicBezTo>
                    <a:pt x="86" y="1087"/>
                    <a:pt x="87" y="1089"/>
                    <a:pt x="91" y="1116"/>
                  </a:cubicBezTo>
                  <a:cubicBezTo>
                    <a:pt x="94" y="1144"/>
                    <a:pt x="101" y="1194"/>
                    <a:pt x="100" y="1216"/>
                  </a:cubicBezTo>
                  <a:cubicBezTo>
                    <a:pt x="98" y="1238"/>
                    <a:pt x="93" y="1430"/>
                    <a:pt x="92" y="1461"/>
                  </a:cubicBezTo>
                  <a:cubicBezTo>
                    <a:pt x="91" y="1491"/>
                    <a:pt x="490" y="1414"/>
                    <a:pt x="471" y="1333"/>
                  </a:cubicBez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 name="Freeform 18">
              <a:extLst>
                <a:ext uri="{FF2B5EF4-FFF2-40B4-BE49-F238E27FC236}">
                  <a16:creationId xmlns="" xmlns:a16="http://schemas.microsoft.com/office/drawing/2014/main" id="{215C4FC3-09C0-4E78-B158-24E984210493}"/>
                </a:ext>
              </a:extLst>
            </p:cNvPr>
            <p:cNvSpPr>
              <a:spLocks noChangeArrowheads="1"/>
            </p:cNvSpPr>
            <p:nvPr/>
          </p:nvSpPr>
          <p:spPr bwMode="auto">
            <a:xfrm>
              <a:off x="9583241"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2147483647 w 99"/>
                <a:gd name="T11" fmla="*/ 2147483647 h 418"/>
                <a:gd name="T12" fmla="*/ 2147483647 w 99"/>
                <a:gd name="T13" fmla="*/ 2147483647 h 418"/>
                <a:gd name="T14" fmla="*/ 2147483647 w 99"/>
                <a:gd name="T15" fmla="*/ 2147483647 h 418"/>
                <a:gd name="T16" fmla="*/ 2147483647 w 99"/>
                <a:gd name="T17" fmla="*/ 2147483647 h 418"/>
                <a:gd name="T18" fmla="*/ 0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3" y="37"/>
                  </a:moveTo>
                  <a:cubicBezTo>
                    <a:pt x="3" y="37"/>
                    <a:pt x="6" y="81"/>
                    <a:pt x="4" y="90"/>
                  </a:cubicBezTo>
                  <a:cubicBezTo>
                    <a:pt x="3" y="99"/>
                    <a:pt x="6" y="130"/>
                    <a:pt x="5" y="141"/>
                  </a:cubicBezTo>
                  <a:cubicBezTo>
                    <a:pt x="4" y="151"/>
                    <a:pt x="5" y="190"/>
                    <a:pt x="7" y="206"/>
                  </a:cubicBezTo>
                  <a:cubicBezTo>
                    <a:pt x="9" y="222"/>
                    <a:pt x="15" y="260"/>
                    <a:pt x="32" y="300"/>
                  </a:cubicBezTo>
                  <a:cubicBezTo>
                    <a:pt x="49" y="340"/>
                    <a:pt x="99" y="418"/>
                    <a:pt x="99" y="418"/>
                  </a:cubicBezTo>
                  <a:cubicBezTo>
                    <a:pt x="99" y="418"/>
                    <a:pt x="55" y="318"/>
                    <a:pt x="48" y="293"/>
                  </a:cubicBezTo>
                  <a:cubicBezTo>
                    <a:pt x="41" y="268"/>
                    <a:pt x="30" y="164"/>
                    <a:pt x="29" y="135"/>
                  </a:cubicBezTo>
                  <a:cubicBezTo>
                    <a:pt x="28" y="105"/>
                    <a:pt x="11" y="50"/>
                    <a:pt x="10" y="44"/>
                  </a:cubicBezTo>
                  <a:cubicBezTo>
                    <a:pt x="8" y="38"/>
                    <a:pt x="0" y="0"/>
                    <a:pt x="0" y="0"/>
                  </a:cubicBezTo>
                  <a:lnTo>
                    <a:pt x="3"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 name="Freeform 19">
              <a:extLst>
                <a:ext uri="{FF2B5EF4-FFF2-40B4-BE49-F238E27FC236}">
                  <a16:creationId xmlns="" xmlns:a16="http://schemas.microsoft.com/office/drawing/2014/main" id="{9C92C0AC-ACC8-4A68-92B7-FCC4F1AE5657}"/>
                </a:ext>
              </a:extLst>
            </p:cNvPr>
            <p:cNvSpPr>
              <a:spLocks noChangeArrowheads="1"/>
            </p:cNvSpPr>
            <p:nvPr/>
          </p:nvSpPr>
          <p:spPr bwMode="auto">
            <a:xfrm>
              <a:off x="9256395" y="3420098"/>
              <a:ext cx="295011" cy="241271"/>
            </a:xfrm>
            <a:custGeom>
              <a:avLst/>
              <a:gdLst>
                <a:gd name="T0" fmla="*/ 2147483647 w 112"/>
                <a:gd name="T1" fmla="*/ 2147483647 h 111"/>
                <a:gd name="T2" fmla="*/ 2147483647 w 112"/>
                <a:gd name="T3" fmla="*/ 2147483647 h 111"/>
                <a:gd name="T4" fmla="*/ 2147483647 w 112"/>
                <a:gd name="T5" fmla="*/ 2147483647 h 111"/>
                <a:gd name="T6" fmla="*/ 2147483647 w 112"/>
                <a:gd name="T7" fmla="*/ 2147483647 h 111"/>
                <a:gd name="T8" fmla="*/ 2147483647 w 112"/>
                <a:gd name="T9" fmla="*/ 2147483647 h 111"/>
                <a:gd name="T10" fmla="*/ 2147483647 w 112"/>
                <a:gd name="T11" fmla="*/ 2147483647 h 111"/>
                <a:gd name="T12" fmla="*/ 2147483647 w 112"/>
                <a:gd name="T13" fmla="*/ 2147483647 h 111"/>
                <a:gd name="T14" fmla="*/ 2147483647 w 112"/>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111"/>
                <a:gd name="T26" fmla="*/ 112 w 112"/>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111">
                  <a:moveTo>
                    <a:pt x="111" y="68"/>
                  </a:moveTo>
                  <a:cubicBezTo>
                    <a:pt x="110" y="76"/>
                    <a:pt x="106" y="107"/>
                    <a:pt x="86" y="109"/>
                  </a:cubicBezTo>
                  <a:cubicBezTo>
                    <a:pt x="67" y="111"/>
                    <a:pt x="27" y="108"/>
                    <a:pt x="12" y="100"/>
                  </a:cubicBezTo>
                  <a:cubicBezTo>
                    <a:pt x="3" y="95"/>
                    <a:pt x="0" y="80"/>
                    <a:pt x="4" y="59"/>
                  </a:cubicBezTo>
                  <a:cubicBezTo>
                    <a:pt x="11" y="33"/>
                    <a:pt x="24" y="14"/>
                    <a:pt x="38" y="8"/>
                  </a:cubicBezTo>
                  <a:cubicBezTo>
                    <a:pt x="57" y="0"/>
                    <a:pt x="85" y="3"/>
                    <a:pt x="96" y="13"/>
                  </a:cubicBezTo>
                  <a:cubicBezTo>
                    <a:pt x="107" y="22"/>
                    <a:pt x="111" y="41"/>
                    <a:pt x="111" y="50"/>
                  </a:cubicBezTo>
                  <a:cubicBezTo>
                    <a:pt x="112" y="60"/>
                    <a:pt x="111" y="68"/>
                    <a:pt x="11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 name="Freeform 20">
              <a:extLst>
                <a:ext uri="{FF2B5EF4-FFF2-40B4-BE49-F238E27FC236}">
                  <a16:creationId xmlns="" xmlns:a16="http://schemas.microsoft.com/office/drawing/2014/main" id="{B8BA6A4E-13B4-43D2-B7AE-F374C9EED917}"/>
                </a:ext>
              </a:extLst>
            </p:cNvPr>
            <p:cNvSpPr>
              <a:spLocks noChangeArrowheads="1"/>
            </p:cNvSpPr>
            <p:nvPr/>
          </p:nvSpPr>
          <p:spPr bwMode="auto">
            <a:xfrm>
              <a:off x="9300964" y="3943882"/>
              <a:ext cx="239829" cy="43306"/>
            </a:xfrm>
            <a:custGeom>
              <a:avLst/>
              <a:gdLst>
                <a:gd name="T0" fmla="*/ 2147483647 w 91"/>
                <a:gd name="T1" fmla="*/ 2147483647 h 20"/>
                <a:gd name="T2" fmla="*/ 2147483647 w 91"/>
                <a:gd name="T3" fmla="*/ 2147483647 h 20"/>
                <a:gd name="T4" fmla="*/ 2147483647 w 91"/>
                <a:gd name="T5" fmla="*/ 2147483647 h 20"/>
                <a:gd name="T6" fmla="*/ 2147483647 w 91"/>
                <a:gd name="T7" fmla="*/ 2147483647 h 20"/>
                <a:gd name="T8" fmla="*/ 2147483647 w 91"/>
                <a:gd name="T9" fmla="*/ 2147483647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84" y="2"/>
                  </a:moveTo>
                  <a:cubicBezTo>
                    <a:pt x="60" y="14"/>
                    <a:pt x="31" y="10"/>
                    <a:pt x="6" y="5"/>
                  </a:cubicBezTo>
                  <a:cubicBezTo>
                    <a:pt x="2" y="5"/>
                    <a:pt x="0" y="11"/>
                    <a:pt x="4" y="11"/>
                  </a:cubicBezTo>
                  <a:cubicBezTo>
                    <a:pt x="31" y="16"/>
                    <a:pt x="61" y="20"/>
                    <a:pt x="87" y="7"/>
                  </a:cubicBezTo>
                  <a:cubicBezTo>
                    <a:pt x="91" y="6"/>
                    <a:pt x="88" y="0"/>
                    <a:pt x="84" y="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 name="Freeform 21">
              <a:extLst>
                <a:ext uri="{FF2B5EF4-FFF2-40B4-BE49-F238E27FC236}">
                  <a16:creationId xmlns="" xmlns:a16="http://schemas.microsoft.com/office/drawing/2014/main" id="{0574510A-F89A-4E5C-AF52-C6CBC7093169}"/>
                </a:ext>
              </a:extLst>
            </p:cNvPr>
            <p:cNvSpPr>
              <a:spLocks noChangeArrowheads="1"/>
            </p:cNvSpPr>
            <p:nvPr/>
          </p:nvSpPr>
          <p:spPr bwMode="auto">
            <a:xfrm>
              <a:off x="9311577" y="3890267"/>
              <a:ext cx="205871" cy="20621"/>
            </a:xfrm>
            <a:custGeom>
              <a:avLst/>
              <a:gdLst>
                <a:gd name="T0" fmla="*/ 2147483647 w 78"/>
                <a:gd name="T1" fmla="*/ 2147483647 h 10"/>
                <a:gd name="T2" fmla="*/ 2147483647 w 78"/>
                <a:gd name="T3" fmla="*/ 2147483647 h 10"/>
                <a:gd name="T4" fmla="*/ 2147483647 w 78"/>
                <a:gd name="T5" fmla="*/ 2147483647 h 10"/>
                <a:gd name="T6" fmla="*/ 2147483647 w 78"/>
                <a:gd name="T7" fmla="*/ 2147483647 h 10"/>
                <a:gd name="T8" fmla="*/ 2147483647 w 78"/>
                <a:gd name="T9" fmla="*/ 2147483647 h 10"/>
                <a:gd name="T10" fmla="*/ 0 60000 65536"/>
                <a:gd name="T11" fmla="*/ 0 60000 65536"/>
                <a:gd name="T12" fmla="*/ 0 60000 65536"/>
                <a:gd name="T13" fmla="*/ 0 60000 65536"/>
                <a:gd name="T14" fmla="*/ 0 60000 65536"/>
                <a:gd name="T15" fmla="*/ 0 w 78"/>
                <a:gd name="T16" fmla="*/ 0 h 10"/>
                <a:gd name="T17" fmla="*/ 78 w 78"/>
                <a:gd name="T18" fmla="*/ 10 h 10"/>
              </a:gdLst>
              <a:ahLst/>
              <a:cxnLst>
                <a:cxn ang="T10">
                  <a:pos x="T0" y="T1"/>
                </a:cxn>
                <a:cxn ang="T11">
                  <a:pos x="T2" y="T3"/>
                </a:cxn>
                <a:cxn ang="T12">
                  <a:pos x="T4" y="T5"/>
                </a:cxn>
                <a:cxn ang="T13">
                  <a:pos x="T6" y="T7"/>
                </a:cxn>
                <a:cxn ang="T14">
                  <a:pos x="T8" y="T9"/>
                </a:cxn>
              </a:cxnLst>
              <a:rect l="T15" t="T16" r="T17" b="T18"/>
              <a:pathLst>
                <a:path w="78" h="10">
                  <a:moveTo>
                    <a:pt x="74" y="3"/>
                  </a:moveTo>
                  <a:cubicBezTo>
                    <a:pt x="51" y="3"/>
                    <a:pt x="27" y="3"/>
                    <a:pt x="4" y="1"/>
                  </a:cubicBezTo>
                  <a:cubicBezTo>
                    <a:pt x="0" y="0"/>
                    <a:pt x="0" y="6"/>
                    <a:pt x="4" y="7"/>
                  </a:cubicBezTo>
                  <a:cubicBezTo>
                    <a:pt x="27" y="10"/>
                    <a:pt x="51" y="9"/>
                    <a:pt x="74" y="9"/>
                  </a:cubicBezTo>
                  <a:cubicBezTo>
                    <a:pt x="78" y="9"/>
                    <a:pt x="78" y="3"/>
                    <a:pt x="74" y="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 name="Freeform 22">
              <a:extLst>
                <a:ext uri="{FF2B5EF4-FFF2-40B4-BE49-F238E27FC236}">
                  <a16:creationId xmlns="" xmlns:a16="http://schemas.microsoft.com/office/drawing/2014/main" id="{21946338-4C3B-4802-9134-A8E59C673ACC}"/>
                </a:ext>
              </a:extLst>
            </p:cNvPr>
            <p:cNvSpPr>
              <a:spLocks noChangeArrowheads="1"/>
            </p:cNvSpPr>
            <p:nvPr/>
          </p:nvSpPr>
          <p:spPr bwMode="auto">
            <a:xfrm>
              <a:off x="9169377" y="5230659"/>
              <a:ext cx="87018" cy="134040"/>
            </a:xfrm>
            <a:custGeom>
              <a:avLst/>
              <a:gdLst>
                <a:gd name="T0" fmla="*/ 2147483647 w 33"/>
                <a:gd name="T1" fmla="*/ 2147483647 h 61"/>
                <a:gd name="T2" fmla="*/ 2147483647 w 33"/>
                <a:gd name="T3" fmla="*/ 2147483647 h 61"/>
                <a:gd name="T4" fmla="*/ 2147483647 w 33"/>
                <a:gd name="T5" fmla="*/ 2147483647 h 61"/>
                <a:gd name="T6" fmla="*/ 2147483647 w 33"/>
                <a:gd name="T7" fmla="*/ 2147483647 h 61"/>
                <a:gd name="T8" fmla="*/ 2147483647 w 33"/>
                <a:gd name="T9" fmla="*/ 2147483647 h 61"/>
                <a:gd name="T10" fmla="*/ 0 60000 65536"/>
                <a:gd name="T11" fmla="*/ 0 60000 65536"/>
                <a:gd name="T12" fmla="*/ 0 60000 65536"/>
                <a:gd name="T13" fmla="*/ 0 60000 65536"/>
                <a:gd name="T14" fmla="*/ 0 60000 65536"/>
                <a:gd name="T15" fmla="*/ 0 w 33"/>
                <a:gd name="T16" fmla="*/ 0 h 61"/>
                <a:gd name="T17" fmla="*/ 33 w 33"/>
                <a:gd name="T18" fmla="*/ 61 h 61"/>
              </a:gdLst>
              <a:ahLst/>
              <a:cxnLst>
                <a:cxn ang="T10">
                  <a:pos x="T0" y="T1"/>
                </a:cxn>
                <a:cxn ang="T11">
                  <a:pos x="T2" y="T3"/>
                </a:cxn>
                <a:cxn ang="T12">
                  <a:pos x="T4" y="T5"/>
                </a:cxn>
                <a:cxn ang="T13">
                  <a:pos x="T6" y="T7"/>
                </a:cxn>
                <a:cxn ang="T14">
                  <a:pos x="T8" y="T9"/>
                </a:cxn>
              </a:cxnLst>
              <a:rect l="T15" t="T16" r="T17" b="T18"/>
              <a:pathLst>
                <a:path w="33" h="61">
                  <a:moveTo>
                    <a:pt x="1" y="5"/>
                  </a:moveTo>
                  <a:cubicBezTo>
                    <a:pt x="5" y="24"/>
                    <a:pt x="14" y="43"/>
                    <a:pt x="26" y="58"/>
                  </a:cubicBezTo>
                  <a:cubicBezTo>
                    <a:pt x="29" y="61"/>
                    <a:pt x="33" y="57"/>
                    <a:pt x="31" y="54"/>
                  </a:cubicBezTo>
                  <a:cubicBezTo>
                    <a:pt x="19" y="39"/>
                    <a:pt x="11" y="22"/>
                    <a:pt x="7" y="4"/>
                  </a:cubicBezTo>
                  <a:cubicBezTo>
                    <a:pt x="6" y="0"/>
                    <a:pt x="0" y="2"/>
                    <a:pt x="1" y="5"/>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 name="Freeform 23">
              <a:extLst>
                <a:ext uri="{FF2B5EF4-FFF2-40B4-BE49-F238E27FC236}">
                  <a16:creationId xmlns="" xmlns:a16="http://schemas.microsoft.com/office/drawing/2014/main" id="{0F363B2B-DD4B-48EF-9AEB-4859450EB2A4}"/>
                </a:ext>
              </a:extLst>
            </p:cNvPr>
            <p:cNvSpPr>
              <a:spLocks noChangeArrowheads="1"/>
            </p:cNvSpPr>
            <p:nvPr/>
          </p:nvSpPr>
          <p:spPr bwMode="auto">
            <a:xfrm>
              <a:off x="9670257" y="4051114"/>
              <a:ext cx="131587" cy="55678"/>
            </a:xfrm>
            <a:custGeom>
              <a:avLst/>
              <a:gdLst>
                <a:gd name="T0" fmla="*/ 2147483647 w 50"/>
                <a:gd name="T1" fmla="*/ 2147483647 h 26"/>
                <a:gd name="T2" fmla="*/ 2147483647 w 50"/>
                <a:gd name="T3" fmla="*/ 2147483647 h 26"/>
                <a:gd name="T4" fmla="*/ 2147483647 w 50"/>
                <a:gd name="T5" fmla="*/ 2147483647 h 26"/>
                <a:gd name="T6" fmla="*/ 2147483647 w 50"/>
                <a:gd name="T7" fmla="*/ 2147483647 h 26"/>
                <a:gd name="T8" fmla="*/ 2147483647 w 50"/>
                <a:gd name="T9" fmla="*/ 2147483647 h 26"/>
                <a:gd name="T10" fmla="*/ 0 60000 65536"/>
                <a:gd name="T11" fmla="*/ 0 60000 65536"/>
                <a:gd name="T12" fmla="*/ 0 60000 65536"/>
                <a:gd name="T13" fmla="*/ 0 60000 65536"/>
                <a:gd name="T14" fmla="*/ 0 60000 65536"/>
                <a:gd name="T15" fmla="*/ 0 w 50"/>
                <a:gd name="T16" fmla="*/ 0 h 26"/>
                <a:gd name="T17" fmla="*/ 50 w 50"/>
                <a:gd name="T18" fmla="*/ 26 h 26"/>
              </a:gdLst>
              <a:ahLst/>
              <a:cxnLst>
                <a:cxn ang="T10">
                  <a:pos x="T0" y="T1"/>
                </a:cxn>
                <a:cxn ang="T11">
                  <a:pos x="T2" y="T3"/>
                </a:cxn>
                <a:cxn ang="T12">
                  <a:pos x="T4" y="T5"/>
                </a:cxn>
                <a:cxn ang="T13">
                  <a:pos x="T6" y="T7"/>
                </a:cxn>
                <a:cxn ang="T14">
                  <a:pos x="T8" y="T9"/>
                </a:cxn>
              </a:cxnLst>
              <a:rect l="T15" t="T16" r="T17" b="T18"/>
              <a:pathLst>
                <a:path w="50" h="26">
                  <a:moveTo>
                    <a:pt x="7" y="23"/>
                  </a:moveTo>
                  <a:cubicBezTo>
                    <a:pt x="16" y="14"/>
                    <a:pt x="32" y="6"/>
                    <a:pt x="45" y="10"/>
                  </a:cubicBezTo>
                  <a:cubicBezTo>
                    <a:pt x="48" y="11"/>
                    <a:pt x="50" y="5"/>
                    <a:pt x="46" y="4"/>
                  </a:cubicBezTo>
                  <a:cubicBezTo>
                    <a:pt x="31" y="0"/>
                    <a:pt x="13" y="8"/>
                    <a:pt x="2" y="19"/>
                  </a:cubicBezTo>
                  <a:cubicBezTo>
                    <a:pt x="0" y="22"/>
                    <a:pt x="4" y="26"/>
                    <a:pt x="7" y="2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5" name="Freeform 24">
              <a:extLst>
                <a:ext uri="{FF2B5EF4-FFF2-40B4-BE49-F238E27FC236}">
                  <a16:creationId xmlns="" xmlns:a16="http://schemas.microsoft.com/office/drawing/2014/main" id="{8F993CA8-D4A3-44B2-AB8C-0759A6738D79}"/>
                </a:ext>
              </a:extLst>
            </p:cNvPr>
            <p:cNvSpPr>
              <a:spLocks noChangeArrowheads="1"/>
            </p:cNvSpPr>
            <p:nvPr/>
          </p:nvSpPr>
          <p:spPr bwMode="auto">
            <a:xfrm>
              <a:off x="9659646" y="4009871"/>
              <a:ext cx="44571" cy="30933"/>
            </a:xfrm>
            <a:custGeom>
              <a:avLst/>
              <a:gdLst>
                <a:gd name="T0" fmla="*/ 2147483647 w 17"/>
                <a:gd name="T1" fmla="*/ 2147483647 h 14"/>
                <a:gd name="T2" fmla="*/ 2147483647 w 17"/>
                <a:gd name="T3" fmla="*/ 2147483647 h 14"/>
                <a:gd name="T4" fmla="*/ 2147483647 w 17"/>
                <a:gd name="T5" fmla="*/ 2147483647 h 14"/>
                <a:gd name="T6" fmla="*/ 2147483647 w 17"/>
                <a:gd name="T7" fmla="*/ 2147483647 h 14"/>
                <a:gd name="T8" fmla="*/ 2147483647 w 17"/>
                <a:gd name="T9" fmla="*/ 2147483647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7" y="12"/>
                  </a:moveTo>
                  <a:cubicBezTo>
                    <a:pt x="9" y="10"/>
                    <a:pt x="11" y="8"/>
                    <a:pt x="13" y="8"/>
                  </a:cubicBezTo>
                  <a:cubicBezTo>
                    <a:pt x="17" y="6"/>
                    <a:pt x="15" y="0"/>
                    <a:pt x="11" y="2"/>
                  </a:cubicBezTo>
                  <a:cubicBezTo>
                    <a:pt x="8" y="3"/>
                    <a:pt x="5" y="5"/>
                    <a:pt x="3" y="7"/>
                  </a:cubicBezTo>
                  <a:cubicBezTo>
                    <a:pt x="0" y="10"/>
                    <a:pt x="4" y="14"/>
                    <a:pt x="7" y="1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6" name="Freeform 41">
              <a:extLst>
                <a:ext uri="{FF2B5EF4-FFF2-40B4-BE49-F238E27FC236}">
                  <a16:creationId xmlns="" xmlns:a16="http://schemas.microsoft.com/office/drawing/2014/main" id="{91445810-D8D4-41FF-BD18-7F3AE831A61A}"/>
                </a:ext>
              </a:extLst>
            </p:cNvPr>
            <p:cNvSpPr>
              <a:spLocks noChangeArrowheads="1"/>
            </p:cNvSpPr>
            <p:nvPr/>
          </p:nvSpPr>
          <p:spPr bwMode="auto">
            <a:xfrm>
              <a:off x="2290763"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91" y="43"/>
                  </a:moveTo>
                  <a:cubicBezTo>
                    <a:pt x="487" y="25"/>
                    <a:pt x="412" y="16"/>
                    <a:pt x="360" y="11"/>
                  </a:cubicBezTo>
                  <a:cubicBezTo>
                    <a:pt x="323" y="8"/>
                    <a:pt x="244" y="5"/>
                    <a:pt x="221" y="7"/>
                  </a:cubicBezTo>
                  <a:cubicBezTo>
                    <a:pt x="198" y="10"/>
                    <a:pt x="64" y="0"/>
                    <a:pt x="46" y="23"/>
                  </a:cubicBezTo>
                  <a:cubicBezTo>
                    <a:pt x="38" y="34"/>
                    <a:pt x="19" y="158"/>
                    <a:pt x="0" y="286"/>
                  </a:cubicBezTo>
                  <a:cubicBezTo>
                    <a:pt x="502" y="286"/>
                    <a:pt x="502" y="286"/>
                    <a:pt x="502" y="286"/>
                  </a:cubicBezTo>
                  <a:cubicBezTo>
                    <a:pt x="497" y="158"/>
                    <a:pt x="493" y="50"/>
                    <a:pt x="491" y="4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7" name="Freeform 42">
              <a:extLst>
                <a:ext uri="{FF2B5EF4-FFF2-40B4-BE49-F238E27FC236}">
                  <a16:creationId xmlns="" xmlns:a16="http://schemas.microsoft.com/office/drawing/2014/main" id="{8CBC6A8E-5F71-486A-87BF-6FB293593D5F}"/>
                </a:ext>
              </a:extLst>
            </p:cNvPr>
            <p:cNvSpPr>
              <a:spLocks noChangeArrowheads="1"/>
            </p:cNvSpPr>
            <p:nvPr/>
          </p:nvSpPr>
          <p:spPr bwMode="auto">
            <a:xfrm>
              <a:off x="9233048"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56" y="23"/>
                  </a:moveTo>
                  <a:cubicBezTo>
                    <a:pt x="439" y="0"/>
                    <a:pt x="304" y="10"/>
                    <a:pt x="281" y="7"/>
                  </a:cubicBezTo>
                  <a:cubicBezTo>
                    <a:pt x="258" y="5"/>
                    <a:pt x="179" y="9"/>
                    <a:pt x="142" y="12"/>
                  </a:cubicBezTo>
                  <a:cubicBezTo>
                    <a:pt x="90" y="16"/>
                    <a:pt x="16" y="25"/>
                    <a:pt x="11" y="43"/>
                  </a:cubicBezTo>
                  <a:cubicBezTo>
                    <a:pt x="10" y="50"/>
                    <a:pt x="5" y="158"/>
                    <a:pt x="0" y="286"/>
                  </a:cubicBezTo>
                  <a:cubicBezTo>
                    <a:pt x="502" y="286"/>
                    <a:pt x="502" y="286"/>
                    <a:pt x="502" y="286"/>
                  </a:cubicBezTo>
                  <a:cubicBezTo>
                    <a:pt x="484" y="158"/>
                    <a:pt x="464" y="34"/>
                    <a:pt x="456" y="2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extLst>
      <p:ext uri="{BB962C8B-B14F-4D97-AF65-F5344CB8AC3E}">
        <p14:creationId xmlns:p14="http://schemas.microsoft.com/office/powerpoint/2010/main" val="12678168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4.2.1 </a:t>
            </a:r>
            <a:r>
              <a:rPr lang="zh-CN" altLang="en-US" dirty="0"/>
              <a:t>交换机外形结构</a:t>
            </a:r>
            <a:endParaRPr lang="zh-CN" altLang="en-US" dirty="0"/>
          </a:p>
        </p:txBody>
      </p:sp>
      <p:sp>
        <p:nvSpPr>
          <p:cNvPr id="2" name="文本框 1"/>
          <p:cNvSpPr txBox="1"/>
          <p:nvPr/>
        </p:nvSpPr>
        <p:spPr>
          <a:xfrm>
            <a:off x="1603375" y="2600493"/>
            <a:ext cx="9464040" cy="707886"/>
          </a:xfrm>
          <a:prstGeom prst="rect">
            <a:avLst/>
          </a:prstGeom>
          <a:noFill/>
        </p:spPr>
        <p:txBody>
          <a:bodyPr wrap="square" rtlCol="0" anchor="t">
            <a:spAutoFit/>
          </a:bodyPr>
          <a:lstStyle/>
          <a:p>
            <a:pPr indent="457200"/>
            <a:r>
              <a:rPr lang="zh-CN" altLang="zh-CN" sz="2000" dirty="0"/>
              <a:t>常用的交换机有两种类型：二层交换机及三层交换机。这里主要介绍华为</a:t>
            </a:r>
            <a:r>
              <a:rPr lang="en-US" altLang="zh-CN" sz="2000" dirty="0"/>
              <a:t>S5700</a:t>
            </a:r>
            <a:r>
              <a:rPr lang="zh-CN" altLang="zh-CN" sz="2000" dirty="0"/>
              <a:t>系列交换机产品</a:t>
            </a:r>
            <a:r>
              <a:rPr lang="zh-CN" altLang="zh-CN" sz="2000" dirty="0" smtClean="0"/>
              <a:t>。</a:t>
            </a:r>
            <a:r>
              <a:rPr lang="en-US" altLang="zh-CN" sz="2000" dirty="0"/>
              <a:t>S5700</a:t>
            </a:r>
            <a:r>
              <a:rPr lang="zh-CN" altLang="en-US" sz="2000" dirty="0"/>
              <a:t>系列交换机前面</a:t>
            </a:r>
            <a:r>
              <a:rPr lang="zh-CN" altLang="en-US" sz="2000" dirty="0" smtClean="0"/>
              <a:t>板，如</a:t>
            </a:r>
            <a:r>
              <a:rPr lang="zh-CN" altLang="en-US" sz="2000" dirty="0"/>
              <a:t>图</a:t>
            </a:r>
            <a:r>
              <a:rPr lang="en-US" altLang="zh-CN" sz="2000" dirty="0"/>
              <a:t>4.21</a:t>
            </a:r>
            <a:r>
              <a:rPr lang="zh-CN" altLang="en-US" sz="2000" dirty="0"/>
              <a:t>所示。</a:t>
            </a:r>
            <a:endParaRPr lang="zh-CN" altLang="zh-CN"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175" y="3582194"/>
            <a:ext cx="7528918" cy="2306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663924"/>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4</a:t>
            </a:r>
            <a:r>
              <a:rPr lang="zh-CN" altLang="en-US" dirty="0"/>
              <a:t>章 云互联架构技术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4.2.2 </a:t>
            </a:r>
            <a:r>
              <a:rPr lang="zh-CN" altLang="en-US" dirty="0"/>
              <a:t>交换机工作原理</a:t>
            </a:r>
            <a:endParaRPr lang="zh-CN" altLang="en-US" dirty="0"/>
          </a:p>
        </p:txBody>
      </p:sp>
      <p:sp>
        <p:nvSpPr>
          <p:cNvPr id="2" name="文本框 1"/>
          <p:cNvSpPr txBox="1"/>
          <p:nvPr/>
        </p:nvSpPr>
        <p:spPr>
          <a:xfrm>
            <a:off x="1603375" y="2600493"/>
            <a:ext cx="10363200" cy="3170099"/>
          </a:xfrm>
          <a:prstGeom prst="rect">
            <a:avLst/>
          </a:prstGeom>
          <a:noFill/>
        </p:spPr>
        <p:txBody>
          <a:bodyPr wrap="square" rtlCol="0" anchor="t">
            <a:spAutoFit/>
          </a:bodyPr>
          <a:lstStyle/>
          <a:p>
            <a:pPr indent="457200"/>
            <a:r>
              <a:rPr lang="zh-CN" altLang="en-US" sz="2000" dirty="0"/>
              <a:t>交换机工作在数据链路层，拥有一条高带宽的背板总线和一个内部交换矩阵，交换机的端口都直接连接在这条背板总线上。前端</a:t>
            </a:r>
            <a:r>
              <a:rPr lang="en-US" altLang="zh-CN" sz="2000" dirty="0" err="1"/>
              <a:t>ASIC</a:t>
            </a:r>
            <a:r>
              <a:rPr lang="zh-CN" altLang="en-US" sz="2000" dirty="0"/>
              <a:t>芯片控制电路收到数据帧以后，会查找内存中的</a:t>
            </a:r>
            <a:r>
              <a:rPr lang="en-US" altLang="zh-CN" sz="2000" dirty="0"/>
              <a:t>MAC</a:t>
            </a:r>
            <a:r>
              <a:rPr lang="zh-CN" altLang="en-US" sz="2000" dirty="0"/>
              <a:t>地址表，确定目的</a:t>
            </a:r>
            <a:r>
              <a:rPr lang="en-US" altLang="zh-CN" sz="2000" dirty="0"/>
              <a:t>MAC</a:t>
            </a:r>
            <a:r>
              <a:rPr lang="zh-CN" altLang="en-US" sz="2000" dirty="0"/>
              <a:t>地址连接在哪个端口上，通过内部交换矩阵，迅速将数据帧传送到目的端口；若目的</a:t>
            </a:r>
            <a:r>
              <a:rPr lang="en-US" altLang="zh-CN" sz="2000" dirty="0"/>
              <a:t>MAC</a:t>
            </a:r>
            <a:r>
              <a:rPr lang="zh-CN" altLang="en-US" sz="2000" dirty="0"/>
              <a:t>地址不存在，则将数据帧广播到其他所有的端口。</a:t>
            </a:r>
          </a:p>
          <a:p>
            <a:pPr indent="457200"/>
            <a:r>
              <a:rPr lang="en-US" altLang="zh-CN" sz="2000" dirty="0"/>
              <a:t>1</a:t>
            </a:r>
            <a:r>
              <a:rPr lang="zh-CN" altLang="en-US" sz="2000" dirty="0"/>
              <a:t>．网络连接</a:t>
            </a:r>
          </a:p>
          <a:p>
            <a:pPr indent="457200"/>
            <a:r>
              <a:rPr lang="en-US" altLang="zh-CN" sz="2000" dirty="0"/>
              <a:t>2</a:t>
            </a:r>
            <a:r>
              <a:rPr lang="zh-CN" altLang="en-US" sz="2000" dirty="0"/>
              <a:t>．地址自主学习</a:t>
            </a:r>
          </a:p>
          <a:p>
            <a:pPr indent="457200"/>
            <a:r>
              <a:rPr lang="en-US" altLang="zh-CN" sz="2000" dirty="0"/>
              <a:t>3</a:t>
            </a:r>
            <a:r>
              <a:rPr lang="zh-CN" altLang="en-US" sz="2000" dirty="0"/>
              <a:t>．转发过滤</a:t>
            </a:r>
          </a:p>
          <a:p>
            <a:pPr indent="457200"/>
            <a:r>
              <a:rPr lang="en-US" altLang="zh-CN" sz="2000" dirty="0"/>
              <a:t>4</a:t>
            </a:r>
            <a:r>
              <a:rPr lang="zh-CN" altLang="en-US" sz="2000" dirty="0"/>
              <a:t>．消除回路</a:t>
            </a:r>
          </a:p>
          <a:p>
            <a:pPr indent="457200"/>
            <a:r>
              <a:rPr lang="en-US" altLang="zh-CN" sz="2000" dirty="0"/>
              <a:t>5</a:t>
            </a:r>
            <a:r>
              <a:rPr lang="zh-CN" altLang="en-US" sz="2000" dirty="0"/>
              <a:t>．交换机地址学习和转发过滤</a:t>
            </a:r>
          </a:p>
          <a:p>
            <a:pPr indent="457200"/>
            <a:endParaRPr lang="zh-CN" altLang="zh-CN"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spTree>
    <p:extLst>
      <p:ext uri="{BB962C8B-B14F-4D97-AF65-F5344CB8AC3E}">
        <p14:creationId xmlns:p14="http://schemas.microsoft.com/office/powerpoint/2010/main" val="3777862802"/>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qdtzti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2312</Words>
  <Application>Microsoft Office PowerPoint</Application>
  <PresentationFormat>自定义</PresentationFormat>
  <Paragraphs>194</Paragraphs>
  <Slides>34</Slides>
  <Notes>0</Notes>
  <HiddenSlides>0</HiddenSlides>
  <MMClips>0</MMClips>
  <ScaleCrop>false</ScaleCrop>
  <HeadingPairs>
    <vt:vector size="4" baseType="variant">
      <vt:variant>
        <vt:lpstr>主题</vt:lpstr>
      </vt:variant>
      <vt:variant>
        <vt:i4>2</vt:i4>
      </vt:variant>
      <vt:variant>
        <vt:lpstr>幻灯片标题</vt:lpstr>
      </vt:variant>
      <vt:variant>
        <vt:i4>34</vt:i4>
      </vt:variant>
    </vt:vector>
  </HeadingPairs>
  <TitlesOfParts>
    <vt:vector size="36" baseType="lpstr">
      <vt:lpstr>Office Theme</vt:lpstr>
      <vt:lpstr>第一PPT，www.1ppt.com</vt:lpstr>
      <vt:lpstr>PowerPoint 演示文稿</vt:lpstr>
      <vt:lpstr>PowerPoint 演示文稿</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第4章 云互联架构技术</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siri</dc:creator>
  <cp:lastModifiedBy>Administrator</cp:lastModifiedBy>
  <cp:revision>146</cp:revision>
  <dcterms:created xsi:type="dcterms:W3CDTF">2006-08-16T00:00:00Z</dcterms:created>
  <dcterms:modified xsi:type="dcterms:W3CDTF">2022-01-24T02:47:50Z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2052-10.1.0.5740</vt:lpwstr>
  </property>
</Properties>
</file>