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8" r:id="rId3"/>
    <p:sldId id="359" r:id="rId4"/>
    <p:sldId id="280" r:id="rId5"/>
    <p:sldId id="281" r:id="rId6"/>
    <p:sldId id="282" r:id="rId7"/>
    <p:sldId id="400" r:id="rId8"/>
    <p:sldId id="401" r:id="rId9"/>
    <p:sldId id="384" r:id="rId10"/>
    <p:sldId id="386" r:id="rId11"/>
    <p:sldId id="387" r:id="rId12"/>
    <p:sldId id="398" r:id="rId13"/>
    <p:sldId id="383" r:id="rId14"/>
    <p:sldId id="391" r:id="rId15"/>
    <p:sldId id="392" r:id="rId16"/>
    <p:sldId id="399" r:id="rId17"/>
    <p:sldId id="402" r:id="rId18"/>
    <p:sldId id="360" r:id="rId19"/>
  </p:sldIdLst>
  <p:sldSz cx="12198350" cy="6859588"/>
  <p:notesSz cx="6858000" cy="9144000"/>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userDrawn="1">
          <p15:clr>
            <a:srgbClr val="A4A3A4"/>
          </p15:clr>
        </p15:guide>
        <p15:guide id="2" orient="horz" pos="2929" userDrawn="1">
          <p15:clr>
            <a:srgbClr val="A4A3A4"/>
          </p15:clr>
        </p15:guide>
        <p15:guide id="3" pos="866">
          <p15:clr>
            <a:srgbClr val="A4A3A4"/>
          </p15:clr>
        </p15:guide>
        <p15:guide id="4" pos="37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EC3"/>
    <a:srgbClr val="3C96CF"/>
    <a:srgbClr val="4080DC"/>
    <a:srgbClr val="1F2D2D"/>
    <a:srgbClr val="2B3E40"/>
    <a:srgbClr val="FFFFFF"/>
    <a:srgbClr val="656D8D"/>
    <a:srgbClr val="3E5CCC"/>
    <a:srgbClr val="92D050"/>
    <a:srgbClr val="3A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6" autoAdjust="0"/>
    <p:restoredTop sz="94660"/>
  </p:normalViewPr>
  <p:slideViewPr>
    <p:cSldViewPr>
      <p:cViewPr varScale="1">
        <p:scale>
          <a:sx n="109" d="100"/>
          <a:sy n="109" d="100"/>
        </p:scale>
        <p:origin x="-510" y="-78"/>
      </p:cViewPr>
      <p:guideLst>
        <p:guide orient="horz" pos="2161"/>
        <p:guide orient="horz" pos="2929"/>
        <p:guide pos="866"/>
        <p:guide pos="37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623"/>
            <a:ext cx="9148763" cy="2388153"/>
          </a:xfrm>
        </p:spPr>
        <p:txBody>
          <a:bodyPr anchor="b"/>
          <a:lstStyle>
            <a:lvl1pPr algn="ctr">
              <a:defRPr sz="6001"/>
            </a:lvl1pPr>
          </a:lstStyle>
          <a:p>
            <a:r>
              <a:rPr lang="zh-CN" altLang="en-US"/>
              <a:t>单击此处编辑母版标题样式</a:t>
            </a:r>
          </a:p>
        </p:txBody>
      </p:sp>
      <p:sp>
        <p:nvSpPr>
          <p:cNvPr id="3" name="副标题 2"/>
          <p:cNvSpPr>
            <a:spLocks noGrp="1"/>
          </p:cNvSpPr>
          <p:nvPr>
            <p:ph type="subTitle" idx="1"/>
          </p:nvPr>
        </p:nvSpPr>
        <p:spPr>
          <a:xfrm>
            <a:off x="1524794" y="3602872"/>
            <a:ext cx="9148763" cy="1656145"/>
          </a:xfrm>
        </p:spPr>
        <p:txBody>
          <a:bodyPr/>
          <a:lstStyle>
            <a:lvl1pPr marL="0" indent="0" algn="ctr">
              <a:buNone/>
              <a:defRPr sz="2400"/>
            </a:lvl1pPr>
            <a:lvl2pPr marL="457291" indent="0" algn="ctr">
              <a:buNone/>
              <a:defRPr sz="2000"/>
            </a:lvl2pPr>
            <a:lvl3pPr marL="914583" indent="0" algn="ctr">
              <a:buNone/>
              <a:defRPr sz="1800"/>
            </a:lvl3pPr>
            <a:lvl4pPr marL="1371874" indent="0" algn="ctr">
              <a:buNone/>
              <a:defRPr sz="1600"/>
            </a:lvl4pPr>
            <a:lvl5pPr marL="1829166" indent="0" algn="ctr">
              <a:buNone/>
              <a:defRPr sz="1600"/>
            </a:lvl5pPr>
            <a:lvl6pPr marL="2286457" indent="0" algn="ctr">
              <a:buNone/>
              <a:defRPr sz="1600"/>
            </a:lvl6pPr>
            <a:lvl7pPr marL="2743749" indent="0" algn="ctr">
              <a:buNone/>
              <a:defRPr sz="1600"/>
            </a:lvl7pPr>
            <a:lvl8pPr marL="3201040" indent="0" algn="ctr">
              <a:buNone/>
              <a:defRPr sz="1600"/>
            </a:lvl8pPr>
            <a:lvl9pPr marL="3658332"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1397883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195641215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10134"/>
            <a:ext cx="10521077" cy="2853398"/>
          </a:xfrm>
        </p:spPr>
        <p:txBody>
          <a:bodyPr anchor="b"/>
          <a:lstStyle>
            <a:lvl1pPr>
              <a:defRPr sz="6001"/>
            </a:lvl1pPr>
          </a:lstStyle>
          <a:p>
            <a:r>
              <a:rPr lang="zh-CN" altLang="en-US"/>
              <a:t>单击此处编辑母版标题样式</a:t>
            </a:r>
          </a:p>
        </p:txBody>
      </p:sp>
      <p:sp>
        <p:nvSpPr>
          <p:cNvPr id="3" name="文本占位符 2"/>
          <p:cNvSpPr>
            <a:spLocks noGrp="1"/>
          </p:cNvSpPr>
          <p:nvPr>
            <p:ph type="body" idx="1"/>
          </p:nvPr>
        </p:nvSpPr>
        <p:spPr>
          <a:xfrm>
            <a:off x="832283" y="4590526"/>
            <a:ext cx="10521077" cy="1500534"/>
          </a:xfrm>
        </p:spPr>
        <p:txBody>
          <a:bodyPr/>
          <a:lstStyle>
            <a:lvl1pPr marL="0" indent="0">
              <a:buNone/>
              <a:defRPr sz="2400">
                <a:solidFill>
                  <a:schemeClr val="tx1">
                    <a:tint val="75000"/>
                  </a:schemeClr>
                </a:solidFill>
              </a:defRPr>
            </a:lvl1pPr>
            <a:lvl2pPr marL="457291" indent="0">
              <a:buNone/>
              <a:defRPr sz="2000">
                <a:solidFill>
                  <a:schemeClr val="tx1">
                    <a:tint val="75000"/>
                  </a:schemeClr>
                </a:solidFill>
              </a:defRPr>
            </a:lvl2pPr>
            <a:lvl3pPr marL="914583" indent="0">
              <a:buNone/>
              <a:defRPr sz="1800">
                <a:solidFill>
                  <a:schemeClr val="tx1">
                    <a:tint val="75000"/>
                  </a:schemeClr>
                </a:solidFill>
              </a:defRPr>
            </a:lvl3pPr>
            <a:lvl4pPr marL="1371874" indent="0">
              <a:buNone/>
              <a:defRPr sz="1600">
                <a:solidFill>
                  <a:schemeClr val="tx1">
                    <a:tint val="75000"/>
                  </a:schemeClr>
                </a:solidFill>
              </a:defRPr>
            </a:lvl4pPr>
            <a:lvl5pPr marL="1829166" indent="0">
              <a:buNone/>
              <a:defRPr sz="1600">
                <a:solidFill>
                  <a:schemeClr val="tx1">
                    <a:tint val="75000"/>
                  </a:schemeClr>
                </a:solidFill>
              </a:defRPr>
            </a:lvl5pPr>
            <a:lvl6pPr marL="2286457" indent="0">
              <a:buNone/>
              <a:defRPr sz="1600">
                <a:solidFill>
                  <a:schemeClr val="tx1">
                    <a:tint val="75000"/>
                  </a:schemeClr>
                </a:solidFill>
              </a:defRPr>
            </a:lvl6pPr>
            <a:lvl7pPr marL="2743749" indent="0">
              <a:buNone/>
              <a:defRPr sz="1600">
                <a:solidFill>
                  <a:schemeClr val="tx1">
                    <a:tint val="75000"/>
                  </a:schemeClr>
                </a:solidFill>
              </a:defRPr>
            </a:lvl7pPr>
            <a:lvl8pPr marL="3201040" indent="0">
              <a:buNone/>
              <a:defRPr sz="1600">
                <a:solidFill>
                  <a:schemeClr val="tx1">
                    <a:tint val="75000"/>
                  </a:schemeClr>
                </a:solidFill>
              </a:defRPr>
            </a:lvl8pPr>
            <a:lvl9pPr marL="3658332"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78944187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636"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5415"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635662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03266672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
        <p:nvSpPr>
          <p:cNvPr id="11" name="TextBox 10"/>
          <p:cNvSpPr txBox="1"/>
          <p:nvPr userDrawn="1"/>
        </p:nvSpPr>
        <p:spPr>
          <a:xfrm>
            <a:off x="1734436" y="6741131"/>
            <a:ext cx="1224774" cy="118457"/>
          </a:xfrm>
          <a:prstGeom prst="rect">
            <a:avLst/>
          </a:prstGeom>
          <a:noFill/>
        </p:spPr>
        <p:txBody>
          <a:bodyPr wrap="square" rtlCol="0">
            <a:spAutoFit/>
          </a:bodyPr>
          <a:lstStyle/>
          <a:p>
            <a:pPr marL="0" marR="0" lvl="0" indent="0" defTabSz="914583"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95806321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21270137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192977984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1"/>
            </a:lvl1pPr>
          </a:lstStyle>
          <a:p>
            <a:r>
              <a:rPr lang="zh-CN" altLang="en-US"/>
              <a:t>单击此处编辑母版标题样式</a:t>
            </a:r>
          </a:p>
        </p:txBody>
      </p:sp>
      <p:sp>
        <p:nvSpPr>
          <p:cNvPr id="3" name="内容占位符 2"/>
          <p:cNvSpPr>
            <a:spLocks noGrp="1"/>
          </p:cNvSpPr>
          <p:nvPr>
            <p:ph idx="1"/>
          </p:nvPr>
        </p:nvSpPr>
        <p:spPr>
          <a:xfrm>
            <a:off x="5185887" y="987654"/>
            <a:ext cx="6175415" cy="4874754"/>
          </a:xfrm>
        </p:spPr>
        <p:txBody>
          <a:bodyPr/>
          <a:lstStyle>
            <a:lvl1pPr>
              <a:defRPr sz="3201"/>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6233593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1"/>
            </a:lvl1pPr>
          </a:lstStyle>
          <a:p>
            <a:r>
              <a:rPr lang="zh-CN" altLang="en-US"/>
              <a:t>单击此处编辑母版标题样式</a:t>
            </a:r>
          </a:p>
        </p:txBody>
      </p:sp>
      <p:sp>
        <p:nvSpPr>
          <p:cNvPr id="3" name="图片占位符 2"/>
          <p:cNvSpPr>
            <a:spLocks noGrp="1"/>
          </p:cNvSpPr>
          <p:nvPr>
            <p:ph type="pic" idx="1"/>
          </p:nvPr>
        </p:nvSpPr>
        <p:spPr>
          <a:xfrm>
            <a:off x="5185887" y="987654"/>
            <a:ext cx="6175415" cy="4874754"/>
          </a:xfrm>
        </p:spPr>
        <p:txBody>
          <a:bodyPr/>
          <a:lstStyle>
            <a:lvl1pPr marL="0" indent="0">
              <a:buNone/>
              <a:defRPr sz="3201"/>
            </a:lvl1pPr>
            <a:lvl2pPr marL="457291" indent="0">
              <a:buNone/>
              <a:defRPr sz="2801"/>
            </a:lvl2pPr>
            <a:lvl3pPr marL="914583" indent="0">
              <a:buNone/>
              <a:defRPr sz="2400"/>
            </a:lvl3pPr>
            <a:lvl4pPr marL="1371874" indent="0">
              <a:buNone/>
              <a:defRPr sz="2000"/>
            </a:lvl4pPr>
            <a:lvl5pPr marL="1829166" indent="0">
              <a:buNone/>
              <a:defRPr sz="2000"/>
            </a:lvl5pPr>
            <a:lvl6pPr marL="2286457" indent="0">
              <a:buNone/>
              <a:defRPr sz="2000"/>
            </a:lvl6pPr>
            <a:lvl7pPr marL="2743749" indent="0">
              <a:buNone/>
              <a:defRPr sz="2000"/>
            </a:lvl7pPr>
            <a:lvl8pPr marL="3201040" indent="0">
              <a:buNone/>
              <a:defRPr sz="2000"/>
            </a:lvl8pPr>
            <a:lvl9pPr marL="3658332" indent="0">
              <a:buNone/>
              <a:defRPr sz="2000"/>
            </a:lvl9pPr>
          </a:lstStyle>
          <a:p>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92488262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98744654"/>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209"/>
            <a:ext cx="2630269"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637" y="365209"/>
            <a:ext cx="7738328" cy="581318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400679273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069975" y="381794"/>
            <a:ext cx="6581775" cy="4000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itchFamily="2" charset="2"/>
              <a:buNone/>
              <a:defRPr b="0">
                <a:solidFill>
                  <a:schemeClr val="tx1">
                    <a:lumMod val="95000"/>
                    <a:lumOff val="5000"/>
                  </a:schemeClr>
                </a:solidFill>
              </a:defRPr>
            </a:lvl1pPr>
          </a:lstStyle>
          <a:p>
            <a:pPr lvl="0"/>
            <a:r>
              <a:rPr lang="en-US" dirty="0"/>
              <a:t>Click to edit Master text styles</a:t>
            </a:r>
          </a:p>
        </p:txBody>
      </p:sp>
      <p:grpSp>
        <p:nvGrpSpPr>
          <p:cNvPr id="8" name="组合 7"/>
          <p:cNvGrpSpPr/>
          <p:nvPr userDrawn="1"/>
        </p:nvGrpSpPr>
        <p:grpSpPr>
          <a:xfrm>
            <a:off x="55564" y="790893"/>
            <a:ext cx="2614611" cy="1590675"/>
            <a:chOff x="-177800" y="-127000"/>
            <a:chExt cx="2614611" cy="1590675"/>
          </a:xfrm>
        </p:grpSpPr>
        <p:sp>
          <p:nvSpPr>
            <p:cNvPr id="9" name="矩形 8"/>
            <p:cNvSpPr/>
            <p:nvPr userDrawn="1"/>
          </p:nvSpPr>
          <p:spPr>
            <a:xfrm>
              <a:off x="-177800" y="463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0" name="矩形 9"/>
            <p:cNvSpPr/>
            <p:nvPr userDrawn="1"/>
          </p:nvSpPr>
          <p:spPr>
            <a:xfrm>
              <a:off x="-177800" y="-12700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22325" y="463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231900" y="463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822325" y="1054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472405" y="704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2027236" y="499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9922332" y="795416"/>
            <a:ext cx="2080110" cy="1255630"/>
            <a:chOff x="9308250" y="152843"/>
            <a:chExt cx="3083581" cy="1861361"/>
          </a:xfrm>
        </p:grpSpPr>
        <p:sp>
          <p:nvSpPr>
            <p:cNvPr id="17" name="矩形 16"/>
            <p:cNvSpPr/>
            <p:nvPr/>
          </p:nvSpPr>
          <p:spPr>
            <a:xfrm>
              <a:off x="10149384" y="1574633"/>
              <a:ext cx="439571" cy="439571"/>
            </a:xfrm>
            <a:prstGeom prst="rect">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558225" y="588184"/>
              <a:ext cx="833606" cy="83360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308250" y="255692"/>
              <a:ext cx="724464" cy="724464"/>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0149384" y="152843"/>
              <a:ext cx="1268947" cy="1268947"/>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Freeform 3"/>
          <p:cNvSpPr/>
          <p:nvPr userDrawn="1"/>
        </p:nvSpPr>
        <p:spPr>
          <a:xfrm rot="10800000">
            <a:off x="2746373" y="1524793"/>
            <a:ext cx="7696201" cy="45723"/>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itchFamily="18" charset="0"/>
                <a:cs typeface="Microsoft YaHei UI" pitchFamily="18" charset="0"/>
              </a:rPr>
              <a:t>内容</a:t>
            </a:r>
            <a:endParaRPr lang="en-US" altLang="zh-CN" sz="5300" dirty="0">
              <a:solidFill>
                <a:srgbClr val="4197DF"/>
              </a:solidFill>
              <a:latin typeface="Microsoft YaHei UI" pitchFamily="18" charset="0"/>
              <a:cs typeface="Microsoft YaHei UI" pitchFamily="18" charset="0"/>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itchFamily="18" charset="0"/>
                <a:cs typeface="Times New Roman" pitchFamily="18" charset="0"/>
              </a:rPr>
              <a:t>CONTENTS</a:t>
            </a: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itchFamily="18" charset="0"/>
                <a:cs typeface="Microsoft YaHei UI" pitchFamily="18" charset="0"/>
              </a:rPr>
              <a:t>导航</a:t>
            </a:r>
            <a:endParaRPr lang="en-US" altLang="zh-CN" sz="2800" dirty="0">
              <a:solidFill>
                <a:srgbClr val="4197DF"/>
              </a:solidFill>
              <a:latin typeface="Microsoft YaHei UI" pitchFamily="18" charset="0"/>
              <a:cs typeface="Microsoft YaHei UI" pitchFamily="18" charset="0"/>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t>1/24/2022</a:t>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itchFamily="34" charset="-122"/>
              <a:ea typeface="微软雅黑"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itchFamily="34" charset="-122"/>
                <a:ea typeface="Arial Unicode MS" pitchFamily="34" charset="-122"/>
                <a:cs typeface="Arial Unicode MS" pitchFamily="34" charset="-122"/>
              </a:rPr>
              <a:t>‹#›</a:t>
            </a:fld>
            <a:r>
              <a:rPr lang="zh-CN" altLang="en-US" sz="1600" dirty="0">
                <a:solidFill>
                  <a:schemeClr val="tx1"/>
                </a:solidFill>
                <a:latin typeface="Arial Unicode MS" pitchFamily="34" charset="-122"/>
                <a:ea typeface="Arial Unicode MS" pitchFamily="34" charset="-122"/>
                <a:cs typeface="Arial Unicode MS" pitchFamily="34" charset="-122"/>
              </a:rPr>
              <a:t> </a:t>
            </a:r>
            <a:endParaRPr lang="zh-CN" altLang="en-US" sz="1600" b="0" dirty="0">
              <a:solidFill>
                <a:schemeClr val="tx1"/>
              </a:solidFill>
              <a:latin typeface="Arial Unicode MS" pitchFamily="34" charset="-122"/>
              <a:ea typeface="Arial Unicode MS" pitchFamily="34" charset="-122"/>
              <a:cs typeface="Arial Unicode MS"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210"/>
            <a:ext cx="10521077"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637" y="1826048"/>
            <a:ext cx="10521077" cy="43523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636" y="6357822"/>
            <a:ext cx="2744629"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3"/>
          </p:nvPr>
        </p:nvSpPr>
        <p:spPr>
          <a:xfrm>
            <a:off x="4040704" y="6357822"/>
            <a:ext cx="411694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085" y="6357822"/>
            <a:ext cx="2744629"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4258798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l" defTabSz="91458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331222" y="2134394"/>
            <a:ext cx="6955750" cy="2428485"/>
          </a:xfrm>
          <a:prstGeom prst="rect">
            <a:avLst/>
          </a:prstGeom>
          <a:noFill/>
        </p:spPr>
        <p:txBody>
          <a:bodyPr wrap="none" rtlCol="0" anchor="t">
            <a:spAutoFit/>
          </a:bodyPr>
          <a:lstStyle/>
          <a:p>
            <a:pPr algn="ctr" defTabSz="914583">
              <a:lnSpc>
                <a:spcPct val="110000"/>
              </a:lnSpc>
            </a:pPr>
            <a:r>
              <a:rPr lang="zh-CN" altLang="en-US" sz="7201" b="1" dirty="0" smtClean="0">
                <a:solidFill>
                  <a:prstClr val="black"/>
                </a:solidFill>
                <a:cs typeface="+mn-ea"/>
                <a:sym typeface="+mn-lt"/>
              </a:rPr>
              <a:t>第</a:t>
            </a:r>
            <a:r>
              <a:rPr lang="en-US" altLang="zh-CN" sz="7201" b="1" dirty="0" smtClean="0">
                <a:solidFill>
                  <a:prstClr val="black"/>
                </a:solidFill>
                <a:cs typeface="+mn-ea"/>
                <a:sym typeface="+mn-lt"/>
              </a:rPr>
              <a:t>6</a:t>
            </a:r>
            <a:r>
              <a:rPr lang="zh-CN" altLang="en-US" sz="7201" b="1" dirty="0" smtClean="0">
                <a:solidFill>
                  <a:prstClr val="black"/>
                </a:solidFill>
                <a:cs typeface="+mn-ea"/>
                <a:sym typeface="+mn-lt"/>
              </a:rPr>
              <a:t>章 </a:t>
            </a:r>
            <a:endParaRPr lang="en-US" altLang="zh-CN" sz="7201" b="1" dirty="0" smtClean="0">
              <a:solidFill>
                <a:prstClr val="black"/>
              </a:solidFill>
              <a:cs typeface="+mn-ea"/>
              <a:sym typeface="+mn-lt"/>
            </a:endParaRPr>
          </a:p>
          <a:p>
            <a:pPr algn="ctr" defTabSz="914583">
              <a:lnSpc>
                <a:spcPct val="110000"/>
              </a:lnSpc>
            </a:pPr>
            <a:r>
              <a:rPr lang="zh-CN" altLang="en-US" sz="6600" b="1" dirty="0">
                <a:solidFill>
                  <a:prstClr val="black"/>
                </a:solidFill>
                <a:cs typeface="+mn-ea"/>
                <a:sym typeface="+mn-lt"/>
              </a:rPr>
              <a:t>云安全与新兴技术</a:t>
            </a:r>
            <a:endParaRPr lang="zh-CN" altLang="en-US" sz="6600" b="1" dirty="0">
              <a:solidFill>
                <a:prstClr val="black"/>
              </a:solidFill>
              <a:latin typeface="微软雅黑"/>
              <a:ea typeface="微软雅黑"/>
              <a:cs typeface="+mn-ea"/>
              <a:sym typeface="+mn-lt"/>
            </a:endParaRPr>
          </a:p>
        </p:txBody>
      </p:sp>
      <p:sp>
        <p:nvSpPr>
          <p:cNvPr id="8" name="文本框 7"/>
          <p:cNvSpPr txBox="1"/>
          <p:nvPr/>
        </p:nvSpPr>
        <p:spPr>
          <a:xfrm>
            <a:off x="8926043" y="5928463"/>
            <a:ext cx="2262158" cy="680507"/>
          </a:xfrm>
          <a:prstGeom prst="rect">
            <a:avLst/>
          </a:prstGeom>
          <a:noFill/>
        </p:spPr>
        <p:txBody>
          <a:bodyPr wrap="none" rtlCol="0" anchor="t">
            <a:spAutoFit/>
          </a:bodyPr>
          <a:lstStyle/>
          <a:p>
            <a:pPr defTabSz="914583">
              <a:lnSpc>
                <a:spcPct val="110000"/>
              </a:lnSpc>
            </a:pPr>
            <a:r>
              <a:rPr lang="zh-CN" altLang="en-US" sz="1800" dirty="0">
                <a:solidFill>
                  <a:prstClr val="white"/>
                </a:solidFill>
                <a:cs typeface="+mn-ea"/>
                <a:sym typeface="+mn-lt"/>
              </a:rPr>
              <a:t>云计算技术应用</a:t>
            </a:r>
            <a:r>
              <a:rPr lang="zh-CN" altLang="en-US" sz="1800" dirty="0" smtClean="0">
                <a:solidFill>
                  <a:prstClr val="white"/>
                </a:solidFill>
                <a:cs typeface="+mn-ea"/>
                <a:sym typeface="+mn-lt"/>
              </a:rPr>
              <a:t>基础</a:t>
            </a:r>
            <a:endParaRPr lang="en-US" altLang="zh-CN" sz="1800" dirty="0" smtClean="0">
              <a:solidFill>
                <a:prstClr val="white"/>
              </a:solidFill>
              <a:cs typeface="+mn-ea"/>
              <a:sym typeface="+mn-lt"/>
            </a:endParaRPr>
          </a:p>
          <a:p>
            <a:pPr defTabSz="914583">
              <a:lnSpc>
                <a:spcPct val="110000"/>
              </a:lnSpc>
            </a:pPr>
            <a:r>
              <a:rPr lang="zh-CN" altLang="en-US" sz="1800" dirty="0" smtClean="0">
                <a:solidFill>
                  <a:prstClr val="white"/>
                </a:solidFill>
                <a:cs typeface="+mn-ea"/>
                <a:sym typeface="+mn-lt"/>
              </a:rPr>
              <a:t>主编</a:t>
            </a:r>
            <a:r>
              <a:rPr lang="zh-CN" altLang="en-US" sz="1800" dirty="0" smtClean="0">
                <a:solidFill>
                  <a:prstClr val="white"/>
                </a:solidFill>
                <a:latin typeface="微软雅黑"/>
                <a:ea typeface="微软雅黑"/>
                <a:cs typeface="+mn-ea"/>
                <a:sym typeface="+mn-lt"/>
              </a:rPr>
              <a:t>：崔升广</a:t>
            </a:r>
            <a:endParaRPr lang="en-US" altLang="zh-CN" sz="1800" dirty="0">
              <a:solidFill>
                <a:prstClr val="white"/>
              </a:solidFill>
              <a:latin typeface="微软雅黑"/>
              <a:ea typeface="微软雅黑"/>
              <a:cs typeface="+mn-ea"/>
              <a:sym typeface="+mn-lt"/>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162" b="315"/>
          <a:stretch/>
        </p:blipFill>
        <p:spPr bwMode="auto">
          <a:xfrm>
            <a:off x="7623175" y="288910"/>
            <a:ext cx="2069627" cy="132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450" decel="100000" fill="hold"/>
                                        <p:tgtEl>
                                          <p:spTgt spid="8"/>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6.2.2 </a:t>
            </a:r>
            <a:r>
              <a:rPr lang="zh-CN" altLang="en-US" dirty="0"/>
              <a:t>云桌面的基本架构</a:t>
            </a:r>
            <a:endParaRPr lang="zh-CN" altLang="en-US" dirty="0"/>
          </a:p>
        </p:txBody>
      </p:sp>
      <p:sp>
        <p:nvSpPr>
          <p:cNvPr id="2" name="文本框 1"/>
          <p:cNvSpPr txBox="1"/>
          <p:nvPr/>
        </p:nvSpPr>
        <p:spPr>
          <a:xfrm>
            <a:off x="1603375" y="2600493"/>
            <a:ext cx="10363200" cy="3477875"/>
          </a:xfrm>
          <a:prstGeom prst="rect">
            <a:avLst/>
          </a:prstGeom>
          <a:noFill/>
        </p:spPr>
        <p:txBody>
          <a:bodyPr wrap="square" rtlCol="0" anchor="t">
            <a:spAutoFit/>
          </a:bodyPr>
          <a:lstStyle/>
          <a:p>
            <a:pPr indent="457200"/>
            <a:r>
              <a:rPr lang="zh-CN" altLang="en-US" sz="2000" dirty="0"/>
              <a:t>云桌面系统不是简单的一个产品，而是一种基础设施，其组成架构较为复杂，也会根据具体应用场景的差异以及云桌面提供商的不同有不同的形式。通常云桌面系统可以分为终端设备层、网络接入层、云桌面控制层、虚拟化平台层、硬件资源层和应用层</a:t>
            </a:r>
            <a:r>
              <a:rPr lang="en-US" altLang="zh-CN" sz="2000" dirty="0"/>
              <a:t>6</a:t>
            </a:r>
            <a:r>
              <a:rPr lang="zh-CN" altLang="en-US" sz="2000" dirty="0"/>
              <a:t>个部分，云桌面系统基本架构示意图，如图</a:t>
            </a:r>
            <a:r>
              <a:rPr lang="en-US" altLang="zh-CN" sz="2000" dirty="0"/>
              <a:t>6.4</a:t>
            </a:r>
            <a:r>
              <a:rPr lang="zh-CN" altLang="en-US" sz="2000" dirty="0"/>
              <a:t>所示。</a:t>
            </a:r>
          </a:p>
          <a:p>
            <a:pPr indent="457200"/>
            <a:r>
              <a:rPr lang="en-US" altLang="zh-CN" sz="2000" dirty="0"/>
              <a:t>1</a:t>
            </a:r>
            <a:r>
              <a:rPr lang="zh-CN" altLang="en-US" sz="2000" dirty="0"/>
              <a:t>．终端设备层</a:t>
            </a:r>
          </a:p>
          <a:p>
            <a:pPr indent="457200"/>
            <a:r>
              <a:rPr lang="en-US" altLang="zh-CN" sz="2000" dirty="0"/>
              <a:t>2</a:t>
            </a:r>
            <a:r>
              <a:rPr lang="zh-CN" altLang="en-US" sz="2000" dirty="0"/>
              <a:t>．网络接入层</a:t>
            </a:r>
          </a:p>
          <a:p>
            <a:pPr indent="457200"/>
            <a:r>
              <a:rPr lang="en-US" altLang="zh-CN" sz="2000" dirty="0"/>
              <a:t>3</a:t>
            </a:r>
            <a:r>
              <a:rPr lang="zh-CN" altLang="en-US" sz="2000" dirty="0"/>
              <a:t>．云桌面控制层</a:t>
            </a:r>
          </a:p>
          <a:p>
            <a:pPr indent="457200"/>
            <a:r>
              <a:rPr lang="en-US" altLang="zh-CN" sz="2000" dirty="0"/>
              <a:t>4</a:t>
            </a:r>
            <a:r>
              <a:rPr lang="zh-CN" altLang="en-US" sz="2000" dirty="0"/>
              <a:t>．虚拟化平台层</a:t>
            </a:r>
          </a:p>
          <a:p>
            <a:pPr indent="457200"/>
            <a:r>
              <a:rPr lang="en-US" altLang="zh-CN" sz="2000" dirty="0"/>
              <a:t>5</a:t>
            </a:r>
            <a:r>
              <a:rPr lang="zh-CN" altLang="en-US" sz="2000" dirty="0"/>
              <a:t>．硬件资源层</a:t>
            </a:r>
          </a:p>
          <a:p>
            <a:pPr indent="457200"/>
            <a:r>
              <a:rPr lang="en-US" altLang="zh-CN" sz="2000" dirty="0"/>
              <a:t>6</a:t>
            </a:r>
            <a:r>
              <a:rPr lang="zh-CN" altLang="en-US" sz="2000" dirty="0"/>
              <a:t>．应用层</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75" y="3886994"/>
            <a:ext cx="3657599" cy="251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862802"/>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6.2.3 </a:t>
            </a:r>
            <a:r>
              <a:rPr lang="zh-CN" altLang="en-US" dirty="0"/>
              <a:t>桌面虚拟化技术</a:t>
            </a:r>
            <a:endParaRPr lang="zh-CN" altLang="en-US" dirty="0"/>
          </a:p>
        </p:txBody>
      </p:sp>
      <p:sp>
        <p:nvSpPr>
          <p:cNvPr id="2" name="文本框 1"/>
          <p:cNvSpPr txBox="1"/>
          <p:nvPr/>
        </p:nvSpPr>
        <p:spPr>
          <a:xfrm>
            <a:off x="1603375" y="2600493"/>
            <a:ext cx="8229600" cy="2246769"/>
          </a:xfrm>
          <a:prstGeom prst="rect">
            <a:avLst/>
          </a:prstGeom>
          <a:noFill/>
        </p:spPr>
        <p:txBody>
          <a:bodyPr wrap="square" rtlCol="0" anchor="t">
            <a:spAutoFit/>
          </a:bodyPr>
          <a:lstStyle/>
          <a:p>
            <a:pPr indent="457200"/>
            <a:r>
              <a:rPr lang="zh-CN" altLang="en-US" sz="2000" dirty="0"/>
              <a:t>桌面虚拟化是指将计算机的桌面进行虚拟化，以达到桌面使用的安全性和灵活性。可以通过任何设备、在任何地点、任何时间访问在网络上的属于我们个人的桌面系统。</a:t>
            </a:r>
          </a:p>
          <a:p>
            <a:pPr indent="457200"/>
            <a:r>
              <a:rPr lang="en-US" altLang="zh-CN" sz="2000" dirty="0"/>
              <a:t>1</a:t>
            </a:r>
            <a:r>
              <a:rPr lang="zh-CN" altLang="en-US" sz="2000" dirty="0"/>
              <a:t>．虚拟桌面基础架构</a:t>
            </a:r>
          </a:p>
          <a:p>
            <a:pPr indent="457200"/>
            <a:r>
              <a:rPr lang="en-US" altLang="zh-CN" sz="2000" dirty="0"/>
              <a:t>2</a:t>
            </a:r>
            <a:r>
              <a:rPr lang="zh-CN" altLang="en-US" sz="2000" dirty="0"/>
              <a:t>．虚拟操作系统架构</a:t>
            </a:r>
          </a:p>
          <a:p>
            <a:pPr indent="457200"/>
            <a:r>
              <a:rPr lang="en-US" altLang="zh-CN" sz="2000" dirty="0"/>
              <a:t>3</a:t>
            </a:r>
            <a:r>
              <a:rPr lang="zh-CN" altLang="en-US" sz="2000" dirty="0"/>
              <a:t>．桌面云应用场景</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3273379781"/>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6.3  </a:t>
            </a:r>
            <a:r>
              <a:rPr lang="zh-CN" altLang="en-US" dirty="0">
                <a:latin typeface="微软雅黑" panose="020B0503020204020204" pitchFamily="34" charset="-122"/>
                <a:ea typeface="微软雅黑" panose="020B0503020204020204" pitchFamily="34" charset="-122"/>
              </a:rPr>
              <a:t>云计算相关的其他领域</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dirty="0"/>
                <a:t>6.3.1 </a:t>
              </a:r>
              <a:r>
                <a:rPr lang="zh-CN" altLang="en-US" dirty="0"/>
                <a:t>物联网</a:t>
              </a:r>
            </a:p>
            <a:p>
              <a:pPr>
                <a:lnSpc>
                  <a:spcPts val="3500"/>
                </a:lnSpc>
              </a:pPr>
              <a:r>
                <a:rPr lang="en-US" altLang="zh-CN" dirty="0"/>
                <a:t>6.3.2 </a:t>
              </a:r>
              <a:r>
                <a:rPr lang="zh-CN" altLang="en-US" dirty="0"/>
                <a:t>大数据</a:t>
              </a:r>
            </a:p>
            <a:p>
              <a:pPr>
                <a:lnSpc>
                  <a:spcPts val="3500"/>
                </a:lnSpc>
              </a:pPr>
              <a:r>
                <a:rPr lang="en-US" altLang="zh-CN" dirty="0"/>
                <a:t>6.3.3 </a:t>
              </a:r>
              <a:r>
                <a:rPr lang="zh-CN" altLang="en-US" dirty="0"/>
                <a:t>人工智能</a:t>
              </a:r>
            </a:p>
            <a:p>
              <a:pPr>
                <a:lnSpc>
                  <a:spcPts val="3500"/>
                </a:lnSpc>
              </a:pPr>
              <a:r>
                <a:rPr lang="en-US" altLang="zh-CN" dirty="0"/>
                <a:t>6.3.4 5G</a:t>
              </a:r>
              <a:r>
                <a:rPr lang="zh-CN" altLang="en-US" dirty="0"/>
                <a:t>网络</a:t>
              </a:r>
              <a:endParaRPr lang="zh-CN" altLang="en-US" dirty="0"/>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2221463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6.3.1 </a:t>
            </a:r>
            <a:r>
              <a:rPr lang="zh-CN" altLang="en-US" dirty="0"/>
              <a:t>物联网</a:t>
            </a:r>
            <a:endParaRPr lang="zh-CN" altLang="en-US" dirty="0"/>
          </a:p>
        </p:txBody>
      </p:sp>
      <p:sp>
        <p:nvSpPr>
          <p:cNvPr id="2" name="文本框 1"/>
          <p:cNvSpPr txBox="1"/>
          <p:nvPr/>
        </p:nvSpPr>
        <p:spPr>
          <a:xfrm>
            <a:off x="1613541" y="2439194"/>
            <a:ext cx="6783126" cy="3785652"/>
          </a:xfrm>
          <a:prstGeom prst="rect">
            <a:avLst/>
          </a:prstGeom>
          <a:noFill/>
        </p:spPr>
        <p:txBody>
          <a:bodyPr wrap="square" rtlCol="0" anchor="t">
            <a:spAutoFit/>
          </a:bodyPr>
          <a:lstStyle/>
          <a:p>
            <a:pPr indent="457200"/>
            <a:r>
              <a:rPr lang="zh-CN" altLang="en-US" sz="2000" dirty="0"/>
              <a:t>物联网（</a:t>
            </a:r>
            <a:r>
              <a:rPr lang="en-US" altLang="zh-CN" sz="2000" dirty="0"/>
              <a:t>Internet of Things</a:t>
            </a:r>
            <a:r>
              <a:rPr lang="zh-CN" altLang="en-US" sz="2000" dirty="0"/>
              <a:t>，</a:t>
            </a:r>
            <a:r>
              <a:rPr lang="en-US" altLang="zh-CN" sz="2000" dirty="0" err="1"/>
              <a:t>IoT</a:t>
            </a:r>
            <a:r>
              <a:rPr lang="zh-CN" altLang="en-US" sz="2000" dirty="0"/>
              <a:t>）是指通过信息传感器、射频识别技术、全球定位系统、红外感应器、激光扫描器等各种装置与技术，实时采集任何需要监控、连接、互动的物体或过程，采集其声、光、热、电、力学、化学、生物、位置等需要的信息，通过各类可能的网络接入，实现物与物、物与人的泛在连接，实现对物品和过程的智能化感知、识别和管理。物联网是一个基于互联网、传统电信网等的信息承载体，它让所有能够被独立寻址的普通物理对象形成互联互通的网络。</a:t>
            </a:r>
          </a:p>
          <a:p>
            <a:pPr indent="457200"/>
            <a:r>
              <a:rPr lang="en-US" altLang="zh-CN" sz="2000" dirty="0"/>
              <a:t>1</a:t>
            </a:r>
            <a:r>
              <a:rPr lang="zh-CN" altLang="en-US" sz="2000" dirty="0"/>
              <a:t>．物联网的概念</a:t>
            </a:r>
          </a:p>
          <a:p>
            <a:pPr indent="457200"/>
            <a:r>
              <a:rPr lang="en-US" altLang="zh-CN" sz="2000" dirty="0"/>
              <a:t>2</a:t>
            </a:r>
            <a:r>
              <a:rPr lang="zh-CN" altLang="en-US" sz="2000" dirty="0"/>
              <a:t>．物联网的特点</a:t>
            </a:r>
          </a:p>
          <a:p>
            <a:pPr indent="457200"/>
            <a:r>
              <a:rPr lang="en-US" altLang="zh-CN" sz="2000" dirty="0"/>
              <a:t>3</a:t>
            </a:r>
            <a:r>
              <a:rPr lang="zh-CN" altLang="en-US" sz="2000" dirty="0"/>
              <a:t>．物联网的应用</a:t>
            </a:r>
            <a:endParaRPr lang="zh-CN" alt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667" y="2591594"/>
            <a:ext cx="3776745" cy="2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258531093"/>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6.3.2 </a:t>
            </a:r>
            <a:r>
              <a:rPr lang="zh-CN" altLang="en-US" dirty="0"/>
              <a:t>大数据</a:t>
            </a:r>
            <a:endParaRPr lang="zh-CN" altLang="en-US" dirty="0"/>
          </a:p>
        </p:txBody>
      </p:sp>
      <p:sp>
        <p:nvSpPr>
          <p:cNvPr id="2" name="文本框 1"/>
          <p:cNvSpPr txBox="1"/>
          <p:nvPr/>
        </p:nvSpPr>
        <p:spPr>
          <a:xfrm>
            <a:off x="1613541" y="2600493"/>
            <a:ext cx="8295634" cy="2246769"/>
          </a:xfrm>
          <a:prstGeom prst="rect">
            <a:avLst/>
          </a:prstGeom>
          <a:noFill/>
        </p:spPr>
        <p:txBody>
          <a:bodyPr wrap="square" rtlCol="0" anchor="t">
            <a:spAutoFit/>
          </a:bodyPr>
          <a:lstStyle/>
          <a:p>
            <a:pPr indent="457200"/>
            <a:r>
              <a:rPr lang="zh-CN" altLang="en-US" sz="2000" dirty="0"/>
              <a:t>现在的社会是一个高速发展的社会，科技发达，信息流通，人们之间的交流越来越密切，生活也越来越方便，大数据（</a:t>
            </a:r>
            <a:r>
              <a:rPr lang="en-US" altLang="zh-CN" sz="2000" dirty="0"/>
              <a:t>Big data</a:t>
            </a:r>
            <a:r>
              <a:rPr lang="zh-CN" altLang="en-US" sz="2000" dirty="0"/>
              <a:t>）就是这个时代的产物。大数据，或称巨量资料，指的是所涉及的资料量规模巨大到无法透过目前主流软件工具，在合理时间内将其提取、管理、处理并整理成为帮助企业经营决策的信息。</a:t>
            </a:r>
          </a:p>
          <a:p>
            <a:pPr indent="457200"/>
            <a:r>
              <a:rPr lang="en-US" altLang="zh-CN" sz="2000" dirty="0"/>
              <a:t>1</a:t>
            </a:r>
            <a:r>
              <a:rPr lang="zh-CN" altLang="en-US" sz="2000" dirty="0"/>
              <a:t>．大数据的定义</a:t>
            </a:r>
          </a:p>
          <a:p>
            <a:pPr indent="457200"/>
            <a:r>
              <a:rPr lang="en-US" altLang="zh-CN" sz="2000" dirty="0"/>
              <a:t>2</a:t>
            </a:r>
            <a:r>
              <a:rPr lang="zh-CN" altLang="en-US" sz="2000" dirty="0"/>
              <a:t>．大数据的趋势</a:t>
            </a:r>
            <a:endParaRPr lang="zh-CN" altLang="en-US" sz="2000" dirty="0"/>
          </a:p>
        </p:txBody>
      </p:sp>
      <p:pic>
        <p:nvPicPr>
          <p:cNvPr id="7"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9" name="矩形 8"/>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4291878962"/>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6.3.3 </a:t>
            </a:r>
            <a:r>
              <a:rPr lang="zh-CN" altLang="en-US" dirty="0"/>
              <a:t>人工智能</a:t>
            </a:r>
            <a:endParaRPr lang="zh-CN" altLang="en-US" dirty="0"/>
          </a:p>
        </p:txBody>
      </p:sp>
      <p:sp>
        <p:nvSpPr>
          <p:cNvPr id="2" name="文本框 1"/>
          <p:cNvSpPr txBox="1"/>
          <p:nvPr/>
        </p:nvSpPr>
        <p:spPr>
          <a:xfrm>
            <a:off x="1440815" y="2600493"/>
            <a:ext cx="8544560" cy="3477875"/>
          </a:xfrm>
          <a:prstGeom prst="rect">
            <a:avLst/>
          </a:prstGeom>
          <a:noFill/>
        </p:spPr>
        <p:txBody>
          <a:bodyPr wrap="square" rtlCol="0" anchor="t">
            <a:spAutoFit/>
          </a:bodyPr>
          <a:lstStyle/>
          <a:p>
            <a:pPr indent="457200"/>
            <a:r>
              <a:rPr lang="zh-CN" altLang="en-US" sz="2000" dirty="0"/>
              <a:t>人工智能（</a:t>
            </a:r>
            <a:r>
              <a:rPr lang="en-US" altLang="zh-CN" sz="2000" dirty="0"/>
              <a:t>Artificial Intelligence</a:t>
            </a:r>
            <a:r>
              <a:rPr lang="zh-CN" altLang="en-US" sz="2000" dirty="0"/>
              <a:t>，</a:t>
            </a:r>
            <a:r>
              <a:rPr lang="en-US" altLang="zh-CN" sz="2000" dirty="0"/>
              <a:t>AI</a:t>
            </a:r>
            <a:r>
              <a:rPr lang="zh-CN" altLang="en-US" sz="2000" dirty="0"/>
              <a:t>），它是研究、开发用于模拟、延伸和扩展人的智能的理论、方法、技术及应用系统的一门新的技术科学。</a:t>
            </a:r>
          </a:p>
          <a:p>
            <a:pPr indent="457200"/>
            <a:r>
              <a:rPr lang="zh-CN" altLang="en-US" sz="2000" dirty="0"/>
              <a:t>人工智能是计算机科学的一个分支，它试图了解智能的实质，并生产出一种新的、能以与人类智能相似的思维做出反应的智能机器，该领域的研究包括机器人、语言识别、图像识别、自然语言处理和专家系统等。人工智能从诞生以来，理论和技术日益成熟，应用领域也不断扩大，可以设想，未来人工智能带来的科技产品，将会是人类智慧的“容器”。人工智能可以对人的意识、思维的信息过程进行模拟。人工智能不是人的智能，但能像人那样思考，也可能超过人的智能。</a:t>
            </a:r>
          </a:p>
          <a:p>
            <a:pPr indent="457200"/>
            <a:r>
              <a:rPr lang="en-US" altLang="zh-CN" sz="2000" dirty="0"/>
              <a:t>1</a:t>
            </a:r>
            <a:r>
              <a:rPr lang="zh-CN" altLang="en-US" sz="2000" dirty="0"/>
              <a:t>．人工智能安全问题</a:t>
            </a:r>
          </a:p>
          <a:p>
            <a:pPr indent="457200"/>
            <a:r>
              <a:rPr lang="en-US" altLang="zh-CN" sz="2000" dirty="0"/>
              <a:t>2</a:t>
            </a:r>
            <a:r>
              <a:rPr lang="zh-CN" altLang="en-US" sz="2000" dirty="0"/>
              <a:t>．人工智能应用领域</a:t>
            </a:r>
            <a:endParaRPr lang="zh-CN" altLang="en-US" sz="2000" dirty="0"/>
          </a:p>
        </p:txBody>
      </p:sp>
      <p:pic>
        <p:nvPicPr>
          <p:cNvPr id="7"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9" name="矩形 8"/>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263865531"/>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6.3.4 5G</a:t>
            </a:r>
            <a:r>
              <a:rPr lang="zh-CN" altLang="en-US" dirty="0"/>
              <a:t>网络</a:t>
            </a:r>
            <a:endParaRPr lang="zh-CN" altLang="en-US" dirty="0"/>
          </a:p>
        </p:txBody>
      </p:sp>
      <p:sp>
        <p:nvSpPr>
          <p:cNvPr id="2" name="文本框 1"/>
          <p:cNvSpPr txBox="1"/>
          <p:nvPr/>
        </p:nvSpPr>
        <p:spPr>
          <a:xfrm>
            <a:off x="1440815" y="2600493"/>
            <a:ext cx="8544560" cy="2862322"/>
          </a:xfrm>
          <a:prstGeom prst="rect">
            <a:avLst/>
          </a:prstGeom>
          <a:noFill/>
        </p:spPr>
        <p:txBody>
          <a:bodyPr wrap="square" rtlCol="0" anchor="t">
            <a:spAutoFit/>
          </a:bodyPr>
          <a:lstStyle/>
          <a:p>
            <a:pPr indent="457200"/>
            <a:r>
              <a:rPr lang="en-US" altLang="zh-CN" sz="2000" dirty="0"/>
              <a:t>5G</a:t>
            </a:r>
            <a:r>
              <a:rPr lang="zh-CN" altLang="en-US" sz="2000" dirty="0"/>
              <a:t>网络（</a:t>
            </a:r>
            <a:r>
              <a:rPr lang="en-US" altLang="zh-CN" sz="2000" dirty="0"/>
              <a:t>5G Network</a:t>
            </a:r>
            <a:r>
              <a:rPr lang="zh-CN" altLang="en-US" sz="2000" dirty="0"/>
              <a:t>）是第五代移动通信网络，其理论峰值传输速度可达</a:t>
            </a:r>
            <a:r>
              <a:rPr lang="en-US" altLang="zh-CN" sz="2000" dirty="0"/>
              <a:t>20Gbit/s</a:t>
            </a:r>
            <a:r>
              <a:rPr lang="zh-CN" altLang="en-US" sz="2000" dirty="0"/>
              <a:t>，即每秒能传输</a:t>
            </a:r>
            <a:r>
              <a:rPr lang="en-US" altLang="zh-CN" sz="2000" dirty="0"/>
              <a:t>2.5GB</a:t>
            </a:r>
            <a:r>
              <a:rPr lang="zh-CN" altLang="en-US" sz="2000" dirty="0"/>
              <a:t>的内容，相同条件下比</a:t>
            </a:r>
            <a:r>
              <a:rPr lang="en-US" altLang="zh-CN" sz="2000" dirty="0"/>
              <a:t>4G</a:t>
            </a:r>
            <a:r>
              <a:rPr lang="zh-CN" altLang="en-US" sz="2000" dirty="0"/>
              <a:t>网络的传输速度快</a:t>
            </a:r>
            <a:r>
              <a:rPr lang="en-US" altLang="zh-CN" sz="2000" dirty="0"/>
              <a:t>10</a:t>
            </a:r>
            <a:r>
              <a:rPr lang="zh-CN" altLang="en-US" sz="2000" dirty="0"/>
              <a:t>倍以上。举例来说，一部</a:t>
            </a:r>
            <a:r>
              <a:rPr lang="en-US" altLang="zh-CN" sz="2000" dirty="0"/>
              <a:t>1GB</a:t>
            </a:r>
            <a:r>
              <a:rPr lang="zh-CN" altLang="en-US" sz="2000" dirty="0"/>
              <a:t>的电影可在</a:t>
            </a:r>
            <a:r>
              <a:rPr lang="en-US" altLang="zh-CN" sz="2000" dirty="0"/>
              <a:t>0.4</a:t>
            </a:r>
            <a:r>
              <a:rPr lang="zh-CN" altLang="en-US" sz="2000" dirty="0"/>
              <a:t>秒之内下载完成。随着</a:t>
            </a:r>
            <a:r>
              <a:rPr lang="en-US" altLang="zh-CN" sz="2000" dirty="0"/>
              <a:t>5G</a:t>
            </a:r>
            <a:r>
              <a:rPr lang="zh-CN" altLang="en-US" sz="2000" dirty="0"/>
              <a:t>技术的诞生，用智能终端分享</a:t>
            </a:r>
            <a:r>
              <a:rPr lang="en-US" altLang="zh-CN" sz="2000" dirty="0"/>
              <a:t>3D</a:t>
            </a:r>
            <a:r>
              <a:rPr lang="zh-CN" altLang="en-US" sz="2000" dirty="0"/>
              <a:t>电影、游戏以及超高画质节目的时代正向我们走来。</a:t>
            </a:r>
          </a:p>
          <a:p>
            <a:pPr indent="457200"/>
            <a:r>
              <a:rPr lang="en-US" altLang="zh-CN" sz="2000" dirty="0"/>
              <a:t>1</a:t>
            </a:r>
            <a:r>
              <a:rPr lang="zh-CN" altLang="en-US" sz="2000" dirty="0"/>
              <a:t>．</a:t>
            </a:r>
            <a:r>
              <a:rPr lang="en-US" altLang="zh-CN" sz="2000" dirty="0"/>
              <a:t>5G</a:t>
            </a:r>
            <a:r>
              <a:rPr lang="zh-CN" altLang="en-US" sz="2000" dirty="0"/>
              <a:t>网络概述</a:t>
            </a:r>
          </a:p>
          <a:p>
            <a:pPr indent="457200"/>
            <a:r>
              <a:rPr lang="en-US" altLang="zh-CN" sz="2000" dirty="0"/>
              <a:t>2</a:t>
            </a:r>
            <a:r>
              <a:rPr lang="zh-CN" altLang="en-US" sz="2000" dirty="0"/>
              <a:t>．</a:t>
            </a:r>
            <a:r>
              <a:rPr lang="en-US" altLang="zh-CN" sz="2000" dirty="0"/>
              <a:t>5G</a:t>
            </a:r>
            <a:r>
              <a:rPr lang="zh-CN" altLang="en-US" sz="2000" dirty="0"/>
              <a:t>技术的优势</a:t>
            </a:r>
          </a:p>
          <a:p>
            <a:pPr indent="457200"/>
            <a:r>
              <a:rPr lang="en-US" altLang="zh-CN" sz="2000" dirty="0"/>
              <a:t>3</a:t>
            </a:r>
            <a:r>
              <a:rPr lang="zh-CN" altLang="en-US" sz="2000" dirty="0"/>
              <a:t>．</a:t>
            </a:r>
            <a:r>
              <a:rPr lang="en-US" altLang="zh-CN" sz="2000" dirty="0"/>
              <a:t>5G</a:t>
            </a:r>
            <a:r>
              <a:rPr lang="zh-CN" altLang="en-US" sz="2000" dirty="0"/>
              <a:t>技术的安全问题</a:t>
            </a:r>
          </a:p>
          <a:p>
            <a:pPr indent="457200"/>
            <a:r>
              <a:rPr lang="en-US" altLang="zh-CN" sz="2000" dirty="0"/>
              <a:t>4</a:t>
            </a:r>
            <a:r>
              <a:rPr lang="zh-CN" altLang="en-US" sz="2000" dirty="0"/>
              <a:t>．</a:t>
            </a:r>
            <a:r>
              <a:rPr lang="en-US" altLang="zh-CN" sz="2000" dirty="0"/>
              <a:t>5G</a:t>
            </a:r>
            <a:r>
              <a:rPr lang="zh-CN" altLang="en-US" sz="2000" dirty="0"/>
              <a:t>技术的应用</a:t>
            </a:r>
          </a:p>
        </p:txBody>
      </p:sp>
      <p:pic>
        <p:nvPicPr>
          <p:cNvPr id="7"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9" name="矩形 8"/>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587611380"/>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946775" y="3270785"/>
            <a:ext cx="5724644" cy="1226170"/>
          </a:xfrm>
          <a:prstGeom prst="rect">
            <a:avLst/>
          </a:prstGeom>
          <a:noFill/>
        </p:spPr>
        <p:txBody>
          <a:bodyPr wrap="none" rtlCol="0" anchor="t">
            <a:spAutoFit/>
          </a:bodyPr>
          <a:lstStyle/>
          <a:p>
            <a:pPr fontAlgn="auto">
              <a:lnSpc>
                <a:spcPct val="110000"/>
              </a:lnSpc>
            </a:pPr>
            <a:r>
              <a:rPr lang="zh-CN" altLang="en-US" sz="7200" dirty="0">
                <a:cs typeface="+mn-ea"/>
                <a:sym typeface="+mn-lt"/>
              </a:rPr>
              <a:t>感谢您的观看</a:t>
            </a:r>
          </a:p>
        </p:txBody>
      </p:sp>
      <p:sp>
        <p:nvSpPr>
          <p:cNvPr id="7" name="文本框 6"/>
          <p:cNvSpPr txBox="1"/>
          <p:nvPr/>
        </p:nvSpPr>
        <p:spPr>
          <a:xfrm>
            <a:off x="6026134" y="4362190"/>
            <a:ext cx="5669957" cy="322020"/>
          </a:xfrm>
          <a:prstGeom prst="rect">
            <a:avLst/>
          </a:prstGeom>
          <a:noFill/>
        </p:spPr>
        <p:txBody>
          <a:bodyPr wrap="square" rtlCol="0" anchor="t">
            <a:spAutoFit/>
          </a:bodyPr>
          <a:lstStyle/>
          <a:p>
            <a:pPr marL="0" marR="0" lvl="0" indent="0" algn="dist" defTabSz="914583" rtl="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a:ln>
                  <a:noFill/>
                </a:ln>
                <a:solidFill>
                  <a:prstClr val="black">
                    <a:lumMod val="65000"/>
                    <a:lumOff val="35000"/>
                  </a:prstClr>
                </a:solidFill>
                <a:effectLst/>
                <a:uLnTx/>
                <a:uFillTx/>
                <a:latin typeface="微软雅黑"/>
                <a:ea typeface="微软雅黑"/>
                <a:cs typeface="+mn-ea"/>
                <a:sym typeface="+mn-lt"/>
              </a:rPr>
              <a:t>Foundations of Computer Network Technology</a:t>
            </a:r>
            <a:endPar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a:ea typeface="微软雅黑"/>
              <a:cs typeface="+mn-ea"/>
              <a:sym typeface="+mn-lt"/>
            </a:endParaRPr>
          </a:p>
        </p:txBody>
      </p:sp>
      <p:sp>
        <p:nvSpPr>
          <p:cNvPr id="8" name="文本框 7"/>
          <p:cNvSpPr txBox="1"/>
          <p:nvPr/>
        </p:nvSpPr>
        <p:spPr>
          <a:xfrm>
            <a:off x="8809097" y="5932909"/>
            <a:ext cx="2262158" cy="680507"/>
          </a:xfrm>
          <a:prstGeom prst="rect">
            <a:avLst/>
          </a:prstGeom>
          <a:noFill/>
        </p:spPr>
        <p:txBody>
          <a:bodyPr wrap="none" rtlCol="0" anchor="t">
            <a:spAutoFit/>
          </a:bodyPr>
          <a:lstStyle/>
          <a:p>
            <a:pPr defTabSz="914583">
              <a:lnSpc>
                <a:spcPct val="110000"/>
              </a:lnSpc>
            </a:pPr>
            <a:r>
              <a:rPr lang="zh-CN" altLang="en-US" sz="1800" dirty="0">
                <a:solidFill>
                  <a:prstClr val="white"/>
                </a:solidFill>
                <a:cs typeface="+mn-ea"/>
                <a:sym typeface="+mn-lt"/>
              </a:rPr>
              <a:t>云计算技术应用</a:t>
            </a:r>
            <a:r>
              <a:rPr lang="zh-CN" altLang="en-US" sz="1800" dirty="0" smtClean="0">
                <a:solidFill>
                  <a:prstClr val="white"/>
                </a:solidFill>
                <a:cs typeface="+mn-ea"/>
                <a:sym typeface="+mn-lt"/>
              </a:rPr>
              <a:t>基础</a:t>
            </a:r>
            <a:endParaRPr lang="en-US" altLang="zh-CN" sz="1800" dirty="0" smtClean="0">
              <a:solidFill>
                <a:prstClr val="white"/>
              </a:solidFill>
              <a:cs typeface="+mn-ea"/>
              <a:sym typeface="+mn-lt"/>
            </a:endParaRPr>
          </a:p>
          <a:p>
            <a:pPr defTabSz="914583">
              <a:lnSpc>
                <a:spcPct val="110000"/>
              </a:lnSpc>
            </a:pPr>
            <a:r>
              <a:rPr lang="zh-CN" altLang="en-US" sz="1800" dirty="0" smtClean="0">
                <a:solidFill>
                  <a:prstClr val="white"/>
                </a:solidFill>
                <a:cs typeface="+mn-ea"/>
                <a:sym typeface="+mn-lt"/>
              </a:rPr>
              <a:t>主编</a:t>
            </a:r>
            <a:r>
              <a:rPr lang="zh-CN" altLang="en-US" sz="1800" dirty="0">
                <a:solidFill>
                  <a:prstClr val="white"/>
                </a:solidFill>
                <a:cs typeface="+mn-ea"/>
                <a:sym typeface="+mn-lt"/>
              </a:rPr>
              <a:t>：崔升广</a:t>
            </a:r>
            <a:endParaRPr lang="en-US" altLang="zh-CN" sz="1800" dirty="0">
              <a:solidFill>
                <a:prstClr val="white"/>
              </a:solidFill>
              <a:cs typeface="+mn-ea"/>
              <a:sym typeface="+mn-lt"/>
            </a:endParaRPr>
          </a:p>
        </p:txBody>
      </p:sp>
      <p:sp>
        <p:nvSpPr>
          <p:cNvPr id="3" name="矩形 2"/>
          <p:cNvSpPr/>
          <p:nvPr/>
        </p:nvSpPr>
        <p:spPr>
          <a:xfrm>
            <a:off x="5931075" y="1677194"/>
            <a:ext cx="5257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89969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37"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450" decel="100000" fill="hold"/>
                                        <p:tgtEl>
                                          <p:spTgt spid="8"/>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4786728" y="604028"/>
            <a:ext cx="6927608" cy="1478911"/>
            <a:chOff x="3831" y="3919"/>
            <a:chExt cx="11776" cy="3366"/>
          </a:xfrm>
        </p:grpSpPr>
        <p:sp>
          <p:nvSpPr>
            <p:cNvPr id="15" name="文本框 14"/>
            <p:cNvSpPr txBox="1"/>
            <p:nvPr/>
          </p:nvSpPr>
          <p:spPr>
            <a:xfrm>
              <a:off x="3831" y="3919"/>
              <a:ext cx="11776" cy="3366"/>
            </a:xfrm>
            <a:prstGeom prst="rect">
              <a:avLst/>
            </a:prstGeom>
            <a:noFill/>
          </p:spPr>
          <p:txBody>
            <a:bodyPr wrap="square" rtlCol="0" anchor="t">
              <a:spAutoFit/>
            </a:bodyPr>
            <a:lstStyle/>
            <a:p>
              <a:pPr algn="dist" defTabSz="914583">
                <a:lnSpc>
                  <a:spcPct val="110000"/>
                </a:lnSpc>
              </a:pPr>
              <a:r>
                <a:rPr lang="en-US" sz="8802" dirty="0">
                  <a:solidFill>
                    <a:prstClr val="black"/>
                  </a:solidFill>
                  <a:latin typeface="微软雅黑"/>
                  <a:ea typeface="微软雅黑"/>
                  <a:cs typeface="+mn-ea"/>
                  <a:sym typeface="+mn-lt"/>
                </a:rPr>
                <a:t>CONTENTS</a:t>
              </a:r>
            </a:p>
          </p:txBody>
        </p:sp>
        <p:sp>
          <p:nvSpPr>
            <p:cNvPr id="4" name="文本框 3"/>
            <p:cNvSpPr txBox="1"/>
            <p:nvPr/>
          </p:nvSpPr>
          <p:spPr>
            <a:xfrm>
              <a:off x="3831" y="3919"/>
              <a:ext cx="11776" cy="3366"/>
            </a:xfrm>
            <a:prstGeom prst="rect">
              <a:avLst/>
            </a:prstGeom>
            <a:noFill/>
          </p:spPr>
          <p:txBody>
            <a:bodyPr wrap="square" rtlCol="0" anchor="t">
              <a:spAutoFit/>
            </a:bodyPr>
            <a:lstStyle/>
            <a:p>
              <a:pPr algn="dist" defTabSz="914583">
                <a:lnSpc>
                  <a:spcPct val="110000"/>
                </a:lnSpc>
              </a:pPr>
              <a:r>
                <a:rPr lang="en-US" sz="8802" dirty="0">
                  <a:solidFill>
                    <a:srgbClr val="4080DC"/>
                  </a:solidFill>
                  <a:latin typeface="微软雅黑"/>
                  <a:ea typeface="微软雅黑"/>
                  <a:cs typeface="+mn-ea"/>
                  <a:sym typeface="+mn-lt"/>
                </a:rPr>
                <a:t>CONTENTS</a:t>
              </a:r>
            </a:p>
          </p:txBody>
        </p:sp>
      </p:grpSp>
      <p:sp>
        <p:nvSpPr>
          <p:cNvPr id="5" name="文本框 4"/>
          <p:cNvSpPr txBox="1"/>
          <p:nvPr/>
        </p:nvSpPr>
        <p:spPr>
          <a:xfrm>
            <a:off x="6353239" y="2549580"/>
            <a:ext cx="710615" cy="643658"/>
          </a:xfrm>
          <a:prstGeom prst="rect">
            <a:avLst/>
          </a:prstGeom>
          <a:noFill/>
        </p:spPr>
        <p:txBody>
          <a:bodyPr wrap="non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01</a:t>
            </a:r>
          </a:p>
        </p:txBody>
      </p:sp>
      <p:sp>
        <p:nvSpPr>
          <p:cNvPr id="2" name="文本框 1"/>
          <p:cNvSpPr txBox="1"/>
          <p:nvPr/>
        </p:nvSpPr>
        <p:spPr>
          <a:xfrm>
            <a:off x="7259842" y="2640331"/>
            <a:ext cx="3258933" cy="486159"/>
          </a:xfrm>
          <a:prstGeom prst="rect">
            <a:avLst/>
          </a:prstGeom>
          <a:noFill/>
        </p:spPr>
        <p:txBody>
          <a:bodyPr wrap="square" rtlCol="0" anchor="ctr">
            <a:spAutoFit/>
          </a:bodyPr>
          <a:lstStyle/>
          <a:p>
            <a:pPr defTabSz="914583">
              <a:lnSpc>
                <a:spcPct val="110000"/>
              </a:lnSpc>
            </a:pPr>
            <a:r>
              <a:rPr lang="zh-CN" altLang="en-US" sz="2501" dirty="0">
                <a:solidFill>
                  <a:prstClr val="black"/>
                </a:solidFill>
                <a:cs typeface="+mn-ea"/>
                <a:sym typeface="+mn-lt"/>
              </a:rPr>
              <a:t>云安全概述</a:t>
            </a:r>
            <a:endParaRPr lang="en-US" altLang="zh-CN" sz="2501" dirty="0">
              <a:solidFill>
                <a:prstClr val="black"/>
              </a:solidFill>
              <a:latin typeface="微软雅黑"/>
              <a:ea typeface="微软雅黑"/>
              <a:cs typeface="+mn-ea"/>
              <a:sym typeface="+mn-lt"/>
            </a:endParaRPr>
          </a:p>
        </p:txBody>
      </p:sp>
      <p:sp>
        <p:nvSpPr>
          <p:cNvPr id="3" name="文本框 2"/>
          <p:cNvSpPr txBox="1"/>
          <p:nvPr/>
        </p:nvSpPr>
        <p:spPr>
          <a:xfrm>
            <a:off x="6353239" y="3357651"/>
            <a:ext cx="710615" cy="643658"/>
          </a:xfrm>
          <a:prstGeom prst="rect">
            <a:avLst/>
          </a:prstGeom>
          <a:noFill/>
        </p:spPr>
        <p:txBody>
          <a:bodyPr wrap="non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02</a:t>
            </a:r>
          </a:p>
        </p:txBody>
      </p:sp>
      <p:sp>
        <p:nvSpPr>
          <p:cNvPr id="6" name="文本框 5"/>
          <p:cNvSpPr txBox="1"/>
          <p:nvPr/>
        </p:nvSpPr>
        <p:spPr>
          <a:xfrm>
            <a:off x="7239191" y="3423897"/>
            <a:ext cx="4319568" cy="486159"/>
          </a:xfrm>
          <a:prstGeom prst="rect">
            <a:avLst/>
          </a:prstGeom>
          <a:noFill/>
        </p:spPr>
        <p:txBody>
          <a:bodyPr wrap="square" rtlCol="0" anchor="ctr">
            <a:spAutoFit/>
          </a:bodyPr>
          <a:lstStyle/>
          <a:p>
            <a:pPr defTabSz="914583">
              <a:lnSpc>
                <a:spcPct val="110000"/>
              </a:lnSpc>
            </a:pPr>
            <a:r>
              <a:rPr lang="zh-CN" altLang="en-US" sz="2501" dirty="0">
                <a:solidFill>
                  <a:prstClr val="black"/>
                </a:solidFill>
                <a:cs typeface="+mn-ea"/>
                <a:sym typeface="+mn-lt"/>
              </a:rPr>
              <a:t>云桌面</a:t>
            </a:r>
            <a:endParaRPr lang="en-US" altLang="zh-CN" sz="2501" dirty="0">
              <a:solidFill>
                <a:prstClr val="black"/>
              </a:solidFill>
              <a:latin typeface="微软雅黑"/>
              <a:ea typeface="微软雅黑"/>
              <a:cs typeface="+mn-ea"/>
              <a:sym typeface="+mn-lt"/>
            </a:endParaRPr>
          </a:p>
        </p:txBody>
      </p:sp>
      <p:sp>
        <p:nvSpPr>
          <p:cNvPr id="9" name="文本框 8"/>
          <p:cNvSpPr txBox="1"/>
          <p:nvPr/>
        </p:nvSpPr>
        <p:spPr>
          <a:xfrm>
            <a:off x="6353239" y="4165722"/>
            <a:ext cx="710615" cy="643658"/>
          </a:xfrm>
          <a:prstGeom prst="rect">
            <a:avLst/>
          </a:prstGeom>
          <a:noFill/>
        </p:spPr>
        <p:txBody>
          <a:bodyPr wrap="squar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03</a:t>
            </a:r>
          </a:p>
        </p:txBody>
      </p:sp>
      <p:sp>
        <p:nvSpPr>
          <p:cNvPr id="10" name="文本框 9"/>
          <p:cNvSpPr txBox="1"/>
          <p:nvPr/>
        </p:nvSpPr>
        <p:spPr>
          <a:xfrm>
            <a:off x="7259842" y="4207462"/>
            <a:ext cx="3390672" cy="486159"/>
          </a:xfrm>
          <a:prstGeom prst="rect">
            <a:avLst/>
          </a:prstGeom>
          <a:noFill/>
        </p:spPr>
        <p:txBody>
          <a:bodyPr wrap="none" rtlCol="0" anchor="ctr">
            <a:spAutoFit/>
          </a:bodyPr>
          <a:lstStyle/>
          <a:p>
            <a:pPr defTabSz="914583">
              <a:lnSpc>
                <a:spcPct val="110000"/>
              </a:lnSpc>
            </a:pPr>
            <a:r>
              <a:rPr lang="zh-CN" altLang="en-US" sz="2501" dirty="0">
                <a:solidFill>
                  <a:prstClr val="black"/>
                </a:solidFill>
                <a:cs typeface="+mn-ea"/>
                <a:sym typeface="+mn-lt"/>
              </a:rPr>
              <a:t>云计算相关的其他领域</a:t>
            </a:r>
            <a:endParaRPr lang="zh-CN" altLang="en-US" sz="2501" dirty="0">
              <a:solidFill>
                <a:prstClr val="black"/>
              </a:solidFill>
              <a:cs typeface="+mn-ea"/>
              <a:sym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259829"/>
            <a:ext cx="53911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6.1  </a:t>
            </a:r>
            <a:r>
              <a:rPr lang="zh-CN" altLang="en-US" dirty="0">
                <a:latin typeface="微软雅黑" panose="020B0503020204020204" pitchFamily="34" charset="-122"/>
                <a:ea typeface="微软雅黑" panose="020B0503020204020204" pitchFamily="34" charset="-122"/>
              </a:rPr>
              <a:t>云安全概述</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dirty="0"/>
                <a:t>6.1.1 </a:t>
              </a:r>
              <a:r>
                <a:rPr lang="zh-CN" altLang="en-US" dirty="0"/>
                <a:t>云安全与传统安全</a:t>
              </a:r>
            </a:p>
            <a:p>
              <a:pPr>
                <a:lnSpc>
                  <a:spcPts val="3500"/>
                </a:lnSpc>
              </a:pPr>
              <a:r>
                <a:rPr lang="en-US" altLang="zh-CN" dirty="0"/>
                <a:t>6.1.2 </a:t>
              </a:r>
              <a:r>
                <a:rPr lang="zh-CN" altLang="en-US" dirty="0"/>
                <a:t>云安全体系架构</a:t>
              </a:r>
            </a:p>
            <a:p>
              <a:pPr>
                <a:lnSpc>
                  <a:spcPts val="3500"/>
                </a:lnSpc>
              </a:pPr>
              <a:r>
                <a:rPr lang="en-US" altLang="zh-CN" dirty="0"/>
                <a:t>6.1.3 </a:t>
              </a:r>
              <a:r>
                <a:rPr lang="zh-CN" altLang="en-US" dirty="0"/>
                <a:t>安全即服务</a:t>
              </a:r>
            </a:p>
            <a:p>
              <a:pPr>
                <a:lnSpc>
                  <a:spcPts val="3500"/>
                </a:lnSpc>
              </a:pPr>
              <a:r>
                <a:rPr lang="en-US" altLang="zh-CN" dirty="0"/>
                <a:t>6.1.4 </a:t>
              </a:r>
              <a:r>
                <a:rPr lang="zh-CN" altLang="en-US" dirty="0"/>
                <a:t>云计算技术框架</a:t>
              </a:r>
              <a:endParaRPr lang="zh-CN" altLang="en-US" dirty="0"/>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p>
        </p:txBody>
      </p:sp>
      <p:sp>
        <p:nvSpPr>
          <p:cNvPr id="2" name="文本框 1"/>
          <p:cNvSpPr txBox="1"/>
          <p:nvPr/>
        </p:nvSpPr>
        <p:spPr>
          <a:xfrm>
            <a:off x="1755775" y="2539742"/>
            <a:ext cx="6858000" cy="4708981"/>
          </a:xfrm>
          <a:prstGeom prst="rect">
            <a:avLst/>
          </a:prstGeom>
          <a:noFill/>
        </p:spPr>
        <p:txBody>
          <a:bodyPr wrap="square" rtlCol="0" anchor="t">
            <a:spAutoFit/>
          </a:bodyPr>
          <a:lstStyle/>
          <a:p>
            <a:pPr indent="457200">
              <a:lnSpc>
                <a:spcPct val="150000"/>
              </a:lnSpc>
            </a:pPr>
            <a:r>
              <a:rPr lang="zh-CN" altLang="en-US" sz="2000" dirty="0" smtClean="0">
                <a:solidFill>
                  <a:srgbClr val="656D8D"/>
                </a:solidFill>
              </a:rPr>
              <a:t>从</a:t>
            </a:r>
            <a:r>
              <a:rPr lang="zh-CN" altLang="en-US" sz="2000" dirty="0">
                <a:solidFill>
                  <a:srgbClr val="656D8D"/>
                </a:solidFill>
              </a:rPr>
              <a:t>安全云的内涵角度来说，安全也将逐步成为云计算的一种服务形式，主要体现为网络安全厂商基于云平台向用户提供各类安全服务。云安全的概念在早期曾经引起不小争议，现在已经被普遍接受。目前，我国网络安全企业在云安全的技术应用上走在世界前列。</a:t>
            </a:r>
          </a:p>
          <a:p>
            <a:pPr indent="457200">
              <a:lnSpc>
                <a:spcPct val="150000"/>
              </a:lnSpc>
            </a:pPr>
            <a:r>
              <a:rPr lang="en-US" altLang="zh-CN" sz="2000" dirty="0">
                <a:solidFill>
                  <a:srgbClr val="656D8D"/>
                </a:solidFill>
              </a:rPr>
              <a:t>1</a:t>
            </a:r>
            <a:r>
              <a:rPr lang="zh-CN" altLang="en-US" sz="2000" dirty="0">
                <a:solidFill>
                  <a:srgbClr val="656D8D"/>
                </a:solidFill>
              </a:rPr>
              <a:t>．云安全与传统安全比较</a:t>
            </a:r>
          </a:p>
          <a:p>
            <a:pPr indent="457200">
              <a:lnSpc>
                <a:spcPct val="150000"/>
              </a:lnSpc>
            </a:pPr>
            <a:r>
              <a:rPr lang="en-US" altLang="zh-CN" sz="2000" dirty="0">
                <a:solidFill>
                  <a:srgbClr val="656D8D"/>
                </a:solidFill>
              </a:rPr>
              <a:t>2</a:t>
            </a:r>
            <a:r>
              <a:rPr lang="zh-CN" altLang="en-US" sz="2000" dirty="0">
                <a:solidFill>
                  <a:srgbClr val="656D8D"/>
                </a:solidFill>
              </a:rPr>
              <a:t>．云计算安全面临的挑战</a:t>
            </a:r>
          </a:p>
          <a:p>
            <a:pPr indent="457200">
              <a:lnSpc>
                <a:spcPct val="150000"/>
              </a:lnSpc>
            </a:pPr>
            <a:r>
              <a:rPr lang="en-US" altLang="zh-CN" sz="2000" dirty="0">
                <a:solidFill>
                  <a:srgbClr val="656D8D"/>
                </a:solidFill>
              </a:rPr>
              <a:t>3</a:t>
            </a:r>
            <a:r>
              <a:rPr lang="zh-CN" altLang="en-US" sz="2000" dirty="0">
                <a:solidFill>
                  <a:srgbClr val="656D8D"/>
                </a:solidFill>
              </a:rPr>
              <a:t>．云安全主要内容</a:t>
            </a:r>
          </a:p>
          <a:p>
            <a:pPr indent="457200">
              <a:lnSpc>
                <a:spcPct val="150000"/>
              </a:lnSpc>
            </a:pPr>
            <a:endParaRPr lang="en-US" altLang="zh-CN" sz="2000" dirty="0" smtClean="0">
              <a:solidFill>
                <a:srgbClr val="656D8D"/>
              </a:solidFill>
            </a:endParaRPr>
          </a:p>
          <a:p>
            <a:pPr indent="457200">
              <a:lnSpc>
                <a:spcPct val="150000"/>
              </a:lnSpc>
            </a:pPr>
            <a:endParaRPr lang="en-US" altLang="zh-CN" sz="2000" dirty="0">
              <a:solidFill>
                <a:srgbClr val="656D8D"/>
              </a:solidFill>
            </a:endParaRPr>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2" name="文本占位符 15"/>
          <p:cNvSpPr txBox="1">
            <a:spLocks/>
          </p:cNvSpPr>
          <p:nvPr/>
        </p:nvSpPr>
        <p:spPr>
          <a:xfrm>
            <a:off x="2865947" y="1129907"/>
            <a:ext cx="3385628"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6.1.1 </a:t>
            </a:r>
            <a:r>
              <a:rPr lang="zh-CN" altLang="en-US" dirty="0">
                <a:latin typeface="微软雅黑" panose="020B0503020204020204" pitchFamily="34" charset="-122"/>
                <a:ea typeface="微软雅黑" panose="020B0503020204020204" pitchFamily="34" charset="-122"/>
              </a:rPr>
              <a:t>云安全与传统安全</a:t>
            </a:r>
            <a:endParaRPr lang="zh-CN" altLang="en-US" dirty="0"/>
          </a:p>
        </p:txBody>
      </p:sp>
      <p:pic>
        <p:nvPicPr>
          <p:cNvPr id="9"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8574781" y="2551256"/>
            <a:ext cx="3505200" cy="311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6.1.2 </a:t>
            </a:r>
            <a:r>
              <a:rPr lang="zh-CN" altLang="en-US" dirty="0"/>
              <a:t>云安全体系架构</a:t>
            </a:r>
            <a:endParaRPr lang="zh-CN" altLang="en-US" dirty="0"/>
          </a:p>
        </p:txBody>
      </p:sp>
      <p:sp>
        <p:nvSpPr>
          <p:cNvPr id="2" name="文本框 1"/>
          <p:cNvSpPr txBox="1"/>
          <p:nvPr/>
        </p:nvSpPr>
        <p:spPr>
          <a:xfrm>
            <a:off x="1908175" y="2548685"/>
            <a:ext cx="7924801" cy="2400657"/>
          </a:xfrm>
          <a:prstGeom prst="rect">
            <a:avLst/>
          </a:prstGeom>
          <a:noFill/>
        </p:spPr>
        <p:txBody>
          <a:bodyPr wrap="square" rtlCol="0" anchor="t">
            <a:spAutoFit/>
          </a:bodyPr>
          <a:lstStyle/>
          <a:p>
            <a:pPr indent="457200"/>
            <a:r>
              <a:rPr lang="zh-CN" altLang="en-US" sz="2000" dirty="0"/>
              <a:t>云计算应用安全研究目前还处于起步阶段，业界尚未形成相关标准，目前主要的研究组织包括云安全联盟、计算机辅助制造</a:t>
            </a:r>
            <a:r>
              <a:rPr lang="en-US" altLang="zh-CN" sz="2000" dirty="0"/>
              <a:t>(Computer Aided Manufacturing</a:t>
            </a:r>
            <a:r>
              <a:rPr lang="zh-CN" altLang="en-US" sz="2000" dirty="0"/>
              <a:t>，</a:t>
            </a:r>
            <a:r>
              <a:rPr lang="en-US" altLang="zh-CN" sz="2000" dirty="0"/>
              <a:t>CAM)</a:t>
            </a:r>
            <a:r>
              <a:rPr lang="zh-CN" altLang="en-US" sz="2000" dirty="0"/>
              <a:t>组织等。</a:t>
            </a:r>
          </a:p>
          <a:p>
            <a:pPr indent="457200"/>
            <a:r>
              <a:rPr lang="en-US" altLang="zh-CN" sz="2000" dirty="0"/>
              <a:t>1</a:t>
            </a:r>
            <a:r>
              <a:rPr lang="zh-CN" altLang="en-US" sz="2000" dirty="0"/>
              <a:t>．云计算安全参考模型</a:t>
            </a:r>
          </a:p>
          <a:p>
            <a:pPr indent="457200"/>
            <a:r>
              <a:rPr lang="en-US" altLang="zh-CN" sz="2000" dirty="0"/>
              <a:t>2</a:t>
            </a:r>
            <a:r>
              <a:rPr lang="zh-CN" altLang="en-US" sz="2000" dirty="0"/>
              <a:t>．云计算安全模型分析</a:t>
            </a:r>
          </a:p>
          <a:p>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6.1.3 </a:t>
            </a:r>
            <a:r>
              <a:rPr lang="zh-CN" altLang="en-US" dirty="0"/>
              <a:t>安全即服务</a:t>
            </a:r>
            <a:endParaRPr lang="zh-CN" altLang="en-US" dirty="0"/>
          </a:p>
        </p:txBody>
      </p:sp>
      <p:sp>
        <p:nvSpPr>
          <p:cNvPr id="2" name="文本框 1"/>
          <p:cNvSpPr txBox="1"/>
          <p:nvPr/>
        </p:nvSpPr>
        <p:spPr>
          <a:xfrm>
            <a:off x="1908175" y="2548685"/>
            <a:ext cx="7924801" cy="2708434"/>
          </a:xfrm>
          <a:prstGeom prst="rect">
            <a:avLst/>
          </a:prstGeom>
          <a:noFill/>
        </p:spPr>
        <p:txBody>
          <a:bodyPr wrap="square" rtlCol="0" anchor="t">
            <a:spAutoFit/>
          </a:bodyPr>
          <a:lstStyle/>
          <a:p>
            <a:pPr indent="457200"/>
            <a:r>
              <a:rPr lang="zh-CN" altLang="en-US" sz="2000" dirty="0"/>
              <a:t>安全即服务（</a:t>
            </a:r>
            <a:r>
              <a:rPr lang="en-US" altLang="zh-CN" sz="2000" dirty="0"/>
              <a:t>Security as a Service</a:t>
            </a:r>
            <a:r>
              <a:rPr lang="zh-CN" altLang="en-US" sz="2000" dirty="0"/>
              <a:t>，</a:t>
            </a:r>
            <a:r>
              <a:rPr lang="en-US" altLang="zh-CN" sz="2000" dirty="0" err="1"/>
              <a:t>SECaaS</a:t>
            </a:r>
            <a:r>
              <a:rPr lang="zh-CN" altLang="en-US" sz="2000" dirty="0"/>
              <a:t>）是一个用于安全管理的外包模式。通常情况下，</a:t>
            </a:r>
            <a:r>
              <a:rPr lang="en-US" altLang="zh-CN" sz="2000" dirty="0" err="1"/>
              <a:t>SECaaS</a:t>
            </a:r>
            <a:r>
              <a:rPr lang="zh-CN" altLang="en-US" sz="2000" dirty="0"/>
              <a:t>包括通过互联网发布的应用软件（如反病毒软件），基于互联网的安全（有时称为云安全）产品是</a:t>
            </a:r>
            <a:r>
              <a:rPr lang="en-US" altLang="zh-CN" sz="2000" dirty="0" err="1"/>
              <a:t>SaaS</a:t>
            </a:r>
            <a:r>
              <a:rPr lang="zh-CN" altLang="en-US" sz="2000" dirty="0"/>
              <a:t>的一部分。</a:t>
            </a:r>
          </a:p>
          <a:p>
            <a:pPr indent="457200"/>
            <a:r>
              <a:rPr lang="en-US" altLang="zh-CN" sz="2000" dirty="0"/>
              <a:t>1</a:t>
            </a:r>
            <a:r>
              <a:rPr lang="zh-CN" altLang="en-US" sz="2000" dirty="0"/>
              <a:t>．</a:t>
            </a:r>
            <a:r>
              <a:rPr lang="en-US" altLang="zh-CN" sz="2000" dirty="0" err="1"/>
              <a:t>SECaaS</a:t>
            </a:r>
            <a:r>
              <a:rPr lang="zh-CN" altLang="en-US" sz="2000" dirty="0"/>
              <a:t>的优势</a:t>
            </a:r>
          </a:p>
          <a:p>
            <a:pPr indent="457200"/>
            <a:r>
              <a:rPr lang="en-US" altLang="zh-CN" sz="2000" dirty="0"/>
              <a:t>2</a:t>
            </a:r>
            <a:r>
              <a:rPr lang="zh-CN" altLang="en-US" sz="2000" dirty="0"/>
              <a:t>．</a:t>
            </a:r>
            <a:r>
              <a:rPr lang="en-US" altLang="zh-CN" sz="2000" dirty="0" err="1"/>
              <a:t>SECaaS</a:t>
            </a:r>
            <a:r>
              <a:rPr lang="zh-CN" altLang="en-US" sz="2000" dirty="0"/>
              <a:t>应用领域</a:t>
            </a:r>
          </a:p>
          <a:p>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4234346346"/>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6.1.4 </a:t>
            </a:r>
            <a:r>
              <a:rPr lang="zh-CN" altLang="en-US" dirty="0"/>
              <a:t>云计算技术框架</a:t>
            </a:r>
            <a:endParaRPr lang="zh-CN" altLang="en-US" dirty="0"/>
          </a:p>
        </p:txBody>
      </p:sp>
      <p:sp>
        <p:nvSpPr>
          <p:cNvPr id="2" name="文本框 1"/>
          <p:cNvSpPr txBox="1"/>
          <p:nvPr/>
        </p:nvSpPr>
        <p:spPr>
          <a:xfrm>
            <a:off x="1527175" y="2528341"/>
            <a:ext cx="10290175" cy="2400657"/>
          </a:xfrm>
          <a:prstGeom prst="rect">
            <a:avLst/>
          </a:prstGeom>
          <a:noFill/>
        </p:spPr>
        <p:txBody>
          <a:bodyPr wrap="square" rtlCol="0" anchor="t">
            <a:spAutoFit/>
          </a:bodyPr>
          <a:lstStyle/>
          <a:p>
            <a:pPr indent="457200"/>
            <a:r>
              <a:rPr lang="zh-CN" altLang="en-US" sz="2000" dirty="0"/>
              <a:t>云计算技术体系融合了诸多传统</a:t>
            </a:r>
            <a:r>
              <a:rPr lang="en-US" altLang="zh-CN" sz="2000" dirty="0"/>
              <a:t>IT</a:t>
            </a:r>
            <a:r>
              <a:rPr lang="zh-CN" altLang="en-US" sz="2000" dirty="0"/>
              <a:t>技术，从</a:t>
            </a:r>
            <a:r>
              <a:rPr lang="en-US" altLang="zh-CN" sz="2000" dirty="0" err="1"/>
              <a:t>IaaS</a:t>
            </a:r>
            <a:r>
              <a:rPr lang="zh-CN" altLang="en-US" sz="2000" dirty="0"/>
              <a:t>、</a:t>
            </a:r>
            <a:r>
              <a:rPr lang="en-US" altLang="zh-CN" sz="2000" dirty="0" err="1"/>
              <a:t>PaaS</a:t>
            </a:r>
            <a:r>
              <a:rPr lang="zh-CN" altLang="en-US" sz="2000" dirty="0"/>
              <a:t>和</a:t>
            </a:r>
            <a:r>
              <a:rPr lang="en-US" altLang="zh-CN" sz="2000" dirty="0" err="1"/>
              <a:t>SaaS</a:t>
            </a:r>
            <a:r>
              <a:rPr lang="zh-CN" altLang="en-US" sz="2000" dirty="0"/>
              <a:t>及其主要支撑技术角度观察，云计算技术框架示意图，如图</a:t>
            </a:r>
            <a:r>
              <a:rPr lang="en-US" altLang="zh-CN" sz="2000" dirty="0"/>
              <a:t>6.4</a:t>
            </a:r>
            <a:r>
              <a:rPr lang="zh-CN" altLang="en-US" sz="2000" dirty="0"/>
              <a:t>所示。</a:t>
            </a:r>
          </a:p>
          <a:p>
            <a:pPr indent="457200"/>
            <a:r>
              <a:rPr lang="en-US" altLang="zh-CN" sz="2000" dirty="0"/>
              <a:t>1</a:t>
            </a:r>
            <a:r>
              <a:rPr lang="zh-CN" altLang="en-US" sz="2000" dirty="0"/>
              <a:t>．</a:t>
            </a:r>
            <a:r>
              <a:rPr lang="en-US" altLang="zh-CN" sz="2000" dirty="0" err="1"/>
              <a:t>IaaS</a:t>
            </a:r>
            <a:r>
              <a:rPr lang="zh-CN" altLang="en-US" sz="2000" dirty="0"/>
              <a:t>层主要技术</a:t>
            </a:r>
          </a:p>
          <a:p>
            <a:pPr indent="457200"/>
            <a:r>
              <a:rPr lang="en-US" altLang="zh-CN" sz="2000" dirty="0"/>
              <a:t>2</a:t>
            </a:r>
            <a:r>
              <a:rPr lang="zh-CN" altLang="en-US" sz="2000" dirty="0"/>
              <a:t>．</a:t>
            </a:r>
            <a:r>
              <a:rPr lang="en-US" altLang="zh-CN" sz="2000" dirty="0" err="1"/>
              <a:t>PaaS</a:t>
            </a:r>
            <a:r>
              <a:rPr lang="zh-CN" altLang="en-US" sz="2000" dirty="0"/>
              <a:t>层主要技术</a:t>
            </a:r>
          </a:p>
          <a:p>
            <a:pPr indent="457200"/>
            <a:r>
              <a:rPr lang="en-US" altLang="zh-CN" sz="2000" dirty="0"/>
              <a:t>3</a:t>
            </a:r>
            <a:r>
              <a:rPr lang="zh-CN" altLang="en-US" sz="2000" dirty="0"/>
              <a:t>．</a:t>
            </a:r>
            <a:r>
              <a:rPr lang="en-US" altLang="zh-CN" sz="2000" dirty="0" err="1"/>
              <a:t>SaaS</a:t>
            </a:r>
            <a:r>
              <a:rPr lang="zh-CN" altLang="en-US" sz="2000" dirty="0"/>
              <a:t>层主要技术</a:t>
            </a:r>
          </a:p>
          <a:p>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358" y="3277394"/>
            <a:ext cx="4215425" cy="324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43114"/>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6.2  </a:t>
            </a:r>
            <a:r>
              <a:rPr lang="zh-CN" altLang="en-US" dirty="0">
                <a:latin typeface="微软雅黑" panose="020B0503020204020204" pitchFamily="34" charset="-122"/>
                <a:ea typeface="微软雅黑" panose="020B0503020204020204" pitchFamily="34" charset="-122"/>
              </a:rPr>
              <a:t>云桌面</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dirty="0"/>
                <a:t>6.2.1</a:t>
              </a:r>
              <a:r>
                <a:rPr lang="zh-CN" altLang="en-US" dirty="0"/>
                <a:t>云桌面概述</a:t>
              </a:r>
            </a:p>
            <a:p>
              <a:pPr>
                <a:lnSpc>
                  <a:spcPts val="3500"/>
                </a:lnSpc>
              </a:pPr>
              <a:r>
                <a:rPr lang="en-US" altLang="zh-CN" dirty="0"/>
                <a:t>6.2.2 </a:t>
              </a:r>
              <a:r>
                <a:rPr lang="zh-CN" altLang="en-US" dirty="0"/>
                <a:t>云桌面的基本架构</a:t>
              </a:r>
            </a:p>
            <a:p>
              <a:pPr>
                <a:lnSpc>
                  <a:spcPts val="3500"/>
                </a:lnSpc>
              </a:pPr>
              <a:r>
                <a:rPr lang="en-US" altLang="zh-CN" dirty="0"/>
                <a:t>6.2.3 </a:t>
              </a:r>
              <a:r>
                <a:rPr lang="zh-CN" altLang="en-US" dirty="0"/>
                <a:t>桌面虚拟化技术</a:t>
              </a:r>
              <a:endParaRPr lang="zh-CN" altLang="en-US" dirty="0"/>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2221463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6</a:t>
            </a:r>
            <a:r>
              <a:rPr lang="zh-CN" altLang="en-US" dirty="0"/>
              <a:t>章 云安全与新兴技术</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6.2.1</a:t>
            </a:r>
            <a:r>
              <a:rPr lang="zh-CN" altLang="en-US" dirty="0"/>
              <a:t>云桌面概述</a:t>
            </a:r>
            <a:endParaRPr lang="zh-CN" altLang="en-US" dirty="0"/>
          </a:p>
        </p:txBody>
      </p:sp>
      <p:sp>
        <p:nvSpPr>
          <p:cNvPr id="2" name="文本框 1"/>
          <p:cNvSpPr txBox="1"/>
          <p:nvPr/>
        </p:nvSpPr>
        <p:spPr>
          <a:xfrm>
            <a:off x="1603375" y="2600493"/>
            <a:ext cx="9464040" cy="2246769"/>
          </a:xfrm>
          <a:prstGeom prst="rect">
            <a:avLst/>
          </a:prstGeom>
          <a:noFill/>
        </p:spPr>
        <p:txBody>
          <a:bodyPr wrap="square" rtlCol="0" anchor="t">
            <a:spAutoFit/>
          </a:bodyPr>
          <a:lstStyle/>
          <a:p>
            <a:pPr indent="457200"/>
            <a:r>
              <a:rPr lang="zh-CN" altLang="en-US" sz="2000" dirty="0"/>
              <a:t>在桌面云系统中，云桌面是由服务器提供的，所有的数据计算转移到服务器上，用户终端通过网络连接服务器获取云桌面并显示桌面内容，同时接受本地键盘、鼠标等外设的输入操作。桌面云系统中的服务器能同时为不同的终端提供不同类型的桌面（如</a:t>
            </a:r>
            <a:r>
              <a:rPr lang="en-US" altLang="zh-CN" sz="2000" dirty="0"/>
              <a:t>Windows</a:t>
            </a:r>
            <a:r>
              <a:rPr lang="zh-CN" altLang="en-US" sz="2000" dirty="0"/>
              <a:t>桌面、</a:t>
            </a:r>
            <a:r>
              <a:rPr lang="en-US" altLang="zh-CN" sz="2000" dirty="0"/>
              <a:t>Linux</a:t>
            </a:r>
            <a:r>
              <a:rPr lang="zh-CN" altLang="en-US" sz="2000" dirty="0"/>
              <a:t>桌面等）。</a:t>
            </a:r>
          </a:p>
          <a:p>
            <a:pPr indent="457200"/>
            <a:r>
              <a:rPr lang="en-US" altLang="zh-CN" sz="2000" dirty="0"/>
              <a:t>1</a:t>
            </a:r>
            <a:r>
              <a:rPr lang="zh-CN" altLang="en-US" sz="2000" dirty="0"/>
              <a:t>．云桌面优势</a:t>
            </a:r>
          </a:p>
          <a:p>
            <a:pPr indent="457200"/>
            <a:r>
              <a:rPr lang="en-US" altLang="zh-CN" sz="2000" dirty="0"/>
              <a:t>2</a:t>
            </a:r>
            <a:r>
              <a:rPr lang="zh-CN" altLang="en-US" sz="2000" dirty="0"/>
              <a:t>．桌面云的业务价值</a:t>
            </a:r>
          </a:p>
          <a:p>
            <a:pPr indent="457200"/>
            <a:r>
              <a:rPr lang="en-US" altLang="zh-CN" sz="2000" dirty="0"/>
              <a:t>3</a:t>
            </a:r>
            <a:r>
              <a:rPr lang="zh-CN" altLang="en-US" sz="2000" dirty="0"/>
              <a:t>．普通桌面、虚拟化桌面和移动化桌面</a:t>
            </a:r>
            <a:endParaRPr lang="zh-CN" altLang="en-US"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2446663924"/>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qdtzti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1334</Words>
  <Application>Microsoft Office PowerPoint</Application>
  <PresentationFormat>自定义</PresentationFormat>
  <Paragraphs>101</Paragraphs>
  <Slides>17</Slides>
  <Notes>0</Notes>
  <HiddenSlides>0</HiddenSlides>
  <MMClips>0</MMClips>
  <ScaleCrop>false</ScaleCrop>
  <HeadingPairs>
    <vt:vector size="4" baseType="variant">
      <vt:variant>
        <vt:lpstr>主题</vt:lpstr>
      </vt:variant>
      <vt:variant>
        <vt:i4>2</vt:i4>
      </vt:variant>
      <vt:variant>
        <vt:lpstr>幻灯片标题</vt:lpstr>
      </vt:variant>
      <vt:variant>
        <vt:i4>17</vt:i4>
      </vt:variant>
    </vt:vector>
  </HeadingPairs>
  <TitlesOfParts>
    <vt:vector size="19" baseType="lpstr">
      <vt:lpstr>Office Theme</vt:lpstr>
      <vt:lpstr>第一PPT，www.1ppt.com</vt:lpstr>
      <vt:lpstr>PowerPoint 演示文稿</vt:lpstr>
      <vt:lpstr>PowerPoint 演示文稿</vt:lpstr>
      <vt:lpstr>第6章 云安全与新兴技术</vt:lpstr>
      <vt:lpstr>第6章 云安全与新兴技术</vt:lpstr>
      <vt:lpstr>第6章 云安全与新兴技术</vt:lpstr>
      <vt:lpstr>第6章 云安全与新兴技术</vt:lpstr>
      <vt:lpstr>第6章 云安全与新兴技术</vt:lpstr>
      <vt:lpstr>第6章 云安全与新兴技术</vt:lpstr>
      <vt:lpstr>第6章 云安全与新兴技术</vt:lpstr>
      <vt:lpstr>第6章 云安全与新兴技术</vt:lpstr>
      <vt:lpstr>第6章 云安全与新兴技术</vt:lpstr>
      <vt:lpstr>第6章 云安全与新兴技术</vt:lpstr>
      <vt:lpstr>第6章 云安全与新兴技术</vt:lpstr>
      <vt:lpstr>第6章 云安全与新兴技术</vt:lpstr>
      <vt:lpstr>第6章 云安全与新兴技术</vt:lpstr>
      <vt:lpstr>第6章 云安全与新兴技术</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dc:creator>
  <cp:lastModifiedBy>Administrator</cp:lastModifiedBy>
  <cp:revision>142</cp:revision>
  <dcterms:created xsi:type="dcterms:W3CDTF">2006-08-16T00:00:00Z</dcterms:created>
  <dcterms:modified xsi:type="dcterms:W3CDTF">2022-01-24T03:16:54Z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2052-10.1.0.5740</vt:lpwstr>
  </property>
</Properties>
</file>