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0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1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4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5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6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7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8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9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0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1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22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23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91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571" r:id="rId2"/>
    <p:sldId id="258" r:id="rId3"/>
    <p:sldId id="259" r:id="rId4"/>
    <p:sldId id="616" r:id="rId5"/>
    <p:sldId id="637" r:id="rId6"/>
    <p:sldId id="639" r:id="rId7"/>
    <p:sldId id="638" r:id="rId8"/>
    <p:sldId id="513" r:id="rId9"/>
    <p:sldId id="617" r:id="rId10"/>
    <p:sldId id="640" r:id="rId11"/>
    <p:sldId id="641" r:id="rId12"/>
    <p:sldId id="642" r:id="rId13"/>
    <p:sldId id="643" r:id="rId14"/>
    <p:sldId id="644" r:id="rId15"/>
    <p:sldId id="645" r:id="rId16"/>
    <p:sldId id="646" r:id="rId17"/>
    <p:sldId id="647" r:id="rId18"/>
    <p:sldId id="648" r:id="rId19"/>
    <p:sldId id="649" r:id="rId20"/>
    <p:sldId id="650" r:id="rId21"/>
    <p:sldId id="651" r:id="rId22"/>
    <p:sldId id="652" r:id="rId23"/>
    <p:sldId id="653" r:id="rId24"/>
    <p:sldId id="654" r:id="rId25"/>
    <p:sldId id="593" r:id="rId26"/>
    <p:sldId id="572" r:id="rId27"/>
    <p:sldId id="655" r:id="rId28"/>
    <p:sldId id="287" r:id="rId29"/>
  </p:sldIdLst>
  <p:sldSz cx="10801350" cy="6480175"/>
  <p:notesSz cx="6858000" cy="9144000"/>
  <p:embeddedFontLst>
    <p:embeddedFont>
      <p:font typeface="Segoe UI" panose="020B0502040204020203" pitchFamily="34" charset="0"/>
      <p:regular r:id="rId31"/>
      <p:bold r:id="rId32"/>
      <p:italic r:id="rId33"/>
      <p:boldItalic r:id="rId34"/>
    </p:embeddedFont>
    <p:embeddedFont>
      <p:font typeface="Haettenschweiler" panose="020B0706040902060204" pitchFamily="34" charset="0"/>
      <p:regular r:id="rId35"/>
    </p:embeddedFont>
    <p:embeddedFont>
      <p:font typeface="Impact" panose="020B0806030902050204" pitchFamily="34" charset="0"/>
      <p:regular r:id="rId36"/>
    </p:embeddedFont>
    <p:embeddedFont>
      <p:font typeface="锐字锐线梦想黑简1.0" panose="02010600030101010101" charset="-122"/>
      <p:regular r:id="rId37"/>
    </p:embeddedFont>
    <p:embeddedFont>
      <p:font typeface="方正粗黑宋简体" panose="02010600030101010101" charset="-122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微软雅黑" panose="020B0503020204020204" pitchFamily="34" charset="-122"/>
      <p:regular r:id="rId43"/>
      <p:bold r:id="rId44"/>
    </p:embeddedFont>
  </p:embeddedFontLst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943A202-604E-482A-B115-E6C3E1E7802D}">
          <p14:sldIdLst>
            <p14:sldId id="571"/>
            <p14:sldId id="258"/>
            <p14:sldId id="259"/>
            <p14:sldId id="616"/>
            <p14:sldId id="637"/>
            <p14:sldId id="639"/>
            <p14:sldId id="638"/>
            <p14:sldId id="513"/>
            <p14:sldId id="617"/>
            <p14:sldId id="640"/>
            <p14:sldId id="641"/>
            <p14:sldId id="642"/>
            <p14:sldId id="643"/>
            <p14:sldId id="644"/>
            <p14:sldId id="645"/>
            <p14:sldId id="646"/>
            <p14:sldId id="647"/>
            <p14:sldId id="648"/>
            <p14:sldId id="649"/>
            <p14:sldId id="650"/>
            <p14:sldId id="651"/>
            <p14:sldId id="652"/>
            <p14:sldId id="653"/>
            <p14:sldId id="654"/>
            <p14:sldId id="593"/>
            <p14:sldId id="572"/>
            <p14:sldId id="655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39">
          <p15:clr>
            <a:srgbClr val="A4A3A4"/>
          </p15:clr>
        </p15:guide>
        <p15:guide id="2" pos="354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徐 媛媛" initials="徐" lastIdx="1" clrIdx="0"/>
  <p:cmAuthor id="2" name="26643" initials="2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B19B"/>
    <a:srgbClr val="5BB1A3"/>
    <a:srgbClr val="5E9891"/>
    <a:srgbClr val="3CB1AA"/>
    <a:srgbClr val="61A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3" autoAdjust="0"/>
    <p:restoredTop sz="85507" autoAdjust="0"/>
  </p:normalViewPr>
  <p:slideViewPr>
    <p:cSldViewPr>
      <p:cViewPr varScale="1">
        <p:scale>
          <a:sx n="81" d="100"/>
          <a:sy n="81" d="100"/>
        </p:scale>
        <p:origin x="114" y="306"/>
      </p:cViewPr>
      <p:guideLst>
        <p:guide orient="horz" pos="2039"/>
        <p:guide pos="35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A6A68-0EB0-4211-9BA1-8BC8BA962E8D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1AE35-1DF0-4D2A-AC3B-20EBDD1DB5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3170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151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274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649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198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444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37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781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8504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0214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运用本节课所学知识分析出版社信息表和图书信息表（课本P45页）两个表的字段类型和长度，以及约束条件，写在作业纸上上交给学委，并拍照传到QQ群里，命名方式为班级_学号_姓名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7212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课本第一页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课本第一页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1AE35-1DF0-4D2A-AC3B-20EBDD1DB53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10101" y="2013055"/>
            <a:ext cx="9181148" cy="138903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20203" y="3672099"/>
            <a:ext cx="7560945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830979" y="259508"/>
            <a:ext cx="2430304" cy="55291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40067" y="259508"/>
            <a:ext cx="7110889" cy="55291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3232" y="4164113"/>
            <a:ext cx="9181148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53232" y="2746575"/>
            <a:ext cx="9181148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40068" y="1512041"/>
            <a:ext cx="477059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90686" y="1512041"/>
            <a:ext cx="477059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0068" y="1450540"/>
            <a:ext cx="4772472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0068" y="2055056"/>
            <a:ext cx="4772472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6936" y="1450540"/>
            <a:ext cx="477434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6936" y="2055056"/>
            <a:ext cx="477434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0068" y="258007"/>
            <a:ext cx="3553570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3028" y="258007"/>
            <a:ext cx="6038255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40068" y="1356037"/>
            <a:ext cx="3553570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17140" y="4536122"/>
            <a:ext cx="6480810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117140" y="579016"/>
            <a:ext cx="6480810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117140" y="5071637"/>
            <a:ext cx="6480810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0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40068" y="259508"/>
            <a:ext cx="9721215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0068" y="1512041"/>
            <a:ext cx="9721215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40067" y="6006163"/>
            <a:ext cx="252031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2D93A-2E87-41AA-AFB2-5BA3DB11C2E9}" type="datetimeFigureOut">
              <a:rPr lang="zh-CN" altLang="en-US" smtClean="0"/>
              <a:t>2023/9/24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90461" y="6006163"/>
            <a:ext cx="3420428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740968" y="6006163"/>
            <a:ext cx="252031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697-95C2-4A28-A2BD-284144B657B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>
    <p:push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audio" Target="file:///F:\&#25105;&#22270;&#32593;\&#25945;&#32946;&#19982;&#22521;&#35757;\&#25945;&#32946;\&#32431;&#38899;&#20048;-&#23567;&#26143;&#26143;.wav" TargetMode="External"/><Relationship Id="rId7" Type="http://schemas.openxmlformats.org/officeDocument/2006/relationships/image" Target="../media/image1.png"/><Relationship Id="rId2" Type="http://schemas.microsoft.com/office/2007/relationships/media" Target="file:///F:\&#25105;&#22270;&#32593;\&#25945;&#32946;&#19982;&#22521;&#35757;\&#25945;&#32946;\&#32431;&#38899;&#20048;-&#23567;&#26143;&#26143;.wav" TargetMode="Externa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5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tags" Target="../tags/tag48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47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56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9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8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80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79.xm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9" Type="http://schemas.openxmlformats.org/officeDocument/2006/relationships/image" Target="../media/image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tags" Target="../tags/tag88.xml"/><Relationship Id="rId7" Type="http://schemas.openxmlformats.org/officeDocument/2006/relationships/notesSlide" Target="../notesSlides/notesSlide24.xml"/><Relationship Id="rId2" Type="http://schemas.openxmlformats.org/officeDocument/2006/relationships/tags" Target="../tags/tag87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9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notesSlide" Target="../notesSlides/notesSlide6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纯音乐-小星星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0009187" y="5904383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" t="10264" r="301" b="2017"/>
          <a:stretch>
            <a:fillRect/>
          </a:stretch>
        </p:blipFill>
        <p:spPr bwMode="auto">
          <a:xfrm>
            <a:off x="-1" y="0"/>
            <a:ext cx="10801351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等腰三角形 18"/>
          <p:cNvSpPr/>
          <p:nvPr/>
        </p:nvSpPr>
        <p:spPr>
          <a:xfrm rot="19587990">
            <a:off x="715929" y="280924"/>
            <a:ext cx="4329201" cy="4067844"/>
          </a:xfrm>
          <a:custGeom>
            <a:avLst/>
            <a:gdLst>
              <a:gd name="connsiteX0" fmla="*/ 0 w 4329201"/>
              <a:gd name="connsiteY0" fmla="*/ 4067844 h 4067844"/>
              <a:gd name="connsiteX1" fmla="*/ 0 w 4329201"/>
              <a:gd name="connsiteY1" fmla="*/ 0 h 4067844"/>
              <a:gd name="connsiteX2" fmla="*/ 4329201 w 4329201"/>
              <a:gd name="connsiteY2" fmla="*/ 4067844 h 4067844"/>
              <a:gd name="connsiteX3" fmla="*/ 0 w 4329201"/>
              <a:gd name="connsiteY3" fmla="*/ 4067844 h 4067844"/>
              <a:gd name="connsiteX0-1" fmla="*/ 0 w 4329201"/>
              <a:gd name="connsiteY0-2" fmla="*/ 4067844 h 4067844"/>
              <a:gd name="connsiteX1-3" fmla="*/ 0 w 4329201"/>
              <a:gd name="connsiteY1-4" fmla="*/ 0 h 4067844"/>
              <a:gd name="connsiteX2-5" fmla="*/ 2487073 w 4329201"/>
              <a:gd name="connsiteY2-6" fmla="*/ 2333699 h 4067844"/>
              <a:gd name="connsiteX3-7" fmla="*/ 4329201 w 4329201"/>
              <a:gd name="connsiteY3-8" fmla="*/ 4067844 h 4067844"/>
              <a:gd name="connsiteX4" fmla="*/ 0 w 4329201"/>
              <a:gd name="connsiteY4" fmla="*/ 4067844 h 4067844"/>
              <a:gd name="connsiteX0-9" fmla="*/ 0 w 4329201"/>
              <a:gd name="connsiteY0-10" fmla="*/ 4067844 h 4067844"/>
              <a:gd name="connsiteX1-11" fmla="*/ 0 w 4329201"/>
              <a:gd name="connsiteY1-12" fmla="*/ 0 h 4067844"/>
              <a:gd name="connsiteX2-13" fmla="*/ 1688268 w 4329201"/>
              <a:gd name="connsiteY2-14" fmla="*/ 1004430 h 4067844"/>
              <a:gd name="connsiteX3-15" fmla="*/ 4329201 w 4329201"/>
              <a:gd name="connsiteY3-16" fmla="*/ 4067844 h 4067844"/>
              <a:gd name="connsiteX4-17" fmla="*/ 0 w 4329201"/>
              <a:gd name="connsiteY4-18" fmla="*/ 4067844 h 4067844"/>
              <a:gd name="connsiteX0-19" fmla="*/ 0 w 4329201"/>
              <a:gd name="connsiteY0-20" fmla="*/ 4067844 h 4067844"/>
              <a:gd name="connsiteX1-21" fmla="*/ 0 w 4329201"/>
              <a:gd name="connsiteY1-22" fmla="*/ 0 h 4067844"/>
              <a:gd name="connsiteX2-23" fmla="*/ 1367483 w 4329201"/>
              <a:gd name="connsiteY2-24" fmla="*/ 1557436 h 4067844"/>
              <a:gd name="connsiteX3-25" fmla="*/ 4329201 w 4329201"/>
              <a:gd name="connsiteY3-26" fmla="*/ 4067844 h 4067844"/>
              <a:gd name="connsiteX4-27" fmla="*/ 0 w 4329201"/>
              <a:gd name="connsiteY4-28" fmla="*/ 4067844 h 4067844"/>
              <a:gd name="connsiteX0-29" fmla="*/ 0 w 4329201"/>
              <a:gd name="connsiteY0-30" fmla="*/ 4067844 h 4067844"/>
              <a:gd name="connsiteX1-31" fmla="*/ 0 w 4329201"/>
              <a:gd name="connsiteY1-32" fmla="*/ 0 h 4067844"/>
              <a:gd name="connsiteX2-33" fmla="*/ 740342 w 4329201"/>
              <a:gd name="connsiteY2-34" fmla="*/ 1176094 h 4067844"/>
              <a:gd name="connsiteX3-35" fmla="*/ 4329201 w 4329201"/>
              <a:gd name="connsiteY3-36" fmla="*/ 4067844 h 4067844"/>
              <a:gd name="connsiteX4-37" fmla="*/ 0 w 4329201"/>
              <a:gd name="connsiteY4-38" fmla="*/ 4067844 h 4067844"/>
              <a:gd name="connsiteX0-39" fmla="*/ 0 w 4329201"/>
              <a:gd name="connsiteY0-40" fmla="*/ 4067844 h 4067844"/>
              <a:gd name="connsiteX1-41" fmla="*/ 0 w 4329201"/>
              <a:gd name="connsiteY1-42" fmla="*/ 0 h 4067844"/>
              <a:gd name="connsiteX2-43" fmla="*/ 1014708 w 4329201"/>
              <a:gd name="connsiteY2-44" fmla="*/ 1037972 h 4067844"/>
              <a:gd name="connsiteX3-45" fmla="*/ 4329201 w 4329201"/>
              <a:gd name="connsiteY3-46" fmla="*/ 4067844 h 4067844"/>
              <a:gd name="connsiteX4-47" fmla="*/ 0 w 4329201"/>
              <a:gd name="connsiteY4-48" fmla="*/ 4067844 h 40678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329201" h="4067844">
                <a:moveTo>
                  <a:pt x="0" y="4067844"/>
                </a:moveTo>
                <a:lnTo>
                  <a:pt x="0" y="0"/>
                </a:lnTo>
                <a:lnTo>
                  <a:pt x="1014708" y="1037972"/>
                </a:lnTo>
                <a:lnTo>
                  <a:pt x="4329201" y="4067844"/>
                </a:lnTo>
                <a:lnTo>
                  <a:pt x="0" y="4067844"/>
                </a:lnTo>
                <a:close/>
              </a:path>
            </a:pathLst>
          </a:cu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9362995">
            <a:off x="-8014" y="2125873"/>
            <a:ext cx="4408666" cy="3378628"/>
          </a:xfrm>
          <a:custGeom>
            <a:avLst/>
            <a:gdLst>
              <a:gd name="connsiteX0" fmla="*/ 0 w 3542970"/>
              <a:gd name="connsiteY0" fmla="*/ 3054284 h 3054284"/>
              <a:gd name="connsiteX1" fmla="*/ 0 w 3542970"/>
              <a:gd name="connsiteY1" fmla="*/ 0 h 3054284"/>
              <a:gd name="connsiteX2" fmla="*/ 3542970 w 3542970"/>
              <a:gd name="connsiteY2" fmla="*/ 3054284 h 3054284"/>
              <a:gd name="connsiteX3" fmla="*/ 0 w 3542970"/>
              <a:gd name="connsiteY3" fmla="*/ 3054284 h 3054284"/>
              <a:gd name="connsiteX0-1" fmla="*/ 0 w 3542970"/>
              <a:gd name="connsiteY0-2" fmla="*/ 3054284 h 3054284"/>
              <a:gd name="connsiteX1-3" fmla="*/ 0 w 3542970"/>
              <a:gd name="connsiteY1-4" fmla="*/ 0 h 3054284"/>
              <a:gd name="connsiteX2-5" fmla="*/ 1744160 w 3542970"/>
              <a:gd name="connsiteY2-6" fmla="*/ 1515987 h 3054284"/>
              <a:gd name="connsiteX3-7" fmla="*/ 3542970 w 3542970"/>
              <a:gd name="connsiteY3-8" fmla="*/ 3054284 h 3054284"/>
              <a:gd name="connsiteX4" fmla="*/ 0 w 3542970"/>
              <a:gd name="connsiteY4" fmla="*/ 3054284 h 3054284"/>
              <a:gd name="connsiteX0-9" fmla="*/ 0 w 3542970"/>
              <a:gd name="connsiteY0-10" fmla="*/ 3054284 h 3054284"/>
              <a:gd name="connsiteX1-11" fmla="*/ 0 w 3542970"/>
              <a:gd name="connsiteY1-12" fmla="*/ 0 h 3054284"/>
              <a:gd name="connsiteX2-13" fmla="*/ 1897871 w 3542970"/>
              <a:gd name="connsiteY2-14" fmla="*/ 1240325 h 3054284"/>
              <a:gd name="connsiteX3-15" fmla="*/ 3542970 w 3542970"/>
              <a:gd name="connsiteY3-16" fmla="*/ 3054284 h 3054284"/>
              <a:gd name="connsiteX4-17" fmla="*/ 0 w 3542970"/>
              <a:gd name="connsiteY4-18" fmla="*/ 3054284 h 3054284"/>
              <a:gd name="connsiteX0-19" fmla="*/ 0 w 3542970"/>
              <a:gd name="connsiteY0-20" fmla="*/ 3054284 h 3054284"/>
              <a:gd name="connsiteX1-21" fmla="*/ 0 w 3542970"/>
              <a:gd name="connsiteY1-22" fmla="*/ 0 h 3054284"/>
              <a:gd name="connsiteX2-23" fmla="*/ 2136750 w 3542970"/>
              <a:gd name="connsiteY2-24" fmla="*/ 1242208 h 3054284"/>
              <a:gd name="connsiteX3-25" fmla="*/ 3542970 w 3542970"/>
              <a:gd name="connsiteY3-26" fmla="*/ 3054284 h 3054284"/>
              <a:gd name="connsiteX4-27" fmla="*/ 0 w 3542970"/>
              <a:gd name="connsiteY4-28" fmla="*/ 3054284 h 3054284"/>
              <a:gd name="connsiteX0-29" fmla="*/ 0 w 3542970"/>
              <a:gd name="connsiteY0-30" fmla="*/ 3054284 h 3054284"/>
              <a:gd name="connsiteX1-31" fmla="*/ 0 w 3542970"/>
              <a:gd name="connsiteY1-32" fmla="*/ 0 h 3054284"/>
              <a:gd name="connsiteX2-33" fmla="*/ 2246998 w 3542970"/>
              <a:gd name="connsiteY2-34" fmla="*/ 1228645 h 3054284"/>
              <a:gd name="connsiteX3-35" fmla="*/ 3542970 w 3542970"/>
              <a:gd name="connsiteY3-36" fmla="*/ 3054284 h 3054284"/>
              <a:gd name="connsiteX4-37" fmla="*/ 0 w 3542970"/>
              <a:gd name="connsiteY4-38" fmla="*/ 3054284 h 3054284"/>
              <a:gd name="connsiteX0-39" fmla="*/ 0 w 3542970"/>
              <a:gd name="connsiteY0-40" fmla="*/ 3054284 h 3054284"/>
              <a:gd name="connsiteX1-41" fmla="*/ 0 w 3542970"/>
              <a:gd name="connsiteY1-42" fmla="*/ 0 h 3054284"/>
              <a:gd name="connsiteX2-43" fmla="*/ 2050611 w 3542970"/>
              <a:gd name="connsiteY2-44" fmla="*/ 943388 h 3054284"/>
              <a:gd name="connsiteX3-45" fmla="*/ 3542970 w 3542970"/>
              <a:gd name="connsiteY3-46" fmla="*/ 3054284 h 3054284"/>
              <a:gd name="connsiteX4-47" fmla="*/ 0 w 3542970"/>
              <a:gd name="connsiteY4-48" fmla="*/ 3054284 h 3054284"/>
              <a:gd name="connsiteX0-49" fmla="*/ 0 w 3542970"/>
              <a:gd name="connsiteY0-50" fmla="*/ 3054284 h 3054284"/>
              <a:gd name="connsiteX1-51" fmla="*/ 0 w 3542970"/>
              <a:gd name="connsiteY1-52" fmla="*/ 0 h 3054284"/>
              <a:gd name="connsiteX2-53" fmla="*/ 2135778 w 3542970"/>
              <a:gd name="connsiteY2-54" fmla="*/ 1220932 h 3054284"/>
              <a:gd name="connsiteX3-55" fmla="*/ 3542970 w 3542970"/>
              <a:gd name="connsiteY3-56" fmla="*/ 3054284 h 3054284"/>
              <a:gd name="connsiteX4-57" fmla="*/ 0 w 3542970"/>
              <a:gd name="connsiteY4-58" fmla="*/ 3054284 h 3054284"/>
              <a:gd name="connsiteX0-59" fmla="*/ 0 w 3542970"/>
              <a:gd name="connsiteY0-60" fmla="*/ 3054284 h 3054284"/>
              <a:gd name="connsiteX1-61" fmla="*/ 0 w 3542970"/>
              <a:gd name="connsiteY1-62" fmla="*/ 0 h 3054284"/>
              <a:gd name="connsiteX2-63" fmla="*/ 1742724 w 3542970"/>
              <a:gd name="connsiteY2-64" fmla="*/ 2343597 h 3054284"/>
              <a:gd name="connsiteX3-65" fmla="*/ 3542970 w 3542970"/>
              <a:gd name="connsiteY3-66" fmla="*/ 3054284 h 3054284"/>
              <a:gd name="connsiteX4-67" fmla="*/ 0 w 3542970"/>
              <a:gd name="connsiteY4-68" fmla="*/ 3054284 h 3054284"/>
              <a:gd name="connsiteX0-69" fmla="*/ 0 w 3542970"/>
              <a:gd name="connsiteY0-70" fmla="*/ 3054284 h 3054284"/>
              <a:gd name="connsiteX1-71" fmla="*/ 0 w 3542970"/>
              <a:gd name="connsiteY1-72" fmla="*/ 0 h 3054284"/>
              <a:gd name="connsiteX2-73" fmla="*/ 2525400 w 3542970"/>
              <a:gd name="connsiteY2-74" fmla="*/ 2461433 h 3054284"/>
              <a:gd name="connsiteX3-75" fmla="*/ 3542970 w 3542970"/>
              <a:gd name="connsiteY3-76" fmla="*/ 3054284 h 3054284"/>
              <a:gd name="connsiteX4-77" fmla="*/ 0 w 3542970"/>
              <a:gd name="connsiteY4-78" fmla="*/ 3054284 h 3054284"/>
              <a:gd name="connsiteX0-79" fmla="*/ 0 w 3542970"/>
              <a:gd name="connsiteY0-80" fmla="*/ 3054284 h 3054284"/>
              <a:gd name="connsiteX1-81" fmla="*/ 0 w 3542970"/>
              <a:gd name="connsiteY1-82" fmla="*/ 0 h 3054284"/>
              <a:gd name="connsiteX2-83" fmla="*/ 2460032 w 3542970"/>
              <a:gd name="connsiteY2-84" fmla="*/ 2033054 h 3054284"/>
              <a:gd name="connsiteX3-85" fmla="*/ 3542970 w 3542970"/>
              <a:gd name="connsiteY3-86" fmla="*/ 3054284 h 3054284"/>
              <a:gd name="connsiteX4-87" fmla="*/ 0 w 3542970"/>
              <a:gd name="connsiteY4-88" fmla="*/ 3054284 h 3054284"/>
              <a:gd name="connsiteX0-89" fmla="*/ 0 w 3542970"/>
              <a:gd name="connsiteY0-90" fmla="*/ 3054284 h 3054284"/>
              <a:gd name="connsiteX1-91" fmla="*/ 0 w 3542970"/>
              <a:gd name="connsiteY1-92" fmla="*/ 0 h 3054284"/>
              <a:gd name="connsiteX2-93" fmla="*/ 2159173 w 3542970"/>
              <a:gd name="connsiteY2-94" fmla="*/ 1628337 h 3054284"/>
              <a:gd name="connsiteX3-95" fmla="*/ 3542970 w 3542970"/>
              <a:gd name="connsiteY3-96" fmla="*/ 3054284 h 3054284"/>
              <a:gd name="connsiteX4-97" fmla="*/ 0 w 3542970"/>
              <a:gd name="connsiteY4-98" fmla="*/ 3054284 h 3054284"/>
              <a:gd name="connsiteX0-99" fmla="*/ 0 w 3542970"/>
              <a:gd name="connsiteY0-100" fmla="*/ 3054284 h 3054284"/>
              <a:gd name="connsiteX1-101" fmla="*/ 0 w 3542970"/>
              <a:gd name="connsiteY1-102" fmla="*/ 0 h 3054284"/>
              <a:gd name="connsiteX2-103" fmla="*/ 1784568 w 3542970"/>
              <a:gd name="connsiteY2-104" fmla="*/ 1686130 h 3054284"/>
              <a:gd name="connsiteX3-105" fmla="*/ 3542970 w 3542970"/>
              <a:gd name="connsiteY3-106" fmla="*/ 3054284 h 3054284"/>
              <a:gd name="connsiteX4-107" fmla="*/ 0 w 3542970"/>
              <a:gd name="connsiteY4-108" fmla="*/ 3054284 h 3054284"/>
              <a:gd name="connsiteX0-109" fmla="*/ 0 w 3542970"/>
              <a:gd name="connsiteY0-110" fmla="*/ 3054284 h 3054284"/>
              <a:gd name="connsiteX1-111" fmla="*/ 0 w 3542970"/>
              <a:gd name="connsiteY1-112" fmla="*/ 0 h 3054284"/>
              <a:gd name="connsiteX2-113" fmla="*/ 1652450 w 3542970"/>
              <a:gd name="connsiteY2-114" fmla="*/ 1723757 h 3054284"/>
              <a:gd name="connsiteX3-115" fmla="*/ 3542970 w 3542970"/>
              <a:gd name="connsiteY3-116" fmla="*/ 3054284 h 3054284"/>
              <a:gd name="connsiteX4-117" fmla="*/ 0 w 3542970"/>
              <a:gd name="connsiteY4-118" fmla="*/ 3054284 h 3054284"/>
              <a:gd name="connsiteX0-119" fmla="*/ 0 w 3542970"/>
              <a:gd name="connsiteY0-120" fmla="*/ 3054284 h 3054284"/>
              <a:gd name="connsiteX1-121" fmla="*/ 0 w 3542970"/>
              <a:gd name="connsiteY1-122" fmla="*/ 0 h 3054284"/>
              <a:gd name="connsiteX2-123" fmla="*/ 1759661 w 3542970"/>
              <a:gd name="connsiteY2-124" fmla="*/ 1494671 h 3054284"/>
              <a:gd name="connsiteX3-125" fmla="*/ 3542970 w 3542970"/>
              <a:gd name="connsiteY3-126" fmla="*/ 3054284 h 3054284"/>
              <a:gd name="connsiteX4-127" fmla="*/ 0 w 3542970"/>
              <a:gd name="connsiteY4-128" fmla="*/ 3054284 h 30542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3542970" h="3054284">
                <a:moveTo>
                  <a:pt x="0" y="3054284"/>
                </a:moveTo>
                <a:lnTo>
                  <a:pt x="0" y="0"/>
                </a:lnTo>
                <a:lnTo>
                  <a:pt x="1759661" y="1494671"/>
                </a:lnTo>
                <a:lnTo>
                  <a:pt x="3542970" y="3054284"/>
                </a:lnTo>
                <a:lnTo>
                  <a:pt x="0" y="3054284"/>
                </a:lnTo>
                <a:close/>
              </a:path>
            </a:pathLst>
          </a:cu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47662" y="2498417"/>
            <a:ext cx="523367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第一章</a:t>
            </a:r>
            <a:r>
              <a:rPr lang="en-US" altLang="zh-CN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 </a:t>
            </a:r>
            <a:r>
              <a:rPr lang="zh-CN" altLang="en-US" sz="480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数据库概述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-1" y="3328644"/>
            <a:ext cx="607095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2592037" y="3744197"/>
            <a:ext cx="110918" cy="110918"/>
          </a:xfrm>
          <a:prstGeom prst="chevron">
            <a:avLst>
              <a:gd name="adj" fmla="val 64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燕尾形 15"/>
          <p:cNvSpPr/>
          <p:nvPr/>
        </p:nvSpPr>
        <p:spPr>
          <a:xfrm>
            <a:off x="2447965" y="3729592"/>
            <a:ext cx="110918" cy="110918"/>
          </a:xfrm>
          <a:prstGeom prst="chevron">
            <a:avLst>
              <a:gd name="adj" fmla="val 643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98775" y="3486785"/>
            <a:ext cx="430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方正粗黑宋简体" panose="02000000000000000000" pitchFamily="2" charset="-122"/>
                <a:ea typeface="方正粗黑宋简体" panose="02000000000000000000" pitchFamily="2" charset="-122"/>
                <a:cs typeface="微软雅黑" panose="020B0503020204020204" pitchFamily="34" charset="-122"/>
              </a:rPr>
              <a:t>数据库应用技术</a:t>
            </a:r>
          </a:p>
        </p:txBody>
      </p:sp>
    </p:spTree>
    <p:custDataLst>
      <p:tags r:id="rId1"/>
    </p:custDataLst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0"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9" grpId="0" bldLvl="0" animBg="1"/>
      <p:bldP spid="15" grpId="0" bldLvl="0" animBg="1"/>
      <p:bldP spid="5" grpId="0"/>
      <p:bldP spid="12" grpId="0" bldLvl="0" animBg="1"/>
      <p:bldP spid="16" grpId="0" bldLvl="0" animBg="1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1064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数据库中的基本概念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741045" y="1699260"/>
            <a:ext cx="9446260" cy="340931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1188868" y="1874732"/>
            <a:ext cx="8597068" cy="278320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/>
            <a:r>
              <a:rPr altLang="zh-CN" sz="2800" b="1">
                <a:latin typeface="+mn-ea"/>
                <a:cs typeface="+mn-ea"/>
                <a:sym typeface="+mn-ea"/>
              </a:rPr>
              <a:t>2</a:t>
            </a:r>
            <a:r>
              <a:rPr lang="zh-CN" altLang="en-US" sz="2800" b="1">
                <a:latin typeface="+mn-ea"/>
                <a:cs typeface="+mn-ea"/>
                <a:sym typeface="+mn-ea"/>
              </a:rPr>
              <a:t>、数据库</a:t>
            </a:r>
            <a:endParaRPr lang="zh-CN" altLang="en-US" sz="28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/>
            <a:r>
              <a:rPr altLang="zh-CN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	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数据库（</a:t>
            </a:r>
            <a:r>
              <a:rPr altLang="zh-CN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Database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，</a:t>
            </a:r>
            <a:r>
              <a:rPr altLang="zh-CN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DB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）</a:t>
            </a:r>
            <a:r>
              <a:rPr lang="zh-CN" altLang="en-US" sz="2800">
                <a:latin typeface="+mn-ea"/>
                <a:cs typeface="+mn-ea"/>
                <a:sym typeface="+mn-ea"/>
              </a:rPr>
              <a:t>即存储数据的仓库，是长期存储在计算机内的、可供不同用户共享的、按照一定结构组织在一起的相关数据的集合。本质是一个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文件系统</a:t>
            </a:r>
            <a:r>
              <a:rPr lang="zh-CN" altLang="en-US" sz="2800">
                <a:latin typeface="+mn-ea"/>
                <a:cs typeface="+mn-ea"/>
                <a:sym typeface="+mn-ea"/>
              </a:rPr>
              <a:t>，保存了一系列有组织的数据。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数据库由数据库管理系统（</a:t>
            </a:r>
            <a:r>
              <a:rPr altLang="zh-CN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DBMS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）统一管理</a:t>
            </a: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  <a:sym typeface="+mn-ea"/>
              </a:rPr>
              <a:t>，任何数据访问都是通过数据库管理系统来完成的。</a:t>
            </a:r>
            <a:endParaRPr lang="zh-CN" altLang="en-US" sz="28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1064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数据库中的基本概念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741045" y="1412240"/>
            <a:ext cx="9446260" cy="464375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1188868" y="1228937"/>
            <a:ext cx="8597068" cy="433260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/>
            <a:endParaRPr lang="zh-CN" altLang="en-US" sz="2800" b="1" dirty="0">
              <a:solidFill>
                <a:schemeClr val="tx1"/>
              </a:solidFill>
              <a:latin typeface="+mn-ea"/>
              <a:cs typeface="+mn-ea"/>
            </a:endParaRPr>
          </a:p>
          <a:p>
            <a:pPr algn="l"/>
            <a:r>
              <a:rPr altLang="zh-CN" sz="2800" b="1" dirty="0">
                <a:latin typeface="+mn-ea"/>
                <a:cs typeface="+mn-ea"/>
                <a:sym typeface="+mn-ea"/>
              </a:rPr>
              <a:t>3</a:t>
            </a:r>
            <a:r>
              <a:rPr lang="zh-CN" altLang="en-US" sz="2800" b="1" dirty="0">
                <a:latin typeface="+mn-ea"/>
                <a:cs typeface="+mn-ea"/>
                <a:sym typeface="+mn-ea"/>
              </a:rPr>
              <a:t>、数据库管理系统：</a:t>
            </a:r>
            <a:endParaRPr lang="zh-CN" altLang="en-US" sz="2800" b="1" dirty="0">
              <a:solidFill>
                <a:schemeClr val="tx1"/>
              </a:solidFill>
              <a:latin typeface="+mn-ea"/>
              <a:cs typeface="+mn-ea"/>
            </a:endParaRPr>
          </a:p>
          <a:p>
            <a:pPr algn="l"/>
            <a:r>
              <a:rPr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  <a:sym typeface="+mn-ea"/>
              </a:rPr>
              <a:t>   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数据库管理系统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</a:t>
            </a:r>
            <a:r>
              <a:rPr alt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Database Management System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alt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DBMS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）</a:t>
            </a:r>
            <a:r>
              <a:rPr lang="zh-CN" altLang="en-US" sz="2800" dirty="0">
                <a:sym typeface="+mn-ea"/>
              </a:rPr>
              <a:t>是一种用于</a:t>
            </a:r>
            <a:r>
              <a:rPr lang="zh-CN" altLang="en-US" sz="2800" dirty="0">
                <a:solidFill>
                  <a:srgbClr val="FF0000"/>
                </a:solidFill>
                <a:sym typeface="+mn-ea"/>
              </a:rPr>
              <a:t>建立、使用和维护数据库的软件</a:t>
            </a:r>
            <a:r>
              <a:rPr lang="zh-CN" altLang="en-US" sz="2800" dirty="0">
                <a:sym typeface="+mn-ea"/>
              </a:rPr>
              <a:t>。</a:t>
            </a:r>
          </a:p>
          <a:p>
            <a:pPr marL="457200" indent="-45720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 dirty="0">
                <a:sym typeface="+mn-ea"/>
              </a:rPr>
              <a:t>负责对数据库进行统一管理和统一控制的系统软件。 </a:t>
            </a:r>
          </a:p>
          <a:p>
            <a:pPr marL="457200" indent="-45720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 dirty="0">
                <a:sym typeface="+mn-ea"/>
              </a:rPr>
              <a:t>用户对数据库的任何操作都是通过它来完成的。</a:t>
            </a:r>
          </a:p>
          <a:p>
            <a:pPr marL="457200" indent="-457200" algn="l"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800" dirty="0">
                <a:sym typeface="+mn-ea"/>
              </a:rPr>
              <a:t>作为用户和数据库之间的桥梁，数据库管理系统在整个数据库系统中处于核心地位。 </a:t>
            </a:r>
          </a:p>
          <a:p>
            <a:pPr algn="l">
              <a:buClrTx/>
              <a:buSzTx/>
              <a:buFontTx/>
            </a:pPr>
            <a:r>
              <a:rPr lang="zh-CN" altLang="en-US" sz="2800" b="1" dirty="0">
                <a:sym typeface="+mn-ea"/>
              </a:rPr>
              <a:t>主要功能：</a:t>
            </a:r>
          </a:p>
          <a:p>
            <a:pPr algn="l">
              <a:buClrTx/>
              <a:buSzTx/>
              <a:buFontTx/>
            </a:pPr>
            <a:r>
              <a:rPr lang="zh-CN" altLang="en-US" sz="2800" dirty="0">
                <a:sym typeface="+mn-ea"/>
              </a:rPr>
              <a:t>数据定义功能（DDL）、数据操纵功能（DML）、</a:t>
            </a:r>
          </a:p>
          <a:p>
            <a:pPr algn="l">
              <a:buClrTx/>
              <a:buSzTx/>
              <a:buFontTx/>
            </a:pPr>
            <a:r>
              <a:rPr lang="zh-CN" altLang="en-US" sz="2800" dirty="0" smtClean="0">
                <a:sym typeface="+mn-ea"/>
              </a:rPr>
              <a:t>数据查询功能（</a:t>
            </a:r>
            <a:r>
              <a:rPr lang="en-US" altLang="zh-CN" sz="2800" dirty="0" smtClean="0">
                <a:sym typeface="+mn-ea"/>
              </a:rPr>
              <a:t>DQL</a:t>
            </a:r>
            <a:r>
              <a:rPr lang="zh-CN" altLang="en-US" sz="2800" dirty="0" smtClean="0">
                <a:sym typeface="+mn-ea"/>
              </a:rPr>
              <a:t>）、数据控制功能（</a:t>
            </a:r>
            <a:r>
              <a:rPr lang="en-US" altLang="zh-CN" sz="2800" dirty="0" smtClean="0">
                <a:sym typeface="+mn-ea"/>
              </a:rPr>
              <a:t>DCL</a:t>
            </a:r>
            <a:r>
              <a:rPr lang="zh-CN" altLang="en-US" sz="2800" smtClean="0">
                <a:sym typeface="+mn-ea"/>
              </a:rPr>
              <a:t>）</a:t>
            </a:r>
            <a:endParaRPr lang="zh-CN" altLang="en-US" sz="2800" dirty="0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1064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数据库中的基本概念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741045" y="2345055"/>
            <a:ext cx="9446260" cy="259397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1188868" y="2664037"/>
            <a:ext cx="8597068" cy="162115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/>
            <a:r>
              <a:rPr altLang="zh-CN" sz="2800" b="1">
                <a:latin typeface="+mn-ea"/>
                <a:cs typeface="+mn-ea"/>
                <a:sym typeface="+mn-ea"/>
              </a:rPr>
              <a:t>4</a:t>
            </a:r>
            <a:r>
              <a:rPr lang="zh-CN" altLang="en-US" sz="2800" b="1">
                <a:latin typeface="+mn-ea"/>
                <a:cs typeface="+mn-ea"/>
                <a:sym typeface="+mn-ea"/>
              </a:rPr>
              <a:t>、数据库类型</a:t>
            </a:r>
            <a:endParaRPr lang="zh-CN" altLang="en-US" sz="2800" b="1">
              <a:solidFill>
                <a:schemeClr val="tx1"/>
              </a:solidFill>
              <a:latin typeface="+mn-ea"/>
              <a:cs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常用的关系型数据库</a:t>
            </a:r>
            <a:r>
              <a:rPr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MySQL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SQL Server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Oracle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Access</a:t>
            </a:r>
            <a:endParaRPr lang="en-US" altLang="zh-CN" sz="28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非关系型数据库：</a:t>
            </a:r>
            <a:r>
              <a:rPr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MongoDB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Redis</a:t>
            </a:r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altLang="zh-CN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Hbase</a:t>
            </a:r>
            <a:endParaRPr lang="zh-CN" altLang="en-US" sz="28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1064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数据库中的基本概念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741045" y="1313815"/>
            <a:ext cx="9446260" cy="4833620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1188868" y="1157182"/>
            <a:ext cx="8597068" cy="162115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>
              <a:buFont typeface="Wingdings" panose="05000000000000000000" pitchFamily="2" charset="2"/>
              <a:buNone/>
            </a:pPr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algn="l"/>
            <a:r>
              <a:rPr altLang="zh-CN" sz="2800" b="1">
                <a:latin typeface="+mn-ea"/>
                <a:cs typeface="+mn-ea"/>
                <a:sym typeface="+mn-ea"/>
              </a:rPr>
              <a:t>5</a:t>
            </a:r>
            <a:r>
              <a:rPr lang="zh-CN" altLang="en-US" sz="2800" b="1">
                <a:latin typeface="+mn-ea"/>
                <a:cs typeface="+mn-ea"/>
                <a:sym typeface="+mn-ea"/>
              </a:rPr>
              <a:t>、数据表：</a:t>
            </a:r>
          </a:p>
          <a:p>
            <a:pPr algn="l"/>
            <a:r>
              <a:rPr altLang="zh-CN" sz="2800">
                <a:latin typeface="+mn-ea"/>
                <a:cs typeface="+mn-ea"/>
                <a:sym typeface="+mn-ea"/>
              </a:rPr>
              <a:t>   </a:t>
            </a:r>
            <a:r>
              <a:rPr lang="zh-CN" altLang="en-US" sz="2800">
                <a:latin typeface="+mn-ea"/>
                <a:cs typeface="+mn-ea"/>
                <a:sym typeface="+mn-ea"/>
              </a:rPr>
              <a:t>描述一类事物的一组描述信息，包括 1个或多个方面的信息</a:t>
            </a:r>
            <a:endParaRPr lang="zh-CN" altLang="en-US" sz="28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2" name="图片 1" descr="Snipaste_2023-02-01_18-15-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2035" y="2736215"/>
            <a:ext cx="8767445" cy="2914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>
            <p:custDataLst>
              <p:tags r:id="rId2"/>
            </p:custDataLst>
          </p:nvPr>
        </p:nvGrpSpPr>
        <p:grpSpPr>
          <a:xfrm>
            <a:off x="749946" y="1383114"/>
            <a:ext cx="9446260" cy="4809301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4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5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1064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数据库中的基本概念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Title 6"/>
          <p:cNvSpPr txBox="1"/>
          <p:nvPr>
            <p:custDataLst>
              <p:tags r:id="rId3"/>
            </p:custDataLst>
          </p:nvPr>
        </p:nvSpPr>
        <p:spPr>
          <a:xfrm>
            <a:off x="1122277" y="1668824"/>
            <a:ext cx="8597068" cy="123380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>
              <a:buFont typeface="Wingdings" panose="05000000000000000000" pitchFamily="2" charset="2"/>
              <a:buNone/>
            </a:pPr>
            <a:r>
              <a:rPr altLang="zh-CN" sz="2800" b="1" dirty="0">
                <a:latin typeface="+mn-ea"/>
                <a:cs typeface="+mn-ea"/>
                <a:sym typeface="+mn-ea"/>
              </a:rPr>
              <a:t>6</a:t>
            </a:r>
            <a:r>
              <a:rPr lang="zh-CN" altLang="en-US" sz="2800" b="1" dirty="0">
                <a:latin typeface="+mn-ea"/>
                <a:cs typeface="+mn-ea"/>
                <a:sym typeface="+mn-ea"/>
              </a:rPr>
              <a:t>、字段</a:t>
            </a:r>
          </a:p>
          <a:p>
            <a:pPr indent="0">
              <a:buFont typeface="Wingdings" panose="05000000000000000000" pitchFamily="2" charset="2"/>
              <a:buNone/>
            </a:pPr>
            <a:r>
              <a:rPr altLang="zh-CN" sz="2800" b="1" dirty="0">
                <a:latin typeface="+mn-ea"/>
                <a:cs typeface="+mn-ea"/>
                <a:sym typeface="+mn-ea"/>
              </a:rPr>
              <a:t>	</a:t>
            </a:r>
            <a:r>
              <a:rPr sz="28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把表中的每一行叫做一个“记录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（或元组）</a:t>
            </a: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	</a:t>
            </a:r>
            <a:r>
              <a:rPr altLang="zh-CN" sz="28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表的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每</a:t>
            </a:r>
            <a:r>
              <a:rPr altLang="zh-CN" sz="2800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一列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叫做</a:t>
            </a:r>
            <a:r>
              <a:rPr altLang="zh-CN" sz="28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数据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表</a:t>
            </a:r>
            <a:r>
              <a:rPr altLang="zh-CN" sz="2800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中的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字段（或属性）</a:t>
            </a:r>
            <a:endParaRPr lang="zh-CN" altLang="en-US" sz="2800" b="1" spc="226" dirty="0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48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753839"/>
              </p:ext>
            </p:extLst>
          </p:nvPr>
        </p:nvGraphicFramePr>
        <p:xfrm>
          <a:off x="2432777" y="3300160"/>
          <a:ext cx="6340475" cy="210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Visio" r:id="rId8" imgW="5461000" imgH="1828800" progId="Visio.Drawing.11">
                  <p:embed/>
                </p:oleObj>
              </mc:Choice>
              <mc:Fallback>
                <p:oleObj name="Visio" r:id="rId8" imgW="5461000" imgH="1828800" progId="Visio.Drawing.11">
                  <p:embed/>
                  <p:pic>
                    <p:nvPicPr>
                      <p:cNvPr id="54278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777" y="3300160"/>
                        <a:ext cx="6340475" cy="210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749946" y="1383114"/>
            <a:ext cx="9446260" cy="4233237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1064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数据库中的基本概念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1122277" y="1668824"/>
            <a:ext cx="8597068" cy="2012089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>
              <a:buFont typeface="Wingdings" panose="05000000000000000000" pitchFamily="2" charset="2"/>
              <a:buNone/>
            </a:pPr>
            <a:r>
              <a:rPr altLang="zh-CN" sz="2800" b="1" dirty="0" smtClean="0">
                <a:latin typeface="+mn-ea"/>
                <a:cs typeface="+mn-ea"/>
                <a:sym typeface="+mn-ea"/>
              </a:rPr>
              <a:t>7</a:t>
            </a:r>
            <a:r>
              <a:rPr lang="zh-CN" altLang="en-US" sz="2800" b="1" dirty="0" smtClean="0">
                <a:latin typeface="+mn-ea"/>
                <a:cs typeface="+mn-ea"/>
                <a:sym typeface="+mn-ea"/>
              </a:rPr>
              <a:t>、主键与外键</a:t>
            </a:r>
            <a:endParaRPr lang="zh-CN" altLang="en-US" sz="2800" b="1" dirty="0">
              <a:latin typeface="+mn-ea"/>
              <a:cs typeface="+mn-ea"/>
              <a:sym typeface="+mn-ea"/>
            </a:endParaRPr>
          </a:p>
          <a:p>
            <a:r>
              <a:rPr altLang="zh-CN" sz="2800" b="1" dirty="0">
                <a:latin typeface="+mn-ea"/>
                <a:cs typeface="+mn-ea"/>
                <a:sym typeface="+mn-ea"/>
              </a:rPr>
              <a:t>	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键（</a:t>
            </a:r>
            <a:r>
              <a:rPr lang="en-US" altLang="zh-CN" sz="2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Key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）</a:t>
            </a: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：在二维表中，唯一标识某一条记录，又称为关键字、码。</a:t>
            </a:r>
          </a:p>
          <a:p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例如，学生的学号具有唯一性，学号可以作为学生实体的键。而学生姓名可能存在重名，不适合作为键。</a:t>
            </a:r>
          </a:p>
        </p:txBody>
      </p:sp>
    </p:spTree>
    <p:extLst>
      <p:ext uri="{BB962C8B-B14F-4D97-AF65-F5344CB8AC3E}">
        <p14:creationId xmlns:p14="http://schemas.microsoft.com/office/powerpoint/2010/main" val="109829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>
            <p:custDataLst>
              <p:tags r:id="rId2"/>
            </p:custDataLst>
          </p:nvPr>
        </p:nvGrpSpPr>
        <p:grpSpPr>
          <a:xfrm>
            <a:off x="749946" y="1383114"/>
            <a:ext cx="9446260" cy="4809301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4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5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1064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数据库中的基本概念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48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731271"/>
              </p:ext>
            </p:extLst>
          </p:nvPr>
        </p:nvGraphicFramePr>
        <p:xfrm>
          <a:off x="2031401" y="2284535"/>
          <a:ext cx="7102475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Visio" r:id="rId8" imgW="7556500" imgH="2019300" progId="Visio.Drawing.11">
                  <p:embed/>
                </p:oleObj>
              </mc:Choice>
              <mc:Fallback>
                <p:oleObj name="Visio" r:id="rId8" imgW="7556500" imgH="2019300" progId="Visio.Drawing.11">
                  <p:embed/>
                  <p:pic>
                    <p:nvPicPr>
                      <p:cNvPr id="56328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1401" y="2284535"/>
                        <a:ext cx="7102475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圆角矩形 48"/>
          <p:cNvSpPr/>
          <p:nvPr/>
        </p:nvSpPr>
        <p:spPr>
          <a:xfrm>
            <a:off x="1375764" y="4435598"/>
            <a:ext cx="2190750" cy="827087"/>
          </a:xfrm>
          <a:prstGeom prst="roundRect">
            <a:avLst/>
          </a:prstGeom>
          <a:solidFill>
            <a:srgbClr val="FBFBFB"/>
          </a:solidFill>
          <a:ln w="12700">
            <a:solidFill>
              <a:srgbClr val="00B4E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solidFill>
                  <a:schemeClr val="tx1"/>
                </a:solidFill>
              </a:rPr>
              <a:t>主键</a:t>
            </a:r>
          </a:p>
          <a:p>
            <a:pPr algn="ctr">
              <a:defRPr/>
            </a:pPr>
            <a:r>
              <a:rPr lang="zh-CN" altLang="en-US">
                <a:solidFill>
                  <a:schemeClr val="tx1"/>
                </a:solidFill>
              </a:rPr>
              <a:t>（</a:t>
            </a:r>
            <a:r>
              <a:rPr lang="en-US" altLang="zh-CN">
                <a:solidFill>
                  <a:schemeClr val="tx1"/>
                </a:solidFill>
              </a:rPr>
              <a:t>Primary Key</a:t>
            </a:r>
            <a:r>
              <a:rPr lang="zh-CN" altLang="en-US">
                <a:solidFill>
                  <a:schemeClr val="tx1"/>
                </a:solidFill>
              </a:rPr>
              <a:t>）</a:t>
            </a:r>
          </a:p>
        </p:txBody>
      </p:sp>
      <p:sp>
        <p:nvSpPr>
          <p:cNvPr id="50" name="圆角矩形 49"/>
          <p:cNvSpPr/>
          <p:nvPr/>
        </p:nvSpPr>
        <p:spPr>
          <a:xfrm>
            <a:off x="4006251" y="4454648"/>
            <a:ext cx="2189163" cy="827087"/>
          </a:xfrm>
          <a:prstGeom prst="roundRect">
            <a:avLst/>
          </a:prstGeom>
          <a:solidFill>
            <a:srgbClr val="FBFBFB"/>
          </a:solidFill>
          <a:ln w="12700">
            <a:solidFill>
              <a:srgbClr val="00B4E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solidFill>
                  <a:schemeClr val="tx1"/>
                </a:solidFill>
              </a:rPr>
              <a:t>外键</a:t>
            </a:r>
          </a:p>
          <a:p>
            <a:pPr algn="ctr">
              <a:defRPr/>
            </a:pPr>
            <a:r>
              <a:rPr lang="zh-CN" altLang="en-US">
                <a:solidFill>
                  <a:schemeClr val="tx1"/>
                </a:solidFill>
              </a:rPr>
              <a:t>（</a:t>
            </a:r>
            <a:r>
              <a:rPr lang="en-US" altLang="zh-CN">
                <a:solidFill>
                  <a:schemeClr val="tx1"/>
                </a:solidFill>
              </a:rPr>
              <a:t>Foreign Key</a:t>
            </a:r>
            <a:r>
              <a:rPr lang="zh-CN" altLang="en-US">
                <a:solidFill>
                  <a:schemeClr val="tx1"/>
                </a:solidFill>
              </a:rPr>
              <a:t>）</a:t>
            </a:r>
          </a:p>
        </p:txBody>
      </p:sp>
      <p:sp>
        <p:nvSpPr>
          <p:cNvPr id="51" name="圆角矩形 50"/>
          <p:cNvSpPr/>
          <p:nvPr/>
        </p:nvSpPr>
        <p:spPr>
          <a:xfrm>
            <a:off x="6325589" y="4435598"/>
            <a:ext cx="2190750" cy="827087"/>
          </a:xfrm>
          <a:prstGeom prst="roundRect">
            <a:avLst/>
          </a:prstGeom>
          <a:solidFill>
            <a:srgbClr val="FBFBFB"/>
          </a:solidFill>
          <a:ln w="12700">
            <a:solidFill>
              <a:srgbClr val="00B4E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>
                <a:solidFill>
                  <a:schemeClr val="tx1"/>
                </a:solidFill>
              </a:rPr>
              <a:t>主键</a:t>
            </a:r>
          </a:p>
          <a:p>
            <a:pPr algn="ctr">
              <a:defRPr/>
            </a:pPr>
            <a:r>
              <a:rPr lang="zh-CN" altLang="en-US">
                <a:solidFill>
                  <a:schemeClr val="tx1"/>
                </a:solidFill>
              </a:rPr>
              <a:t>（</a:t>
            </a:r>
            <a:r>
              <a:rPr lang="en-US" altLang="zh-CN">
                <a:solidFill>
                  <a:schemeClr val="tx1"/>
                </a:solidFill>
              </a:rPr>
              <a:t>Primary Key</a:t>
            </a:r>
            <a:r>
              <a:rPr lang="zh-CN" altLang="en-US">
                <a:solidFill>
                  <a:schemeClr val="tx1"/>
                </a:solidFill>
              </a:rPr>
              <a:t>）</a:t>
            </a:r>
          </a:p>
        </p:txBody>
      </p:sp>
      <p:cxnSp>
        <p:nvCxnSpPr>
          <p:cNvPr id="52" name="直接箭头连接符 12"/>
          <p:cNvCxnSpPr>
            <a:cxnSpLocks noChangeShapeType="1"/>
            <a:stCxn id="49" idx="0"/>
          </p:cNvCxnSpPr>
          <p:nvPr/>
        </p:nvCxnSpPr>
        <p:spPr bwMode="auto">
          <a:xfrm flipH="1" flipV="1">
            <a:off x="2471139" y="4170485"/>
            <a:ext cx="0" cy="2651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直接箭头连接符 19"/>
          <p:cNvCxnSpPr>
            <a:cxnSpLocks noChangeShapeType="1"/>
          </p:cNvCxnSpPr>
          <p:nvPr/>
        </p:nvCxnSpPr>
        <p:spPr bwMode="auto">
          <a:xfrm flipH="1" flipV="1">
            <a:off x="5496914" y="4113335"/>
            <a:ext cx="0" cy="2667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直接箭头连接符 20"/>
          <p:cNvCxnSpPr>
            <a:cxnSpLocks noChangeShapeType="1"/>
          </p:cNvCxnSpPr>
          <p:nvPr/>
        </p:nvCxnSpPr>
        <p:spPr bwMode="auto">
          <a:xfrm flipV="1">
            <a:off x="6932014" y="3719635"/>
            <a:ext cx="0" cy="660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Title 6"/>
          <p:cNvSpPr txBox="1"/>
          <p:nvPr>
            <p:custDataLst>
              <p:tags r:id="rId3"/>
            </p:custDataLst>
          </p:nvPr>
        </p:nvSpPr>
        <p:spPr>
          <a:xfrm>
            <a:off x="1122277" y="1668824"/>
            <a:ext cx="8597068" cy="46089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>
              <a:buFont typeface="Wingdings" panose="05000000000000000000" pitchFamily="2" charset="2"/>
              <a:buNone/>
            </a:pPr>
            <a:r>
              <a:rPr altLang="zh-CN" sz="2800" b="1" dirty="0" smtClean="0">
                <a:latin typeface="+mn-ea"/>
                <a:cs typeface="+mn-ea"/>
                <a:sym typeface="+mn-ea"/>
              </a:rPr>
              <a:t>7</a:t>
            </a:r>
            <a:r>
              <a:rPr lang="zh-CN" altLang="en-US" sz="2800" b="1" dirty="0" smtClean="0">
                <a:latin typeface="+mn-ea"/>
                <a:cs typeface="+mn-ea"/>
                <a:sym typeface="+mn-ea"/>
              </a:rPr>
              <a:t>、主键与外键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976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9" grpId="0" animBg="1"/>
      <p:bldP spid="50" grpId="0" animBg="1"/>
      <p:bldP spid="51" grpId="0" animBg="1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749946" y="1383114"/>
            <a:ext cx="9446260" cy="4953317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1064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数据库中的基本概念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Title 6"/>
          <p:cNvSpPr txBox="1"/>
          <p:nvPr>
            <p:custDataLst>
              <p:tags r:id="rId2"/>
            </p:custDataLst>
          </p:nvPr>
        </p:nvSpPr>
        <p:spPr>
          <a:xfrm>
            <a:off x="1122277" y="1668824"/>
            <a:ext cx="8597068" cy="4197303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altLang="zh-CN" sz="2800" b="1" dirty="0" smtClean="0">
                <a:latin typeface="+mn-ea"/>
                <a:cs typeface="+mn-ea"/>
                <a:sym typeface="+mn-ea"/>
              </a:rPr>
              <a:t>8</a:t>
            </a:r>
            <a:r>
              <a:rPr lang="zh-CN" altLang="en-US" sz="2800" b="1" dirty="0" smtClean="0">
                <a:latin typeface="+mn-ea"/>
                <a:cs typeface="+mn-ea"/>
                <a:sym typeface="+mn-ea"/>
              </a:rPr>
              <a:t>、对关系（表）限定</a:t>
            </a:r>
            <a:endParaRPr lang="en-US" altLang="zh-CN" sz="2800" b="1" dirty="0" smtClean="0">
              <a:latin typeface="+mn-ea"/>
              <a:cs typeface="+mn-ea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/>
              <a:t>（</a:t>
            </a:r>
            <a:r>
              <a:rPr lang="en-US" altLang="zh-CN" sz="2400" dirty="0"/>
              <a:t>1</a:t>
            </a:r>
            <a:r>
              <a:rPr lang="zh-CN" altLang="en-US" sz="2400" dirty="0"/>
              <a:t>）关系中的每个分量都必须是不可再分的最小属性。</a:t>
            </a:r>
          </a:p>
          <a:p>
            <a:pPr>
              <a:lnSpc>
                <a:spcPct val="100000"/>
              </a:lnSpc>
            </a:pPr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）表中列的数据类型是固定的，即列中的每个分量都是同类型的数据，来自相同的值域。</a:t>
            </a:r>
          </a:p>
          <a:p>
            <a:pPr>
              <a:lnSpc>
                <a:spcPct val="100000"/>
              </a:lnSpc>
            </a:pPr>
            <a:r>
              <a:rPr lang="zh-CN" altLang="en-US" sz="2400" dirty="0"/>
              <a:t>（</a:t>
            </a:r>
            <a:r>
              <a:rPr lang="en-US" altLang="zh-CN" sz="2400" dirty="0"/>
              <a:t>3</a:t>
            </a:r>
            <a:r>
              <a:rPr lang="zh-CN" altLang="en-US" sz="2400" dirty="0"/>
              <a:t>）不同列的数据可以取自相同的值域，每个列称为一个属性，每个属性有不同的属性名。</a:t>
            </a:r>
          </a:p>
          <a:p>
            <a:pPr>
              <a:lnSpc>
                <a:spcPct val="100000"/>
              </a:lnSpc>
            </a:pPr>
            <a:r>
              <a:rPr lang="zh-CN" altLang="en-US" sz="2400" dirty="0"/>
              <a:t>（</a:t>
            </a:r>
            <a:r>
              <a:rPr lang="en-US" altLang="zh-CN" sz="2400" dirty="0"/>
              <a:t>4</a:t>
            </a:r>
            <a:r>
              <a:rPr lang="zh-CN" altLang="en-US" sz="2400" dirty="0"/>
              <a:t>）关系表中的顺序不重要，即列的次序可以任意交换，不影响其表达的语义。</a:t>
            </a:r>
          </a:p>
          <a:p>
            <a:pPr>
              <a:lnSpc>
                <a:spcPct val="100000"/>
              </a:lnSpc>
            </a:pPr>
            <a:r>
              <a:rPr lang="zh-CN" altLang="en-US" sz="2400" dirty="0"/>
              <a:t>（</a:t>
            </a:r>
            <a:r>
              <a:rPr lang="en-US" altLang="zh-CN" sz="2400" dirty="0"/>
              <a:t>5</a:t>
            </a:r>
            <a:r>
              <a:rPr lang="zh-CN" altLang="en-US" sz="2400" dirty="0"/>
              <a:t>）行的顺序也不重要，交换行数据的顺序不影响关系的内容。</a:t>
            </a:r>
          </a:p>
          <a:p>
            <a:pPr>
              <a:lnSpc>
                <a:spcPct val="100000"/>
              </a:lnSpc>
            </a:pPr>
            <a:r>
              <a:rPr lang="zh-CN" altLang="en-US" sz="2400" dirty="0"/>
              <a:t>（</a:t>
            </a:r>
            <a:r>
              <a:rPr lang="en-US" altLang="zh-CN" sz="2400" dirty="0"/>
              <a:t>6</a:t>
            </a:r>
            <a:r>
              <a:rPr lang="zh-CN" altLang="en-US" sz="2400" dirty="0"/>
              <a:t>）同一个关系中的元组不能重复，即在一个关系中任意两个元组的值不能完全相同。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860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749946" y="1383114"/>
            <a:ext cx="9446260" cy="4809301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1064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数据库中的基本概念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Title 6"/>
          <p:cNvSpPr txBox="1"/>
          <p:nvPr>
            <p:custDataLst>
              <p:tags r:id="rId2"/>
            </p:custDataLst>
          </p:nvPr>
        </p:nvSpPr>
        <p:spPr>
          <a:xfrm>
            <a:off x="1122277" y="1668824"/>
            <a:ext cx="8597068" cy="2399888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>
              <a:buFont typeface="Wingdings" panose="05000000000000000000" pitchFamily="2" charset="2"/>
              <a:buNone/>
            </a:pPr>
            <a:r>
              <a:rPr altLang="zh-CN" sz="2800" b="1" dirty="0" smtClean="0">
                <a:latin typeface="+mn-ea"/>
                <a:cs typeface="+mn-ea"/>
                <a:sym typeface="+mn-ea"/>
              </a:rPr>
              <a:t>9</a:t>
            </a:r>
            <a:r>
              <a:rPr lang="zh-CN" altLang="en-US" sz="2800" b="1" dirty="0" smtClean="0">
                <a:latin typeface="+mn-ea"/>
                <a:cs typeface="+mn-ea"/>
                <a:sym typeface="+mn-ea"/>
              </a:rPr>
              <a:t>、完整性约束</a:t>
            </a:r>
            <a:endParaRPr lang="en-US" altLang="zh-CN" sz="2800" b="1" dirty="0" smtClean="0">
              <a:latin typeface="+mn-ea"/>
              <a:cs typeface="+mn-ea"/>
              <a:sym typeface="+mn-ea"/>
            </a:endParaRPr>
          </a:p>
          <a:p>
            <a:endParaRPr lang="en-US" altLang="zh-CN" sz="2800" dirty="0" smtClean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28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为了</a:t>
            </a: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保证数据库中数据的正确性和相容性，需要对关系模型进行完整性约束。完整性通常包括实体完整性、参照完整性和用户自定义</a:t>
            </a:r>
            <a:r>
              <a:rPr lang="zh-CN" altLang="en-US" sz="28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完整性。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>
              <a:buFont typeface="Wingdings" panose="05000000000000000000" pitchFamily="2" charset="2"/>
              <a:buNone/>
            </a:pP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6" name="矩形 55"/>
          <p:cNvSpPr/>
          <p:nvPr/>
        </p:nvSpPr>
        <p:spPr bwMode="auto">
          <a:xfrm>
            <a:off x="2222484" y="3980454"/>
            <a:ext cx="1651000" cy="7477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200000"/>
              </a:lnSpc>
              <a:defRPr/>
            </a:pPr>
            <a:r>
              <a:rPr lang="zh-CN" altLang="en-US" dirty="0"/>
              <a:t>实体完整性</a:t>
            </a:r>
          </a:p>
        </p:txBody>
      </p:sp>
      <p:sp>
        <p:nvSpPr>
          <p:cNvPr id="57" name="矩形 56"/>
          <p:cNvSpPr/>
          <p:nvPr/>
        </p:nvSpPr>
        <p:spPr bwMode="auto">
          <a:xfrm>
            <a:off x="5864209" y="3989979"/>
            <a:ext cx="2339975" cy="7477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200000"/>
              </a:lnSpc>
              <a:defRPr/>
            </a:pPr>
            <a:r>
              <a:rPr lang="zh-CN" altLang="en-US"/>
              <a:t>用户自定义完整性</a:t>
            </a:r>
          </a:p>
        </p:txBody>
      </p:sp>
      <p:sp>
        <p:nvSpPr>
          <p:cNvPr id="58" name="矩形 57"/>
          <p:cNvSpPr/>
          <p:nvPr/>
        </p:nvSpPr>
        <p:spPr bwMode="auto">
          <a:xfrm>
            <a:off x="4011597" y="4745629"/>
            <a:ext cx="1652587" cy="746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lnSpc>
                <a:spcPct val="200000"/>
              </a:lnSpc>
              <a:defRPr/>
            </a:pPr>
            <a:r>
              <a:rPr lang="zh-CN" altLang="en-US"/>
              <a:t>参照完整性</a:t>
            </a:r>
          </a:p>
        </p:txBody>
      </p:sp>
    </p:spTree>
    <p:extLst>
      <p:ext uri="{BB962C8B-B14F-4D97-AF65-F5344CB8AC3E}">
        <p14:creationId xmlns:p14="http://schemas.microsoft.com/office/powerpoint/2010/main" val="21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55" grpId="0"/>
      <p:bldP spid="56" grpId="0" animBg="1"/>
      <p:bldP spid="57" grpId="0" animBg="1"/>
      <p:bldP spid="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749946" y="1383114"/>
            <a:ext cx="9446260" cy="4809301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1064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数据库中的基本概念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Title 6"/>
          <p:cNvSpPr txBox="1"/>
          <p:nvPr>
            <p:custDataLst>
              <p:tags r:id="rId2"/>
            </p:custDataLst>
          </p:nvPr>
        </p:nvSpPr>
        <p:spPr>
          <a:xfrm>
            <a:off x="1122277" y="1668824"/>
            <a:ext cx="8597068" cy="2787686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>
              <a:buFont typeface="Wingdings" panose="05000000000000000000" pitchFamily="2" charset="2"/>
              <a:buNone/>
            </a:pPr>
            <a:r>
              <a:rPr altLang="zh-CN" sz="2800" b="1" dirty="0" smtClean="0">
                <a:latin typeface="+mn-ea"/>
                <a:cs typeface="+mn-ea"/>
                <a:sym typeface="+mn-ea"/>
              </a:rPr>
              <a:t>9</a:t>
            </a:r>
            <a:r>
              <a:rPr lang="zh-CN" altLang="en-US" sz="2800" b="1" dirty="0" smtClean="0">
                <a:latin typeface="+mn-ea"/>
                <a:cs typeface="+mn-ea"/>
                <a:sym typeface="+mn-ea"/>
              </a:rPr>
              <a:t>、完整性约束</a:t>
            </a:r>
            <a:endParaRPr lang="en-US" altLang="zh-CN" sz="2800" b="1" dirty="0" smtClean="0">
              <a:latin typeface="+mn-ea"/>
              <a:cs typeface="+mn-ea"/>
              <a:sym typeface="+mn-ea"/>
            </a:endParaRPr>
          </a:p>
          <a:p>
            <a:endParaRPr lang="en-US" altLang="zh-CN" sz="2800" dirty="0" smtClean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实体完整性：</a:t>
            </a: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要求关系中的主键不能重复，且不能取空值。空值是指不知道、不存在或无意义的值。</a:t>
            </a:r>
          </a:p>
          <a:p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参照完整性：</a:t>
            </a: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要求关系中的外键要么取空值，要么取被参照关系中的某个元组的主键值。</a:t>
            </a:r>
          </a:p>
          <a:p>
            <a:pPr indent="0">
              <a:buFont typeface="Wingdings" panose="05000000000000000000" pitchFamily="2" charset="2"/>
              <a:buNone/>
            </a:pP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1204" y="4160246"/>
            <a:ext cx="8312150" cy="175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4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4350967" cy="6480176"/>
          </a:xfrm>
          <a:prstGeom prst="rect">
            <a:avLst/>
          </a:prstGeom>
          <a:solidFill>
            <a:srgbClr val="3CB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511679" y="1871935"/>
            <a:ext cx="1327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>
                <a:solidFill>
                  <a:schemeClr val="bg1"/>
                </a:solidFill>
                <a:latin typeface="思源黑体 CN Heavy" pitchFamily="34" charset="-122"/>
                <a:ea typeface="思源黑体 CN Heavy" pitchFamily="34" charset="-122"/>
              </a:rPr>
              <a:t>目 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0145" y="2579821"/>
            <a:ext cx="2470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>
                <a:solidFill>
                  <a:schemeClr val="bg1"/>
                </a:solidFill>
              </a:rPr>
              <a:t>CONTENTS</a:t>
            </a:r>
            <a:endParaRPr lang="zh-CN" altLang="en-US" sz="4000">
              <a:solidFill>
                <a:schemeClr val="bg1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4651" y="1512019"/>
            <a:ext cx="401002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r>
              <a:rPr lang="en-US" altLang="zh-CN" sz="3200">
                <a:solidFill>
                  <a:srgbClr val="3CB19B"/>
                </a:solidFill>
                <a:latin typeface="思源黑体 CN Heavy" pitchFamily="34" charset="-122"/>
                <a:ea typeface="思源黑体 CN Heavy" pitchFamily="34" charset="-122"/>
              </a:rPr>
              <a:t>  </a:t>
            </a:r>
            <a:r>
              <a:rPr lang="en-US" altLang="zh-CN" sz="3200">
                <a:solidFill>
                  <a:srgbClr val="3CB19B"/>
                </a:solidFill>
                <a:latin typeface="思源黑体 CN Heavy" charset="0"/>
                <a:ea typeface="思源黑体 CN Heavy" pitchFamily="34" charset="-122"/>
                <a:cs typeface="思源黑体 CN Heavy" charset="0"/>
                <a:sym typeface="+mn-ea"/>
              </a:rPr>
              <a:t>MySQL</a:t>
            </a:r>
            <a:r>
              <a:rPr lang="zh-CN" altLang="en-US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  <a:sym typeface="+mn-ea"/>
              </a:rPr>
              <a:t>的发展过程</a:t>
            </a:r>
            <a:endParaRPr lang="zh-CN" sz="3200">
              <a:solidFill>
                <a:srgbClr val="3CB19B"/>
              </a:solidFill>
              <a:latin typeface="思源黑体 CN Heavy" pitchFamily="34" charset="-122"/>
              <a:ea typeface="思源黑体 CN Heavy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4651" y="3096466"/>
            <a:ext cx="46208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     </a:t>
            </a:r>
            <a:r>
              <a:rPr lang="zh-CN" altLang="en-US" sz="3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数据库中的基本概念</a:t>
            </a:r>
          </a:p>
        </p:txBody>
      </p:sp>
      <p:grpSp>
        <p:nvGrpSpPr>
          <p:cNvPr id="1044" name="组合 1043"/>
          <p:cNvGrpSpPr/>
          <p:nvPr/>
        </p:nvGrpSpPr>
        <p:grpSpPr>
          <a:xfrm>
            <a:off x="455047" y="4729443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15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7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8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9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0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1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2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3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4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5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6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7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8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9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0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1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2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3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749946" y="1383114"/>
            <a:ext cx="9446260" cy="4809301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1064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数据库中的基本概念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Title 6"/>
          <p:cNvSpPr txBox="1"/>
          <p:nvPr>
            <p:custDataLst>
              <p:tags r:id="rId2"/>
            </p:custDataLst>
          </p:nvPr>
        </p:nvSpPr>
        <p:spPr>
          <a:xfrm>
            <a:off x="1122277" y="1668824"/>
            <a:ext cx="8597068" cy="1624291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>
              <a:buFont typeface="Wingdings" panose="05000000000000000000" pitchFamily="2" charset="2"/>
              <a:buNone/>
            </a:pPr>
            <a:r>
              <a:rPr altLang="zh-CN" sz="2800" b="1" dirty="0" smtClean="0">
                <a:latin typeface="+mn-ea"/>
                <a:cs typeface="+mn-ea"/>
                <a:sym typeface="+mn-ea"/>
              </a:rPr>
              <a:t>9</a:t>
            </a:r>
            <a:r>
              <a:rPr lang="zh-CN" altLang="en-US" sz="2800" b="1" dirty="0" smtClean="0">
                <a:latin typeface="+mn-ea"/>
                <a:cs typeface="+mn-ea"/>
                <a:sym typeface="+mn-ea"/>
              </a:rPr>
              <a:t>、完整性约束</a:t>
            </a:r>
            <a:endParaRPr lang="en-US" altLang="zh-CN" sz="2800" b="1" dirty="0" smtClean="0">
              <a:latin typeface="+mn-ea"/>
              <a:cs typeface="+mn-ea"/>
              <a:sym typeface="+mn-ea"/>
            </a:endParaRPr>
          </a:p>
          <a:p>
            <a:endParaRPr lang="en-US" altLang="zh-CN" sz="2800" dirty="0" smtClean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用户自定义完整性：</a:t>
            </a: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是用户针对具体的应用环境定义的完整性约束条件，由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DBMS</a:t>
            </a: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检查用户自定义的完整性</a:t>
            </a:r>
            <a:r>
              <a:rPr lang="zh-CN" altLang="en-US" sz="28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05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5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749946" y="1383114"/>
            <a:ext cx="9446260" cy="4809301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1064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数据库中的基本概念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Title 6"/>
          <p:cNvSpPr txBox="1"/>
          <p:nvPr>
            <p:custDataLst>
              <p:tags r:id="rId2"/>
            </p:custDataLst>
          </p:nvPr>
        </p:nvSpPr>
        <p:spPr>
          <a:xfrm>
            <a:off x="1122277" y="1668824"/>
            <a:ext cx="8597068" cy="46089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>
              <a:buFont typeface="Wingdings" panose="05000000000000000000" pitchFamily="2" charset="2"/>
              <a:buNone/>
            </a:pPr>
            <a:r>
              <a:rPr altLang="zh-CN" sz="2800" b="1" dirty="0" smtClean="0">
                <a:latin typeface="+mn-ea"/>
                <a:cs typeface="+mn-ea"/>
                <a:sym typeface="+mn-ea"/>
              </a:rPr>
              <a:t>10</a:t>
            </a:r>
            <a:r>
              <a:rPr lang="zh-CN" altLang="en-US" sz="2800" b="1" dirty="0" smtClean="0">
                <a:latin typeface="+mn-ea"/>
                <a:cs typeface="+mn-ea"/>
                <a:sym typeface="+mn-ea"/>
              </a:rPr>
              <a:t>、关系运算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909807" y="2306426"/>
            <a:ext cx="902737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zh-CN" altLang="en-US" sz="2400" b="1" u="sng" dirty="0" smtClean="0">
                <a:solidFill>
                  <a:srgbClr val="0070C0"/>
                </a:solidFill>
              </a:rPr>
              <a:t>选</a:t>
            </a:r>
            <a:r>
              <a:rPr lang="zh-CN" altLang="en-US" sz="2400" b="1" u="sng" dirty="0">
                <a:solidFill>
                  <a:srgbClr val="0070C0"/>
                </a:solidFill>
              </a:rPr>
              <a:t>择（</a:t>
            </a:r>
            <a:r>
              <a:rPr lang="en-US" altLang="zh-CN" sz="2400" b="1" u="sng" dirty="0">
                <a:solidFill>
                  <a:srgbClr val="0070C0"/>
                </a:solidFill>
              </a:rPr>
              <a:t>Selection</a:t>
            </a:r>
            <a:r>
              <a:rPr lang="zh-CN" altLang="en-US" sz="2400" b="1" u="sng" dirty="0">
                <a:solidFill>
                  <a:srgbClr val="0070C0"/>
                </a:solidFill>
              </a:rPr>
              <a:t>）、投影（</a:t>
            </a:r>
            <a:r>
              <a:rPr lang="en-US" altLang="zh-CN" sz="2400" b="1" u="sng" dirty="0">
                <a:solidFill>
                  <a:srgbClr val="0070C0"/>
                </a:solidFill>
              </a:rPr>
              <a:t>Projection</a:t>
            </a:r>
            <a:r>
              <a:rPr lang="zh-CN" altLang="en-US" sz="2400" b="1" u="sng" dirty="0" smtClean="0">
                <a:solidFill>
                  <a:srgbClr val="0070C0"/>
                </a:solidFill>
              </a:rPr>
              <a:t>）</a:t>
            </a:r>
            <a:endParaRPr lang="zh-CN" altLang="en-US" sz="2400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dirty="0"/>
              <a:t>选择是在一个关系中将满足条件的元组找出来，即水平方向筛选。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dirty="0"/>
              <a:t>投影是在一个关系中去掉不需要的属性，保留需要的属性，即垂直方向筛选</a:t>
            </a:r>
            <a:r>
              <a:rPr lang="zh-CN" altLang="en-US" sz="2400" dirty="0" smtClean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254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55" grpId="0"/>
      <p:bldP spid="47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>
            <p:custDataLst>
              <p:tags r:id="rId2"/>
            </p:custDataLst>
          </p:nvPr>
        </p:nvGrpSpPr>
        <p:grpSpPr>
          <a:xfrm>
            <a:off x="749946" y="1383114"/>
            <a:ext cx="9446260" cy="4809301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4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5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1064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数据库中的基本概念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Title 6"/>
          <p:cNvSpPr txBox="1"/>
          <p:nvPr>
            <p:custDataLst>
              <p:tags r:id="rId3"/>
            </p:custDataLst>
          </p:nvPr>
        </p:nvSpPr>
        <p:spPr>
          <a:xfrm>
            <a:off x="1122277" y="1668824"/>
            <a:ext cx="8597068" cy="46089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>
              <a:buFont typeface="Wingdings" panose="05000000000000000000" pitchFamily="2" charset="2"/>
              <a:buNone/>
            </a:pPr>
            <a:r>
              <a:rPr altLang="zh-CN" sz="2800" b="1" dirty="0" smtClean="0">
                <a:latin typeface="+mn-ea"/>
                <a:cs typeface="+mn-ea"/>
                <a:sym typeface="+mn-ea"/>
              </a:rPr>
              <a:t>10</a:t>
            </a:r>
            <a:r>
              <a:rPr lang="zh-CN" altLang="en-US" sz="2800" b="1" dirty="0" smtClean="0">
                <a:latin typeface="+mn-ea"/>
                <a:cs typeface="+mn-ea"/>
                <a:sym typeface="+mn-ea"/>
              </a:rPr>
              <a:t>、关系运算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1132205" y="2210042"/>
            <a:ext cx="8402638" cy="219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zh-CN" altLang="en-US" sz="2400" b="1" u="sng" dirty="0" smtClean="0">
                <a:solidFill>
                  <a:srgbClr val="0070C0"/>
                </a:solidFill>
              </a:rPr>
              <a:t>选择（</a:t>
            </a:r>
            <a:r>
              <a:rPr lang="en-US" altLang="zh-CN" sz="2400" b="1" u="sng" dirty="0" smtClean="0">
                <a:solidFill>
                  <a:srgbClr val="0070C0"/>
                </a:solidFill>
              </a:rPr>
              <a:t>Selection</a:t>
            </a:r>
            <a:r>
              <a:rPr lang="zh-CN" altLang="en-US" sz="2400" b="1" u="sng" dirty="0" smtClean="0">
                <a:solidFill>
                  <a:srgbClr val="0070C0"/>
                </a:solidFill>
              </a:rPr>
              <a:t>）、投影（</a:t>
            </a:r>
            <a:r>
              <a:rPr lang="en-US" altLang="zh-CN" sz="2400" b="1" u="sng" dirty="0" smtClean="0">
                <a:solidFill>
                  <a:srgbClr val="0070C0"/>
                </a:solidFill>
              </a:rPr>
              <a:t>Projection</a:t>
            </a:r>
            <a:r>
              <a:rPr lang="zh-CN" altLang="en-US" sz="2400" b="1" u="sng" dirty="0" smtClean="0">
                <a:solidFill>
                  <a:srgbClr val="0070C0"/>
                </a:solidFill>
              </a:rPr>
              <a:t>）</a:t>
            </a:r>
            <a:endParaRPr lang="en-US" altLang="zh-CN" sz="2400" b="1" u="sng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dirty="0" smtClean="0"/>
              <a:t>选择操作：</a:t>
            </a:r>
            <a:r>
              <a:rPr lang="en-US" altLang="zh-CN" sz="2400" dirty="0"/>
              <a:t> </a:t>
            </a:r>
            <a:r>
              <a:rPr lang="zh-CN" altLang="en-US" sz="2400" dirty="0" smtClean="0"/>
              <a:t>表示在关系</a:t>
            </a:r>
            <a:r>
              <a:rPr lang="en-US" altLang="zh-CN" sz="2400" dirty="0" smtClean="0"/>
              <a:t>R</a:t>
            </a:r>
            <a:r>
              <a:rPr lang="zh-CN" altLang="en-US" sz="2400" dirty="0" smtClean="0"/>
              <a:t>中查找学号为</a:t>
            </a:r>
            <a:r>
              <a:rPr lang="en-US" altLang="zh-CN" sz="2400" dirty="0" smtClean="0"/>
              <a:t>1</a:t>
            </a:r>
            <a:r>
              <a:rPr lang="zh-CN" altLang="en-US" sz="2400" dirty="0" smtClean="0"/>
              <a:t>的学生。</a:t>
            </a:r>
            <a:endParaRPr lang="en-US" altLang="zh-CN" sz="2400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400" dirty="0" smtClean="0"/>
              <a:t>投影操作：表示在关系</a:t>
            </a:r>
            <a:r>
              <a:rPr lang="en-US" altLang="zh-CN" sz="2400" dirty="0" smtClean="0"/>
              <a:t>R</a:t>
            </a:r>
            <a:r>
              <a:rPr lang="zh-CN" altLang="en-US" sz="2400" dirty="0" smtClean="0"/>
              <a:t>中查找学号和学生姓名。</a:t>
            </a:r>
            <a:endParaRPr lang="en-US" altLang="zh-CN" sz="2400" dirty="0" smtClean="0"/>
          </a:p>
        </p:txBody>
      </p:sp>
      <p:graphicFrame>
        <p:nvGraphicFramePr>
          <p:cNvPr id="49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782711"/>
              </p:ext>
            </p:extLst>
          </p:nvPr>
        </p:nvGraphicFramePr>
        <p:xfrm>
          <a:off x="1469549" y="4432352"/>
          <a:ext cx="77279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Visio" r:id="rId8" imgW="8826500" imgH="1371600" progId="Visio.Drawing.11">
                  <p:embed/>
                </p:oleObj>
              </mc:Choice>
              <mc:Fallback>
                <p:oleObj name="Visio" r:id="rId8" imgW="8826500" imgH="1371600" progId="Visio.Drawing.11">
                  <p:embed/>
                  <p:pic>
                    <p:nvPicPr>
                      <p:cNvPr id="66569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549" y="4432352"/>
                        <a:ext cx="772795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970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5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749946" y="1383114"/>
            <a:ext cx="9446260" cy="4809301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1064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数据库中的基本概念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Title 6"/>
          <p:cNvSpPr txBox="1"/>
          <p:nvPr>
            <p:custDataLst>
              <p:tags r:id="rId2"/>
            </p:custDataLst>
          </p:nvPr>
        </p:nvSpPr>
        <p:spPr>
          <a:xfrm>
            <a:off x="1122277" y="1668824"/>
            <a:ext cx="8597068" cy="46089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>
              <a:buFont typeface="Wingdings" panose="05000000000000000000" pitchFamily="2" charset="2"/>
              <a:buNone/>
            </a:pPr>
            <a:r>
              <a:rPr altLang="zh-CN" sz="2800" b="1" dirty="0" smtClean="0">
                <a:latin typeface="+mn-ea"/>
                <a:cs typeface="+mn-ea"/>
                <a:sym typeface="+mn-ea"/>
              </a:rPr>
              <a:t>10</a:t>
            </a:r>
            <a:r>
              <a:rPr lang="zh-CN" altLang="en-US" sz="2800" b="1" dirty="0" smtClean="0">
                <a:latin typeface="+mn-ea"/>
                <a:cs typeface="+mn-ea"/>
                <a:sym typeface="+mn-ea"/>
              </a:rPr>
              <a:t>、关系运算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1226471" y="2087959"/>
            <a:ext cx="859098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zh-CN" altLang="en-US" sz="2000" b="1" u="sng" dirty="0" smtClean="0">
                <a:solidFill>
                  <a:srgbClr val="0070C0"/>
                </a:solidFill>
              </a:rPr>
              <a:t>连接（</a:t>
            </a:r>
            <a:r>
              <a:rPr lang="en-US" altLang="zh-CN" sz="2000" b="1" u="sng" dirty="0" smtClean="0">
                <a:solidFill>
                  <a:srgbClr val="0070C0"/>
                </a:solidFill>
              </a:rPr>
              <a:t>Join</a:t>
            </a:r>
            <a:r>
              <a:rPr lang="zh-CN" altLang="en-US" sz="2000" b="1" u="sng" dirty="0" smtClean="0">
                <a:solidFill>
                  <a:srgbClr val="0070C0"/>
                </a:solidFill>
              </a:rPr>
              <a:t>）</a:t>
            </a:r>
            <a:endParaRPr lang="zh-CN" altLang="en-US" sz="2000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000" dirty="0"/>
              <a:t>连接是在两个关系的笛卡尔积中选取属性间满足一定条件的元组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endParaRPr lang="zh-CN" altLang="en-US" sz="20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000" dirty="0"/>
              <a:t>等值连接：是在</a:t>
            </a:r>
            <a:r>
              <a:rPr lang="en-US" altLang="zh-CN" sz="2000" dirty="0"/>
              <a:t>R</a:t>
            </a:r>
            <a:r>
              <a:rPr lang="zh-CN" altLang="en-US" sz="2000" dirty="0"/>
              <a:t>和</a:t>
            </a:r>
            <a:r>
              <a:rPr lang="en-US" altLang="zh-CN" sz="2000" dirty="0"/>
              <a:t>S</a:t>
            </a:r>
            <a:r>
              <a:rPr lang="zh-CN" altLang="en-US" sz="2000" dirty="0"/>
              <a:t>的笛卡尔积中选取</a:t>
            </a:r>
            <a:r>
              <a:rPr lang="en-US" altLang="zh-CN" sz="2000" dirty="0"/>
              <a:t>A</a:t>
            </a:r>
            <a:r>
              <a:rPr lang="zh-CN" altLang="en-US" sz="2000" dirty="0"/>
              <a:t>、</a:t>
            </a:r>
            <a:r>
              <a:rPr lang="en-US" altLang="zh-CN" sz="2000" dirty="0"/>
              <a:t>B</a:t>
            </a:r>
            <a:r>
              <a:rPr lang="zh-CN" altLang="en-US" sz="2000" dirty="0"/>
              <a:t>属性值相等的元组。</a:t>
            </a:r>
            <a:endParaRPr lang="en-US" altLang="zh-CN" sz="20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2000" dirty="0"/>
              <a:t>自然连接：是一种特殊的等值连接，要求</a:t>
            </a:r>
            <a:r>
              <a:rPr lang="en-US" altLang="zh-CN" sz="2000" dirty="0"/>
              <a:t>R</a:t>
            </a:r>
            <a:r>
              <a:rPr lang="zh-CN" altLang="en-US" sz="2000" dirty="0"/>
              <a:t>和</a:t>
            </a:r>
            <a:r>
              <a:rPr lang="en-US" altLang="zh-CN" sz="2000" dirty="0"/>
              <a:t>S</a:t>
            </a:r>
            <a:r>
              <a:rPr lang="zh-CN" altLang="en-US" sz="2000" dirty="0"/>
              <a:t>必须有相同的属性组，进行等值连接后再去除重复的属性组。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7600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>
            <p:custDataLst>
              <p:tags r:id="rId2"/>
            </p:custDataLst>
          </p:nvPr>
        </p:nvGrpSpPr>
        <p:grpSpPr>
          <a:xfrm>
            <a:off x="749946" y="1383114"/>
            <a:ext cx="9446260" cy="4809301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4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5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1064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数据库中的基本概念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Title 6"/>
          <p:cNvSpPr txBox="1"/>
          <p:nvPr>
            <p:custDataLst>
              <p:tags r:id="rId3"/>
            </p:custDataLst>
          </p:nvPr>
        </p:nvSpPr>
        <p:spPr>
          <a:xfrm>
            <a:off x="1122277" y="1668824"/>
            <a:ext cx="8597068" cy="46089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0">
              <a:buFont typeface="Wingdings" panose="05000000000000000000" pitchFamily="2" charset="2"/>
              <a:buNone/>
            </a:pPr>
            <a:r>
              <a:rPr altLang="zh-CN" sz="2800" b="1" dirty="0" smtClean="0">
                <a:latin typeface="+mn-ea"/>
                <a:cs typeface="+mn-ea"/>
                <a:sym typeface="+mn-ea"/>
              </a:rPr>
              <a:t>10</a:t>
            </a:r>
            <a:r>
              <a:rPr lang="zh-CN" altLang="en-US" sz="2800" b="1" dirty="0" smtClean="0">
                <a:latin typeface="+mn-ea"/>
                <a:cs typeface="+mn-ea"/>
                <a:sym typeface="+mn-ea"/>
              </a:rPr>
              <a:t>、关系运算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7" name="矩形 46"/>
          <p:cNvSpPr>
            <a:spLocks noChangeArrowheads="1"/>
          </p:cNvSpPr>
          <p:nvPr/>
        </p:nvSpPr>
        <p:spPr bwMode="auto">
          <a:xfrm>
            <a:off x="1226471" y="1943943"/>
            <a:ext cx="8590981" cy="60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zh-CN" altLang="en-US" sz="2000" b="1" u="sng" dirty="0" smtClean="0">
                <a:solidFill>
                  <a:srgbClr val="0070C0"/>
                </a:solidFill>
              </a:rPr>
              <a:t>连接（</a:t>
            </a:r>
            <a:r>
              <a:rPr lang="en-US" altLang="zh-CN" sz="2000" b="1" u="sng" dirty="0" smtClean="0">
                <a:solidFill>
                  <a:srgbClr val="0070C0"/>
                </a:solidFill>
              </a:rPr>
              <a:t>Join</a:t>
            </a:r>
            <a:r>
              <a:rPr lang="zh-CN" altLang="en-US" sz="2000" b="1" u="sng" dirty="0" smtClean="0">
                <a:solidFill>
                  <a:srgbClr val="0070C0"/>
                </a:solidFill>
              </a:rPr>
              <a:t>）</a:t>
            </a:r>
            <a:endParaRPr lang="zh-CN" altLang="en-US" sz="2000" dirty="0" smtClean="0"/>
          </a:p>
        </p:txBody>
      </p:sp>
      <p:graphicFrame>
        <p:nvGraphicFramePr>
          <p:cNvPr id="48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410697"/>
              </p:ext>
            </p:extLst>
          </p:nvPr>
        </p:nvGraphicFramePr>
        <p:xfrm>
          <a:off x="2354077" y="2365902"/>
          <a:ext cx="7029450" cy="349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Visio" r:id="rId8" imgW="8369300" imgH="4165600" progId="Visio.Drawing.11">
                  <p:embed/>
                </p:oleObj>
              </mc:Choice>
              <mc:Fallback>
                <p:oleObj name="Visio" r:id="rId8" imgW="8369300" imgH="4165600" progId="Visio.Drawing.11">
                  <p:embed/>
                  <p:pic>
                    <p:nvPicPr>
                      <p:cNvPr id="69641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077" y="2365902"/>
                        <a:ext cx="7029450" cy="349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33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5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24611" y="2520007"/>
            <a:ext cx="2214245" cy="2399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zh-CN" altLang="en-US" sz="15000"/>
          </a:p>
        </p:txBody>
      </p:sp>
      <p:sp>
        <p:nvSpPr>
          <p:cNvPr id="5" name="TextBox 4"/>
          <p:cNvSpPr txBox="1"/>
          <p:nvPr/>
        </p:nvSpPr>
        <p:spPr>
          <a:xfrm>
            <a:off x="6940133" y="2902113"/>
            <a:ext cx="170688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本章小结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4304549" cy="648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689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 dirty="0" smtClean="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03</a:t>
            </a:r>
            <a:endParaRPr lang="en-US" altLang="zh-CN" sz="7200" dirty="0">
              <a:solidFill>
                <a:srgbClr val="3CB19B"/>
              </a:solidFill>
              <a:latin typeface="Impact" panose="020B0806030902050204" pitchFamily="34" charset="0"/>
              <a:ea typeface="思源黑体 CN Heavy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6179" y="33603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15824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本章小结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1163955" y="2232025"/>
            <a:ext cx="277431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MySQL</a:t>
            </a:r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的特点</a:t>
            </a:r>
          </a:p>
        </p:txBody>
      </p:sp>
      <p:sp>
        <p:nvSpPr>
          <p:cNvPr id="61" name="Title 6"/>
          <p:cNvSpPr txBox="1"/>
          <p:nvPr>
            <p:custDataLst>
              <p:tags r:id="rId1"/>
            </p:custDataLst>
          </p:nvPr>
        </p:nvSpPr>
        <p:spPr>
          <a:xfrm>
            <a:off x="1151890" y="4176395"/>
            <a:ext cx="3352800" cy="511810"/>
          </a:xfrm>
          <a:prstGeom prst="rect">
            <a:avLst/>
          </a:prstGeom>
          <a:ln>
            <a:solidFill>
              <a:srgbClr val="3CB19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36195" lvl="0" algn="l" fontAlgn="auto">
              <a:lnSpc>
                <a:spcPct val="130000"/>
              </a:lnSpc>
              <a:spcBef>
                <a:spcPts val="755"/>
              </a:spcBef>
              <a:spcAft>
                <a:spcPts val="0"/>
              </a:spcAft>
              <a:buSzPct val="100000"/>
              <a:buFont typeface="+mj-lt"/>
            </a:pPr>
            <a:r>
              <a:rPr altLang="zh-CN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200" spc="137" dirty="0">
                <a:ln w="3175">
                  <a:noFill/>
                  <a:prstDash val="dash"/>
                </a:ln>
                <a:solidFill>
                  <a:srgbClr val="00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、数据库中的基本概念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1151890" y="1270000"/>
            <a:ext cx="2780665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</a:t>
            </a:r>
            <a:r>
              <a:rPr 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MySQL</a:t>
            </a:r>
            <a:r>
              <a:rPr lang="zh-CN" altLang="en-US" sz="2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的发展过程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5754818" y="2807970"/>
            <a:ext cx="237600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sz="2200">
                <a:solidFill>
                  <a:schemeClr val="tx1"/>
                </a:solidFill>
                <a:latin typeface="+mn-ea"/>
                <a:sym typeface="+mn-ea"/>
              </a:rPr>
              <a:t>数据</a:t>
            </a:r>
            <a:endParaRPr lang="zh-CN" sz="2200" spc="137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+mn-ea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87" name="右箭头 86"/>
          <p:cNvSpPr/>
          <p:nvPr/>
        </p:nvSpPr>
        <p:spPr>
          <a:xfrm>
            <a:off x="4824611" y="4248150"/>
            <a:ext cx="733425" cy="504190"/>
          </a:xfrm>
          <a:prstGeom prst="rightArrow">
            <a:avLst/>
          </a:prstGeom>
          <a:solidFill>
            <a:srgbClr val="5BB1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文本框 43"/>
          <p:cNvSpPr txBox="1"/>
          <p:nvPr/>
        </p:nvSpPr>
        <p:spPr>
          <a:xfrm>
            <a:off x="5754818" y="3501770"/>
            <a:ext cx="237600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sz="2200">
                <a:solidFill>
                  <a:schemeClr val="tx1"/>
                </a:solidFill>
                <a:latin typeface="+mn-ea"/>
                <a:sym typeface="+mn-ea"/>
              </a:rPr>
              <a:t>数据库</a:t>
            </a:r>
            <a:endParaRPr lang="zh-CN" sz="2200" spc="137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+mn-ea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754818" y="5583171"/>
            <a:ext cx="237600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数据表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310243" y="2804590"/>
            <a:ext cx="237600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字段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5754818" y="4195570"/>
            <a:ext cx="237600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数据库管理系统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5754818" y="4889370"/>
            <a:ext cx="237600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数据库类型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8310243" y="3499742"/>
            <a:ext cx="237735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tx1"/>
                </a:solidFill>
                <a:latin typeface="+mn-ea"/>
                <a:sym typeface="+mn-ea"/>
              </a:rPr>
              <a:t>主键与外键</a:t>
            </a:r>
            <a:endParaRPr lang="zh-CN" sz="2200" spc="137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+mn-ea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310243" y="4194894"/>
            <a:ext cx="2377350" cy="430887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tx1"/>
                </a:solidFill>
                <a:latin typeface="+mn-ea"/>
                <a:sym typeface="+mn-ea"/>
              </a:rPr>
              <a:t>对</a:t>
            </a:r>
            <a:r>
              <a:rPr lang="zh-CN" altLang="en-US" sz="2200" dirty="0" smtClean="0">
                <a:solidFill>
                  <a:schemeClr val="tx1"/>
                </a:solidFill>
                <a:latin typeface="+mn-ea"/>
                <a:sym typeface="+mn-ea"/>
              </a:rPr>
              <a:t>关系的限定</a:t>
            </a:r>
            <a:endParaRPr lang="zh-CN" altLang="en-US" sz="2200" dirty="0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310243" y="4891038"/>
            <a:ext cx="237735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altLang="en-US" sz="2200" dirty="0" smtClean="0">
                <a:solidFill>
                  <a:schemeClr val="tx1"/>
                </a:solidFill>
                <a:latin typeface="+mn-ea"/>
                <a:sym typeface="+mn-ea"/>
              </a:rPr>
              <a:t>完整性约束</a:t>
            </a:r>
            <a:endParaRPr lang="zh-CN" sz="2200" spc="137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+mn-ea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8310243" y="5586191"/>
            <a:ext cx="2377350" cy="429895"/>
          </a:xfrm>
          <a:prstGeom prst="rect">
            <a:avLst/>
          </a:prstGeom>
          <a:ln>
            <a:solidFill>
              <a:srgbClr val="3CB19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zh-CN" altLang="en-US" sz="2200" dirty="0" smtClean="0">
                <a:solidFill>
                  <a:schemeClr val="tx1"/>
                </a:solidFill>
                <a:latin typeface="+mn-ea"/>
                <a:sym typeface="+mn-ea"/>
              </a:rPr>
              <a:t>关系运算</a:t>
            </a:r>
            <a:endParaRPr lang="zh-CN" sz="2200" spc="137" dirty="0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+mn-ea"/>
              <a:ea typeface="宋体" panose="02010600030101010101" pitchFamily="2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:checker/>
      </p:transition>
    </mc:Choice>
    <mc:Fallback xmlns=""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57" grpId="0" bldLvl="0" animBg="1"/>
      <p:bldP spid="61" grpId="0" bldLvl="0" animBg="1"/>
      <p:bldP spid="64" grpId="0" bldLvl="0" animBg="1"/>
      <p:bldP spid="67" grpId="0" bldLvl="0" animBg="1"/>
      <p:bldP spid="87" grpId="0" bldLvl="0" animBg="1"/>
      <p:bldP spid="44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53" grpId="0" bldLvl="0" animBg="1"/>
      <p:bldP spid="54" grpId="0" bldLvl="0" animBg="1"/>
      <p:bldP spid="55" grpId="0" bldLvl="0" animBg="1"/>
      <p:bldP spid="56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2966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04</a:t>
            </a:r>
            <a:endParaRPr lang="zh-CN" altLang="en-US" sz="7200"/>
          </a:p>
        </p:txBody>
      </p:sp>
      <p:sp>
        <p:nvSpPr>
          <p:cNvPr id="5" name="矩形 4"/>
          <p:cNvSpPr/>
          <p:nvPr/>
        </p:nvSpPr>
        <p:spPr>
          <a:xfrm>
            <a:off x="936179" y="322069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51700" y="374820"/>
            <a:ext cx="792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作业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650147" y="1224273"/>
            <a:ext cx="9378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60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zh-CN" altLang="en-US" sz="260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关系数据库</a:t>
            </a:r>
            <a:r>
              <a:rPr lang="zh-CN" altLang="en-US" sz="26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的数据完整性约束包括哪几种？它们是如何实现的？</a:t>
            </a:r>
          </a:p>
          <a:p>
            <a:r>
              <a:rPr lang="en-US" altLang="zh-CN" sz="26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6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、什么是主键约束？什么是唯一性约束？两者的区别是什么？</a:t>
            </a:r>
            <a:endParaRPr lang="en-US" altLang="zh-CN" sz="2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2941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 advTm="0">
        <p:pull/>
      </p:transition>
    </mc:Choice>
    <mc:Fallback xmlns="">
      <p:transition spd="med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2" t="10264" r="301" b="2017"/>
          <a:stretch>
            <a:fillRect/>
          </a:stretch>
        </p:blipFill>
        <p:spPr bwMode="auto">
          <a:xfrm>
            <a:off x="-11411" y="0"/>
            <a:ext cx="10801351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2310" y="1983699"/>
            <a:ext cx="50882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kern="1000" spc="-40">
                <a:solidFill>
                  <a:schemeClr val="bg1"/>
                </a:solidFill>
                <a:latin typeface="Haettenschweiler" panose="02010600030101010101" pitchFamily="34" charset="-122"/>
              </a:rPr>
              <a:t>THANK YOU</a:t>
            </a:r>
            <a:r>
              <a:rPr lang="zh-CN" altLang="en-US" sz="8800" kern="1000" spc="-40">
                <a:solidFill>
                  <a:schemeClr val="bg1"/>
                </a:solidFill>
                <a:latin typeface="锐字锐线梦想黑简1.0" panose="02010600030101010101" pitchFamily="2" charset="-122"/>
                <a:ea typeface="锐字锐线梦想黑简1.0" panose="02010600030101010101" pitchFamily="2" charset="-122"/>
              </a:rPr>
              <a:t>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3524" y="3541591"/>
            <a:ext cx="2631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spc="-3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-71933" y="3430249"/>
            <a:ext cx="525658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99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99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824611" y="2520007"/>
            <a:ext cx="1947969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  <a:endParaRPr lang="zh-CN" altLang="en-US" sz="15000"/>
          </a:p>
        </p:txBody>
      </p:sp>
      <p:sp>
        <p:nvSpPr>
          <p:cNvPr id="4" name="TextBox 3"/>
          <p:cNvSpPr txBox="1"/>
          <p:nvPr/>
        </p:nvSpPr>
        <p:spPr>
          <a:xfrm>
            <a:off x="6761847" y="2902113"/>
            <a:ext cx="3387725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MySQL</a:t>
            </a:r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的发展过程</a:t>
            </a:r>
          </a:p>
        </p:txBody>
      </p:sp>
      <p:pic>
        <p:nvPicPr>
          <p:cNvPr id="10" name="Picture 2" descr="C:\Users\Administrator\Desktop\16450890_234204304000_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5" t="5909" b="27652"/>
          <a:stretch>
            <a:fillRect/>
          </a:stretch>
        </p:blipFill>
        <p:spPr bwMode="auto">
          <a:xfrm>
            <a:off x="-1" y="0"/>
            <a:ext cx="4350967" cy="648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338410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7463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的发展过程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791845" y="1776095"/>
            <a:ext cx="9446260" cy="372427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1188868" y="2303992"/>
            <a:ext cx="8597068" cy="247269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altLang="zh-CN" sz="2000">
                <a:latin typeface="+mn-ea"/>
                <a:sym typeface="+mn-ea"/>
              </a:rPr>
              <a:t>MySQL</a:t>
            </a:r>
            <a:r>
              <a:rPr lang="zh-CN" altLang="en-US" sz="2000">
                <a:latin typeface="+mn-ea"/>
                <a:sym typeface="+mn-ea"/>
              </a:rPr>
              <a:t>是</a:t>
            </a:r>
            <a:r>
              <a:rPr lang="zh-CN" altLang="en-US" sz="2000">
                <a:solidFill>
                  <a:srgbClr val="FF0000"/>
                </a:solidFill>
                <a:latin typeface="+mn-ea"/>
                <a:sym typeface="+mn-ea"/>
              </a:rPr>
              <a:t>目前非常流行</a:t>
            </a:r>
            <a:r>
              <a:rPr lang="zh-CN" altLang="en-US" sz="2000">
                <a:latin typeface="+mn-ea"/>
                <a:sym typeface="+mn-ea"/>
              </a:rPr>
              <a:t>的</a:t>
            </a:r>
            <a:r>
              <a:rPr lang="zh-CN" altLang="en-US" sz="2000">
                <a:solidFill>
                  <a:srgbClr val="FF0000"/>
                </a:solidFill>
                <a:latin typeface="+mn-ea"/>
                <a:sym typeface="+mn-ea"/>
              </a:rPr>
              <a:t>开放源代码</a:t>
            </a:r>
            <a:r>
              <a:rPr lang="zh-CN" altLang="en-US" sz="2000">
                <a:latin typeface="+mn-ea"/>
                <a:sym typeface="+mn-ea"/>
              </a:rPr>
              <a:t>的</a:t>
            </a:r>
            <a:r>
              <a:rPr lang="zh-CN" altLang="en-US" sz="2000">
                <a:solidFill>
                  <a:srgbClr val="FF0000"/>
                </a:solidFill>
                <a:latin typeface="+mn-ea"/>
                <a:sym typeface="+mn-ea"/>
              </a:rPr>
              <a:t>小型数据库管理系统</a:t>
            </a:r>
            <a:r>
              <a:rPr lang="zh-CN" altLang="en-US" sz="2000">
                <a:latin typeface="+mn-ea"/>
                <a:sym typeface="+mn-ea"/>
              </a:rPr>
              <a:t>，被广泛地应用在各类中小型网站中。</a:t>
            </a:r>
            <a:endParaRPr lang="en-US" altLang="zh-CN" sz="2000">
              <a:latin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lang="zh-CN" altLang="en-US" sz="2000">
              <a:latin typeface="+mn-ea"/>
            </a:endParaRPr>
          </a:p>
          <a:p>
            <a:pPr algn="just" eaLnBrk="1" hangingPunct="1">
              <a:lnSpc>
                <a:spcPct val="130000"/>
              </a:lnSpc>
            </a:pPr>
            <a:r>
              <a:rPr lang="zh-CN" altLang="en-US" sz="2000">
                <a:latin typeface="+mn-ea"/>
                <a:sym typeface="+mn-ea"/>
              </a:rPr>
              <a:t>由</a:t>
            </a:r>
            <a:r>
              <a:rPr lang="zh-CN" altLang="en-US" sz="2000">
                <a:solidFill>
                  <a:srgbClr val="FF0000"/>
                </a:solidFill>
                <a:latin typeface="+mn-ea"/>
                <a:sym typeface="+mn-ea"/>
              </a:rPr>
              <a:t>瑞典</a:t>
            </a:r>
            <a:r>
              <a:rPr altLang="zh-CN" sz="2000">
                <a:solidFill>
                  <a:srgbClr val="FF0000"/>
                </a:solidFill>
                <a:latin typeface="+mn-ea"/>
                <a:sym typeface="+mn-ea"/>
              </a:rPr>
              <a:t>MySQL AB</a:t>
            </a:r>
            <a:r>
              <a:rPr lang="zh-CN" altLang="en-US" sz="2000">
                <a:solidFill>
                  <a:srgbClr val="FF0000"/>
                </a:solidFill>
                <a:latin typeface="+mn-ea"/>
                <a:sym typeface="+mn-ea"/>
              </a:rPr>
              <a:t>公司开发</a:t>
            </a:r>
            <a:r>
              <a:rPr lang="zh-CN" altLang="en-US" sz="2000">
                <a:latin typeface="+mn-ea"/>
                <a:sym typeface="+mn-ea"/>
              </a:rPr>
              <a:t>。</a:t>
            </a:r>
            <a:r>
              <a:rPr altLang="zh-CN" sz="2000">
                <a:latin typeface="+mn-ea"/>
                <a:sym typeface="+mn-ea"/>
              </a:rPr>
              <a:t>2008</a:t>
            </a:r>
            <a:r>
              <a:rPr lang="zh-CN" altLang="en-US" sz="2000">
                <a:latin typeface="+mn-ea"/>
                <a:sym typeface="+mn-ea"/>
              </a:rPr>
              <a:t>年</a:t>
            </a:r>
            <a:r>
              <a:rPr altLang="zh-CN" sz="2000">
                <a:latin typeface="+mn-ea"/>
                <a:sym typeface="+mn-ea"/>
              </a:rPr>
              <a:t>1</a:t>
            </a:r>
            <a:r>
              <a:rPr lang="zh-CN" altLang="en-US" sz="2000">
                <a:latin typeface="+mn-ea"/>
                <a:sym typeface="+mn-ea"/>
              </a:rPr>
              <a:t>月</a:t>
            </a:r>
            <a:r>
              <a:rPr altLang="zh-CN" sz="2000">
                <a:latin typeface="+mn-ea"/>
                <a:sym typeface="+mn-ea"/>
              </a:rPr>
              <a:t>MySQL AB</a:t>
            </a:r>
            <a:r>
              <a:rPr lang="zh-CN" altLang="en-US" sz="2000">
                <a:latin typeface="+mn-ea"/>
                <a:sym typeface="+mn-ea"/>
              </a:rPr>
              <a:t>公司被</a:t>
            </a:r>
            <a:r>
              <a:rPr altLang="zh-CN" sz="2000">
                <a:solidFill>
                  <a:srgbClr val="FF0000"/>
                </a:solidFill>
                <a:latin typeface="+mn-ea"/>
                <a:sym typeface="+mn-ea"/>
              </a:rPr>
              <a:t>Sun</a:t>
            </a:r>
            <a:r>
              <a:rPr lang="zh-CN" altLang="en-US" sz="2000">
                <a:solidFill>
                  <a:srgbClr val="FF0000"/>
                </a:solidFill>
                <a:latin typeface="+mn-ea"/>
                <a:sym typeface="+mn-ea"/>
              </a:rPr>
              <a:t>公司收购</a:t>
            </a:r>
            <a:r>
              <a:rPr lang="zh-CN" altLang="en-US" sz="2000">
                <a:latin typeface="+mn-ea"/>
                <a:sym typeface="+mn-ea"/>
              </a:rPr>
              <a:t>，</a:t>
            </a:r>
            <a:r>
              <a:rPr altLang="zh-CN" sz="2000">
                <a:latin typeface="+mn-ea"/>
                <a:sym typeface="+mn-ea"/>
              </a:rPr>
              <a:t>2009</a:t>
            </a:r>
            <a:r>
              <a:rPr lang="zh-CN" altLang="en-US" sz="2000">
                <a:latin typeface="+mn-ea"/>
                <a:sym typeface="+mn-ea"/>
              </a:rPr>
              <a:t>年，</a:t>
            </a:r>
            <a:r>
              <a:rPr altLang="zh-CN" sz="2000">
                <a:latin typeface="+mn-ea"/>
                <a:sym typeface="+mn-ea"/>
              </a:rPr>
              <a:t>Sun</a:t>
            </a:r>
            <a:r>
              <a:rPr lang="zh-CN" altLang="en-US" sz="2000">
                <a:latin typeface="+mn-ea"/>
                <a:sym typeface="+mn-ea"/>
              </a:rPr>
              <a:t>公司又被</a:t>
            </a:r>
            <a:r>
              <a:rPr altLang="zh-CN" sz="2000">
                <a:latin typeface="+mn-ea"/>
                <a:sym typeface="+mn-ea"/>
              </a:rPr>
              <a:t>Oracle</a:t>
            </a:r>
            <a:r>
              <a:rPr lang="zh-CN" altLang="en-US" sz="2000">
                <a:latin typeface="+mn-ea"/>
                <a:sym typeface="+mn-ea"/>
              </a:rPr>
              <a:t>公司收购。就这样，</a:t>
            </a:r>
            <a:r>
              <a:rPr altLang="zh-CN" sz="2000">
                <a:latin typeface="+mn-ea"/>
                <a:sym typeface="+mn-ea"/>
              </a:rPr>
              <a:t>MySQL</a:t>
            </a:r>
            <a:r>
              <a:rPr lang="zh-CN" altLang="en-US" sz="2000">
                <a:latin typeface="+mn-ea"/>
                <a:sym typeface="+mn-ea"/>
              </a:rPr>
              <a:t>成了</a:t>
            </a:r>
            <a:r>
              <a:rPr altLang="zh-CN" sz="2000">
                <a:latin typeface="+mn-ea"/>
                <a:sym typeface="+mn-ea"/>
              </a:rPr>
              <a:t>Oracle</a:t>
            </a:r>
            <a:r>
              <a:rPr lang="zh-CN" altLang="en-US" sz="2000">
                <a:latin typeface="+mn-ea"/>
                <a:sym typeface="+mn-ea"/>
              </a:rPr>
              <a:t>公司的另一个数据库管理系统。经过多个公司的兼并，</a:t>
            </a:r>
            <a:r>
              <a:rPr altLang="zh-CN" sz="2000">
                <a:latin typeface="+mn-ea"/>
                <a:sym typeface="+mn-ea"/>
              </a:rPr>
              <a:t>MySQL</a:t>
            </a:r>
            <a:r>
              <a:rPr lang="zh-CN" altLang="en-US" sz="2000">
                <a:latin typeface="+mn-ea"/>
                <a:sym typeface="+mn-ea"/>
              </a:rPr>
              <a:t>版本不断升级，功能越来越完善。</a:t>
            </a:r>
            <a:endParaRPr lang="zh-CN" altLang="en-US" sz="20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+mn-ea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7463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的发展过程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791845" y="1776095"/>
            <a:ext cx="9446260" cy="372427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1188868" y="2303992"/>
            <a:ext cx="8597068" cy="294957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400">
                <a:latin typeface="+mn-ea"/>
                <a:sym typeface="+mn-ea"/>
              </a:rPr>
              <a:t>由于其</a:t>
            </a:r>
            <a:r>
              <a:rPr lang="zh-CN" altLang="en-US" sz="2400">
                <a:solidFill>
                  <a:srgbClr val="FF0000"/>
                </a:solidFill>
                <a:latin typeface="+mn-ea"/>
                <a:sym typeface="+mn-ea"/>
              </a:rPr>
              <a:t>体积小、运行速度快、总体成本低、开放源码</a:t>
            </a:r>
            <a:r>
              <a:rPr lang="zh-CN" altLang="en-US" sz="2400">
                <a:latin typeface="+mn-ea"/>
                <a:sym typeface="+mn-ea"/>
              </a:rPr>
              <a:t>，许多中小型网站选择</a:t>
            </a:r>
            <a:r>
              <a:rPr altLang="zh-CN" sz="2400">
                <a:latin typeface="+mn-ea"/>
                <a:sym typeface="+mn-ea"/>
              </a:rPr>
              <a:t>MySQL</a:t>
            </a:r>
            <a:r>
              <a:rPr lang="zh-CN" altLang="en-US" sz="2400">
                <a:latin typeface="+mn-ea"/>
                <a:sym typeface="+mn-ea"/>
              </a:rPr>
              <a:t>作为网站数据库管理系统。与其他的大型数据库管理系统相比，</a:t>
            </a:r>
            <a:r>
              <a:rPr altLang="zh-CN" sz="2400">
                <a:latin typeface="+mn-ea"/>
                <a:sym typeface="+mn-ea"/>
              </a:rPr>
              <a:t>MySQL</a:t>
            </a:r>
            <a:r>
              <a:rPr lang="zh-CN" altLang="en-US" sz="2400">
                <a:latin typeface="+mn-ea"/>
                <a:sym typeface="+mn-ea"/>
              </a:rPr>
              <a:t>有一些不足之处，但这丝毫没有影响它受欢迎的程度。对于</a:t>
            </a:r>
            <a:r>
              <a:rPr altLang="zh-CN" sz="2400">
                <a:latin typeface="+mn-ea"/>
                <a:sym typeface="+mn-ea"/>
              </a:rPr>
              <a:t>—</a:t>
            </a:r>
            <a:r>
              <a:rPr lang="zh-CN" altLang="en-US" sz="2400">
                <a:latin typeface="+mn-ea"/>
                <a:sym typeface="+mn-ea"/>
              </a:rPr>
              <a:t>般的</a:t>
            </a:r>
            <a:r>
              <a:rPr lang="zh-CN" altLang="en-US" sz="2400">
                <a:solidFill>
                  <a:srgbClr val="FF0000"/>
                </a:solidFill>
                <a:latin typeface="+mn-ea"/>
                <a:sym typeface="+mn-ea"/>
              </a:rPr>
              <a:t>个人用户和中小企业</a:t>
            </a:r>
            <a:r>
              <a:rPr lang="zh-CN" altLang="en-US" sz="2400">
                <a:latin typeface="+mn-ea"/>
                <a:sym typeface="+mn-ea"/>
              </a:rPr>
              <a:t>来说，</a:t>
            </a:r>
            <a:r>
              <a:rPr altLang="zh-CN" sz="2400">
                <a:latin typeface="+mn-ea"/>
                <a:sym typeface="+mn-ea"/>
              </a:rPr>
              <a:t>MySQL</a:t>
            </a:r>
            <a:r>
              <a:rPr lang="zh-CN" altLang="en-US" sz="2400">
                <a:latin typeface="+mn-ea"/>
                <a:sym typeface="+mn-ea"/>
              </a:rPr>
              <a:t>提供的功能已绰绰有余。</a:t>
            </a:r>
            <a:endParaRPr lang="zh-CN" altLang="en-US" sz="2400">
              <a:latin typeface="+mn-ea"/>
            </a:endParaRPr>
          </a:p>
          <a:p>
            <a:pPr algn="just" eaLnBrk="1" hangingPunct="1">
              <a:lnSpc>
                <a:spcPct val="130000"/>
              </a:lnSpc>
            </a:pPr>
            <a:endParaRPr lang="zh-CN" altLang="en-US" sz="24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+mn-ea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1367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的特点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810260" y="1746250"/>
            <a:ext cx="9446260" cy="372427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10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11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1296035" y="2160270"/>
            <a:ext cx="2273300" cy="47244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+mn-ea"/>
                <a:sym typeface="+mn-ea"/>
              </a:rPr>
              <a:t>（</a:t>
            </a:r>
            <a:r>
              <a:rPr altLang="zh-CN" sz="2000">
                <a:solidFill>
                  <a:schemeClr val="tx1"/>
                </a:solidFill>
                <a:latin typeface="+mn-ea"/>
                <a:sym typeface="+mn-ea"/>
              </a:rPr>
              <a:t>1</a:t>
            </a:r>
            <a:r>
              <a:rPr lang="zh-CN" altLang="en-US" sz="2000">
                <a:solidFill>
                  <a:schemeClr val="tx1"/>
                </a:solidFill>
                <a:latin typeface="+mn-ea"/>
                <a:sym typeface="+mn-ea"/>
              </a:rPr>
              <a:t>）可移植性强</a:t>
            </a:r>
            <a:endParaRPr lang="zh-CN" altLang="en-US" sz="2000" b="1" spc="226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+mn-ea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2" name="Title 6"/>
          <p:cNvSpPr txBox="1"/>
          <p:nvPr>
            <p:custDataLst>
              <p:tags r:id="rId3"/>
            </p:custDataLst>
          </p:nvPr>
        </p:nvSpPr>
        <p:spPr>
          <a:xfrm>
            <a:off x="1296035" y="2880360"/>
            <a:ext cx="2273300" cy="47244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+mn-ea"/>
                <a:sym typeface="+mn-ea"/>
              </a:rPr>
              <a:t>（</a:t>
            </a:r>
            <a:r>
              <a:rPr altLang="zh-CN" sz="2000">
                <a:solidFill>
                  <a:schemeClr val="tx1"/>
                </a:solidFill>
                <a:latin typeface="+mn-ea"/>
                <a:sym typeface="+mn-ea"/>
              </a:rPr>
              <a:t>2</a:t>
            </a:r>
            <a:r>
              <a:rPr lang="zh-CN" altLang="en-US" sz="2000">
                <a:solidFill>
                  <a:schemeClr val="tx1"/>
                </a:solidFill>
                <a:latin typeface="+mn-ea"/>
                <a:sym typeface="+mn-ea"/>
              </a:rPr>
              <a:t>）运行速度快</a:t>
            </a:r>
            <a:endParaRPr lang="zh-CN" altLang="en-US" sz="2000" b="1" spc="226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+mn-ea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4" name="Title 6"/>
          <p:cNvSpPr txBox="1"/>
          <p:nvPr>
            <p:custDataLst>
              <p:tags r:id="rId4"/>
            </p:custDataLst>
          </p:nvPr>
        </p:nvSpPr>
        <p:spPr>
          <a:xfrm>
            <a:off x="1296035" y="3672205"/>
            <a:ext cx="2273300" cy="47244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+mn-ea"/>
                <a:sym typeface="+mn-ea"/>
              </a:rPr>
              <a:t>（</a:t>
            </a:r>
            <a:r>
              <a:rPr altLang="zh-CN" sz="2000">
                <a:solidFill>
                  <a:schemeClr val="tx1"/>
                </a:solidFill>
                <a:latin typeface="+mn-ea"/>
                <a:sym typeface="+mn-ea"/>
              </a:rPr>
              <a:t>3</a:t>
            </a:r>
            <a:r>
              <a:rPr lang="zh-CN" altLang="en-US" sz="2000">
                <a:solidFill>
                  <a:schemeClr val="tx1"/>
                </a:solidFill>
                <a:latin typeface="+mn-ea"/>
                <a:sym typeface="+mn-ea"/>
              </a:rPr>
              <a:t>）支持多平台</a:t>
            </a:r>
            <a:endParaRPr lang="zh-CN" altLang="en-US" sz="2000" b="1" spc="226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+mn-ea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8" name="Title 6"/>
          <p:cNvSpPr txBox="1"/>
          <p:nvPr>
            <p:custDataLst>
              <p:tags r:id="rId5"/>
            </p:custDataLst>
          </p:nvPr>
        </p:nvSpPr>
        <p:spPr>
          <a:xfrm>
            <a:off x="1296035" y="4392295"/>
            <a:ext cx="3169920" cy="47244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+mn-ea"/>
                <a:sym typeface="+mn-ea"/>
              </a:rPr>
              <a:t>（</a:t>
            </a:r>
            <a:r>
              <a:rPr altLang="zh-CN" sz="2000">
                <a:solidFill>
                  <a:schemeClr val="tx1"/>
                </a:solidFill>
                <a:latin typeface="+mn-ea"/>
                <a:sym typeface="+mn-ea"/>
              </a:rPr>
              <a:t>4</a:t>
            </a:r>
            <a:r>
              <a:rPr lang="zh-CN" altLang="en-US" sz="2000">
                <a:solidFill>
                  <a:schemeClr val="tx1"/>
                </a:solidFill>
                <a:latin typeface="+mn-ea"/>
                <a:sym typeface="+mn-ea"/>
              </a:rPr>
              <a:t>）支持多种开发语言</a:t>
            </a:r>
            <a:endParaRPr lang="zh-CN" altLang="en-US" sz="2000" b="1" spc="226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+mn-ea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9" name="Title 6"/>
          <p:cNvSpPr txBox="1"/>
          <p:nvPr>
            <p:custDataLst>
              <p:tags r:id="rId6"/>
            </p:custDataLst>
          </p:nvPr>
        </p:nvSpPr>
        <p:spPr>
          <a:xfrm>
            <a:off x="5930900" y="2160270"/>
            <a:ext cx="2923540" cy="47244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+mn-ea"/>
                <a:sym typeface="+mn-ea"/>
              </a:rPr>
              <a:t>（</a:t>
            </a:r>
            <a:r>
              <a:rPr altLang="zh-CN" sz="2000">
                <a:solidFill>
                  <a:schemeClr val="tx1"/>
                </a:solidFill>
                <a:latin typeface="+mn-ea"/>
                <a:sym typeface="+mn-ea"/>
              </a:rPr>
              <a:t>5</a:t>
            </a:r>
            <a:r>
              <a:rPr lang="zh-CN" altLang="en-US" sz="2000">
                <a:solidFill>
                  <a:schemeClr val="tx1"/>
                </a:solidFill>
                <a:latin typeface="+mn-ea"/>
                <a:sym typeface="+mn-ea"/>
              </a:rPr>
              <a:t>）提供多种存储引擎</a:t>
            </a:r>
            <a:endParaRPr lang="zh-CN" altLang="en-US" sz="2000" b="1" spc="226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+mn-ea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0" name="Title 6"/>
          <p:cNvSpPr txBox="1"/>
          <p:nvPr>
            <p:custDataLst>
              <p:tags r:id="rId7"/>
            </p:custDataLst>
          </p:nvPr>
        </p:nvSpPr>
        <p:spPr>
          <a:xfrm>
            <a:off x="5931535" y="2880360"/>
            <a:ext cx="2923540" cy="47244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+mn-ea"/>
                <a:sym typeface="+mn-ea"/>
              </a:rPr>
              <a:t>（</a:t>
            </a:r>
            <a:r>
              <a:rPr altLang="zh-CN" sz="2000">
                <a:solidFill>
                  <a:schemeClr val="tx1"/>
                </a:solidFill>
                <a:latin typeface="+mn-ea"/>
                <a:sym typeface="+mn-ea"/>
              </a:rPr>
              <a:t>6</a:t>
            </a:r>
            <a:r>
              <a:rPr lang="zh-CN" altLang="en-US" sz="2000">
                <a:solidFill>
                  <a:schemeClr val="tx1"/>
                </a:solidFill>
                <a:latin typeface="+mn-ea"/>
                <a:sym typeface="+mn-ea"/>
              </a:rPr>
              <a:t>）功能强大</a:t>
            </a:r>
            <a:endParaRPr lang="zh-CN" altLang="en-US" sz="2000" b="1" spc="226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+mn-ea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1" name="Title 6"/>
          <p:cNvSpPr txBox="1"/>
          <p:nvPr>
            <p:custDataLst>
              <p:tags r:id="rId8"/>
            </p:custDataLst>
          </p:nvPr>
        </p:nvSpPr>
        <p:spPr>
          <a:xfrm>
            <a:off x="5931535" y="3672205"/>
            <a:ext cx="2923540" cy="47244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effectLst/>
                <a:latin typeface="+mn-ea"/>
                <a:sym typeface="+mn-ea"/>
              </a:rPr>
              <a:t>（</a:t>
            </a:r>
            <a:r>
              <a:rPr altLang="zh-CN" sz="2000">
                <a:solidFill>
                  <a:schemeClr val="tx1"/>
                </a:solidFill>
                <a:effectLst/>
                <a:latin typeface="+mn-ea"/>
                <a:sym typeface="+mn-ea"/>
              </a:rPr>
              <a:t>7</a:t>
            </a:r>
            <a:r>
              <a:rPr lang="zh-CN" altLang="en-US" sz="2000">
                <a:solidFill>
                  <a:schemeClr val="tx1"/>
                </a:solidFill>
                <a:effectLst/>
                <a:latin typeface="+mn-ea"/>
                <a:sym typeface="+mn-ea"/>
              </a:rPr>
              <a:t>）安全性高</a:t>
            </a:r>
            <a:endParaRPr lang="zh-CN" altLang="en-US" sz="2000" b="1" spc="226">
              <a:ln w="3175">
                <a:noFill/>
                <a:prstDash val="dash"/>
              </a:ln>
              <a:solidFill>
                <a:schemeClr val="tx1"/>
              </a:solidFill>
              <a:effectLst/>
              <a:uFillTx/>
              <a:latin typeface="+mn-ea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2" name="Title 6"/>
          <p:cNvSpPr txBox="1"/>
          <p:nvPr>
            <p:custDataLst>
              <p:tags r:id="rId9"/>
            </p:custDataLst>
          </p:nvPr>
        </p:nvSpPr>
        <p:spPr>
          <a:xfrm>
            <a:off x="5931535" y="4392295"/>
            <a:ext cx="2923540" cy="472440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just" eaLnBrk="1" hangingPunct="1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+mn-ea"/>
                <a:sym typeface="+mn-ea"/>
              </a:rPr>
              <a:t>（</a:t>
            </a:r>
            <a:r>
              <a:rPr altLang="zh-CN" sz="2000">
                <a:solidFill>
                  <a:schemeClr val="tx1"/>
                </a:solidFill>
                <a:latin typeface="+mn-ea"/>
                <a:sym typeface="+mn-ea"/>
              </a:rPr>
              <a:t>8</a:t>
            </a:r>
            <a:r>
              <a:rPr lang="zh-CN" altLang="en-US" sz="2000">
                <a:solidFill>
                  <a:schemeClr val="tx1"/>
                </a:solidFill>
                <a:latin typeface="+mn-ea"/>
                <a:sym typeface="+mn-ea"/>
              </a:rPr>
              <a:t>）价格低廉</a:t>
            </a:r>
            <a:endParaRPr lang="zh-CN" altLang="en-US" sz="2000" b="1" spc="226">
              <a:ln w="3175">
                <a:noFill/>
                <a:prstDash val="dash"/>
              </a:ln>
              <a:solidFill>
                <a:schemeClr val="tx1"/>
              </a:solidFill>
              <a:uFillTx/>
              <a:latin typeface="+mn-ea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  <p:bldP spid="2" grpId="0"/>
      <p:bldP spid="44" grpId="0"/>
      <p:bldP spid="48" grpId="0"/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021080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01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213677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MySQL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的特点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810260" y="1713230"/>
            <a:ext cx="9446260" cy="372427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9" name="Title 6"/>
          <p:cNvSpPr txBox="1"/>
          <p:nvPr>
            <p:custDataLst>
              <p:tags r:id="rId2"/>
            </p:custDataLst>
          </p:nvPr>
        </p:nvSpPr>
        <p:spPr>
          <a:xfrm>
            <a:off x="1155700" y="2376170"/>
            <a:ext cx="8490585" cy="200850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/>
            <a:r>
              <a:rPr altLang="zh-CN" sz="2800">
                <a:latin typeface="+mn-ea"/>
                <a:sym typeface="+mn-ea"/>
              </a:rPr>
              <a:t>MySQL</a:t>
            </a:r>
            <a:r>
              <a:rPr lang="zh-CN" altLang="en-US" sz="2800">
                <a:latin typeface="+mn-ea"/>
                <a:sym typeface="+mn-ea"/>
              </a:rPr>
              <a:t>为用户提供了两个版本</a:t>
            </a:r>
          </a:p>
          <a:p>
            <a:pPr algn="l"/>
            <a:r>
              <a:rPr lang="zh-CN" altLang="en-US" sz="2800">
                <a:latin typeface="+mn-ea"/>
                <a:sym typeface="+mn-ea"/>
              </a:rPr>
              <a:t>（</a:t>
            </a:r>
            <a:r>
              <a:rPr altLang="zh-CN" sz="2800">
                <a:latin typeface="+mn-ea"/>
                <a:sym typeface="+mn-ea"/>
              </a:rPr>
              <a:t>1</a:t>
            </a:r>
            <a:r>
              <a:rPr lang="zh-CN" altLang="en-US" sz="2800">
                <a:latin typeface="+mn-ea"/>
                <a:sym typeface="+mn-ea"/>
              </a:rPr>
              <a:t>）免费的</a:t>
            </a:r>
            <a:r>
              <a:rPr altLang="zh-CN" sz="2800">
                <a:latin typeface="+mn-ea"/>
                <a:sym typeface="+mn-ea"/>
              </a:rPr>
              <a:t>MySQL Community Server</a:t>
            </a:r>
            <a:r>
              <a:rPr lang="zh-CN" altLang="en-US" sz="2800">
                <a:latin typeface="+mn-ea"/>
                <a:sym typeface="+mn-ea"/>
              </a:rPr>
              <a:t>（社区版）</a:t>
            </a:r>
            <a:endParaRPr lang="zh-CN" altLang="en-US" sz="2800">
              <a:solidFill>
                <a:schemeClr val="tx1"/>
              </a:solidFill>
              <a:latin typeface="+mn-ea"/>
              <a:sym typeface="+mn-ea"/>
            </a:endParaRPr>
          </a:p>
          <a:p>
            <a:pPr algn="l"/>
            <a:r>
              <a:rPr lang="zh-CN" altLang="en-US" sz="2800">
                <a:latin typeface="+mn-ea"/>
                <a:sym typeface="+mn-ea"/>
              </a:rPr>
              <a:t>（</a:t>
            </a:r>
            <a:r>
              <a:rPr altLang="zh-CN" sz="2800">
                <a:latin typeface="+mn-ea"/>
                <a:sym typeface="+mn-ea"/>
              </a:rPr>
              <a:t>2</a:t>
            </a:r>
            <a:r>
              <a:rPr lang="zh-CN" altLang="en-US" sz="2800">
                <a:latin typeface="+mn-ea"/>
                <a:sym typeface="+mn-ea"/>
              </a:rPr>
              <a:t>）付费的</a:t>
            </a:r>
            <a:r>
              <a:rPr altLang="zh-CN" sz="2800">
                <a:latin typeface="+mn-ea"/>
                <a:sym typeface="+mn-ea"/>
              </a:rPr>
              <a:t>MySQL Enterprise Server</a:t>
            </a:r>
            <a:r>
              <a:rPr lang="zh-CN" altLang="en-US" sz="2800">
                <a:latin typeface="+mn-ea"/>
                <a:sym typeface="+mn-ea"/>
              </a:rPr>
              <a:t>（企业版）。</a:t>
            </a:r>
          </a:p>
          <a:p>
            <a:pPr algn="l"/>
            <a:endParaRPr lang="zh-CN" altLang="en-US" sz="2800">
              <a:solidFill>
                <a:srgbClr val="FF0000"/>
              </a:solidFill>
              <a:latin typeface="+mn-ea"/>
              <a:sym typeface="+mn-ea"/>
            </a:endParaRPr>
          </a:p>
          <a:p>
            <a:pPr algn="l"/>
            <a:r>
              <a:rPr lang="zh-CN" altLang="en-US" sz="2800">
                <a:solidFill>
                  <a:srgbClr val="FF0000"/>
                </a:solidFill>
                <a:latin typeface="+mn-ea"/>
                <a:sym typeface="+mn-ea"/>
              </a:rPr>
              <a:t>一般用</a:t>
            </a:r>
            <a:r>
              <a:rPr altLang="zh-CN" sz="2800">
                <a:solidFill>
                  <a:srgbClr val="FF0000"/>
                </a:solidFill>
                <a:latin typeface="+mn-ea"/>
                <a:sym typeface="+mn-ea"/>
              </a:rPr>
              <a:t>8.0</a:t>
            </a:r>
            <a:r>
              <a:rPr lang="zh-CN" altLang="en-US" sz="2800">
                <a:solidFill>
                  <a:srgbClr val="FF0000"/>
                </a:solidFill>
                <a:latin typeface="+mn-ea"/>
                <a:sym typeface="+mn-ea"/>
              </a:rPr>
              <a:t>的版本比较稳定</a:t>
            </a:r>
            <a:endParaRPr lang="zh-CN" altLang="en-US" sz="28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+mn-ea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24611" y="2520007"/>
            <a:ext cx="2160270" cy="2399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50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  <a:endParaRPr lang="zh-CN" altLang="en-US" sz="15000"/>
          </a:p>
        </p:txBody>
      </p:sp>
      <p:sp>
        <p:nvSpPr>
          <p:cNvPr id="5" name="TextBox 4"/>
          <p:cNvSpPr txBox="1"/>
          <p:nvPr/>
        </p:nvSpPr>
        <p:spPr>
          <a:xfrm>
            <a:off x="7209056" y="2902113"/>
            <a:ext cx="2087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数据库中</a:t>
            </a:r>
          </a:p>
          <a:p>
            <a:pPr algn="ctr"/>
            <a:r>
              <a:rPr lang="zh-CN" altLang="en-US" sz="3000">
                <a:solidFill>
                  <a:srgbClr val="3CB19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的基本概念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"/>
            <a:ext cx="4304549" cy="648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0" y="3456493"/>
            <a:ext cx="10801350" cy="1008112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:push dir="u"/>
      </p:transition>
    </mc:Choice>
    <mc:Fallback xmlns="">
      <p:transition spd="slow" advClick="0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-11319"/>
            <a:ext cx="1132205" cy="1198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7200">
                <a:solidFill>
                  <a:srgbClr val="3CB19B"/>
                </a:solidFill>
                <a:latin typeface="Impact" panose="020B0806030902050204" pitchFamily="34" charset="0"/>
                <a:ea typeface="思源黑体 CN Heavy" pitchFamily="34" charset="-122"/>
              </a:rPr>
              <a:t>02</a:t>
            </a:r>
          </a:p>
        </p:txBody>
      </p:sp>
      <p:sp>
        <p:nvSpPr>
          <p:cNvPr id="5" name="矩形 4"/>
          <p:cNvSpPr/>
          <p:nvPr/>
        </p:nvSpPr>
        <p:spPr>
          <a:xfrm>
            <a:off x="936179" y="322704"/>
            <a:ext cx="9865246" cy="504056"/>
          </a:xfrm>
          <a:prstGeom prst="rect">
            <a:avLst/>
          </a:prstGeom>
          <a:solidFill>
            <a:srgbClr val="3CB19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31050" y="388790"/>
            <a:ext cx="31064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数据库中的基本概念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132755" y="114282"/>
            <a:ext cx="3591396" cy="1658195"/>
            <a:chOff x="85725" y="4449763"/>
            <a:chExt cx="4187826" cy="1933575"/>
          </a:xfrm>
          <a:effectLst>
            <a:glow>
              <a:schemeClr val="accent1"/>
            </a:glow>
          </a:effectLst>
        </p:grpSpPr>
        <p:sp>
          <p:nvSpPr>
            <p:cNvPr id="8" name="Freeform 6"/>
            <p:cNvSpPr/>
            <p:nvPr/>
          </p:nvSpPr>
          <p:spPr bwMode="auto">
            <a:xfrm>
              <a:off x="85725" y="4672013"/>
              <a:ext cx="303213" cy="577850"/>
            </a:xfrm>
            <a:custGeom>
              <a:avLst/>
              <a:gdLst>
                <a:gd name="T0" fmla="*/ 72 w 121"/>
                <a:gd name="T1" fmla="*/ 4 h 231"/>
                <a:gd name="T2" fmla="*/ 61 w 121"/>
                <a:gd name="T3" fmla="*/ 0 h 231"/>
                <a:gd name="T4" fmla="*/ 0 w 121"/>
                <a:gd name="T5" fmla="*/ 175 h 231"/>
                <a:gd name="T6" fmla="*/ 111 w 121"/>
                <a:gd name="T7" fmla="*/ 215 h 231"/>
                <a:gd name="T8" fmla="*/ 121 w 121"/>
                <a:gd name="T9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31">
                  <a:moveTo>
                    <a:pt x="72" y="4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11" y="215"/>
                    <a:pt x="111" y="215"/>
                    <a:pt x="111" y="215"/>
                  </a:cubicBezTo>
                  <a:cubicBezTo>
                    <a:pt x="111" y="215"/>
                    <a:pt x="111" y="227"/>
                    <a:pt x="121" y="231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385763" y="4881563"/>
              <a:ext cx="473075" cy="449263"/>
            </a:xfrm>
            <a:custGeom>
              <a:avLst/>
              <a:gdLst>
                <a:gd name="T0" fmla="*/ 0 w 189"/>
                <a:gd name="T1" fmla="*/ 147 h 179"/>
                <a:gd name="T2" fmla="*/ 19 w 189"/>
                <a:gd name="T3" fmla="*/ 140 h 179"/>
                <a:gd name="T4" fmla="*/ 127 w 189"/>
                <a:gd name="T5" fmla="*/ 179 h 179"/>
                <a:gd name="T6" fmla="*/ 189 w 189"/>
                <a:gd name="T7" fmla="*/ 3 h 179"/>
                <a:gd name="T8" fmla="*/ 178 w 1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79">
                  <a:moveTo>
                    <a:pt x="0" y="147"/>
                  </a:moveTo>
                  <a:cubicBezTo>
                    <a:pt x="11" y="151"/>
                    <a:pt x="19" y="140"/>
                    <a:pt x="19" y="140"/>
                  </a:cubicBezTo>
                  <a:cubicBezTo>
                    <a:pt x="127" y="179"/>
                    <a:pt x="127" y="179"/>
                    <a:pt x="127" y="179"/>
                  </a:cubicBezTo>
                  <a:cubicBezTo>
                    <a:pt x="189" y="3"/>
                    <a:pt x="189" y="3"/>
                    <a:pt x="189" y="3"/>
                  </a:cubicBezTo>
                  <a:cubicBezTo>
                    <a:pt x="178" y="0"/>
                    <a:pt x="178" y="0"/>
                    <a:pt x="178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123825" y="4672013"/>
              <a:ext cx="279400" cy="528638"/>
            </a:xfrm>
            <a:custGeom>
              <a:avLst/>
              <a:gdLst>
                <a:gd name="T0" fmla="*/ 112 w 112"/>
                <a:gd name="T1" fmla="*/ 211 h 211"/>
                <a:gd name="T2" fmla="*/ 0 w 112"/>
                <a:gd name="T3" fmla="*/ 165 h 211"/>
                <a:gd name="T4" fmla="*/ 58 w 112"/>
                <a:gd name="T5" fmla="*/ 0 h 211"/>
                <a:gd name="T6" fmla="*/ 70 w 112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211">
                  <a:moveTo>
                    <a:pt x="112" y="211"/>
                  </a:moveTo>
                  <a:cubicBezTo>
                    <a:pt x="112" y="211"/>
                    <a:pt x="74" y="194"/>
                    <a:pt x="0" y="165"/>
                  </a:cubicBezTo>
                  <a:cubicBezTo>
                    <a:pt x="20" y="108"/>
                    <a:pt x="43" y="43"/>
                    <a:pt x="58" y="0"/>
                  </a:cubicBezTo>
                  <a:cubicBezTo>
                    <a:pt x="63" y="2"/>
                    <a:pt x="65" y="3"/>
                    <a:pt x="70" y="4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401638" y="4862513"/>
              <a:ext cx="434975" cy="422275"/>
            </a:xfrm>
            <a:custGeom>
              <a:avLst/>
              <a:gdLst>
                <a:gd name="T0" fmla="*/ 0 w 174"/>
                <a:gd name="T1" fmla="*/ 135 h 169"/>
                <a:gd name="T2" fmla="*/ 116 w 174"/>
                <a:gd name="T3" fmla="*/ 169 h 169"/>
                <a:gd name="T4" fmla="*/ 174 w 174"/>
                <a:gd name="T5" fmla="*/ 4 h 169"/>
                <a:gd name="T6" fmla="*/ 161 w 174"/>
                <a:gd name="T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69">
                  <a:moveTo>
                    <a:pt x="0" y="135"/>
                  </a:moveTo>
                  <a:cubicBezTo>
                    <a:pt x="0" y="135"/>
                    <a:pt x="43" y="146"/>
                    <a:pt x="116" y="169"/>
                  </a:cubicBezTo>
                  <a:cubicBezTo>
                    <a:pt x="136" y="112"/>
                    <a:pt x="159" y="47"/>
                    <a:pt x="174" y="4"/>
                  </a:cubicBezTo>
                  <a:cubicBezTo>
                    <a:pt x="169" y="2"/>
                    <a:pt x="165" y="1"/>
                    <a:pt x="161" y="0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163513" y="4662488"/>
              <a:ext cx="381000" cy="544513"/>
            </a:xfrm>
            <a:custGeom>
              <a:avLst/>
              <a:gdLst>
                <a:gd name="T0" fmla="*/ 97 w 152"/>
                <a:gd name="T1" fmla="*/ 218 h 218"/>
                <a:gd name="T2" fmla="*/ 0 w 152"/>
                <a:gd name="T3" fmla="*/ 165 h 218"/>
                <a:gd name="T4" fmla="*/ 58 w 152"/>
                <a:gd name="T5" fmla="*/ 0 h 218"/>
                <a:gd name="T6" fmla="*/ 152 w 152"/>
                <a:gd name="T7" fmla="*/ 63 h 218"/>
                <a:gd name="T8" fmla="*/ 97 w 152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18">
                  <a:moveTo>
                    <a:pt x="97" y="218"/>
                  </a:moveTo>
                  <a:cubicBezTo>
                    <a:pt x="97" y="218"/>
                    <a:pt x="74" y="194"/>
                    <a:pt x="0" y="165"/>
                  </a:cubicBezTo>
                  <a:cubicBezTo>
                    <a:pt x="20" y="109"/>
                    <a:pt x="43" y="44"/>
                    <a:pt x="58" y="0"/>
                  </a:cubicBezTo>
                  <a:cubicBezTo>
                    <a:pt x="133" y="27"/>
                    <a:pt x="152" y="63"/>
                    <a:pt x="152" y="63"/>
                  </a:cubicBezTo>
                  <a:lnTo>
                    <a:pt x="97" y="218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06400" y="4779963"/>
              <a:ext cx="404813" cy="473075"/>
            </a:xfrm>
            <a:custGeom>
              <a:avLst/>
              <a:gdLst>
                <a:gd name="T0" fmla="*/ 0 w 162"/>
                <a:gd name="T1" fmla="*/ 171 h 189"/>
                <a:gd name="T2" fmla="*/ 104 w 162"/>
                <a:gd name="T3" fmla="*/ 189 h 189"/>
                <a:gd name="T4" fmla="*/ 162 w 162"/>
                <a:gd name="T5" fmla="*/ 24 h 189"/>
                <a:gd name="T6" fmla="*/ 55 w 162"/>
                <a:gd name="T7" fmla="*/ 16 h 189"/>
                <a:gd name="T8" fmla="*/ 0 w 162"/>
                <a:gd name="T9" fmla="*/ 17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189">
                  <a:moveTo>
                    <a:pt x="0" y="171"/>
                  </a:moveTo>
                  <a:cubicBezTo>
                    <a:pt x="0" y="171"/>
                    <a:pt x="31" y="166"/>
                    <a:pt x="104" y="189"/>
                  </a:cubicBezTo>
                  <a:cubicBezTo>
                    <a:pt x="124" y="133"/>
                    <a:pt x="147" y="67"/>
                    <a:pt x="162" y="24"/>
                  </a:cubicBezTo>
                  <a:cubicBezTo>
                    <a:pt x="92" y="0"/>
                    <a:pt x="55" y="16"/>
                    <a:pt x="55" y="16"/>
                  </a:cubicBezTo>
                  <a:lnTo>
                    <a:pt x="0" y="171"/>
                  </a:ln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1751013" y="4449763"/>
              <a:ext cx="639763" cy="657225"/>
            </a:xfrm>
            <a:custGeom>
              <a:avLst/>
              <a:gdLst>
                <a:gd name="T0" fmla="*/ 252 w 256"/>
                <a:gd name="T1" fmla="*/ 238 h 263"/>
                <a:gd name="T2" fmla="*/ 154 w 256"/>
                <a:gd name="T3" fmla="*/ 140 h 263"/>
                <a:gd name="T4" fmla="*/ 157 w 256"/>
                <a:gd name="T5" fmla="*/ 137 h 263"/>
                <a:gd name="T6" fmla="*/ 155 w 256"/>
                <a:gd name="T7" fmla="*/ 126 h 263"/>
                <a:gd name="T8" fmla="*/ 152 w 256"/>
                <a:gd name="T9" fmla="*/ 122 h 263"/>
                <a:gd name="T10" fmla="*/ 160 w 256"/>
                <a:gd name="T11" fmla="*/ 105 h 263"/>
                <a:gd name="T12" fmla="*/ 143 w 256"/>
                <a:gd name="T13" fmla="*/ 26 h 263"/>
                <a:gd name="T14" fmla="*/ 87 w 256"/>
                <a:gd name="T15" fmla="*/ 1 h 263"/>
                <a:gd name="T16" fmla="*/ 31 w 256"/>
                <a:gd name="T17" fmla="*/ 22 h 263"/>
                <a:gd name="T18" fmla="*/ 9 w 256"/>
                <a:gd name="T19" fmla="*/ 55 h 263"/>
                <a:gd name="T20" fmla="*/ 27 w 256"/>
                <a:gd name="T21" fmla="*/ 134 h 263"/>
                <a:gd name="T22" fmla="*/ 82 w 256"/>
                <a:gd name="T23" fmla="*/ 160 h 263"/>
                <a:gd name="T24" fmla="*/ 121 w 256"/>
                <a:gd name="T25" fmla="*/ 151 h 263"/>
                <a:gd name="T26" fmla="*/ 125 w 256"/>
                <a:gd name="T27" fmla="*/ 154 h 263"/>
                <a:gd name="T28" fmla="*/ 136 w 256"/>
                <a:gd name="T29" fmla="*/ 156 h 263"/>
                <a:gd name="T30" fmla="*/ 139 w 256"/>
                <a:gd name="T31" fmla="*/ 154 h 263"/>
                <a:gd name="T32" fmla="*/ 229 w 256"/>
                <a:gd name="T33" fmla="*/ 259 h 263"/>
                <a:gd name="T34" fmla="*/ 246 w 256"/>
                <a:gd name="T35" fmla="*/ 255 h 263"/>
                <a:gd name="T36" fmla="*/ 252 w 256"/>
                <a:gd name="T37" fmla="*/ 238 h 263"/>
                <a:gd name="T38" fmla="*/ 87 w 256"/>
                <a:gd name="T39" fmla="*/ 18 h 263"/>
                <a:gd name="T40" fmla="*/ 130 w 256"/>
                <a:gd name="T41" fmla="*/ 38 h 263"/>
                <a:gd name="T42" fmla="*/ 144 w 256"/>
                <a:gd name="T43" fmla="*/ 100 h 263"/>
                <a:gd name="T44" fmla="*/ 127 w 256"/>
                <a:gd name="T45" fmla="*/ 126 h 263"/>
                <a:gd name="T46" fmla="*/ 39 w 256"/>
                <a:gd name="T47" fmla="*/ 123 h 263"/>
                <a:gd name="T48" fmla="*/ 26 w 256"/>
                <a:gd name="T49" fmla="*/ 61 h 263"/>
                <a:gd name="T50" fmla="*/ 42 w 256"/>
                <a:gd name="T51" fmla="*/ 35 h 263"/>
                <a:gd name="T52" fmla="*/ 87 w 256"/>
                <a:gd name="T53" fmla="*/ 1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6" h="263">
                  <a:moveTo>
                    <a:pt x="252" y="238"/>
                  </a:moveTo>
                  <a:cubicBezTo>
                    <a:pt x="249" y="229"/>
                    <a:pt x="181" y="166"/>
                    <a:pt x="154" y="140"/>
                  </a:cubicBezTo>
                  <a:cubicBezTo>
                    <a:pt x="155" y="139"/>
                    <a:pt x="156" y="138"/>
                    <a:pt x="157" y="137"/>
                  </a:cubicBezTo>
                  <a:cubicBezTo>
                    <a:pt x="159" y="133"/>
                    <a:pt x="158" y="128"/>
                    <a:pt x="155" y="126"/>
                  </a:cubicBezTo>
                  <a:cubicBezTo>
                    <a:pt x="152" y="122"/>
                    <a:pt x="152" y="122"/>
                    <a:pt x="152" y="122"/>
                  </a:cubicBezTo>
                  <a:cubicBezTo>
                    <a:pt x="155" y="117"/>
                    <a:pt x="158" y="111"/>
                    <a:pt x="160" y="105"/>
                  </a:cubicBezTo>
                  <a:cubicBezTo>
                    <a:pt x="169" y="78"/>
                    <a:pt x="163" y="47"/>
                    <a:pt x="143" y="26"/>
                  </a:cubicBezTo>
                  <a:cubicBezTo>
                    <a:pt x="128" y="11"/>
                    <a:pt x="109" y="2"/>
                    <a:pt x="87" y="1"/>
                  </a:cubicBezTo>
                  <a:cubicBezTo>
                    <a:pt x="66" y="0"/>
                    <a:pt x="46" y="8"/>
                    <a:pt x="31" y="22"/>
                  </a:cubicBezTo>
                  <a:cubicBezTo>
                    <a:pt x="21" y="31"/>
                    <a:pt x="14" y="43"/>
                    <a:pt x="9" y="55"/>
                  </a:cubicBezTo>
                  <a:cubicBezTo>
                    <a:pt x="0" y="83"/>
                    <a:pt x="7" y="113"/>
                    <a:pt x="27" y="134"/>
                  </a:cubicBezTo>
                  <a:cubicBezTo>
                    <a:pt x="41" y="150"/>
                    <a:pt x="61" y="159"/>
                    <a:pt x="82" y="160"/>
                  </a:cubicBezTo>
                  <a:cubicBezTo>
                    <a:pt x="96" y="160"/>
                    <a:pt x="109" y="157"/>
                    <a:pt x="121" y="151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7" y="157"/>
                    <a:pt x="132" y="158"/>
                    <a:pt x="136" y="156"/>
                  </a:cubicBezTo>
                  <a:cubicBezTo>
                    <a:pt x="137" y="156"/>
                    <a:pt x="138" y="155"/>
                    <a:pt x="139" y="154"/>
                  </a:cubicBezTo>
                  <a:cubicBezTo>
                    <a:pt x="162" y="183"/>
                    <a:pt x="221" y="255"/>
                    <a:pt x="229" y="259"/>
                  </a:cubicBezTo>
                  <a:cubicBezTo>
                    <a:pt x="238" y="263"/>
                    <a:pt x="246" y="255"/>
                    <a:pt x="246" y="255"/>
                  </a:cubicBezTo>
                  <a:cubicBezTo>
                    <a:pt x="246" y="255"/>
                    <a:pt x="256" y="247"/>
                    <a:pt x="252" y="238"/>
                  </a:cubicBezTo>
                  <a:close/>
                  <a:moveTo>
                    <a:pt x="87" y="18"/>
                  </a:moveTo>
                  <a:cubicBezTo>
                    <a:pt x="103" y="19"/>
                    <a:pt x="119" y="26"/>
                    <a:pt x="130" y="38"/>
                  </a:cubicBezTo>
                  <a:cubicBezTo>
                    <a:pt x="146" y="55"/>
                    <a:pt x="151" y="78"/>
                    <a:pt x="144" y="100"/>
                  </a:cubicBezTo>
                  <a:cubicBezTo>
                    <a:pt x="140" y="110"/>
                    <a:pt x="135" y="119"/>
                    <a:pt x="127" y="126"/>
                  </a:cubicBezTo>
                  <a:cubicBezTo>
                    <a:pt x="102" y="149"/>
                    <a:pt x="63" y="148"/>
                    <a:pt x="39" y="123"/>
                  </a:cubicBezTo>
                  <a:cubicBezTo>
                    <a:pt x="24" y="106"/>
                    <a:pt x="18" y="82"/>
                    <a:pt x="26" y="61"/>
                  </a:cubicBezTo>
                  <a:cubicBezTo>
                    <a:pt x="29" y="51"/>
                    <a:pt x="35" y="42"/>
                    <a:pt x="42" y="35"/>
                  </a:cubicBezTo>
                  <a:cubicBezTo>
                    <a:pt x="54" y="23"/>
                    <a:pt x="70" y="18"/>
                    <a:pt x="87" y="18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870075" y="5775325"/>
              <a:ext cx="515938" cy="608013"/>
            </a:xfrm>
            <a:custGeom>
              <a:avLst/>
              <a:gdLst>
                <a:gd name="T0" fmla="*/ 198 w 206"/>
                <a:gd name="T1" fmla="*/ 47 h 243"/>
                <a:gd name="T2" fmla="*/ 141 w 206"/>
                <a:gd name="T3" fmla="*/ 5 h 243"/>
                <a:gd name="T4" fmla="*/ 121 w 206"/>
                <a:gd name="T5" fmla="*/ 8 h 243"/>
                <a:gd name="T6" fmla="*/ 119 w 206"/>
                <a:gd name="T7" fmla="*/ 10 h 243"/>
                <a:gd name="T8" fmla="*/ 122 w 206"/>
                <a:gd name="T9" fmla="*/ 30 h 243"/>
                <a:gd name="T10" fmla="*/ 127 w 206"/>
                <a:gd name="T11" fmla="*/ 34 h 243"/>
                <a:gd name="T12" fmla="*/ 10 w 206"/>
                <a:gd name="T13" fmla="*/ 192 h 243"/>
                <a:gd name="T14" fmla="*/ 16 w 206"/>
                <a:gd name="T15" fmla="*/ 233 h 243"/>
                <a:gd name="T16" fmla="*/ 58 w 206"/>
                <a:gd name="T17" fmla="*/ 227 h 243"/>
                <a:gd name="T18" fmla="*/ 175 w 206"/>
                <a:gd name="T19" fmla="*/ 69 h 243"/>
                <a:gd name="T20" fmla="*/ 179 w 206"/>
                <a:gd name="T21" fmla="*/ 73 h 243"/>
                <a:gd name="T22" fmla="*/ 199 w 206"/>
                <a:gd name="T23" fmla="*/ 70 h 243"/>
                <a:gd name="T24" fmla="*/ 201 w 206"/>
                <a:gd name="T25" fmla="*/ 67 h 243"/>
                <a:gd name="T26" fmla="*/ 198 w 206"/>
                <a:gd name="T27" fmla="*/ 4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6" h="243">
                  <a:moveTo>
                    <a:pt x="198" y="47"/>
                  </a:moveTo>
                  <a:cubicBezTo>
                    <a:pt x="141" y="5"/>
                    <a:pt x="141" y="5"/>
                    <a:pt x="141" y="5"/>
                  </a:cubicBezTo>
                  <a:cubicBezTo>
                    <a:pt x="135" y="0"/>
                    <a:pt x="126" y="1"/>
                    <a:pt x="121" y="8"/>
                  </a:cubicBezTo>
                  <a:cubicBezTo>
                    <a:pt x="119" y="10"/>
                    <a:pt x="119" y="10"/>
                    <a:pt x="119" y="10"/>
                  </a:cubicBezTo>
                  <a:cubicBezTo>
                    <a:pt x="114" y="17"/>
                    <a:pt x="116" y="26"/>
                    <a:pt x="122" y="30"/>
                  </a:cubicBezTo>
                  <a:cubicBezTo>
                    <a:pt x="127" y="34"/>
                    <a:pt x="127" y="34"/>
                    <a:pt x="127" y="34"/>
                  </a:cubicBezTo>
                  <a:cubicBezTo>
                    <a:pt x="10" y="192"/>
                    <a:pt x="10" y="192"/>
                    <a:pt x="10" y="192"/>
                  </a:cubicBezTo>
                  <a:cubicBezTo>
                    <a:pt x="0" y="205"/>
                    <a:pt x="3" y="224"/>
                    <a:pt x="16" y="233"/>
                  </a:cubicBezTo>
                  <a:cubicBezTo>
                    <a:pt x="29" y="243"/>
                    <a:pt x="48" y="241"/>
                    <a:pt x="58" y="227"/>
                  </a:cubicBezTo>
                  <a:cubicBezTo>
                    <a:pt x="175" y="69"/>
                    <a:pt x="175" y="69"/>
                    <a:pt x="175" y="6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78"/>
                    <a:pt x="195" y="76"/>
                    <a:pt x="199" y="70"/>
                  </a:cubicBezTo>
                  <a:cubicBezTo>
                    <a:pt x="201" y="67"/>
                    <a:pt x="201" y="67"/>
                    <a:pt x="201" y="67"/>
                  </a:cubicBezTo>
                  <a:cubicBezTo>
                    <a:pt x="206" y="61"/>
                    <a:pt x="205" y="52"/>
                    <a:pt x="198" y="47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903413" y="6135688"/>
              <a:ext cx="190500" cy="215900"/>
            </a:xfrm>
            <a:custGeom>
              <a:avLst/>
              <a:gdLst>
                <a:gd name="T0" fmla="*/ 45 w 76"/>
                <a:gd name="T1" fmla="*/ 0 h 86"/>
                <a:gd name="T2" fmla="*/ 7 w 76"/>
                <a:gd name="T3" fmla="*/ 51 h 86"/>
                <a:gd name="T4" fmla="*/ 11 w 76"/>
                <a:gd name="T5" fmla="*/ 79 h 86"/>
                <a:gd name="T6" fmla="*/ 38 w 76"/>
                <a:gd name="T7" fmla="*/ 74 h 86"/>
                <a:gd name="T8" fmla="*/ 76 w 76"/>
                <a:gd name="T9" fmla="*/ 23 h 86"/>
                <a:gd name="T10" fmla="*/ 45 w 76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86">
                  <a:moveTo>
                    <a:pt x="45" y="0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0" y="60"/>
                    <a:pt x="2" y="73"/>
                    <a:pt x="11" y="79"/>
                  </a:cubicBezTo>
                  <a:cubicBezTo>
                    <a:pt x="19" y="86"/>
                    <a:pt x="31" y="83"/>
                    <a:pt x="38" y="74"/>
                  </a:cubicBezTo>
                  <a:cubicBezTo>
                    <a:pt x="76" y="23"/>
                    <a:pt x="76" y="23"/>
                    <a:pt x="76" y="23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76450" y="6070600"/>
              <a:ext cx="69850" cy="68263"/>
            </a:xfrm>
            <a:custGeom>
              <a:avLst/>
              <a:gdLst>
                <a:gd name="T0" fmla="*/ 22 w 28"/>
                <a:gd name="T1" fmla="*/ 4 h 27"/>
                <a:gd name="T2" fmla="*/ 4 w 28"/>
                <a:gd name="T3" fmla="*/ 5 h 27"/>
                <a:gd name="T4" fmla="*/ 6 w 28"/>
                <a:gd name="T5" fmla="*/ 23 h 27"/>
                <a:gd name="T6" fmla="*/ 24 w 28"/>
                <a:gd name="T7" fmla="*/ 22 h 27"/>
                <a:gd name="T8" fmla="*/ 22 w 28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22" y="4"/>
                  </a:moveTo>
                  <a:cubicBezTo>
                    <a:pt x="17" y="0"/>
                    <a:pt x="9" y="0"/>
                    <a:pt x="4" y="5"/>
                  </a:cubicBezTo>
                  <a:cubicBezTo>
                    <a:pt x="0" y="10"/>
                    <a:pt x="0" y="19"/>
                    <a:pt x="6" y="23"/>
                  </a:cubicBezTo>
                  <a:cubicBezTo>
                    <a:pt x="11" y="27"/>
                    <a:pt x="19" y="27"/>
                    <a:pt x="24" y="22"/>
                  </a:cubicBezTo>
                  <a:cubicBezTo>
                    <a:pt x="28" y="17"/>
                    <a:pt x="28" y="8"/>
                    <a:pt x="22" y="4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2163763" y="6010275"/>
              <a:ext cx="38100" cy="38100"/>
            </a:xfrm>
            <a:custGeom>
              <a:avLst/>
              <a:gdLst>
                <a:gd name="T0" fmla="*/ 12 w 15"/>
                <a:gd name="T1" fmla="*/ 2 h 15"/>
                <a:gd name="T2" fmla="*/ 2 w 15"/>
                <a:gd name="T3" fmla="*/ 3 h 15"/>
                <a:gd name="T4" fmla="*/ 3 w 15"/>
                <a:gd name="T5" fmla="*/ 13 h 15"/>
                <a:gd name="T6" fmla="*/ 13 w 15"/>
                <a:gd name="T7" fmla="*/ 12 h 15"/>
                <a:gd name="T8" fmla="*/ 12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12" y="2"/>
                  </a:moveTo>
                  <a:cubicBezTo>
                    <a:pt x="9" y="0"/>
                    <a:pt x="5" y="0"/>
                    <a:pt x="2" y="3"/>
                  </a:cubicBezTo>
                  <a:cubicBezTo>
                    <a:pt x="0" y="5"/>
                    <a:pt x="0" y="10"/>
                    <a:pt x="3" y="13"/>
                  </a:cubicBezTo>
                  <a:cubicBezTo>
                    <a:pt x="6" y="15"/>
                    <a:pt x="10" y="15"/>
                    <a:pt x="13" y="12"/>
                  </a:cubicBezTo>
                  <a:cubicBezTo>
                    <a:pt x="15" y="9"/>
                    <a:pt x="15" y="4"/>
                    <a:pt x="12" y="2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2316163" y="5773738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6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1" y="0"/>
                    <a:pt x="6" y="0"/>
                    <a:pt x="3" y="4"/>
                  </a:cubicBezTo>
                  <a:cubicBezTo>
                    <a:pt x="0" y="7"/>
                    <a:pt x="0" y="14"/>
                    <a:pt x="4" y="16"/>
                  </a:cubicBezTo>
                  <a:cubicBezTo>
                    <a:pt x="7" y="19"/>
                    <a:pt x="13" y="19"/>
                    <a:pt x="16" y="16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2198688" y="5940425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2216150" y="5848350"/>
              <a:ext cx="47625" cy="47625"/>
            </a:xfrm>
            <a:custGeom>
              <a:avLst/>
              <a:gdLst>
                <a:gd name="T0" fmla="*/ 15 w 19"/>
                <a:gd name="T1" fmla="*/ 3 h 19"/>
                <a:gd name="T2" fmla="*/ 3 w 19"/>
                <a:gd name="T3" fmla="*/ 4 h 19"/>
                <a:gd name="T4" fmla="*/ 4 w 19"/>
                <a:gd name="T5" fmla="*/ 16 h 19"/>
                <a:gd name="T6" fmla="*/ 16 w 19"/>
                <a:gd name="T7" fmla="*/ 15 h 19"/>
                <a:gd name="T8" fmla="*/ 15 w 19"/>
                <a:gd name="T9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5" y="3"/>
                  </a:moveTo>
                  <a:cubicBezTo>
                    <a:pt x="12" y="0"/>
                    <a:pt x="6" y="0"/>
                    <a:pt x="3" y="4"/>
                  </a:cubicBezTo>
                  <a:cubicBezTo>
                    <a:pt x="0" y="7"/>
                    <a:pt x="0" y="13"/>
                    <a:pt x="4" y="16"/>
                  </a:cubicBezTo>
                  <a:cubicBezTo>
                    <a:pt x="8" y="19"/>
                    <a:pt x="13" y="19"/>
                    <a:pt x="16" y="15"/>
                  </a:cubicBezTo>
                  <a:cubicBezTo>
                    <a:pt x="19" y="12"/>
                    <a:pt x="19" y="6"/>
                    <a:pt x="15" y="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497263" y="4964113"/>
              <a:ext cx="303213" cy="501650"/>
            </a:xfrm>
            <a:custGeom>
              <a:avLst/>
              <a:gdLst>
                <a:gd name="T0" fmla="*/ 110 w 121"/>
                <a:gd name="T1" fmla="*/ 111 h 200"/>
                <a:gd name="T2" fmla="*/ 40 w 121"/>
                <a:gd name="T3" fmla="*/ 194 h 200"/>
                <a:gd name="T4" fmla="*/ 12 w 121"/>
                <a:gd name="T5" fmla="*/ 90 h 200"/>
                <a:gd name="T6" fmla="*/ 81 w 121"/>
                <a:gd name="T7" fmla="*/ 6 h 200"/>
                <a:gd name="T8" fmla="*/ 110 w 121"/>
                <a:gd name="T9" fmla="*/ 11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200">
                  <a:moveTo>
                    <a:pt x="110" y="111"/>
                  </a:moveTo>
                  <a:cubicBezTo>
                    <a:pt x="98" y="163"/>
                    <a:pt x="67" y="200"/>
                    <a:pt x="40" y="194"/>
                  </a:cubicBezTo>
                  <a:cubicBezTo>
                    <a:pt x="13" y="188"/>
                    <a:pt x="0" y="141"/>
                    <a:pt x="12" y="90"/>
                  </a:cubicBezTo>
                  <a:cubicBezTo>
                    <a:pt x="23" y="38"/>
                    <a:pt x="54" y="0"/>
                    <a:pt x="81" y="6"/>
                  </a:cubicBezTo>
                  <a:cubicBezTo>
                    <a:pt x="108" y="12"/>
                    <a:pt x="121" y="59"/>
                    <a:pt x="110" y="11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397250" y="5057775"/>
              <a:ext cx="501650" cy="317500"/>
            </a:xfrm>
            <a:custGeom>
              <a:avLst/>
              <a:gdLst>
                <a:gd name="T0" fmla="*/ 114 w 200"/>
                <a:gd name="T1" fmla="*/ 112 h 127"/>
                <a:gd name="T2" fmla="*/ 8 w 200"/>
                <a:gd name="T3" fmla="*/ 92 h 127"/>
                <a:gd name="T4" fmla="*/ 86 w 200"/>
                <a:gd name="T5" fmla="*/ 15 h 127"/>
                <a:gd name="T6" fmla="*/ 192 w 200"/>
                <a:gd name="T7" fmla="*/ 35 h 127"/>
                <a:gd name="T8" fmla="*/ 114 w 200"/>
                <a:gd name="T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127">
                  <a:moveTo>
                    <a:pt x="114" y="112"/>
                  </a:moveTo>
                  <a:cubicBezTo>
                    <a:pt x="64" y="127"/>
                    <a:pt x="16" y="118"/>
                    <a:pt x="8" y="92"/>
                  </a:cubicBezTo>
                  <a:cubicBezTo>
                    <a:pt x="0" y="65"/>
                    <a:pt x="35" y="31"/>
                    <a:pt x="86" y="15"/>
                  </a:cubicBezTo>
                  <a:cubicBezTo>
                    <a:pt x="136" y="0"/>
                    <a:pt x="184" y="9"/>
                    <a:pt x="192" y="35"/>
                  </a:cubicBezTo>
                  <a:cubicBezTo>
                    <a:pt x="200" y="62"/>
                    <a:pt x="165" y="96"/>
                    <a:pt x="114" y="112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25825" y="5002213"/>
              <a:ext cx="444500" cy="428625"/>
            </a:xfrm>
            <a:custGeom>
              <a:avLst/>
              <a:gdLst>
                <a:gd name="T0" fmla="*/ 55 w 178"/>
                <a:gd name="T1" fmla="*/ 123 h 171"/>
                <a:gd name="T2" fmla="*/ 18 w 178"/>
                <a:gd name="T3" fmla="*/ 20 h 171"/>
                <a:gd name="T4" fmla="*/ 122 w 178"/>
                <a:gd name="T5" fmla="*/ 48 h 171"/>
                <a:gd name="T6" fmla="*/ 160 w 178"/>
                <a:gd name="T7" fmla="*/ 151 h 171"/>
                <a:gd name="T8" fmla="*/ 55 w 178"/>
                <a:gd name="T9" fmla="*/ 12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1">
                  <a:moveTo>
                    <a:pt x="55" y="123"/>
                  </a:moveTo>
                  <a:cubicBezTo>
                    <a:pt x="16" y="87"/>
                    <a:pt x="0" y="41"/>
                    <a:pt x="18" y="20"/>
                  </a:cubicBezTo>
                  <a:cubicBezTo>
                    <a:pt x="37" y="0"/>
                    <a:pt x="83" y="12"/>
                    <a:pt x="122" y="48"/>
                  </a:cubicBezTo>
                  <a:cubicBezTo>
                    <a:pt x="162" y="84"/>
                    <a:pt x="178" y="130"/>
                    <a:pt x="160" y="151"/>
                  </a:cubicBezTo>
                  <a:cubicBezTo>
                    <a:pt x="141" y="171"/>
                    <a:pt x="95" y="159"/>
                    <a:pt x="55" y="123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579813" y="5149850"/>
              <a:ext cx="133350" cy="130175"/>
            </a:xfrm>
            <a:custGeom>
              <a:avLst/>
              <a:gdLst>
                <a:gd name="T0" fmla="*/ 50 w 53"/>
                <a:gd name="T1" fmla="*/ 31 h 52"/>
                <a:gd name="T2" fmla="*/ 21 w 53"/>
                <a:gd name="T3" fmla="*/ 49 h 52"/>
                <a:gd name="T4" fmla="*/ 3 w 53"/>
                <a:gd name="T5" fmla="*/ 21 h 52"/>
                <a:gd name="T6" fmla="*/ 32 w 53"/>
                <a:gd name="T7" fmla="*/ 3 h 52"/>
                <a:gd name="T8" fmla="*/ 50 w 53"/>
                <a:gd name="T9" fmla="*/ 3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2">
                  <a:moveTo>
                    <a:pt x="50" y="31"/>
                  </a:moveTo>
                  <a:cubicBezTo>
                    <a:pt x="47" y="44"/>
                    <a:pt x="34" y="52"/>
                    <a:pt x="21" y="49"/>
                  </a:cubicBezTo>
                  <a:cubicBezTo>
                    <a:pt x="8" y="47"/>
                    <a:pt x="0" y="34"/>
                    <a:pt x="3" y="21"/>
                  </a:cubicBezTo>
                  <a:cubicBezTo>
                    <a:pt x="6" y="8"/>
                    <a:pt x="19" y="0"/>
                    <a:pt x="32" y="3"/>
                  </a:cubicBezTo>
                  <a:cubicBezTo>
                    <a:pt x="45" y="5"/>
                    <a:pt x="53" y="18"/>
                    <a:pt x="50" y="31"/>
                  </a:cubicBezTo>
                  <a:close/>
                </a:path>
              </a:pathLst>
            </a:custGeom>
            <a:noFill/>
            <a:ln w="20638" cap="flat">
              <a:solidFill>
                <a:schemeClr val="bg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3840163" y="5119688"/>
              <a:ext cx="85725" cy="85725"/>
            </a:xfrm>
            <a:custGeom>
              <a:avLst/>
              <a:gdLst>
                <a:gd name="T0" fmla="*/ 32 w 34"/>
                <a:gd name="T1" fmla="*/ 20 h 34"/>
                <a:gd name="T2" fmla="*/ 14 w 34"/>
                <a:gd name="T3" fmla="*/ 32 h 34"/>
                <a:gd name="T4" fmla="*/ 2 w 34"/>
                <a:gd name="T5" fmla="*/ 14 h 34"/>
                <a:gd name="T6" fmla="*/ 20 w 34"/>
                <a:gd name="T7" fmla="*/ 2 h 34"/>
                <a:gd name="T8" fmla="*/ 32 w 34"/>
                <a:gd name="T9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20"/>
                  </a:moveTo>
                  <a:cubicBezTo>
                    <a:pt x="30" y="29"/>
                    <a:pt x="22" y="34"/>
                    <a:pt x="14" y="32"/>
                  </a:cubicBezTo>
                  <a:cubicBezTo>
                    <a:pt x="5" y="30"/>
                    <a:pt x="0" y="22"/>
                    <a:pt x="2" y="14"/>
                  </a:cubicBezTo>
                  <a:cubicBezTo>
                    <a:pt x="3" y="5"/>
                    <a:pt x="12" y="0"/>
                    <a:pt x="20" y="2"/>
                  </a:cubicBezTo>
                  <a:cubicBezTo>
                    <a:pt x="29" y="3"/>
                    <a:pt x="34" y="12"/>
                    <a:pt x="32" y="2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3378200" y="5257800"/>
              <a:ext cx="84138" cy="87313"/>
            </a:xfrm>
            <a:custGeom>
              <a:avLst/>
              <a:gdLst>
                <a:gd name="T0" fmla="*/ 32 w 34"/>
                <a:gd name="T1" fmla="*/ 21 h 35"/>
                <a:gd name="T2" fmla="*/ 13 w 34"/>
                <a:gd name="T3" fmla="*/ 33 h 35"/>
                <a:gd name="T4" fmla="*/ 1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0" y="29"/>
                    <a:pt x="22" y="35"/>
                    <a:pt x="13" y="33"/>
                  </a:cubicBezTo>
                  <a:cubicBezTo>
                    <a:pt x="5" y="31"/>
                    <a:pt x="0" y="23"/>
                    <a:pt x="1" y="14"/>
                  </a:cubicBezTo>
                  <a:cubicBezTo>
                    <a:pt x="3" y="6"/>
                    <a:pt x="12" y="0"/>
                    <a:pt x="20" y="2"/>
                  </a:cubicBezTo>
                  <a:cubicBezTo>
                    <a:pt x="28" y="4"/>
                    <a:pt x="34" y="13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3657600" y="4941888"/>
              <a:ext cx="85725" cy="87313"/>
            </a:xfrm>
            <a:custGeom>
              <a:avLst/>
              <a:gdLst>
                <a:gd name="T0" fmla="*/ 32 w 34"/>
                <a:gd name="T1" fmla="*/ 21 h 35"/>
                <a:gd name="T2" fmla="*/ 14 w 34"/>
                <a:gd name="T3" fmla="*/ 33 h 35"/>
                <a:gd name="T4" fmla="*/ 2 w 34"/>
                <a:gd name="T5" fmla="*/ 14 h 35"/>
                <a:gd name="T6" fmla="*/ 20 w 34"/>
                <a:gd name="T7" fmla="*/ 2 h 35"/>
                <a:gd name="T8" fmla="*/ 32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2" y="21"/>
                  </a:moveTo>
                  <a:cubicBezTo>
                    <a:pt x="31" y="29"/>
                    <a:pt x="22" y="35"/>
                    <a:pt x="14" y="33"/>
                  </a:cubicBezTo>
                  <a:cubicBezTo>
                    <a:pt x="5" y="31"/>
                    <a:pt x="0" y="23"/>
                    <a:pt x="2" y="14"/>
                  </a:cubicBezTo>
                  <a:cubicBezTo>
                    <a:pt x="4" y="6"/>
                    <a:pt x="12" y="0"/>
                    <a:pt x="20" y="2"/>
                  </a:cubicBezTo>
                  <a:cubicBezTo>
                    <a:pt x="29" y="4"/>
                    <a:pt x="34" y="12"/>
                    <a:pt x="32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3011488" y="5835650"/>
              <a:ext cx="441325" cy="441325"/>
            </a:xfrm>
            <a:custGeom>
              <a:avLst/>
              <a:gdLst>
                <a:gd name="T0" fmla="*/ 158 w 176"/>
                <a:gd name="T1" fmla="*/ 55 h 176"/>
                <a:gd name="T2" fmla="*/ 121 w 176"/>
                <a:gd name="T3" fmla="*/ 158 h 176"/>
                <a:gd name="T4" fmla="*/ 18 w 176"/>
                <a:gd name="T5" fmla="*/ 120 h 176"/>
                <a:gd name="T6" fmla="*/ 56 w 176"/>
                <a:gd name="T7" fmla="*/ 18 h 176"/>
                <a:gd name="T8" fmla="*/ 158 w 176"/>
                <a:gd name="T9" fmla="*/ 5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76">
                  <a:moveTo>
                    <a:pt x="158" y="55"/>
                  </a:moveTo>
                  <a:cubicBezTo>
                    <a:pt x="176" y="94"/>
                    <a:pt x="160" y="140"/>
                    <a:pt x="121" y="158"/>
                  </a:cubicBezTo>
                  <a:cubicBezTo>
                    <a:pt x="82" y="176"/>
                    <a:pt x="36" y="159"/>
                    <a:pt x="18" y="120"/>
                  </a:cubicBezTo>
                  <a:cubicBezTo>
                    <a:pt x="0" y="81"/>
                    <a:pt x="17" y="36"/>
                    <a:pt x="56" y="18"/>
                  </a:cubicBezTo>
                  <a:cubicBezTo>
                    <a:pt x="95" y="0"/>
                    <a:pt x="140" y="16"/>
                    <a:pt x="158" y="55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3071813" y="5892800"/>
              <a:ext cx="323850" cy="323850"/>
            </a:xfrm>
            <a:custGeom>
              <a:avLst/>
              <a:gdLst>
                <a:gd name="T0" fmla="*/ 116 w 129"/>
                <a:gd name="T1" fmla="*/ 41 h 129"/>
                <a:gd name="T2" fmla="*/ 88 w 129"/>
                <a:gd name="T3" fmla="*/ 116 h 129"/>
                <a:gd name="T4" fmla="*/ 13 w 129"/>
                <a:gd name="T5" fmla="*/ 89 h 129"/>
                <a:gd name="T6" fmla="*/ 40 w 129"/>
                <a:gd name="T7" fmla="*/ 13 h 129"/>
                <a:gd name="T8" fmla="*/ 116 w 129"/>
                <a:gd name="T9" fmla="*/ 41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16" y="41"/>
                  </a:moveTo>
                  <a:cubicBezTo>
                    <a:pt x="129" y="69"/>
                    <a:pt x="117" y="103"/>
                    <a:pt x="88" y="116"/>
                  </a:cubicBezTo>
                  <a:cubicBezTo>
                    <a:pt x="60" y="129"/>
                    <a:pt x="26" y="117"/>
                    <a:pt x="13" y="89"/>
                  </a:cubicBezTo>
                  <a:cubicBezTo>
                    <a:pt x="0" y="60"/>
                    <a:pt x="12" y="26"/>
                    <a:pt x="40" y="13"/>
                  </a:cubicBezTo>
                  <a:cubicBezTo>
                    <a:pt x="69" y="0"/>
                    <a:pt x="103" y="12"/>
                    <a:pt x="116" y="41"/>
                  </a:cubicBezTo>
                  <a:close/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H="1" flipV="1">
              <a:off x="3206750" y="5981700"/>
              <a:ext cx="33338" cy="714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>
              <a:off x="3140075" y="6053138"/>
              <a:ext cx="100013" cy="46038"/>
            </a:xfrm>
            <a:prstGeom prst="line">
              <a:avLst/>
            </a:pr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3187700" y="6253163"/>
              <a:ext cx="57150" cy="63500"/>
            </a:xfrm>
            <a:custGeom>
              <a:avLst/>
              <a:gdLst>
                <a:gd name="T0" fmla="*/ 0 w 36"/>
                <a:gd name="T1" fmla="*/ 0 h 40"/>
                <a:gd name="T2" fmla="*/ 8 w 36"/>
                <a:gd name="T3" fmla="*/ 40 h 40"/>
                <a:gd name="T4" fmla="*/ 36 w 36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0" y="0"/>
                  </a:moveTo>
                  <a:lnTo>
                    <a:pt x="8" y="40"/>
                  </a:lnTo>
                  <a:lnTo>
                    <a:pt x="36" y="0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3382963" y="6146800"/>
              <a:ext cx="74613" cy="49213"/>
            </a:xfrm>
            <a:custGeom>
              <a:avLst/>
              <a:gdLst>
                <a:gd name="T0" fmla="*/ 22 w 47"/>
                <a:gd name="T1" fmla="*/ 0 h 31"/>
                <a:gd name="T2" fmla="*/ 47 w 47"/>
                <a:gd name="T3" fmla="*/ 31 h 31"/>
                <a:gd name="T4" fmla="*/ 0 w 47"/>
                <a:gd name="T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1">
                  <a:moveTo>
                    <a:pt x="22" y="0"/>
                  </a:moveTo>
                  <a:lnTo>
                    <a:pt x="47" y="31"/>
                  </a:lnTo>
                  <a:lnTo>
                    <a:pt x="0" y="26"/>
                  </a:ln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3005138" y="5870575"/>
              <a:ext cx="109538" cy="125413"/>
            </a:xfrm>
            <a:custGeom>
              <a:avLst/>
              <a:gdLst>
                <a:gd name="T0" fmla="*/ 14 w 44"/>
                <a:gd name="T1" fmla="*/ 50 h 50"/>
                <a:gd name="T2" fmla="*/ 8 w 44"/>
                <a:gd name="T3" fmla="*/ 14 h 50"/>
                <a:gd name="T4" fmla="*/ 44 w 44"/>
                <a:gd name="T5" fmla="*/ 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14" y="50"/>
                  </a:moveTo>
                  <a:cubicBezTo>
                    <a:pt x="2" y="42"/>
                    <a:pt x="0" y="26"/>
                    <a:pt x="8" y="14"/>
                  </a:cubicBezTo>
                  <a:cubicBezTo>
                    <a:pt x="16" y="2"/>
                    <a:pt x="32" y="0"/>
                    <a:pt x="44" y="8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3179763" y="5797550"/>
              <a:ext cx="133350" cy="73025"/>
            </a:xfrm>
            <a:custGeom>
              <a:avLst/>
              <a:gdLst>
                <a:gd name="T0" fmla="*/ 52 w 53"/>
                <a:gd name="T1" fmla="*/ 29 h 29"/>
                <a:gd name="T2" fmla="*/ 28 w 53"/>
                <a:gd name="T3" fmla="*/ 1 h 29"/>
                <a:gd name="T4" fmla="*/ 0 w 53"/>
                <a:gd name="T5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29">
                  <a:moveTo>
                    <a:pt x="52" y="29"/>
                  </a:moveTo>
                  <a:cubicBezTo>
                    <a:pt x="53" y="15"/>
                    <a:pt x="42" y="2"/>
                    <a:pt x="28" y="1"/>
                  </a:cubicBezTo>
                  <a:cubicBezTo>
                    <a:pt x="14" y="0"/>
                    <a:pt x="1" y="11"/>
                    <a:pt x="0" y="25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3011488" y="5727700"/>
              <a:ext cx="246063" cy="176213"/>
            </a:xfrm>
            <a:custGeom>
              <a:avLst/>
              <a:gdLst>
                <a:gd name="T0" fmla="*/ 6 w 98"/>
                <a:gd name="T1" fmla="*/ 70 h 70"/>
                <a:gd name="T2" fmla="*/ 34 w 98"/>
                <a:gd name="T3" fmla="*/ 10 h 70"/>
                <a:gd name="T4" fmla="*/ 98 w 98"/>
                <a:gd name="T5" fmla="*/ 2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0">
                  <a:moveTo>
                    <a:pt x="6" y="70"/>
                  </a:moveTo>
                  <a:cubicBezTo>
                    <a:pt x="0" y="46"/>
                    <a:pt x="11" y="21"/>
                    <a:pt x="34" y="10"/>
                  </a:cubicBezTo>
                  <a:cubicBezTo>
                    <a:pt x="57" y="0"/>
                    <a:pt x="83" y="7"/>
                    <a:pt x="98" y="27"/>
                  </a:cubicBezTo>
                </a:path>
              </a:pathLst>
            </a:custGeom>
            <a:noFill/>
            <a:ln w="20638" cap="rnd">
              <a:solidFill>
                <a:schemeClr val="bg1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952875" y="5602288"/>
              <a:ext cx="146050" cy="141288"/>
            </a:xfrm>
            <a:custGeom>
              <a:avLst/>
              <a:gdLst>
                <a:gd name="T0" fmla="*/ 58 w 58"/>
                <a:gd name="T1" fmla="*/ 25 h 56"/>
                <a:gd name="T2" fmla="*/ 56 w 58"/>
                <a:gd name="T3" fmla="*/ 33 h 56"/>
                <a:gd name="T4" fmla="*/ 53 w 58"/>
                <a:gd name="T5" fmla="*/ 40 h 56"/>
                <a:gd name="T6" fmla="*/ 36 w 58"/>
                <a:gd name="T7" fmla="*/ 54 h 56"/>
                <a:gd name="T8" fmla="*/ 15 w 58"/>
                <a:gd name="T9" fmla="*/ 50 h 56"/>
                <a:gd name="T10" fmla="*/ 2 w 58"/>
                <a:gd name="T11" fmla="*/ 33 h 56"/>
                <a:gd name="T12" fmla="*/ 6 w 58"/>
                <a:gd name="T13" fmla="*/ 12 h 56"/>
                <a:gd name="T14" fmla="*/ 12 w 58"/>
                <a:gd name="T15" fmla="*/ 5 h 56"/>
                <a:gd name="T16" fmla="*/ 18 w 58"/>
                <a:gd name="T17" fmla="*/ 0 h 56"/>
                <a:gd name="T18" fmla="*/ 27 w 58"/>
                <a:gd name="T19" fmla="*/ 6 h 56"/>
                <a:gd name="T20" fmla="*/ 20 w 58"/>
                <a:gd name="T21" fmla="*/ 10 h 56"/>
                <a:gd name="T22" fmla="*/ 15 w 58"/>
                <a:gd name="T23" fmla="*/ 16 h 56"/>
                <a:gd name="T24" fmla="*/ 13 w 58"/>
                <a:gd name="T25" fmla="*/ 28 h 56"/>
                <a:gd name="T26" fmla="*/ 22 w 58"/>
                <a:gd name="T27" fmla="*/ 38 h 56"/>
                <a:gd name="T28" fmla="*/ 35 w 58"/>
                <a:gd name="T29" fmla="*/ 42 h 56"/>
                <a:gd name="T30" fmla="*/ 45 w 58"/>
                <a:gd name="T31" fmla="*/ 34 h 56"/>
                <a:gd name="T32" fmla="*/ 48 w 58"/>
                <a:gd name="T33" fmla="*/ 27 h 56"/>
                <a:gd name="T34" fmla="*/ 49 w 58"/>
                <a:gd name="T35" fmla="*/ 19 h 56"/>
                <a:gd name="T36" fmla="*/ 58 w 58"/>
                <a:gd name="T3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8" h="56">
                  <a:moveTo>
                    <a:pt x="58" y="25"/>
                  </a:moveTo>
                  <a:cubicBezTo>
                    <a:pt x="58" y="27"/>
                    <a:pt x="57" y="30"/>
                    <a:pt x="56" y="33"/>
                  </a:cubicBezTo>
                  <a:cubicBezTo>
                    <a:pt x="55" y="35"/>
                    <a:pt x="54" y="38"/>
                    <a:pt x="53" y="40"/>
                  </a:cubicBezTo>
                  <a:cubicBezTo>
                    <a:pt x="48" y="48"/>
                    <a:pt x="43" y="52"/>
                    <a:pt x="36" y="54"/>
                  </a:cubicBezTo>
                  <a:cubicBezTo>
                    <a:pt x="29" y="56"/>
                    <a:pt x="22" y="55"/>
                    <a:pt x="15" y="50"/>
                  </a:cubicBezTo>
                  <a:cubicBezTo>
                    <a:pt x="8" y="46"/>
                    <a:pt x="3" y="40"/>
                    <a:pt x="2" y="33"/>
                  </a:cubicBezTo>
                  <a:cubicBezTo>
                    <a:pt x="0" y="27"/>
                    <a:pt x="2" y="19"/>
                    <a:pt x="6" y="12"/>
                  </a:cubicBezTo>
                  <a:cubicBezTo>
                    <a:pt x="8" y="9"/>
                    <a:pt x="10" y="7"/>
                    <a:pt x="12" y="5"/>
                  </a:cubicBezTo>
                  <a:cubicBezTo>
                    <a:pt x="14" y="3"/>
                    <a:pt x="16" y="2"/>
                    <a:pt x="18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5" y="7"/>
                    <a:pt x="22" y="9"/>
                    <a:pt x="20" y="10"/>
                  </a:cubicBezTo>
                  <a:cubicBezTo>
                    <a:pt x="18" y="12"/>
                    <a:pt x="17" y="14"/>
                    <a:pt x="15" y="16"/>
                  </a:cubicBezTo>
                  <a:cubicBezTo>
                    <a:pt x="13" y="20"/>
                    <a:pt x="12" y="24"/>
                    <a:pt x="13" y="28"/>
                  </a:cubicBezTo>
                  <a:cubicBezTo>
                    <a:pt x="15" y="32"/>
                    <a:pt x="17" y="36"/>
                    <a:pt x="22" y="38"/>
                  </a:cubicBezTo>
                  <a:cubicBezTo>
                    <a:pt x="27" y="41"/>
                    <a:pt x="31" y="42"/>
                    <a:pt x="35" y="42"/>
                  </a:cubicBezTo>
                  <a:cubicBezTo>
                    <a:pt x="39" y="41"/>
                    <a:pt x="42" y="38"/>
                    <a:pt x="45" y="34"/>
                  </a:cubicBezTo>
                  <a:cubicBezTo>
                    <a:pt x="46" y="32"/>
                    <a:pt x="47" y="30"/>
                    <a:pt x="48" y="27"/>
                  </a:cubicBezTo>
                  <a:cubicBezTo>
                    <a:pt x="49" y="25"/>
                    <a:pt x="49" y="22"/>
                    <a:pt x="49" y="19"/>
                  </a:cubicBezTo>
                  <a:lnTo>
                    <a:pt x="58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4021138" y="5487988"/>
              <a:ext cx="144463" cy="142875"/>
            </a:xfrm>
            <a:custGeom>
              <a:avLst/>
              <a:gdLst>
                <a:gd name="T0" fmla="*/ 6 w 58"/>
                <a:gd name="T1" fmla="*/ 14 h 57"/>
                <a:gd name="T2" fmla="*/ 23 w 58"/>
                <a:gd name="T3" fmla="*/ 1 h 57"/>
                <a:gd name="T4" fmla="*/ 44 w 58"/>
                <a:gd name="T5" fmla="*/ 5 h 57"/>
                <a:gd name="T6" fmla="*/ 57 w 58"/>
                <a:gd name="T7" fmla="*/ 22 h 57"/>
                <a:gd name="T8" fmla="*/ 53 w 58"/>
                <a:gd name="T9" fmla="*/ 43 h 57"/>
                <a:gd name="T10" fmla="*/ 36 w 58"/>
                <a:gd name="T11" fmla="*/ 56 h 57"/>
                <a:gd name="T12" fmla="*/ 15 w 58"/>
                <a:gd name="T13" fmla="*/ 51 h 57"/>
                <a:gd name="T14" fmla="*/ 2 w 58"/>
                <a:gd name="T15" fmla="*/ 35 h 57"/>
                <a:gd name="T16" fmla="*/ 6 w 58"/>
                <a:gd name="T17" fmla="*/ 14 h 57"/>
                <a:gd name="T18" fmla="*/ 15 w 58"/>
                <a:gd name="T19" fmla="*/ 19 h 57"/>
                <a:gd name="T20" fmla="*/ 13 w 58"/>
                <a:gd name="T21" fmla="*/ 30 h 57"/>
                <a:gd name="T22" fmla="*/ 23 w 58"/>
                <a:gd name="T23" fmla="*/ 40 h 57"/>
                <a:gd name="T24" fmla="*/ 35 w 58"/>
                <a:gd name="T25" fmla="*/ 43 h 57"/>
                <a:gd name="T26" fmla="*/ 44 w 58"/>
                <a:gd name="T27" fmla="*/ 38 h 57"/>
                <a:gd name="T28" fmla="*/ 45 w 58"/>
                <a:gd name="T29" fmla="*/ 27 h 57"/>
                <a:gd name="T30" fmla="*/ 36 w 58"/>
                <a:gd name="T31" fmla="*/ 17 h 57"/>
                <a:gd name="T32" fmla="*/ 24 w 58"/>
                <a:gd name="T33" fmla="*/ 14 h 57"/>
                <a:gd name="T34" fmla="*/ 15 w 58"/>
                <a:gd name="T35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7">
                  <a:moveTo>
                    <a:pt x="6" y="14"/>
                  </a:moveTo>
                  <a:cubicBezTo>
                    <a:pt x="11" y="7"/>
                    <a:pt x="16" y="3"/>
                    <a:pt x="23" y="1"/>
                  </a:cubicBezTo>
                  <a:cubicBezTo>
                    <a:pt x="29" y="0"/>
                    <a:pt x="36" y="1"/>
                    <a:pt x="44" y="5"/>
                  </a:cubicBezTo>
                  <a:cubicBezTo>
                    <a:pt x="51" y="10"/>
                    <a:pt x="55" y="15"/>
                    <a:pt x="57" y="22"/>
                  </a:cubicBezTo>
                  <a:cubicBezTo>
                    <a:pt x="58" y="29"/>
                    <a:pt x="57" y="35"/>
                    <a:pt x="53" y="43"/>
                  </a:cubicBezTo>
                  <a:cubicBezTo>
                    <a:pt x="48" y="50"/>
                    <a:pt x="43" y="54"/>
                    <a:pt x="36" y="56"/>
                  </a:cubicBezTo>
                  <a:cubicBezTo>
                    <a:pt x="29" y="57"/>
                    <a:pt x="23" y="56"/>
                    <a:pt x="15" y="51"/>
                  </a:cubicBezTo>
                  <a:cubicBezTo>
                    <a:pt x="8" y="47"/>
                    <a:pt x="4" y="41"/>
                    <a:pt x="2" y="35"/>
                  </a:cubicBezTo>
                  <a:cubicBezTo>
                    <a:pt x="0" y="28"/>
                    <a:pt x="2" y="21"/>
                    <a:pt x="6" y="14"/>
                  </a:cubicBezTo>
                  <a:moveTo>
                    <a:pt x="15" y="19"/>
                  </a:moveTo>
                  <a:cubicBezTo>
                    <a:pt x="12" y="23"/>
                    <a:pt x="12" y="26"/>
                    <a:pt x="13" y="30"/>
                  </a:cubicBezTo>
                  <a:cubicBezTo>
                    <a:pt x="15" y="33"/>
                    <a:pt x="18" y="37"/>
                    <a:pt x="23" y="40"/>
                  </a:cubicBezTo>
                  <a:cubicBezTo>
                    <a:pt x="27" y="42"/>
                    <a:pt x="32" y="44"/>
                    <a:pt x="35" y="43"/>
                  </a:cubicBezTo>
                  <a:cubicBezTo>
                    <a:pt x="39" y="43"/>
                    <a:pt x="42" y="41"/>
                    <a:pt x="44" y="38"/>
                  </a:cubicBezTo>
                  <a:cubicBezTo>
                    <a:pt x="46" y="34"/>
                    <a:pt x="47" y="30"/>
                    <a:pt x="45" y="27"/>
                  </a:cubicBezTo>
                  <a:cubicBezTo>
                    <a:pt x="44" y="23"/>
                    <a:pt x="41" y="20"/>
                    <a:pt x="36" y="17"/>
                  </a:cubicBezTo>
                  <a:cubicBezTo>
                    <a:pt x="32" y="14"/>
                    <a:pt x="27" y="13"/>
                    <a:pt x="24" y="14"/>
                  </a:cubicBezTo>
                  <a:cubicBezTo>
                    <a:pt x="20" y="14"/>
                    <a:pt x="17" y="16"/>
                    <a:pt x="15" y="19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4183063" y="5473700"/>
              <a:ext cx="90488" cy="79375"/>
            </a:xfrm>
            <a:custGeom>
              <a:avLst/>
              <a:gdLst>
                <a:gd name="T0" fmla="*/ 24 w 36"/>
                <a:gd name="T1" fmla="*/ 21 h 32"/>
                <a:gd name="T2" fmla="*/ 31 w 36"/>
                <a:gd name="T3" fmla="*/ 10 h 32"/>
                <a:gd name="T4" fmla="*/ 36 w 36"/>
                <a:gd name="T5" fmla="*/ 13 h 32"/>
                <a:gd name="T6" fmla="*/ 25 w 36"/>
                <a:gd name="T7" fmla="*/ 32 h 32"/>
                <a:gd name="T8" fmla="*/ 20 w 36"/>
                <a:gd name="T9" fmla="*/ 29 h 32"/>
                <a:gd name="T10" fmla="*/ 17 w 36"/>
                <a:gd name="T11" fmla="*/ 14 h 32"/>
                <a:gd name="T12" fmla="*/ 16 w 36"/>
                <a:gd name="T13" fmla="*/ 11 h 32"/>
                <a:gd name="T14" fmla="*/ 14 w 36"/>
                <a:gd name="T15" fmla="*/ 9 h 32"/>
                <a:gd name="T16" fmla="*/ 11 w 36"/>
                <a:gd name="T17" fmla="*/ 8 h 32"/>
                <a:gd name="T18" fmla="*/ 7 w 36"/>
                <a:gd name="T19" fmla="*/ 11 h 32"/>
                <a:gd name="T20" fmla="*/ 6 w 36"/>
                <a:gd name="T21" fmla="*/ 15 h 32"/>
                <a:gd name="T22" fmla="*/ 6 w 36"/>
                <a:gd name="T23" fmla="*/ 20 h 32"/>
                <a:gd name="T24" fmla="*/ 0 w 36"/>
                <a:gd name="T25" fmla="*/ 16 h 32"/>
                <a:gd name="T26" fmla="*/ 1 w 36"/>
                <a:gd name="T27" fmla="*/ 11 h 32"/>
                <a:gd name="T28" fmla="*/ 4 w 36"/>
                <a:gd name="T29" fmla="*/ 7 h 32"/>
                <a:gd name="T30" fmla="*/ 10 w 36"/>
                <a:gd name="T31" fmla="*/ 1 h 32"/>
                <a:gd name="T32" fmla="*/ 18 w 36"/>
                <a:gd name="T33" fmla="*/ 2 h 32"/>
                <a:gd name="T34" fmla="*/ 21 w 36"/>
                <a:gd name="T35" fmla="*/ 5 h 32"/>
                <a:gd name="T36" fmla="*/ 23 w 36"/>
                <a:gd name="T37" fmla="*/ 13 h 32"/>
                <a:gd name="T38" fmla="*/ 24 w 36"/>
                <a:gd name="T39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2">
                  <a:moveTo>
                    <a:pt x="24" y="21"/>
                  </a:moveTo>
                  <a:cubicBezTo>
                    <a:pt x="31" y="10"/>
                    <a:pt x="31" y="10"/>
                    <a:pt x="31" y="1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3"/>
                    <a:pt x="17" y="12"/>
                    <a:pt x="16" y="11"/>
                  </a:cubicBezTo>
                  <a:cubicBezTo>
                    <a:pt x="16" y="10"/>
                    <a:pt x="15" y="9"/>
                    <a:pt x="14" y="9"/>
                  </a:cubicBezTo>
                  <a:cubicBezTo>
                    <a:pt x="13" y="8"/>
                    <a:pt x="12" y="8"/>
                    <a:pt x="11" y="8"/>
                  </a:cubicBezTo>
                  <a:cubicBezTo>
                    <a:pt x="9" y="9"/>
                    <a:pt x="8" y="9"/>
                    <a:pt x="7" y="11"/>
                  </a:cubicBezTo>
                  <a:cubicBezTo>
                    <a:pt x="7" y="12"/>
                    <a:pt x="6" y="13"/>
                    <a:pt x="6" y="15"/>
                  </a:cubicBezTo>
                  <a:cubicBezTo>
                    <a:pt x="6" y="16"/>
                    <a:pt x="6" y="18"/>
                    <a:pt x="6" y="2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1" y="13"/>
                    <a:pt x="1" y="11"/>
                  </a:cubicBezTo>
                  <a:cubicBezTo>
                    <a:pt x="2" y="10"/>
                    <a:pt x="3" y="8"/>
                    <a:pt x="4" y="7"/>
                  </a:cubicBezTo>
                  <a:cubicBezTo>
                    <a:pt x="6" y="3"/>
                    <a:pt x="8" y="2"/>
                    <a:pt x="10" y="1"/>
                  </a:cubicBezTo>
                  <a:cubicBezTo>
                    <a:pt x="13" y="0"/>
                    <a:pt x="15" y="0"/>
                    <a:pt x="18" y="2"/>
                  </a:cubicBezTo>
                  <a:cubicBezTo>
                    <a:pt x="19" y="2"/>
                    <a:pt x="20" y="4"/>
                    <a:pt x="21" y="5"/>
                  </a:cubicBezTo>
                  <a:cubicBezTo>
                    <a:pt x="22" y="7"/>
                    <a:pt x="22" y="9"/>
                    <a:pt x="23" y="13"/>
                  </a:cubicBezTo>
                  <a:lnTo>
                    <a:pt x="24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109663" y="5943600"/>
              <a:ext cx="225425" cy="255588"/>
            </a:xfrm>
            <a:custGeom>
              <a:avLst/>
              <a:gdLst>
                <a:gd name="T0" fmla="*/ 30 w 90"/>
                <a:gd name="T1" fmla="*/ 2 h 102"/>
                <a:gd name="T2" fmla="*/ 43 w 90"/>
                <a:gd name="T3" fmla="*/ 12 h 102"/>
                <a:gd name="T4" fmla="*/ 43 w 90"/>
                <a:gd name="T5" fmla="*/ 29 h 102"/>
                <a:gd name="T6" fmla="*/ 33 w 90"/>
                <a:gd name="T7" fmla="*/ 43 h 102"/>
                <a:gd name="T8" fmla="*/ 16 w 90"/>
                <a:gd name="T9" fmla="*/ 43 h 102"/>
                <a:gd name="T10" fmla="*/ 3 w 90"/>
                <a:gd name="T11" fmla="*/ 33 h 102"/>
                <a:gd name="T12" fmla="*/ 2 w 90"/>
                <a:gd name="T13" fmla="*/ 16 h 102"/>
                <a:gd name="T14" fmla="*/ 13 w 90"/>
                <a:gd name="T15" fmla="*/ 2 h 102"/>
                <a:gd name="T16" fmla="*/ 30 w 90"/>
                <a:gd name="T17" fmla="*/ 2 h 102"/>
                <a:gd name="T18" fmla="*/ 27 w 90"/>
                <a:gd name="T19" fmla="*/ 10 h 102"/>
                <a:gd name="T20" fmla="*/ 20 w 90"/>
                <a:gd name="T21" fmla="*/ 12 h 102"/>
                <a:gd name="T22" fmla="*/ 15 w 90"/>
                <a:gd name="T23" fmla="*/ 20 h 102"/>
                <a:gd name="T24" fmla="*/ 14 w 90"/>
                <a:gd name="T25" fmla="*/ 30 h 102"/>
                <a:gd name="T26" fmla="*/ 19 w 90"/>
                <a:gd name="T27" fmla="*/ 35 h 102"/>
                <a:gd name="T28" fmla="*/ 25 w 90"/>
                <a:gd name="T29" fmla="*/ 33 h 102"/>
                <a:gd name="T30" fmla="*/ 30 w 90"/>
                <a:gd name="T31" fmla="*/ 25 h 102"/>
                <a:gd name="T32" fmla="*/ 31 w 90"/>
                <a:gd name="T33" fmla="*/ 15 h 102"/>
                <a:gd name="T34" fmla="*/ 27 w 90"/>
                <a:gd name="T35" fmla="*/ 10 h 102"/>
                <a:gd name="T36" fmla="*/ 14 w 90"/>
                <a:gd name="T37" fmla="*/ 84 h 102"/>
                <a:gd name="T38" fmla="*/ 2 w 90"/>
                <a:gd name="T39" fmla="*/ 80 h 102"/>
                <a:gd name="T40" fmla="*/ 76 w 90"/>
                <a:gd name="T41" fmla="*/ 18 h 102"/>
                <a:gd name="T42" fmla="*/ 88 w 90"/>
                <a:gd name="T43" fmla="*/ 21 h 102"/>
                <a:gd name="T44" fmla="*/ 14 w 90"/>
                <a:gd name="T45" fmla="*/ 84 h 102"/>
                <a:gd name="T46" fmla="*/ 74 w 90"/>
                <a:gd name="T47" fmla="*/ 59 h 102"/>
                <a:gd name="T48" fmla="*/ 87 w 90"/>
                <a:gd name="T49" fmla="*/ 69 h 102"/>
                <a:gd name="T50" fmla="*/ 88 w 90"/>
                <a:gd name="T51" fmla="*/ 86 h 102"/>
                <a:gd name="T52" fmla="*/ 77 w 90"/>
                <a:gd name="T53" fmla="*/ 99 h 102"/>
                <a:gd name="T54" fmla="*/ 60 w 90"/>
                <a:gd name="T55" fmla="*/ 100 h 102"/>
                <a:gd name="T56" fmla="*/ 47 w 90"/>
                <a:gd name="T57" fmla="*/ 89 h 102"/>
                <a:gd name="T58" fmla="*/ 47 w 90"/>
                <a:gd name="T59" fmla="*/ 72 h 102"/>
                <a:gd name="T60" fmla="*/ 57 w 90"/>
                <a:gd name="T61" fmla="*/ 59 h 102"/>
                <a:gd name="T62" fmla="*/ 74 w 90"/>
                <a:gd name="T63" fmla="*/ 59 h 102"/>
                <a:gd name="T64" fmla="*/ 71 w 90"/>
                <a:gd name="T65" fmla="*/ 67 h 102"/>
                <a:gd name="T66" fmla="*/ 65 w 90"/>
                <a:gd name="T67" fmla="*/ 68 h 102"/>
                <a:gd name="T68" fmla="*/ 60 w 90"/>
                <a:gd name="T69" fmla="*/ 77 h 102"/>
                <a:gd name="T70" fmla="*/ 59 w 90"/>
                <a:gd name="T71" fmla="*/ 86 h 102"/>
                <a:gd name="T72" fmla="*/ 63 w 90"/>
                <a:gd name="T73" fmla="*/ 91 h 102"/>
                <a:gd name="T74" fmla="*/ 70 w 90"/>
                <a:gd name="T75" fmla="*/ 90 h 102"/>
                <a:gd name="T76" fmla="*/ 75 w 90"/>
                <a:gd name="T77" fmla="*/ 82 h 102"/>
                <a:gd name="T78" fmla="*/ 76 w 90"/>
                <a:gd name="T79" fmla="*/ 72 h 102"/>
                <a:gd name="T80" fmla="*/ 71 w 90"/>
                <a:gd name="T81" fmla="*/ 6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" h="102">
                  <a:moveTo>
                    <a:pt x="30" y="2"/>
                  </a:moveTo>
                  <a:cubicBezTo>
                    <a:pt x="36" y="4"/>
                    <a:pt x="40" y="7"/>
                    <a:pt x="43" y="12"/>
                  </a:cubicBezTo>
                  <a:cubicBezTo>
                    <a:pt x="45" y="17"/>
                    <a:pt x="45" y="23"/>
                    <a:pt x="43" y="29"/>
                  </a:cubicBezTo>
                  <a:cubicBezTo>
                    <a:pt x="41" y="36"/>
                    <a:pt x="37" y="40"/>
                    <a:pt x="33" y="43"/>
                  </a:cubicBezTo>
                  <a:cubicBezTo>
                    <a:pt x="28" y="45"/>
                    <a:pt x="22" y="45"/>
                    <a:pt x="16" y="43"/>
                  </a:cubicBezTo>
                  <a:cubicBezTo>
                    <a:pt x="9" y="41"/>
                    <a:pt x="5" y="38"/>
                    <a:pt x="3" y="33"/>
                  </a:cubicBezTo>
                  <a:cubicBezTo>
                    <a:pt x="0" y="28"/>
                    <a:pt x="0" y="22"/>
                    <a:pt x="2" y="16"/>
                  </a:cubicBezTo>
                  <a:cubicBezTo>
                    <a:pt x="5" y="9"/>
                    <a:pt x="8" y="5"/>
                    <a:pt x="13" y="2"/>
                  </a:cubicBezTo>
                  <a:cubicBezTo>
                    <a:pt x="18" y="0"/>
                    <a:pt x="23" y="0"/>
                    <a:pt x="30" y="2"/>
                  </a:cubicBezTo>
                  <a:moveTo>
                    <a:pt x="27" y="10"/>
                  </a:moveTo>
                  <a:cubicBezTo>
                    <a:pt x="24" y="10"/>
                    <a:pt x="22" y="10"/>
                    <a:pt x="20" y="12"/>
                  </a:cubicBezTo>
                  <a:cubicBezTo>
                    <a:pt x="18" y="13"/>
                    <a:pt x="16" y="16"/>
                    <a:pt x="15" y="20"/>
                  </a:cubicBezTo>
                  <a:cubicBezTo>
                    <a:pt x="14" y="24"/>
                    <a:pt x="13" y="27"/>
                    <a:pt x="14" y="30"/>
                  </a:cubicBezTo>
                  <a:cubicBezTo>
                    <a:pt x="15" y="32"/>
                    <a:pt x="16" y="34"/>
                    <a:pt x="19" y="35"/>
                  </a:cubicBezTo>
                  <a:cubicBezTo>
                    <a:pt x="21" y="36"/>
                    <a:pt x="23" y="35"/>
                    <a:pt x="25" y="33"/>
                  </a:cubicBezTo>
                  <a:cubicBezTo>
                    <a:pt x="27" y="32"/>
                    <a:pt x="29" y="29"/>
                    <a:pt x="30" y="25"/>
                  </a:cubicBezTo>
                  <a:cubicBezTo>
                    <a:pt x="32" y="21"/>
                    <a:pt x="32" y="18"/>
                    <a:pt x="31" y="15"/>
                  </a:cubicBezTo>
                  <a:cubicBezTo>
                    <a:pt x="31" y="13"/>
                    <a:pt x="29" y="11"/>
                    <a:pt x="27" y="10"/>
                  </a:cubicBezTo>
                  <a:moveTo>
                    <a:pt x="14" y="84"/>
                  </a:moveTo>
                  <a:cubicBezTo>
                    <a:pt x="2" y="80"/>
                    <a:pt x="2" y="80"/>
                    <a:pt x="2" y="80"/>
                  </a:cubicBezTo>
                  <a:cubicBezTo>
                    <a:pt x="76" y="18"/>
                    <a:pt x="76" y="18"/>
                    <a:pt x="76" y="18"/>
                  </a:cubicBezTo>
                  <a:cubicBezTo>
                    <a:pt x="88" y="21"/>
                    <a:pt x="88" y="21"/>
                    <a:pt x="88" y="21"/>
                  </a:cubicBezTo>
                  <a:lnTo>
                    <a:pt x="14" y="84"/>
                  </a:lnTo>
                  <a:close/>
                  <a:moveTo>
                    <a:pt x="74" y="59"/>
                  </a:moveTo>
                  <a:cubicBezTo>
                    <a:pt x="80" y="61"/>
                    <a:pt x="85" y="64"/>
                    <a:pt x="87" y="69"/>
                  </a:cubicBezTo>
                  <a:cubicBezTo>
                    <a:pt x="90" y="74"/>
                    <a:pt x="90" y="80"/>
                    <a:pt x="88" y="86"/>
                  </a:cubicBezTo>
                  <a:cubicBezTo>
                    <a:pt x="85" y="92"/>
                    <a:pt x="82" y="97"/>
                    <a:pt x="77" y="99"/>
                  </a:cubicBezTo>
                  <a:cubicBezTo>
                    <a:pt x="72" y="102"/>
                    <a:pt x="67" y="102"/>
                    <a:pt x="60" y="100"/>
                  </a:cubicBezTo>
                  <a:cubicBezTo>
                    <a:pt x="54" y="98"/>
                    <a:pt x="50" y="94"/>
                    <a:pt x="47" y="89"/>
                  </a:cubicBezTo>
                  <a:cubicBezTo>
                    <a:pt x="45" y="84"/>
                    <a:pt x="45" y="79"/>
                    <a:pt x="47" y="72"/>
                  </a:cubicBezTo>
                  <a:cubicBezTo>
                    <a:pt x="49" y="66"/>
                    <a:pt x="52" y="61"/>
                    <a:pt x="57" y="59"/>
                  </a:cubicBezTo>
                  <a:cubicBezTo>
                    <a:pt x="62" y="57"/>
                    <a:pt x="68" y="56"/>
                    <a:pt x="74" y="59"/>
                  </a:cubicBezTo>
                  <a:moveTo>
                    <a:pt x="71" y="67"/>
                  </a:moveTo>
                  <a:cubicBezTo>
                    <a:pt x="69" y="66"/>
                    <a:pt x="67" y="67"/>
                    <a:pt x="65" y="68"/>
                  </a:cubicBezTo>
                  <a:cubicBezTo>
                    <a:pt x="63" y="70"/>
                    <a:pt x="61" y="73"/>
                    <a:pt x="60" y="77"/>
                  </a:cubicBezTo>
                  <a:cubicBezTo>
                    <a:pt x="58" y="81"/>
                    <a:pt x="58" y="84"/>
                    <a:pt x="59" y="86"/>
                  </a:cubicBezTo>
                  <a:cubicBezTo>
                    <a:pt x="59" y="89"/>
                    <a:pt x="61" y="90"/>
                    <a:pt x="63" y="91"/>
                  </a:cubicBezTo>
                  <a:cubicBezTo>
                    <a:pt x="66" y="92"/>
                    <a:pt x="68" y="92"/>
                    <a:pt x="70" y="90"/>
                  </a:cubicBezTo>
                  <a:cubicBezTo>
                    <a:pt x="72" y="88"/>
                    <a:pt x="73" y="86"/>
                    <a:pt x="75" y="82"/>
                  </a:cubicBezTo>
                  <a:cubicBezTo>
                    <a:pt x="76" y="78"/>
                    <a:pt x="76" y="75"/>
                    <a:pt x="76" y="72"/>
                  </a:cubicBezTo>
                  <a:cubicBezTo>
                    <a:pt x="75" y="70"/>
                    <a:pt x="74" y="68"/>
                    <a:pt x="71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1296988" y="5141913"/>
              <a:ext cx="146050" cy="201613"/>
            </a:xfrm>
            <a:custGeom>
              <a:avLst/>
              <a:gdLst>
                <a:gd name="T0" fmla="*/ 47 w 58"/>
                <a:gd name="T1" fmla="*/ 49 h 80"/>
                <a:gd name="T2" fmla="*/ 30 w 58"/>
                <a:gd name="T3" fmla="*/ 57 h 80"/>
                <a:gd name="T4" fmla="*/ 29 w 58"/>
                <a:gd name="T5" fmla="*/ 54 h 80"/>
                <a:gd name="T6" fmla="*/ 27 w 58"/>
                <a:gd name="T7" fmla="*/ 47 h 80"/>
                <a:gd name="T8" fmla="*/ 30 w 58"/>
                <a:gd name="T9" fmla="*/ 36 h 80"/>
                <a:gd name="T10" fmla="*/ 32 w 58"/>
                <a:gd name="T11" fmla="*/ 32 h 80"/>
                <a:gd name="T12" fmla="*/ 33 w 58"/>
                <a:gd name="T13" fmla="*/ 26 h 80"/>
                <a:gd name="T14" fmla="*/ 33 w 58"/>
                <a:gd name="T15" fmla="*/ 21 h 80"/>
                <a:gd name="T16" fmla="*/ 28 w 58"/>
                <a:gd name="T17" fmla="*/ 17 h 80"/>
                <a:gd name="T18" fmla="*/ 21 w 58"/>
                <a:gd name="T19" fmla="*/ 18 h 80"/>
                <a:gd name="T20" fmla="*/ 14 w 58"/>
                <a:gd name="T21" fmla="*/ 23 h 80"/>
                <a:gd name="T22" fmla="*/ 7 w 58"/>
                <a:gd name="T23" fmla="*/ 32 h 80"/>
                <a:gd name="T24" fmla="*/ 0 w 58"/>
                <a:gd name="T25" fmla="*/ 18 h 80"/>
                <a:gd name="T26" fmla="*/ 9 w 58"/>
                <a:gd name="T27" fmla="*/ 10 h 80"/>
                <a:gd name="T28" fmla="*/ 17 w 58"/>
                <a:gd name="T29" fmla="*/ 5 h 80"/>
                <a:gd name="T30" fmla="*/ 37 w 58"/>
                <a:gd name="T31" fmla="*/ 1 h 80"/>
                <a:gd name="T32" fmla="*/ 49 w 58"/>
                <a:gd name="T33" fmla="*/ 12 h 80"/>
                <a:gd name="T34" fmla="*/ 51 w 58"/>
                <a:gd name="T35" fmla="*/ 21 h 80"/>
                <a:gd name="T36" fmla="*/ 48 w 58"/>
                <a:gd name="T37" fmla="*/ 32 h 80"/>
                <a:gd name="T38" fmla="*/ 47 w 58"/>
                <a:gd name="T39" fmla="*/ 36 h 80"/>
                <a:gd name="T40" fmla="*/ 45 w 58"/>
                <a:gd name="T41" fmla="*/ 42 h 80"/>
                <a:gd name="T42" fmla="*/ 46 w 58"/>
                <a:gd name="T43" fmla="*/ 47 h 80"/>
                <a:gd name="T44" fmla="*/ 47 w 58"/>
                <a:gd name="T45" fmla="*/ 49 h 80"/>
                <a:gd name="T46" fmla="*/ 33 w 58"/>
                <a:gd name="T47" fmla="*/ 63 h 80"/>
                <a:gd name="T48" fmla="*/ 50 w 58"/>
                <a:gd name="T49" fmla="*/ 55 h 80"/>
                <a:gd name="T50" fmla="*/ 58 w 58"/>
                <a:gd name="T51" fmla="*/ 72 h 80"/>
                <a:gd name="T52" fmla="*/ 41 w 58"/>
                <a:gd name="T53" fmla="*/ 80 h 80"/>
                <a:gd name="T54" fmla="*/ 33 w 58"/>
                <a:gd name="T55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8" h="80">
                  <a:moveTo>
                    <a:pt x="47" y="49"/>
                  </a:moveTo>
                  <a:cubicBezTo>
                    <a:pt x="30" y="57"/>
                    <a:pt x="30" y="57"/>
                    <a:pt x="30" y="57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2"/>
                    <a:pt x="27" y="49"/>
                    <a:pt x="27" y="47"/>
                  </a:cubicBezTo>
                  <a:cubicBezTo>
                    <a:pt x="27" y="44"/>
                    <a:pt x="28" y="41"/>
                    <a:pt x="30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3" y="30"/>
                    <a:pt x="33" y="28"/>
                    <a:pt x="33" y="26"/>
                  </a:cubicBezTo>
                  <a:cubicBezTo>
                    <a:pt x="34" y="24"/>
                    <a:pt x="33" y="22"/>
                    <a:pt x="33" y="21"/>
                  </a:cubicBezTo>
                  <a:cubicBezTo>
                    <a:pt x="32" y="19"/>
                    <a:pt x="30" y="17"/>
                    <a:pt x="28" y="17"/>
                  </a:cubicBezTo>
                  <a:cubicBezTo>
                    <a:pt x="26" y="16"/>
                    <a:pt x="24" y="17"/>
                    <a:pt x="21" y="18"/>
                  </a:cubicBezTo>
                  <a:cubicBezTo>
                    <a:pt x="19" y="19"/>
                    <a:pt x="16" y="21"/>
                    <a:pt x="14" y="23"/>
                  </a:cubicBezTo>
                  <a:cubicBezTo>
                    <a:pt x="11" y="26"/>
                    <a:pt x="9" y="29"/>
                    <a:pt x="7" y="3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5"/>
                    <a:pt x="6" y="12"/>
                    <a:pt x="9" y="10"/>
                  </a:cubicBezTo>
                  <a:cubicBezTo>
                    <a:pt x="12" y="8"/>
                    <a:pt x="14" y="6"/>
                    <a:pt x="17" y="5"/>
                  </a:cubicBezTo>
                  <a:cubicBezTo>
                    <a:pt x="25" y="1"/>
                    <a:pt x="31" y="0"/>
                    <a:pt x="37" y="1"/>
                  </a:cubicBezTo>
                  <a:cubicBezTo>
                    <a:pt x="42" y="3"/>
                    <a:pt x="46" y="6"/>
                    <a:pt x="49" y="12"/>
                  </a:cubicBezTo>
                  <a:cubicBezTo>
                    <a:pt x="50" y="15"/>
                    <a:pt x="51" y="18"/>
                    <a:pt x="51" y="21"/>
                  </a:cubicBezTo>
                  <a:cubicBezTo>
                    <a:pt x="51" y="24"/>
                    <a:pt x="50" y="28"/>
                    <a:pt x="48" y="32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9"/>
                    <a:pt x="45" y="41"/>
                    <a:pt x="45" y="42"/>
                  </a:cubicBezTo>
                  <a:cubicBezTo>
                    <a:pt x="45" y="44"/>
                    <a:pt x="45" y="45"/>
                    <a:pt x="46" y="47"/>
                  </a:cubicBezTo>
                  <a:lnTo>
                    <a:pt x="47" y="49"/>
                  </a:lnTo>
                  <a:close/>
                  <a:moveTo>
                    <a:pt x="33" y="63"/>
                  </a:moveTo>
                  <a:cubicBezTo>
                    <a:pt x="50" y="55"/>
                    <a:pt x="50" y="55"/>
                    <a:pt x="50" y="5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41" y="80"/>
                    <a:pt x="41" y="80"/>
                    <a:pt x="41" y="80"/>
                  </a:cubicBezTo>
                  <a:lnTo>
                    <a:pt x="33" y="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" name="Group 42"/>
          <p:cNvGrpSpPr/>
          <p:nvPr>
            <p:custDataLst>
              <p:tags r:id="rId1"/>
            </p:custDataLst>
          </p:nvPr>
        </p:nvGrpSpPr>
        <p:grpSpPr>
          <a:xfrm>
            <a:off x="741045" y="2273300"/>
            <a:ext cx="9446260" cy="2355215"/>
            <a:chOff x="1575" y="1775"/>
            <a:chExt cx="14768" cy="2569"/>
          </a:xfrm>
        </p:grpSpPr>
        <p:sp>
          <p:nvSpPr>
            <p:cNvPr id="45" name="圆角矩形 3"/>
            <p:cNvSpPr/>
            <p:nvPr>
              <p:custDataLst>
                <p:tags r:id="rId3"/>
              </p:custDataLst>
            </p:nvPr>
          </p:nvSpPr>
          <p:spPr>
            <a:xfrm>
              <a:off x="1775" y="1920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46" name="圆角矩形 2"/>
            <p:cNvSpPr/>
            <p:nvPr>
              <p:custDataLst>
                <p:tags r:id="rId4"/>
              </p:custDataLst>
            </p:nvPr>
          </p:nvSpPr>
          <p:spPr>
            <a:xfrm>
              <a:off x="1575" y="1775"/>
              <a:ext cx="14569" cy="2424"/>
            </a:xfrm>
            <a:prstGeom prst="roundRect">
              <a:avLst>
                <a:gd name="adj" fmla="val 9447"/>
              </a:avLst>
            </a:prstGeom>
            <a:solidFill>
              <a:schemeClr val="l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sp>
        <p:nvSpPr>
          <p:cNvPr id="47" name="Title 6"/>
          <p:cNvSpPr txBox="1"/>
          <p:nvPr>
            <p:custDataLst>
              <p:tags r:id="rId2"/>
            </p:custDataLst>
          </p:nvPr>
        </p:nvSpPr>
        <p:spPr>
          <a:xfrm>
            <a:off x="1188868" y="2592282"/>
            <a:ext cx="8597068" cy="1621155"/>
          </a:xfrm>
          <a:prstGeom prst="rect">
            <a:avLst/>
          </a:prstGeom>
          <a:noFill/>
          <a:ln w="3175"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 wrap="square" lIns="72000" tIns="36195" rIns="72000" bIns="36195" anchor="t" anchorCtr="0">
            <a:sp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algn="l"/>
            <a:r>
              <a:rPr altLang="zh-CN" sz="2800" b="1">
                <a:latin typeface="+mn-ea"/>
                <a:cs typeface="+mn-ea"/>
                <a:sym typeface="+mn-ea"/>
              </a:rPr>
              <a:t>1</a:t>
            </a:r>
            <a:r>
              <a:rPr lang="zh-CN" altLang="en-US" sz="2800" b="1">
                <a:latin typeface="+mn-ea"/>
                <a:cs typeface="+mn-ea"/>
                <a:sym typeface="+mn-ea"/>
              </a:rPr>
              <a:t>、数据</a:t>
            </a:r>
            <a:endParaRPr lang="zh-CN" altLang="en-US" sz="2800" b="1">
              <a:latin typeface="+mn-ea"/>
              <a:cs typeface="+mn-ea"/>
            </a:endParaRPr>
          </a:p>
          <a:p>
            <a:pPr algn="l"/>
            <a:r>
              <a:rPr altLang="zh-CN" sz="28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  <a:sym typeface="+mn-ea"/>
              </a:rPr>
              <a:t>      </a:t>
            </a:r>
            <a:r>
              <a:rPr altLang="zh-CN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 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数据（</a:t>
            </a:r>
            <a:r>
              <a:rPr altLang="zh-CN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Data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）</a:t>
            </a: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+mn-ea"/>
                <a:sym typeface="+mn-ea"/>
              </a:rPr>
              <a:t>是描述客观事物的符号，可以是文字、数字、图形、图像等，经过数字化后存入计算机。数据是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数据库中存储的基本对象。</a:t>
            </a:r>
            <a:endParaRPr lang="zh-CN" altLang="en-US" sz="2800" b="1" spc="226">
              <a:ln w="3175">
                <a:noFill/>
                <a:prstDash val="dash"/>
              </a:ln>
              <a:solidFill>
                <a:srgbClr val="FF000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ldLvl="0" animBg="1"/>
      <p:bldP spid="6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jIyZDE4MTIxYmMwZjJhMWMzZmU4OTU2MTg5OGJjNGQifQ=="/>
  <p:tag name="KSO_WPP_MARK_KEY" val="c3377b84-114e-4bd9-aeaf-06757c08a8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205,&quot;width&quot;:17010.00157480315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GUID" val="{af0f636a-653e-455c-81a9-b893ecbc2d47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15.75"/>
  <p:tag name="KSO_WM_UNIT_TEXTBOXSTYLE_ADJUSTTOP" val="0_-11.85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mixed20201941_103*i*1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.8"/>
  <p:tag name="KSO_WM_UNIT_FILL_FORE_SCHEMECOLOR_INDEX" val="5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103*f*1"/>
  <p:tag name="KSO_WM_TEMPLATE_CATEGORY" val="mixed"/>
  <p:tag name="KSO_WM_TEMPLATE_INDEX" val="20201941"/>
  <p:tag name="KSO_WM_UNIT_LAYERLEVEL" val="1"/>
  <p:tag name="KSO_WM_TAG_VERSION" val="1.0"/>
  <p:tag name="KSO_WM_UNIT_TEXTBOXSTYLE_GUID" val="{af0f636a-653e-455c-81a9-b893ecbc2d47}"/>
  <p:tag name="KSO_WM_UNIT_TEXTBOXSTYLE_TYPE" val="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1"/>
  <p:tag name="KSO_WM_UNIT_TEXTBOXSTYLE_ADJUSTLEFT" val="0_-25.75"/>
  <p:tag name="KSO_WM_UNIT_TEXTBOXSTYLE_ADJUSTTOP" val="0_-19.10001"/>
  <p:tag name="KSO_WM_UNIT_TEXTBOXSTYLE_ADJUSTWIDTH" val="100_51.5"/>
  <p:tag name="KSO_WM_UNIT_TEXTBOXSTYLE_ADJUSTHEIGTH" val="100_38.14999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mixed20201941_103*i*2"/>
  <p:tag name="KSO_WM_TEMPLATE_CATEGORY" val="mixed"/>
  <p:tag name="KSO_WM_TEMPLATE_INDEX" val="20201941"/>
  <p:tag name="KSO_WM_UNIT_LAYERLEVEL" val="1"/>
  <p:tag name="KSO_WM_TAG_VERSION" val="1.0"/>
  <p:tag name="KSO_WM_BEAUTIFY_FLAG" val="#wm#"/>
  <p:tag name="KSO_WM_UNIT_TEXTBOXSTYLE_GUID" val="{af0f636a-653e-455c-81a9-b893ecbc2d47}"/>
  <p:tag name="KSO_WM_UNIT_FILL_FORE_SCHEMECOLOR_INDEX_BRIGHTNESS" val="0"/>
  <p:tag name="KSO_WM_UNIT_FILL_FORE_SCHEMECOLOR_INDEX" val="14"/>
  <p:tag name="KSO_WM_UNIT_FILL_TYPE" val="1"/>
  <p:tag name="KSO_WM_UNIT_LINE_FORE_SCHEMECOLOR_INDEX_BRIGHTNESS" val="0.4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BOXSTYLE_SHAPETYPE" val="0"/>
  <p:tag name="KSO_WM_UNIT_TEXTBOXSTYLE_TEMPLATETYPE" val="1"/>
  <p:tag name="KSO_WM_UNIT_PRESET_TEXT" val="点击此处添加正文，文字是您思想的提炼。&#10;为了演示发布的良好效果，请言简意赅的阐述您的观点。&#10;您的正文已经经简明扼要。字字珠玑，但信息却千丝万缕、错综复杂。"/>
  <p:tag name="KSO_WM_UNIT_NOCLEAR" val="1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ID" val="mixed20201941_42*f*1"/>
  <p:tag name="KSO_WM_TEMPLATE_CATEGORY" val="mixed"/>
  <p:tag name="KSO_WM_TEMPLATE_INDEX" val="20201941"/>
  <p:tag name="KSO_WM_UNIT_LAYERLEVEL" val="1"/>
  <p:tag name="KSO_WM_TAG_VERSION" val="1.0"/>
  <p:tag name="KSO_WM_UNIT_TEXTBOXSTYLE_GUID" val="{1f0e6d07-53b6-4a3c-b1f4-9beb56453fc3}"/>
  <p:tag name="KSO_WM_UNIT_TEXTBOXSTYLE_TYPE" val="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1235</Words>
  <Application>Microsoft Office PowerPoint</Application>
  <PresentationFormat>自定义</PresentationFormat>
  <Paragraphs>190</Paragraphs>
  <Slides>28</Slides>
  <Notes>28</Notes>
  <HiddenSlides>0</HiddenSlides>
  <MMClips>1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Segoe UI</vt:lpstr>
      <vt:lpstr>Haettenschweiler</vt:lpstr>
      <vt:lpstr>Impact</vt:lpstr>
      <vt:lpstr>Arial</vt:lpstr>
      <vt:lpstr>宋体</vt:lpstr>
      <vt:lpstr>锐字锐线梦想黑简1.0</vt:lpstr>
      <vt:lpstr>方正粗黑宋简体</vt:lpstr>
      <vt:lpstr>Calibri</vt:lpstr>
      <vt:lpstr>Wingdings</vt:lpstr>
      <vt:lpstr>思源黑体 CN Heavy</vt:lpstr>
      <vt:lpstr>微软雅黑</vt:lpstr>
      <vt:lpstr>Office 主题​​</vt:lpstr>
      <vt:lpstr>Visio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May</cp:lastModifiedBy>
  <cp:revision>513</cp:revision>
  <dcterms:created xsi:type="dcterms:W3CDTF">2016-01-27T00:56:00Z</dcterms:created>
  <dcterms:modified xsi:type="dcterms:W3CDTF">2023-09-24T14:13:55Z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2052-11.8.2.11718</vt:lpwstr>
  </property>
  <property fmtid="{D5CDD505-2E9C-101B-9397-08002B2CF9AE}" pid="3" name="ICV">
    <vt:lpwstr>2DB02121714048169C3A75BBCC7435B2</vt:lpwstr>
  </property>
</Properties>
</file>