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571" r:id="rId2"/>
    <p:sldId id="258" r:id="rId3"/>
    <p:sldId id="637" r:id="rId4"/>
    <p:sldId id="259" r:id="rId5"/>
    <p:sldId id="616" r:id="rId6"/>
    <p:sldId id="513" r:id="rId7"/>
    <p:sldId id="617" r:id="rId8"/>
    <p:sldId id="615" r:id="rId9"/>
    <p:sldId id="618" r:id="rId10"/>
    <p:sldId id="619" r:id="rId11"/>
    <p:sldId id="620" r:id="rId12"/>
    <p:sldId id="621" r:id="rId13"/>
    <p:sldId id="266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566" r:id="rId22"/>
    <p:sldId id="629" r:id="rId23"/>
    <p:sldId id="660" r:id="rId24"/>
    <p:sldId id="662" r:id="rId25"/>
    <p:sldId id="593" r:id="rId26"/>
    <p:sldId id="572" r:id="rId27"/>
    <p:sldId id="287" r:id="rId28"/>
  </p:sldIdLst>
  <p:sldSz cx="10801350" cy="6480175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方正粗黑宋简体" panose="02010600030101010101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锐字锐线梦想黑简1.0" panose="02010600030101010101" charset="-122"/>
      <p:regular r:id="rId37"/>
    </p:embeddedFont>
    <p:embeddedFont>
      <p:font typeface="Haettenschweiler" panose="020B0706040902060204" pitchFamily="34" charset="0"/>
      <p:regular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  <p:embeddedFont>
      <p:font typeface="Impact" panose="020B0806030902050204" pitchFamily="34" charset="0"/>
      <p:regular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571"/>
            <p14:sldId id="258"/>
            <p14:sldId id="637"/>
            <p14:sldId id="259"/>
            <p14:sldId id="616"/>
            <p14:sldId id="513"/>
            <p14:sldId id="617"/>
            <p14:sldId id="615"/>
            <p14:sldId id="618"/>
            <p14:sldId id="619"/>
            <p14:sldId id="620"/>
            <p14:sldId id="621"/>
            <p14:sldId id="266"/>
            <p14:sldId id="622"/>
            <p14:sldId id="623"/>
            <p14:sldId id="624"/>
            <p14:sldId id="625"/>
            <p14:sldId id="626"/>
            <p14:sldId id="627"/>
            <p14:sldId id="628"/>
            <p14:sldId id="566"/>
            <p14:sldId id="629"/>
            <p14:sldId id="660"/>
            <p14:sldId id="662"/>
            <p14:sldId id="593"/>
            <p14:sldId id="572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71">
          <p15:clr>
            <a:srgbClr val="A4A3A4"/>
          </p15:clr>
        </p15:guide>
        <p15:guide id="2" pos="35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3" autoAdjust="0"/>
    <p:restoredTop sz="85507" autoAdjust="0"/>
  </p:normalViewPr>
  <p:slideViewPr>
    <p:cSldViewPr>
      <p:cViewPr varScale="1">
        <p:scale>
          <a:sx n="81" d="100"/>
          <a:sy n="81" d="100"/>
        </p:scale>
        <p:origin x="90" y="354"/>
      </p:cViewPr>
      <p:guideLst>
        <p:guide orient="horz" pos="2071"/>
        <p:guide pos="3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08T09:49:44.047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按</a:t>
            </a:r>
            <a:r>
              <a:rPr lang="en-US" altLang="zh-CN">
                <a:latin typeface="+mn-ea"/>
                <a:sym typeface="+mn-ea"/>
              </a:rPr>
              <a:t>【Enter 】</a:t>
            </a:r>
            <a:r>
              <a:rPr lang="zh-CN" altLang="en-US">
                <a:latin typeface="+mn-ea"/>
                <a:sym typeface="+mn-ea"/>
              </a:rPr>
              <a:t>键执行该命令，执行成功后，</a:t>
            </a:r>
            <a:r>
              <a:rPr lang="en-US" altLang="zh-CN">
                <a:latin typeface="+mn-ea"/>
                <a:sym typeface="+mn-ea"/>
              </a:rPr>
              <a:t>【</a:t>
            </a:r>
            <a:r>
              <a:rPr lang="zh-CN" altLang="en-US">
                <a:latin typeface="+mn-ea"/>
                <a:sym typeface="+mn-ea"/>
              </a:rPr>
              <a:t>管理员</a:t>
            </a:r>
            <a:r>
              <a:rPr lang="en-US" altLang="zh-CN">
                <a:latin typeface="+mn-ea"/>
                <a:sym typeface="+mn-ea"/>
              </a:rPr>
              <a:t>:</a:t>
            </a:r>
            <a:r>
              <a:rPr lang="zh-CN" altLang="en-US">
                <a:latin typeface="+mn-ea"/>
                <a:sym typeface="+mn-ea"/>
              </a:rPr>
              <a:t>命令提示符</a:t>
            </a:r>
            <a:r>
              <a:rPr lang="en-US" altLang="zh-CN">
                <a:latin typeface="+mn-ea"/>
                <a:sym typeface="+mn-ea"/>
              </a:rPr>
              <a:t>】</a:t>
            </a:r>
            <a:r>
              <a:rPr lang="zh-CN" altLang="en-US">
                <a:latin typeface="+mn-ea"/>
                <a:sym typeface="+mn-ea"/>
              </a:rPr>
              <a:t>窗口出现“</a:t>
            </a:r>
            <a:r>
              <a:rPr lang="en-US" altLang="zh-CN">
                <a:latin typeface="+mn-ea"/>
                <a:sym typeface="+mn-ea"/>
              </a:rPr>
              <a:t>MySQL</a:t>
            </a:r>
            <a:r>
              <a:rPr lang="zh-CN" altLang="en-US">
                <a:latin typeface="+mn-ea"/>
                <a:sym typeface="+mn-ea"/>
              </a:rPr>
              <a:t>服务已成功停止”的信息。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按</a:t>
            </a:r>
            <a:r>
              <a:rPr lang="en-US" altLang="zh-CN">
                <a:latin typeface="+mn-ea"/>
                <a:sym typeface="+mn-ea"/>
              </a:rPr>
              <a:t>【Enter 】</a:t>
            </a:r>
            <a:r>
              <a:rPr lang="zh-CN" altLang="en-US">
                <a:latin typeface="+mn-ea"/>
                <a:sym typeface="+mn-ea"/>
              </a:rPr>
              <a:t>键执行该命令，执行成功后，</a:t>
            </a:r>
            <a:r>
              <a:rPr lang="en-US" altLang="zh-CN">
                <a:latin typeface="+mn-ea"/>
                <a:sym typeface="+mn-ea"/>
              </a:rPr>
              <a:t>【</a:t>
            </a:r>
            <a:r>
              <a:rPr lang="zh-CN" altLang="en-US">
                <a:latin typeface="+mn-ea"/>
                <a:sym typeface="+mn-ea"/>
              </a:rPr>
              <a:t>管理员</a:t>
            </a:r>
            <a:r>
              <a:rPr lang="en-US" altLang="zh-CN">
                <a:latin typeface="+mn-ea"/>
                <a:sym typeface="+mn-ea"/>
              </a:rPr>
              <a:t>:</a:t>
            </a:r>
            <a:r>
              <a:rPr lang="zh-CN" altLang="en-US">
                <a:latin typeface="+mn-ea"/>
                <a:sym typeface="+mn-ea"/>
              </a:rPr>
              <a:t>命令提示符</a:t>
            </a:r>
            <a:r>
              <a:rPr lang="en-US" altLang="zh-CN">
                <a:latin typeface="+mn-ea"/>
                <a:sym typeface="+mn-ea"/>
              </a:rPr>
              <a:t>】</a:t>
            </a:r>
            <a:r>
              <a:rPr lang="zh-CN" altLang="en-US">
                <a:latin typeface="+mn-ea"/>
                <a:sym typeface="+mn-ea"/>
              </a:rPr>
              <a:t>窗口出现“</a:t>
            </a:r>
            <a:r>
              <a:rPr lang="en-US" altLang="zh-CN">
                <a:latin typeface="+mn-ea"/>
                <a:sym typeface="+mn-ea"/>
              </a:rPr>
              <a:t>MySQL</a:t>
            </a:r>
            <a:r>
              <a:rPr lang="zh-CN" altLang="en-US">
                <a:latin typeface="+mn-ea"/>
                <a:sym typeface="+mn-ea"/>
              </a:rPr>
              <a:t>服务已成功停止”的信息。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成功登录</a:t>
            </a:r>
            <a:r>
              <a:rPr lang="en-US" altLang="zh-CN">
                <a:latin typeface="+mn-ea"/>
                <a:sym typeface="+mn-ea"/>
              </a:rPr>
              <a:t>MySQL </a:t>
            </a:r>
            <a:r>
              <a:rPr lang="zh-CN" altLang="en-US">
                <a:latin typeface="+mn-ea"/>
                <a:sym typeface="+mn-ea"/>
              </a:rPr>
              <a:t>数据库服务器以后，会出现“</a:t>
            </a:r>
            <a:r>
              <a:rPr lang="en-US" altLang="zh-CN">
                <a:latin typeface="+mn-ea"/>
                <a:sym typeface="+mn-ea"/>
              </a:rPr>
              <a:t>Welcome to the MySQL monitor”</a:t>
            </a:r>
            <a:r>
              <a:rPr lang="zh-CN" altLang="en-US">
                <a:latin typeface="+mn-ea"/>
                <a:sym typeface="+mn-ea"/>
              </a:rPr>
              <a:t>的欢迎语，并出现“</a:t>
            </a:r>
            <a:r>
              <a:rPr lang="en-US" altLang="zh-CN">
                <a:latin typeface="+mn-ea"/>
                <a:sym typeface="+mn-ea"/>
              </a:rPr>
              <a:t>mysql&gt;”</a:t>
            </a:r>
            <a:r>
              <a:rPr lang="zh-CN" altLang="en-US">
                <a:latin typeface="+mn-ea"/>
                <a:sym typeface="+mn-ea"/>
              </a:rPr>
              <a:t>命令提示符。</a:t>
            </a:r>
            <a:endParaRPr lang="en-US" altLang="zh-CN">
              <a:latin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在“</a:t>
            </a:r>
            <a:r>
              <a:rPr lang="en-US" altLang="zh-CN">
                <a:latin typeface="+mn-ea"/>
                <a:sym typeface="+mn-ea"/>
              </a:rPr>
              <a:t>mysql&gt;”</a:t>
            </a:r>
            <a:r>
              <a:rPr lang="zh-CN" altLang="en-US">
                <a:latin typeface="+mn-ea"/>
                <a:sym typeface="+mn-ea"/>
              </a:rPr>
              <a:t>命令提示符后面可以输入</a:t>
            </a:r>
            <a:r>
              <a:rPr lang="en-US" altLang="zh-CN">
                <a:latin typeface="+mn-ea"/>
                <a:sym typeface="+mn-ea"/>
              </a:rPr>
              <a:t>SQL</a:t>
            </a:r>
            <a:r>
              <a:rPr lang="zh-CN" altLang="en-US">
                <a:latin typeface="+mn-ea"/>
                <a:sym typeface="+mn-ea"/>
              </a:rPr>
              <a:t>语句操作</a:t>
            </a:r>
            <a:r>
              <a:rPr lang="en-US" altLang="zh-CN">
                <a:latin typeface="+mn-ea"/>
                <a:sym typeface="+mn-ea"/>
              </a:rPr>
              <a:t>MySQL</a:t>
            </a:r>
            <a:r>
              <a:rPr lang="zh-CN" altLang="en-US">
                <a:latin typeface="+mn-ea"/>
                <a:sym typeface="+mn-ea"/>
              </a:rPr>
              <a:t>数据库。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成功登录</a:t>
            </a:r>
            <a:r>
              <a:rPr lang="en-US" altLang="zh-CN">
                <a:latin typeface="+mn-ea"/>
                <a:sym typeface="+mn-ea"/>
              </a:rPr>
              <a:t>MySQL </a:t>
            </a:r>
            <a:r>
              <a:rPr lang="zh-CN" altLang="en-US">
                <a:latin typeface="+mn-ea"/>
                <a:sym typeface="+mn-ea"/>
              </a:rPr>
              <a:t>数据库服务器以后，会出现“</a:t>
            </a:r>
            <a:r>
              <a:rPr lang="en-US" altLang="zh-CN">
                <a:latin typeface="+mn-ea"/>
                <a:sym typeface="+mn-ea"/>
              </a:rPr>
              <a:t>Welcome to the MySQL monitor”</a:t>
            </a:r>
            <a:r>
              <a:rPr lang="zh-CN" altLang="en-US">
                <a:latin typeface="+mn-ea"/>
                <a:sym typeface="+mn-ea"/>
              </a:rPr>
              <a:t>的欢迎语，并出现“</a:t>
            </a:r>
            <a:r>
              <a:rPr lang="en-US" altLang="zh-CN">
                <a:latin typeface="+mn-ea"/>
                <a:sym typeface="+mn-ea"/>
              </a:rPr>
              <a:t>mysql&gt;”</a:t>
            </a:r>
            <a:r>
              <a:rPr lang="zh-CN" altLang="en-US">
                <a:latin typeface="+mn-ea"/>
                <a:sym typeface="+mn-ea"/>
              </a:rPr>
              <a:t>命令提示符。</a:t>
            </a:r>
            <a:endParaRPr lang="en-US" altLang="zh-CN">
              <a:latin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在“</a:t>
            </a:r>
            <a:r>
              <a:rPr lang="en-US" altLang="zh-CN">
                <a:latin typeface="+mn-ea"/>
                <a:sym typeface="+mn-ea"/>
              </a:rPr>
              <a:t>mysql&gt;”</a:t>
            </a:r>
            <a:r>
              <a:rPr lang="zh-CN" altLang="en-US">
                <a:latin typeface="+mn-ea"/>
                <a:sym typeface="+mn-ea"/>
              </a:rPr>
              <a:t>命令提示符后面可以输入</a:t>
            </a:r>
            <a:r>
              <a:rPr lang="en-US" altLang="zh-CN">
                <a:latin typeface="+mn-ea"/>
                <a:sym typeface="+mn-ea"/>
              </a:rPr>
              <a:t>SQL</a:t>
            </a:r>
            <a:r>
              <a:rPr lang="zh-CN" altLang="en-US">
                <a:latin typeface="+mn-ea"/>
                <a:sym typeface="+mn-ea"/>
              </a:rPr>
              <a:t>语句操作</a:t>
            </a:r>
            <a:r>
              <a:rPr lang="en-US" altLang="zh-CN">
                <a:latin typeface="+mn-ea"/>
                <a:sym typeface="+mn-ea"/>
              </a:rPr>
              <a:t>MySQL</a:t>
            </a:r>
            <a:r>
              <a:rPr lang="zh-CN" altLang="en-US">
                <a:latin typeface="+mn-ea"/>
                <a:sym typeface="+mn-ea"/>
              </a:rPr>
              <a:t>数据库。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备用可视化工具：</a:t>
            </a:r>
            <a:r>
              <a:rPr lang="en-US" altLang="zh-CN"/>
              <a:t>SQLyog   https://sqlyog.en.softonic.com/</a:t>
            </a:r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上节课我们学习了什么是数据库和数据库的基本概念以及</a:t>
            </a:r>
            <a:endParaRPr lang="zh-CN" altLang="en-US"/>
          </a:p>
          <a:p>
            <a:r>
              <a:rPr lang="zh-CN" altLang="en-US">
                <a:sym typeface="+mn-ea"/>
              </a:rPr>
              <a:t>如何安装数据库和可视化工具，这节课我们来学习一下如何使用可视化工具创建数据库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在学习使用可视化工具创建数据库之前，我们需要先了解一下什么是数据库的基本类型，数据库的基本类型有哪里，如何为字段选择合适的数据类型</a:t>
            </a:r>
            <a:endParaRPr lang="en-US" altLang="zh-CN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15</a:t>
            </a:r>
            <a:r>
              <a:rPr lang="zh-CN" altLang="en-US">
                <a:sym typeface="+mn-ea"/>
              </a:rPr>
              <a:t>分钟的版本：</a:t>
            </a:r>
            <a:endParaRPr lang="zh-CN" altLang="en-US"/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、回顾上节课知识</a:t>
            </a:r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、引入这节课知识</a:t>
            </a:r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、学习字段基本类型</a:t>
            </a:r>
            <a:endParaRPr lang="zh-CN" altLang="en-US"/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、总结这节知识</a:t>
            </a:r>
            <a:endParaRPr lang="zh-CN" altLang="en-US"/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、布置作业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15</a:t>
            </a:r>
            <a:r>
              <a:rPr lang="zh-CN" altLang="en-US"/>
              <a:t>分钟的版本：</a:t>
            </a:r>
          </a:p>
          <a:p>
            <a:r>
              <a:rPr lang="en-US" altLang="zh-CN"/>
              <a:t>1</a:t>
            </a:r>
            <a:r>
              <a:rPr lang="zh-CN" altLang="en-US"/>
              <a:t>、回顾上节课知识</a:t>
            </a:r>
          </a:p>
          <a:p>
            <a:r>
              <a:rPr lang="en-US" altLang="zh-CN"/>
              <a:t>2</a:t>
            </a:r>
            <a:r>
              <a:rPr lang="zh-CN" altLang="en-US"/>
              <a:t>、引入这节课知识</a:t>
            </a:r>
          </a:p>
          <a:p>
            <a:r>
              <a:rPr lang="en-US" altLang="zh-CN"/>
              <a:t>3</a:t>
            </a:r>
            <a:r>
              <a:rPr lang="zh-CN" altLang="en-US"/>
              <a:t>、学习字段基本类型</a:t>
            </a:r>
          </a:p>
          <a:p>
            <a:r>
              <a:rPr lang="en-US" altLang="zh-CN"/>
              <a:t>4</a:t>
            </a:r>
            <a:r>
              <a:rPr lang="zh-CN" altLang="en-US"/>
              <a:t>、总结这节知识</a:t>
            </a:r>
          </a:p>
          <a:p>
            <a:r>
              <a:rPr lang="en-US" altLang="zh-CN"/>
              <a:t>5</a:t>
            </a:r>
            <a:r>
              <a:rPr lang="zh-CN" altLang="en-US"/>
              <a:t>、布置作业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以管理员身份打开 </a:t>
            </a:r>
            <a:r>
              <a:rPr lang="en-US" altLang="zh-CN">
                <a:latin typeface="+mn-ea"/>
                <a:sym typeface="+mn-ea"/>
              </a:rPr>
              <a:t>Windows</a:t>
            </a:r>
            <a:r>
              <a:rPr lang="zh-CN" altLang="en-US">
                <a:latin typeface="+mn-ea"/>
                <a:sym typeface="+mn-ea"/>
              </a:rPr>
              <a:t>操作系统的</a:t>
            </a:r>
            <a:r>
              <a:rPr lang="en-US" altLang="zh-CN">
                <a:latin typeface="+mn-ea"/>
                <a:sym typeface="+mn-ea"/>
              </a:rPr>
              <a:t>【</a:t>
            </a:r>
            <a:r>
              <a:rPr lang="zh-CN" altLang="en-US">
                <a:latin typeface="+mn-ea"/>
                <a:sym typeface="+mn-ea"/>
              </a:rPr>
              <a:t>管理员</a:t>
            </a:r>
            <a:r>
              <a:rPr lang="en-US" altLang="zh-CN">
                <a:latin typeface="+mn-ea"/>
                <a:sym typeface="+mn-ea"/>
              </a:rPr>
              <a:t>:</a:t>
            </a:r>
            <a:r>
              <a:rPr lang="zh-CN" altLang="en-US">
                <a:latin typeface="+mn-ea"/>
                <a:sym typeface="+mn-ea"/>
              </a:rPr>
              <a:t>命令提示符</a:t>
            </a:r>
            <a:r>
              <a:rPr lang="en-US" altLang="zh-CN">
                <a:latin typeface="+mn-ea"/>
                <a:sym typeface="+mn-ea"/>
              </a:rPr>
              <a:t>】</a:t>
            </a:r>
            <a:r>
              <a:rPr lang="zh-CN" altLang="en-US">
                <a:latin typeface="+mn-ea"/>
                <a:sym typeface="+mn-ea"/>
              </a:rPr>
              <a:t>窗口，在命令提示符后输入以下命令即可启动</a:t>
            </a:r>
            <a:r>
              <a:rPr lang="en-US" altLang="zh-CN">
                <a:latin typeface="+mn-ea"/>
                <a:sym typeface="+mn-ea"/>
              </a:rPr>
              <a:t>MySQL</a:t>
            </a:r>
            <a:r>
              <a:rPr lang="zh-CN" altLang="en-US">
                <a:latin typeface="+mn-ea"/>
                <a:sym typeface="+mn-ea"/>
              </a:rPr>
              <a:t>服务</a:t>
            </a:r>
          </a:p>
          <a:p>
            <a:endParaRPr lang="en-US" altLang="zh-CN">
              <a:latin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按</a:t>
            </a:r>
            <a:r>
              <a:rPr lang="en-US" altLang="zh-CN">
                <a:latin typeface="+mn-ea"/>
                <a:sym typeface="+mn-ea"/>
              </a:rPr>
              <a:t>【Enter 】</a:t>
            </a:r>
            <a:r>
              <a:rPr lang="zh-CN" altLang="en-US">
                <a:latin typeface="+mn-ea"/>
                <a:sym typeface="+mn-ea"/>
              </a:rPr>
              <a:t>键执行该命令，启动默认服务名称为</a:t>
            </a:r>
            <a:r>
              <a:rPr lang="en-US" altLang="zh-CN">
                <a:latin typeface="+mn-ea"/>
                <a:sym typeface="+mn-ea"/>
              </a:rPr>
              <a:t>MySQL </a:t>
            </a:r>
            <a:r>
              <a:rPr lang="zh-CN" altLang="en-US">
                <a:latin typeface="+mn-ea"/>
                <a:sym typeface="+mn-ea"/>
              </a:rPr>
              <a:t>的服务。该命令成功执行后会显示多行提示信息，这些提示信息的最后一行内容为“命令成功完成。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file:///F:\&#25105;&#22270;&#32593;\&#25945;&#32946;&#19982;&#22521;&#35757;\&#25945;&#32946;\&#32431;&#38899;&#20048;-&#23567;&#26143;&#26143;.wav" TargetMode="External"/><Relationship Id="rId7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tags" Target="../tags/tag23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0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1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7662" y="2498417"/>
            <a:ext cx="73533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第一章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启动与登录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数据库应用技术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60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启动与终止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9" y="1210156"/>
            <a:ext cx="4583171" cy="47329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770" y="1210388"/>
            <a:ext cx="4036969" cy="4837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60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启动与终止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249680"/>
            <a:ext cx="9446260" cy="479171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55213" y="1529292"/>
            <a:ext cx="8597068" cy="20085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 b="1">
                <a:latin typeface="+mn-ea"/>
                <a:sym typeface="+mn-ea"/>
              </a:rPr>
              <a:t>Windows</a:t>
            </a:r>
            <a:r>
              <a:rPr lang="zh-CN" altLang="en-US" sz="2800" b="1">
                <a:latin typeface="+mn-ea"/>
                <a:sym typeface="+mn-ea"/>
              </a:rPr>
              <a:t>平台下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使用命令</a:t>
            </a:r>
            <a:r>
              <a:rPr lang="zh-CN" altLang="en-US" sz="2800" b="1">
                <a:latin typeface="+mn-ea"/>
                <a:sym typeface="+mn-ea"/>
              </a:rPr>
              <a:t>停止</a:t>
            </a:r>
            <a:r>
              <a:rPr altLang="zh-CN" sz="2800" b="1">
                <a:latin typeface="+mn-ea"/>
                <a:sym typeface="+mn-ea"/>
              </a:rPr>
              <a:t>MySQL</a:t>
            </a:r>
            <a:r>
              <a:rPr lang="zh-CN" altLang="en-US" sz="2800" b="1">
                <a:latin typeface="+mn-ea"/>
                <a:sym typeface="+mn-ea"/>
              </a:rPr>
              <a:t>服务：</a:t>
            </a:r>
            <a:endParaRPr lang="en-US" altLang="zh-CN" sz="2800" b="1">
              <a:latin typeface="+mn-ea"/>
            </a:endParaRPr>
          </a:p>
          <a:p>
            <a:pPr algn="l"/>
            <a:endParaRPr lang="en-US" altLang="zh-CN" sz="2800" b="1">
              <a:latin typeface="+mn-ea"/>
            </a:endParaRPr>
          </a:p>
          <a:p>
            <a:pPr algn="l"/>
            <a:r>
              <a:rPr lang="zh-CN" altLang="en-US" sz="2800" b="1">
                <a:latin typeface="+mn-ea"/>
                <a:sym typeface="+mn-ea"/>
              </a:rPr>
              <a:t>停止：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Net Stop [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服务名称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]</a:t>
            </a:r>
            <a:endParaRPr lang="en-US" altLang="zh-CN" sz="28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也可以在命令行提示符后直接输入以下命令：</a:t>
            </a:r>
            <a:endParaRPr lang="en-US" altLang="zh-CN" sz="2800">
              <a:latin typeface="+mn-ea"/>
            </a:endParaRPr>
          </a:p>
          <a:p>
            <a:pPr algn="l"/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Net Stop MySQL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170" name="Picture 2" descr="1-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504" b="827"/>
          <a:stretch>
            <a:fillRect/>
          </a:stretch>
        </p:blipFill>
        <p:spPr bwMode="auto">
          <a:xfrm>
            <a:off x="2232660" y="3599969"/>
            <a:ext cx="5743871" cy="182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60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启动与终止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810260" y="1223645"/>
            <a:ext cx="9446260" cy="198374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55213" y="1587712"/>
            <a:ext cx="8597068" cy="12338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2800" b="1">
                <a:latin typeface="+mn-ea"/>
                <a:sym typeface="+mn-ea"/>
              </a:rPr>
              <a:t>查看</a:t>
            </a:r>
            <a:r>
              <a:rPr altLang="zh-CN" sz="2800" b="1">
                <a:latin typeface="+mn-ea"/>
                <a:sym typeface="+mn-ea"/>
              </a:rPr>
              <a:t>MySQL</a:t>
            </a:r>
            <a:r>
              <a:rPr lang="zh-CN" altLang="en-US" sz="2800" b="1">
                <a:latin typeface="+mn-ea"/>
                <a:sym typeface="+mn-ea"/>
              </a:rPr>
              <a:t>服务进程的状态：</a:t>
            </a:r>
            <a:endParaRPr lang="en-US" altLang="zh-CN" sz="2800" b="1">
              <a:latin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打开</a:t>
            </a:r>
            <a:r>
              <a:rPr altLang="zh-CN" sz="2800">
                <a:latin typeface="+mn-ea"/>
                <a:sym typeface="+mn-ea"/>
              </a:rPr>
              <a:t>【</a:t>
            </a:r>
            <a:r>
              <a:rPr lang="zh-CN" altLang="en-US" sz="2800">
                <a:latin typeface="+mn-ea"/>
                <a:sym typeface="+mn-ea"/>
              </a:rPr>
              <a:t>任务管理器</a:t>
            </a:r>
            <a:r>
              <a:rPr altLang="zh-CN" sz="2800">
                <a:latin typeface="+mn-ea"/>
                <a:sym typeface="+mn-ea"/>
              </a:rPr>
              <a:t>】</a:t>
            </a:r>
            <a:r>
              <a:rPr lang="zh-CN" altLang="en-US" sz="2800">
                <a:latin typeface="+mn-ea"/>
                <a:sym typeface="+mn-ea"/>
              </a:rPr>
              <a:t>窗口，在该窗口中选择</a:t>
            </a:r>
            <a:r>
              <a:rPr altLang="zh-CN" sz="2800">
                <a:latin typeface="+mn-ea"/>
                <a:sym typeface="+mn-ea"/>
              </a:rPr>
              <a:t>【</a:t>
            </a:r>
            <a:r>
              <a:rPr lang="zh-CN" altLang="en-US" sz="2800">
                <a:latin typeface="+mn-ea"/>
                <a:sym typeface="+mn-ea"/>
              </a:rPr>
              <a:t>服务</a:t>
            </a:r>
            <a:r>
              <a:rPr altLang="zh-CN" sz="2800">
                <a:latin typeface="+mn-ea"/>
                <a:sym typeface="+mn-ea"/>
              </a:rPr>
              <a:t>】</a:t>
            </a:r>
            <a:r>
              <a:rPr lang="zh-CN" altLang="en-US" sz="2800">
                <a:latin typeface="+mn-ea"/>
                <a:sym typeface="+mn-ea"/>
              </a:rPr>
              <a:t>选项卡，可以看到“</a:t>
            </a:r>
            <a:r>
              <a:rPr altLang="zh-CN" sz="2800">
                <a:latin typeface="+mn-ea"/>
                <a:sym typeface="+mn-ea"/>
              </a:rPr>
              <a:t>MySQL”</a:t>
            </a:r>
            <a:r>
              <a:rPr lang="zh-CN" altLang="en-US" sz="2800">
                <a:latin typeface="+mn-ea"/>
                <a:sym typeface="+mn-ea"/>
              </a:rPr>
              <a:t>服务处于“已停止”状态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8194" name="图片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97" b="2849"/>
          <a:stretch>
            <a:fillRect/>
          </a:stretch>
        </p:blipFill>
        <p:spPr bwMode="auto">
          <a:xfrm>
            <a:off x="1800342" y="3672359"/>
            <a:ext cx="6204746" cy="24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右箭头 47"/>
          <p:cNvSpPr/>
          <p:nvPr/>
        </p:nvSpPr>
        <p:spPr>
          <a:xfrm rot="11640000">
            <a:off x="6642735" y="5459095"/>
            <a:ext cx="1716405" cy="3600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48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23490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6940133" y="2902113"/>
            <a:ext cx="26257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</a:p>
          <a:p>
            <a:pPr algn="ct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54150"/>
            <a:ext cx="9637395" cy="43872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031240" y="1713230"/>
            <a:ext cx="9032875" cy="43326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使用命令</a:t>
            </a:r>
            <a:r>
              <a:rPr lang="zh-CN" altLang="en-US" sz="2800" b="1">
                <a:latin typeface="+mn-ea"/>
                <a:sym typeface="+mn-ea"/>
              </a:rPr>
              <a:t>登录</a:t>
            </a:r>
            <a:r>
              <a:rPr altLang="zh-CN" sz="2800" b="1">
                <a:latin typeface="+mn-ea"/>
                <a:sym typeface="+mn-ea"/>
              </a:rPr>
              <a:t>MySQL</a:t>
            </a:r>
            <a:r>
              <a:rPr lang="zh-CN" altLang="en-US" sz="2800" b="1">
                <a:latin typeface="+mn-ea"/>
                <a:sym typeface="+mn-ea"/>
              </a:rPr>
              <a:t>数据库：</a:t>
            </a:r>
            <a:endParaRPr lang="en-US" altLang="zh-CN" sz="2800" b="1">
              <a:latin typeface="+mn-ea"/>
            </a:endParaRPr>
          </a:p>
          <a:p>
            <a:pPr algn="l"/>
            <a:endParaRPr lang="en-US" altLang="zh-CN" sz="2800" b="1">
              <a:latin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登录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数据库服务器的命令的完整形式如下</a:t>
            </a:r>
            <a:r>
              <a:rPr altLang="zh-CN" sz="2800">
                <a:latin typeface="+mn-ea"/>
                <a:sym typeface="+mn-ea"/>
              </a:rPr>
              <a:t>:</a:t>
            </a:r>
            <a:endParaRPr lang="en-US" altLang="zh-CN" sz="2800">
              <a:latin typeface="+mn-ea"/>
            </a:endParaRPr>
          </a:p>
          <a:p>
            <a:pPr algn="l"/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MySQL -h &lt;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服务器主机名或主机地址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&gt; -P &lt;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端口号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&gt; -u &lt;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用户名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&gt; -p&lt;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密码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&gt;</a:t>
            </a:r>
          </a:p>
          <a:p>
            <a:pPr algn="l"/>
            <a:endParaRPr altLang="zh-CN" sz="2800" b="1">
              <a:solidFill>
                <a:srgbClr val="FF0000"/>
              </a:solidFill>
              <a:latin typeface="+mn-ea"/>
              <a:sym typeface="+mn-ea"/>
            </a:endParaRPr>
          </a:p>
          <a:p>
            <a:pPr algn="l"/>
            <a:r>
              <a:rPr lang="zh-CN" altLang="en-US" sz="2800" b="1">
                <a:latin typeface="+mn-ea"/>
                <a:sym typeface="+mn-ea"/>
              </a:rPr>
              <a:t>举例：</a:t>
            </a:r>
            <a:endParaRPr lang="en-US" altLang="zh-CN" sz="2800" b="1">
              <a:latin typeface="+mn-ea"/>
            </a:endParaRPr>
          </a:p>
          <a:p>
            <a:pPr algn="l"/>
            <a:r>
              <a:rPr lang="zh-CN" altLang="en-US" sz="2800" b="1">
                <a:latin typeface="+mn-ea"/>
                <a:sym typeface="+mn-ea"/>
              </a:rPr>
              <a:t>我的数据库：</a:t>
            </a:r>
            <a:r>
              <a:rPr altLang="zh-CN" sz="2800" b="1">
                <a:latin typeface="+mn-ea"/>
                <a:sym typeface="+mn-ea"/>
              </a:rPr>
              <a:t>MySQL -h localhost  -u root -p111111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800"/>
          </a:p>
          <a:p>
            <a:pPr algn="l"/>
            <a:endParaRPr lang="en-US" altLang="zh-CN" sz="2800" b="1">
              <a:solidFill>
                <a:srgbClr val="FF0000"/>
              </a:solidFill>
              <a:latin typeface="+mn-ea"/>
            </a:endParaRPr>
          </a:p>
          <a:p>
            <a:pPr algn="l"/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54150"/>
            <a:ext cx="9637395" cy="450850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031388" y="1713442"/>
            <a:ext cx="8597068" cy="39452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>
                <a:latin typeface="+mn-ea"/>
                <a:sym typeface="+mn-ea"/>
              </a:rPr>
              <a:t>(1)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MySQL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为登录命令</a:t>
            </a:r>
            <a:r>
              <a:rPr lang="zh-CN" altLang="en-US" sz="2800">
                <a:latin typeface="+mn-ea"/>
                <a:sym typeface="+mn-ea"/>
              </a:rPr>
              <a:t>。</a:t>
            </a:r>
          </a:p>
          <a:p>
            <a:pPr algn="l"/>
            <a:endParaRPr lang="zh-CN" altLang="en-US" sz="2800">
              <a:latin typeface="+mn-ea"/>
            </a:endParaRPr>
          </a:p>
          <a:p>
            <a:pPr algn="l"/>
            <a:r>
              <a:rPr altLang="zh-CN" sz="2800">
                <a:latin typeface="+mn-ea"/>
                <a:sym typeface="+mn-ea"/>
              </a:rPr>
              <a:t>(2)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参数“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-h &lt;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服务器主机名或主机地址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&gt;”</a:t>
            </a:r>
            <a:r>
              <a:rPr lang="zh-CN" altLang="en-US" sz="2800">
                <a:latin typeface="+mn-ea"/>
                <a:sym typeface="+mn-ea"/>
              </a:rPr>
              <a:t>用于设置</a:t>
            </a:r>
            <a:r>
              <a:rPr altLang="zh-CN" sz="2800">
                <a:latin typeface="+mn-ea"/>
                <a:sym typeface="+mn-ea"/>
              </a:rPr>
              <a:t>MySQL </a:t>
            </a:r>
            <a:r>
              <a:rPr lang="zh-CN" altLang="en-US" sz="2800">
                <a:latin typeface="+mn-ea"/>
                <a:sym typeface="+mn-ea"/>
              </a:rPr>
              <a:t>数据库服务器，其后面接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数据库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服务器名称或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IP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地址</a:t>
            </a:r>
            <a:r>
              <a:rPr lang="zh-CN" altLang="en-US" sz="2800">
                <a:latin typeface="+mn-ea"/>
                <a:sym typeface="+mn-ea"/>
              </a:rPr>
              <a:t>。如果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数据库服务器在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本地计算机</a:t>
            </a:r>
            <a:r>
              <a:rPr lang="zh-CN" altLang="en-US" sz="2800">
                <a:latin typeface="+mn-ea"/>
                <a:sym typeface="+mn-ea"/>
              </a:rPr>
              <a:t>上</a:t>
            </a:r>
            <a:r>
              <a:rPr altLang="zh-CN" sz="2800">
                <a:latin typeface="+mn-ea"/>
                <a:sym typeface="+mn-ea"/>
              </a:rPr>
              <a:t>,</a:t>
            </a:r>
            <a:r>
              <a:rPr lang="zh-CN" altLang="en-US" sz="2800">
                <a:latin typeface="+mn-ea"/>
                <a:sym typeface="+mn-ea"/>
              </a:rPr>
              <a:t>主机名可以写成</a:t>
            </a:r>
            <a:r>
              <a:rPr altLang="zh-CN" sz="2800">
                <a:latin typeface="+mn-ea"/>
                <a:sym typeface="+mn-ea"/>
              </a:rPr>
              <a:t>"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localhost</a:t>
            </a:r>
            <a:r>
              <a:rPr altLang="zh-CN" sz="2800">
                <a:latin typeface="+mn-ea"/>
                <a:sym typeface="+mn-ea"/>
              </a:rPr>
              <a:t>",</a:t>
            </a:r>
            <a:r>
              <a:rPr lang="zh-CN" altLang="en-US" sz="2800">
                <a:latin typeface="+mn-ea"/>
                <a:sym typeface="+mn-ea"/>
              </a:rPr>
              <a:t>也可以写</a:t>
            </a:r>
            <a:r>
              <a:rPr altLang="zh-CN" sz="2800">
                <a:latin typeface="+mn-ea"/>
                <a:sym typeface="+mn-ea"/>
              </a:rPr>
              <a:t>IP</a:t>
            </a:r>
            <a:r>
              <a:rPr lang="zh-CN" altLang="en-US" sz="2800">
                <a:latin typeface="+mn-ea"/>
                <a:sym typeface="+mn-ea"/>
              </a:rPr>
              <a:t>地址“</a:t>
            </a:r>
            <a:r>
              <a:rPr altLang="zh-CN" sz="2800">
                <a:latin typeface="+mn-ea"/>
                <a:sym typeface="+mn-ea"/>
              </a:rPr>
              <a:t>127.0.0.1”</a:t>
            </a:r>
            <a:r>
              <a:rPr lang="zh-CN" altLang="en-US" sz="2800">
                <a:latin typeface="+mn-ea"/>
                <a:sym typeface="+mn-ea"/>
              </a:rPr>
              <a:t>。 </a:t>
            </a:r>
          </a:p>
          <a:p>
            <a:pPr algn="l"/>
            <a:endParaRPr lang="en-US" altLang="zh-CN" sz="2800">
              <a:latin typeface="+mn-ea"/>
            </a:endParaRPr>
          </a:p>
          <a:p>
            <a:pPr algn="l"/>
            <a:r>
              <a:rPr altLang="zh-CN" sz="2800">
                <a:latin typeface="+mn-ea"/>
                <a:sym typeface="+mn-ea"/>
              </a:rPr>
              <a:t>(3)</a:t>
            </a:r>
            <a:r>
              <a:rPr lang="zh-CN" altLang="en-US" sz="2800">
                <a:latin typeface="+mn-ea"/>
                <a:sym typeface="+mn-ea"/>
              </a:rPr>
              <a:t>参数“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-P&lt;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端口号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&gt;”</a:t>
            </a:r>
            <a:r>
              <a:rPr lang="zh-CN" altLang="en-US" sz="2800">
                <a:latin typeface="+mn-ea"/>
                <a:sym typeface="+mn-ea"/>
              </a:rPr>
              <a:t>用于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设置访问服务器的端口</a:t>
            </a:r>
            <a:r>
              <a:rPr lang="zh-CN" altLang="en-US" sz="2800">
                <a:latin typeface="+mn-ea"/>
                <a:sym typeface="+mn-ea"/>
              </a:rPr>
              <a:t>，注意这里为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大写字母“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P”</a:t>
            </a:r>
            <a:r>
              <a:rPr lang="zh-CN" altLang="en-US" sz="2800">
                <a:latin typeface="+mn-ea"/>
                <a:sym typeface="+mn-ea"/>
              </a:rPr>
              <a:t>。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54150"/>
            <a:ext cx="9637395" cy="450850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031388" y="1713442"/>
            <a:ext cx="8597068" cy="31705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>
                <a:latin typeface="+mn-ea"/>
                <a:sym typeface="+mn-ea"/>
              </a:rPr>
              <a:t>(4)</a:t>
            </a:r>
            <a:r>
              <a:rPr lang="zh-CN" altLang="en-US" sz="2800">
                <a:latin typeface="+mn-ea"/>
                <a:sym typeface="+mn-ea"/>
              </a:rPr>
              <a:t>参数“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-u&lt;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用户名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&gt;”</a:t>
            </a:r>
            <a:r>
              <a:rPr lang="zh-CN" altLang="en-US" sz="2800">
                <a:latin typeface="+mn-ea"/>
                <a:sym typeface="+mn-ea"/>
              </a:rPr>
              <a:t>用于设置登录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数据库服务器的用户名</a:t>
            </a:r>
            <a:r>
              <a:rPr lang="zh-CN" altLang="en-US" sz="2800">
                <a:latin typeface="+mn-ea"/>
                <a:sym typeface="+mn-ea"/>
              </a:rPr>
              <a:t>，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安装与配置完成后，会自动创建一个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root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用户</a:t>
            </a:r>
            <a:r>
              <a:rPr lang="zh-CN" altLang="en-US" sz="2800">
                <a:latin typeface="+mn-ea"/>
                <a:sym typeface="+mn-ea"/>
              </a:rPr>
              <a:t>。</a:t>
            </a:r>
          </a:p>
          <a:p>
            <a:pPr algn="l"/>
            <a:endParaRPr lang="zh-CN" altLang="en-US" sz="2800">
              <a:latin typeface="+mn-ea"/>
            </a:endParaRPr>
          </a:p>
          <a:p>
            <a:pPr algn="l"/>
            <a:r>
              <a:rPr altLang="zh-CN" sz="2800">
                <a:latin typeface="+mn-ea"/>
                <a:sym typeface="+mn-ea"/>
              </a:rPr>
              <a:t>(5)</a:t>
            </a:r>
            <a:r>
              <a:rPr lang="zh-CN" altLang="en-US" sz="2800">
                <a:latin typeface="+mn-ea"/>
                <a:sym typeface="+mn-ea"/>
              </a:rPr>
              <a:t>参数“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-p&lt;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密码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&gt;”</a:t>
            </a:r>
            <a:r>
              <a:rPr lang="zh-CN" altLang="en-US" sz="2800">
                <a:latin typeface="+mn-ea"/>
                <a:sym typeface="+mn-ea"/>
              </a:rPr>
              <a:t>用于设置登录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数据库服务器的密码，</a:t>
            </a:r>
            <a:r>
              <a:rPr altLang="zh-CN" sz="2800">
                <a:latin typeface="+mn-ea"/>
                <a:sym typeface="+mn-ea"/>
              </a:rPr>
              <a:t>-p</a:t>
            </a:r>
            <a:r>
              <a:rPr lang="zh-CN" altLang="en-US" sz="2800">
                <a:latin typeface="+mn-ea"/>
                <a:sym typeface="+mn-ea"/>
              </a:rPr>
              <a:t>后面可以不接密码，按</a:t>
            </a:r>
            <a:r>
              <a:rPr altLang="zh-CN" sz="2800">
                <a:latin typeface="+mn-ea"/>
                <a:sym typeface="+mn-ea"/>
              </a:rPr>
              <a:t>【 Enter 】</a:t>
            </a:r>
            <a:r>
              <a:rPr lang="zh-CN" altLang="en-US" sz="2800">
                <a:latin typeface="+mn-ea"/>
                <a:sym typeface="+mn-ea"/>
              </a:rPr>
              <a:t>键后系统会提示输入密码。如果要接密码，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-p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与密码之间没有空格</a:t>
            </a:r>
            <a:r>
              <a:rPr lang="zh-CN" altLang="en-US" sz="2800">
                <a:latin typeface="+mn-ea"/>
                <a:sym typeface="+mn-ea"/>
              </a:rPr>
              <a:t>。注意这里为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小写字母“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p”</a:t>
            </a:r>
            <a:r>
              <a:rPr lang="zh-CN" altLang="en-US" sz="2800">
                <a:latin typeface="+mn-ea"/>
                <a:sym typeface="+mn-ea"/>
              </a:rPr>
              <a:t>。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54150"/>
            <a:ext cx="9637395" cy="314769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031388" y="1713442"/>
            <a:ext cx="8597068" cy="23958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sym typeface="+mn-ea"/>
              </a:rPr>
              <a:t>、修改登录密码：</a:t>
            </a:r>
            <a:endParaRPr lang="en-US" altLang="zh-CN" sz="2800" b="1">
              <a:latin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在命令提示符“</a:t>
            </a:r>
            <a:r>
              <a:rPr altLang="zh-CN" sz="2800">
                <a:latin typeface="+mn-ea"/>
                <a:sym typeface="+mn-ea"/>
              </a:rPr>
              <a:t>mysql&gt;”</a:t>
            </a:r>
            <a:r>
              <a:rPr lang="zh-CN" altLang="en-US" sz="2800">
                <a:latin typeface="+mn-ea"/>
                <a:sym typeface="+mn-ea"/>
              </a:rPr>
              <a:t>后输入以下命令</a:t>
            </a:r>
            <a:r>
              <a:rPr altLang="zh-CN" sz="2800">
                <a:latin typeface="+mn-ea"/>
                <a:sym typeface="+mn-ea"/>
              </a:rPr>
              <a:t>:</a:t>
            </a:r>
            <a:endParaRPr lang="en-US" altLang="zh-CN" sz="2800">
              <a:latin typeface="+mn-ea"/>
            </a:endParaRPr>
          </a:p>
          <a:p>
            <a:pPr algn="l"/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Set password For root@localhost=</a:t>
            </a:r>
            <a:r>
              <a:rPr lang="da-DK" altLang="zh-CN" sz="2800">
                <a:solidFill>
                  <a:srgbClr val="FF0000"/>
                </a:solidFill>
                <a:sym typeface="+mn-ea"/>
              </a:rPr>
              <a:t>'123456'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en-US" altLang="zh-CN" sz="2800">
              <a:solidFill>
                <a:srgbClr val="FF0000"/>
              </a:solidFill>
              <a:latin typeface="+mn-ea"/>
            </a:endParaRPr>
          </a:p>
          <a:p>
            <a:pPr algn="l"/>
            <a:endParaRPr lang="zh-CN" altLang="en-US" sz="2800">
              <a:latin typeface="+mn-ea"/>
              <a:sym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按</a:t>
            </a:r>
            <a:r>
              <a:rPr altLang="zh-CN" sz="2800">
                <a:latin typeface="+mn-ea"/>
                <a:sym typeface="+mn-ea"/>
              </a:rPr>
              <a:t>【Enter 】</a:t>
            </a:r>
            <a:r>
              <a:rPr lang="zh-CN" altLang="en-US" sz="2800">
                <a:latin typeface="+mn-ea"/>
                <a:sym typeface="+mn-ea"/>
              </a:rPr>
              <a:t>键，执行该命令，将登录密码修改为“</a:t>
            </a:r>
            <a:r>
              <a:rPr altLang="zh-CN" sz="2800">
                <a:latin typeface="+mn-ea"/>
                <a:sym typeface="+mn-ea"/>
              </a:rPr>
              <a:t>123456”</a:t>
            </a:r>
            <a:r>
              <a:rPr lang="zh-CN" altLang="en-US" sz="2800">
                <a:latin typeface="+mn-ea"/>
                <a:sym typeface="+mn-ea"/>
              </a:rPr>
              <a:t>。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54150"/>
            <a:ext cx="9637395" cy="314769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031388" y="1713442"/>
            <a:ext cx="8597068" cy="23958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lang="zh-CN" altLang="en-US" sz="2800" b="1">
                <a:latin typeface="+mn-ea"/>
                <a:sym typeface="+mn-ea"/>
              </a:rPr>
              <a:t>修改登录密码之后再次登录数据库：</a:t>
            </a:r>
          </a:p>
          <a:p>
            <a:pPr algn="l"/>
            <a:endParaRPr lang="en-US" altLang="zh-CN" sz="2800" b="1">
              <a:latin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打开 </a:t>
            </a:r>
            <a:r>
              <a:rPr altLang="zh-CN" sz="2800">
                <a:latin typeface="+mn-ea"/>
                <a:sym typeface="+mn-ea"/>
              </a:rPr>
              <a:t>Windows </a:t>
            </a:r>
            <a:r>
              <a:rPr lang="zh-CN" altLang="en-US" sz="2800">
                <a:latin typeface="+mn-ea"/>
                <a:sym typeface="+mn-ea"/>
              </a:rPr>
              <a:t>操作系统的</a:t>
            </a:r>
            <a:r>
              <a:rPr altLang="zh-CN" sz="2800">
                <a:latin typeface="+mn-ea"/>
                <a:sym typeface="+mn-ea"/>
              </a:rPr>
              <a:t>【</a:t>
            </a:r>
            <a:r>
              <a:rPr lang="zh-CN" altLang="en-US" sz="2800">
                <a:latin typeface="+mn-ea"/>
                <a:sym typeface="+mn-ea"/>
              </a:rPr>
              <a:t>命令提示符</a:t>
            </a:r>
            <a:r>
              <a:rPr altLang="zh-CN" sz="2800">
                <a:latin typeface="+mn-ea"/>
                <a:sym typeface="+mn-ea"/>
              </a:rPr>
              <a:t>】</a:t>
            </a:r>
            <a:r>
              <a:rPr lang="zh-CN" altLang="en-US" sz="2800">
                <a:latin typeface="+mn-ea"/>
                <a:sym typeface="+mn-ea"/>
              </a:rPr>
              <a:t>窗口，在命令提示符后输入命令“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MySQL-u root -p</a:t>
            </a:r>
            <a:r>
              <a:rPr altLang="zh-CN" sz="2800">
                <a:latin typeface="+mn-ea"/>
                <a:sym typeface="+mn-ea"/>
              </a:rPr>
              <a:t>”,</a:t>
            </a:r>
          </a:p>
          <a:p>
            <a:pPr algn="l"/>
            <a:r>
              <a:rPr lang="zh-CN" altLang="en-US" sz="2800">
                <a:latin typeface="+mn-ea"/>
                <a:sym typeface="+mn-ea"/>
              </a:rPr>
              <a:t>按</a:t>
            </a:r>
            <a:r>
              <a:rPr altLang="zh-CN" sz="2800">
                <a:latin typeface="+mn-ea"/>
                <a:sym typeface="+mn-ea"/>
              </a:rPr>
              <a:t>【Enter 】</a:t>
            </a:r>
            <a:r>
              <a:rPr lang="zh-CN" altLang="en-US" sz="2800">
                <a:latin typeface="+mn-ea"/>
                <a:sym typeface="+mn-ea"/>
              </a:rPr>
              <a:t>键后，输入正确的密码，这里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输入修改后的新密码</a:t>
            </a:r>
            <a:r>
              <a:rPr lang="zh-CN" altLang="en-US" sz="2800">
                <a:latin typeface="+mn-ea"/>
                <a:sym typeface="+mn-ea"/>
              </a:rPr>
              <a:t>“</a:t>
            </a:r>
            <a:r>
              <a:rPr altLang="zh-CN" sz="2800">
                <a:latin typeface="+mn-ea"/>
                <a:sym typeface="+mn-ea"/>
              </a:rPr>
              <a:t>123456”</a:t>
            </a:r>
            <a:r>
              <a:rPr lang="zh-CN" altLang="en-US" sz="2800">
                <a:latin typeface="+mn-ea"/>
                <a:sym typeface="+mn-ea"/>
              </a:rPr>
              <a:t>，即可成功登录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54150"/>
            <a:ext cx="9637395" cy="314769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031388" y="1713442"/>
            <a:ext cx="8597068" cy="20085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endParaRPr lang="zh-CN" altLang="en-US" sz="2800">
              <a:latin typeface="+mn-ea"/>
              <a:sym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在</a:t>
            </a:r>
            <a:r>
              <a:rPr altLang="zh-CN" sz="2800">
                <a:latin typeface="+mn-ea"/>
                <a:sym typeface="+mn-ea"/>
              </a:rPr>
              <a:t>MySQL </a:t>
            </a:r>
            <a:r>
              <a:rPr lang="zh-CN" altLang="en-US" sz="2800">
                <a:latin typeface="+mn-ea"/>
                <a:sym typeface="+mn-ea"/>
              </a:rPr>
              <a:t>中，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每条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SQL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语句以半角分号“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;”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或“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\g”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结束</a:t>
            </a:r>
            <a:r>
              <a:rPr lang="zh-CN" altLang="en-US" sz="2800">
                <a:latin typeface="+mn-ea"/>
                <a:sym typeface="+mn-ea"/>
              </a:rPr>
              <a:t>，</a:t>
            </a:r>
          </a:p>
          <a:p>
            <a:pPr algn="l"/>
            <a:r>
              <a:rPr altLang="zh-CN" sz="2800">
                <a:latin typeface="+mn-ea"/>
                <a:sym typeface="+mn-ea"/>
              </a:rPr>
              <a:t>2</a:t>
            </a:r>
            <a:r>
              <a:rPr lang="zh-CN" altLang="en-US" sz="2800">
                <a:latin typeface="+mn-ea"/>
                <a:sym typeface="+mn-ea"/>
              </a:rPr>
              <a:t>种结束符的作用相同，可以按</a:t>
            </a:r>
            <a:r>
              <a:rPr altLang="zh-CN" sz="2800">
                <a:latin typeface="+mn-ea"/>
                <a:sym typeface="+mn-ea"/>
              </a:rPr>
              <a:t>【Enter】</a:t>
            </a:r>
            <a:r>
              <a:rPr lang="zh-CN" altLang="en-US" sz="2800">
                <a:latin typeface="+mn-ea"/>
                <a:sym typeface="+mn-ea"/>
              </a:rPr>
              <a:t>键来执行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的命令或</a:t>
            </a:r>
            <a:r>
              <a:rPr altLang="zh-CN" sz="2800">
                <a:latin typeface="+mn-ea"/>
                <a:sym typeface="+mn-ea"/>
              </a:rPr>
              <a:t>SQL</a:t>
            </a:r>
            <a:r>
              <a:rPr lang="zh-CN" altLang="en-US" sz="2800">
                <a:latin typeface="+mn-ea"/>
                <a:sym typeface="+mn-ea"/>
              </a:rPr>
              <a:t>语句。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247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</a:rPr>
              <a:t>CONTENTS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512019"/>
            <a:ext cx="40100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安装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MySQL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数据库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4651" y="2532586"/>
            <a:ext cx="4824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启动与终止</a:t>
            </a:r>
            <a:r>
              <a:rPr lang="en-US" altLang="zh-CN" sz="3200">
                <a:solidFill>
                  <a:srgbClr val="3CB19B"/>
                </a:solidFill>
                <a:latin typeface="思源黑体 CN Heavy" charset="0"/>
                <a:ea typeface="思源黑体 CN Heavy" pitchFamily="34" charset="-122"/>
                <a:cs typeface="思源黑体 CN Heavy" charset="0"/>
              </a:rPr>
              <a:t>MySQL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服务</a:t>
            </a: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4516436"/>
            <a:ext cx="50266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安装数据库可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视化工具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5184651" y="3527754"/>
            <a:ext cx="5241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登录与退出</a:t>
            </a:r>
            <a:r>
              <a:rPr lang="en-US" altLang="zh-CN" sz="3200">
                <a:solidFill>
                  <a:srgbClr val="3CB19B"/>
                </a:solidFill>
                <a:latin typeface="思源黑体 CN Heavy" charset="0"/>
                <a:ea typeface="思源黑体 CN Heavy" pitchFamily="34" charset="-122"/>
                <a:cs typeface="思源黑体 CN Heavy" charset="0"/>
              </a:rPr>
              <a:t>MySQL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服务器</a:t>
            </a: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11" grpId="0"/>
      <p:bldP spid="2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登录与退出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54150"/>
            <a:ext cx="9637395" cy="314769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031388" y="1713442"/>
            <a:ext cx="8597068" cy="23958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sym typeface="+mn-ea"/>
              </a:rPr>
              <a:t>3</a:t>
            </a:r>
            <a:r>
              <a:rPr lang="zh-CN" altLang="en-US" sz="2800" b="1">
                <a:latin typeface="+mn-ea"/>
                <a:sym typeface="+mn-ea"/>
              </a:rPr>
              <a:t>、退出数据库：</a:t>
            </a:r>
          </a:p>
          <a:p>
            <a:pPr algn="l"/>
            <a:endParaRPr lang="zh-CN" altLang="en-US" sz="2800" b="1">
              <a:latin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在命令提示符“</a:t>
            </a:r>
            <a:r>
              <a:rPr altLang="zh-CN" sz="2800">
                <a:latin typeface="+mn-ea"/>
                <a:sym typeface="+mn-ea"/>
              </a:rPr>
              <a:t>mysql&gt;”</a:t>
            </a:r>
            <a:r>
              <a:rPr lang="zh-CN" altLang="en-US" sz="2800">
                <a:latin typeface="+mn-ea"/>
                <a:sym typeface="+mn-ea"/>
              </a:rPr>
              <a:t>后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输入“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Quit;"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或“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Exit;”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命令即可退出</a:t>
            </a:r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的登录状态，显示“</a:t>
            </a:r>
            <a:r>
              <a:rPr altLang="zh-CN" sz="2800">
                <a:latin typeface="+mn-ea"/>
                <a:sym typeface="+mn-ea"/>
              </a:rPr>
              <a:t>Bye"</a:t>
            </a:r>
            <a:r>
              <a:rPr lang="zh-CN" altLang="en-US" sz="2800">
                <a:latin typeface="+mn-ea"/>
                <a:sym typeface="+mn-ea"/>
              </a:rPr>
              <a:t>的提示信息，并且出现“</a:t>
            </a:r>
            <a:r>
              <a:rPr altLang="zh-CN" sz="2800">
                <a:latin typeface="+mn-ea"/>
                <a:sym typeface="+mn-ea"/>
              </a:rPr>
              <a:t>C:\&gt;”</a:t>
            </a:r>
            <a:r>
              <a:rPr lang="zh-CN" altLang="en-US" sz="2800">
                <a:latin typeface="+mn-ea"/>
                <a:sym typeface="+mn-ea"/>
              </a:rPr>
              <a:t>或者“</a:t>
            </a:r>
            <a:r>
              <a:rPr altLang="zh-CN" sz="2800">
                <a:latin typeface="+mn-ea"/>
                <a:sym typeface="+mn-ea"/>
              </a:rPr>
              <a:t>C:Windowsisystem32&gt;”</a:t>
            </a:r>
            <a:r>
              <a:rPr lang="zh-CN" altLang="en-US" sz="2800">
                <a:latin typeface="+mn-ea"/>
                <a:sym typeface="+mn-ea"/>
              </a:rPr>
              <a:t>之类的命令提示符。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15582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7273508" y="2880523"/>
            <a:ext cx="2087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安装数据库</a:t>
            </a:r>
          </a:p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可视化工具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411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安装数据库可视化工具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36600" y="1361440"/>
            <a:ext cx="9637395" cy="314769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1800437"/>
            <a:ext cx="8597068" cy="12338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sym typeface="+mn-ea"/>
              </a:rPr>
              <a:t>1</a:t>
            </a:r>
            <a:r>
              <a:rPr lang="zh-CN" altLang="en-US" sz="2800" b="1">
                <a:latin typeface="+mn-ea"/>
                <a:sym typeface="+mn-ea"/>
              </a:rPr>
              <a:t>、安装</a:t>
            </a:r>
            <a:r>
              <a:rPr altLang="zh-CN" sz="2800" b="1">
                <a:latin typeface="+mn-ea"/>
                <a:sym typeface="+mn-ea"/>
              </a:rPr>
              <a:t>Navicat </a:t>
            </a:r>
            <a:r>
              <a:rPr lang="zh-CN" altLang="en-US" sz="2800" b="1">
                <a:latin typeface="+mn-ea"/>
                <a:sym typeface="+mn-ea"/>
              </a:rPr>
              <a:t>：</a:t>
            </a:r>
          </a:p>
          <a:p>
            <a:pPr algn="l"/>
            <a:endParaRPr lang="zh-CN" altLang="en-US" sz="2800" b="1">
              <a:latin typeface="+mn-ea"/>
            </a:endParaRPr>
          </a:p>
          <a:p>
            <a:pPr algn="l"/>
            <a:r>
              <a:rPr lang="zh-CN" altLang="en-US" sz="2800" spc="226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先下载软件，根据</a:t>
            </a:r>
            <a:r>
              <a:rPr altLang="zh-CN" sz="2800" spc="226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PDF</a:t>
            </a:r>
            <a:r>
              <a:rPr lang="zh-CN" altLang="en-US" sz="2800" spc="226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教程进行破解安装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411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安装数据库可视化工具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36600" y="1361440"/>
            <a:ext cx="9637395" cy="468439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1585172"/>
            <a:ext cx="8597068" cy="4591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sym typeface="+mn-ea"/>
              </a:rPr>
              <a:t>、使用</a:t>
            </a:r>
            <a:r>
              <a:rPr altLang="zh-CN" sz="2800" b="1">
                <a:latin typeface="+mn-ea"/>
                <a:sym typeface="+mn-ea"/>
              </a:rPr>
              <a:t>Navicat</a:t>
            </a:r>
            <a:r>
              <a:rPr lang="zh-CN" altLang="en-US" sz="2800" b="1">
                <a:latin typeface="+mn-ea"/>
                <a:sym typeface="+mn-ea"/>
              </a:rPr>
              <a:t>连接</a:t>
            </a:r>
            <a:r>
              <a:rPr altLang="zh-CN" sz="2800" b="1">
                <a:latin typeface="+mn-ea"/>
                <a:sym typeface="+mn-ea"/>
              </a:rPr>
              <a:t>MySQL</a:t>
            </a:r>
            <a:r>
              <a:rPr lang="zh-CN" altLang="en-US" sz="2800" b="1">
                <a:latin typeface="+mn-ea"/>
                <a:sym typeface="+mn-ea"/>
              </a:rPr>
              <a:t>数据库：</a:t>
            </a:r>
            <a:endParaRPr lang="zh-CN" altLang="en-US" sz="2800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9458" name="图片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85" y="2259093"/>
            <a:ext cx="7280656" cy="3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411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安装数据库可视化工具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36600" y="1361440"/>
            <a:ext cx="9637395" cy="492569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1585172"/>
            <a:ext cx="8597068" cy="4591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sym typeface="+mn-ea"/>
              </a:rPr>
              <a:t>、使用</a:t>
            </a:r>
            <a:r>
              <a:rPr altLang="zh-CN" sz="2800" b="1">
                <a:latin typeface="+mn-ea"/>
                <a:sym typeface="+mn-ea"/>
              </a:rPr>
              <a:t>Navicat</a:t>
            </a:r>
            <a:r>
              <a:rPr lang="zh-CN" altLang="en-US" sz="2800" b="1">
                <a:latin typeface="+mn-ea"/>
                <a:sym typeface="+mn-ea"/>
              </a:rPr>
              <a:t>连接</a:t>
            </a:r>
            <a:r>
              <a:rPr altLang="zh-CN" sz="2800" b="1">
                <a:latin typeface="+mn-ea"/>
                <a:sym typeface="+mn-ea"/>
              </a:rPr>
              <a:t>MySQL</a:t>
            </a:r>
            <a:r>
              <a:rPr lang="zh-CN" altLang="en-US" sz="2800" b="1">
                <a:latin typeface="+mn-ea"/>
                <a:sym typeface="+mn-ea"/>
              </a:rPr>
              <a:t>数据库：</a:t>
            </a:r>
            <a:endParaRPr lang="zh-CN" altLang="en-US" sz="2800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0482" name="图片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009" r="1056" b="1041"/>
          <a:stretch>
            <a:fillRect/>
          </a:stretch>
        </p:blipFill>
        <p:spPr bwMode="auto">
          <a:xfrm>
            <a:off x="2736215" y="2044065"/>
            <a:ext cx="5601335" cy="376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22631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05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6940133" y="2902113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95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05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582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151890" y="2125345"/>
            <a:ext cx="2774315" cy="76835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、启动与终止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MySQL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服务</a:t>
            </a:r>
          </a:p>
        </p:txBody>
      </p:sp>
      <p:sp>
        <p:nvSpPr>
          <p:cNvPr id="61" name="Title 6"/>
          <p:cNvSpPr txBox="1"/>
          <p:nvPr>
            <p:custDataLst>
              <p:tags r:id="rId1"/>
            </p:custDataLst>
          </p:nvPr>
        </p:nvSpPr>
        <p:spPr>
          <a:xfrm>
            <a:off x="1158240" y="4032250"/>
            <a:ext cx="2774315" cy="951865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、登录与退出</a:t>
            </a: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MySQL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服务器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151890" y="1270000"/>
            <a:ext cx="27806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、安装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MySQL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数据库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146290" y="2016125"/>
            <a:ext cx="34004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+mn-ea"/>
                <a:sym typeface="+mn-ea"/>
              </a:rPr>
              <a:t>服务管理器里启动</a:t>
            </a:r>
            <a:r>
              <a:rPr lang="en-US" altLang="zh-CN" sz="2200">
                <a:latin typeface="+mn-ea"/>
                <a:sym typeface="+mn-ea"/>
              </a:rPr>
              <a:t>/</a:t>
            </a:r>
            <a:r>
              <a:rPr lang="zh-CN" altLang="en-US" sz="2200">
                <a:latin typeface="+mn-ea"/>
                <a:sym typeface="+mn-ea"/>
              </a:rPr>
              <a:t>关闭</a:t>
            </a:r>
            <a:endParaRPr lang="zh-CN" altLang="en-US" sz="2200"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145655" y="3672205"/>
            <a:ext cx="3429000" cy="110680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sz="2200">
                <a:solidFill>
                  <a:schemeClr val="tx1"/>
                </a:solidFill>
                <a:latin typeface="+mn-ea"/>
                <a:sym typeface="+mn-ea"/>
              </a:rPr>
              <a:t>登录：</a:t>
            </a:r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MySQL -h&lt;</a:t>
            </a:r>
            <a:r>
              <a:rPr lang="zh-CN" altLang="en-US" sz="2200">
                <a:solidFill>
                  <a:schemeClr val="tx1"/>
                </a:solidFill>
                <a:latin typeface="+mn-ea"/>
                <a:sym typeface="+mn-ea"/>
              </a:rPr>
              <a:t>服务器主机名或主机地址</a:t>
            </a:r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&gt;-P&lt;</a:t>
            </a:r>
            <a:r>
              <a:rPr lang="zh-CN" altLang="en-US" sz="2200">
                <a:solidFill>
                  <a:schemeClr val="tx1"/>
                </a:solidFill>
                <a:latin typeface="+mn-ea"/>
                <a:sym typeface="+mn-ea"/>
              </a:rPr>
              <a:t>端口号</a:t>
            </a:r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&gt;-u&lt;</a:t>
            </a:r>
            <a:r>
              <a:rPr lang="zh-CN" altLang="en-US" sz="2200">
                <a:solidFill>
                  <a:schemeClr val="tx1"/>
                </a:solidFill>
                <a:latin typeface="+mn-ea"/>
                <a:sym typeface="+mn-ea"/>
              </a:rPr>
              <a:t>用户名</a:t>
            </a:r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&gt;-p&lt;</a:t>
            </a:r>
            <a:r>
              <a:rPr lang="zh-CN" altLang="en-US" sz="2200">
                <a:solidFill>
                  <a:schemeClr val="tx1"/>
                </a:solidFill>
                <a:latin typeface="+mn-ea"/>
                <a:sym typeface="+mn-ea"/>
              </a:rPr>
              <a:t>密码</a:t>
            </a:r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&gt;</a:t>
            </a:r>
            <a:endParaRPr lang="en-US" alt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145655" y="4968240"/>
            <a:ext cx="34417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Quit;</a:t>
            </a:r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</a:t>
            </a:r>
            <a:r>
              <a:rPr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Exit</a:t>
            </a:r>
            <a:r>
              <a:rPr 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158990" y="2664460"/>
            <a:ext cx="3402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Net Stop[</a:t>
            </a:r>
            <a:r>
              <a:rPr lang="zh-CN" altLang="en-US" sz="2200">
                <a:solidFill>
                  <a:schemeClr val="tx1"/>
                </a:solidFill>
                <a:latin typeface="+mn-ea"/>
                <a:sym typeface="+mn-ea"/>
              </a:rPr>
              <a:t>服务名称</a:t>
            </a:r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]</a:t>
            </a:r>
            <a:endParaRPr lang="zh-CN" altLang="zh-CN" sz="2200">
              <a:solidFill>
                <a:schemeClr val="tx1"/>
              </a:solidFill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5" name="右箭头 84"/>
          <p:cNvSpPr/>
          <p:nvPr/>
        </p:nvSpPr>
        <p:spPr>
          <a:xfrm>
            <a:off x="5256530" y="2304415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右箭头 86"/>
          <p:cNvSpPr/>
          <p:nvPr/>
        </p:nvSpPr>
        <p:spPr>
          <a:xfrm>
            <a:off x="5256530" y="427482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1151890" y="5256530"/>
            <a:ext cx="2774315" cy="951865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、安装数据库可视化工具</a:t>
            </a:r>
            <a:endParaRPr altLang="zh-CN" sz="2200" spc="137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62800" y="5778500"/>
            <a:ext cx="34417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Navicat Premium</a:t>
            </a:r>
          </a:p>
        </p:txBody>
      </p:sp>
      <p:sp>
        <p:nvSpPr>
          <p:cNvPr id="43" name="右箭头 42"/>
          <p:cNvSpPr/>
          <p:nvPr/>
        </p:nvSpPr>
        <p:spPr>
          <a:xfrm>
            <a:off x="5256530" y="548005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7" grpId="0" bldLvl="0" animBg="1"/>
      <p:bldP spid="61" grpId="0" bldLvl="0" animBg="1"/>
      <p:bldP spid="64" grpId="0" bldLvl="0" animBg="1"/>
      <p:bldP spid="66" grpId="0" bldLvl="0" animBg="1"/>
      <p:bldP spid="67" grpId="0" bldLvl="0" animBg="1"/>
      <p:bldP spid="69" grpId="0" bldLvl="0" animBg="1"/>
      <p:bldP spid="70" grpId="0" bldLvl="0" animBg="1"/>
      <p:bldP spid="85" grpId="0" bldLvl="0" animBg="1"/>
      <p:bldP spid="87" grpId="0" bldLvl="0" animBg="1"/>
      <p:bldP spid="2" grpId="0" bldLvl="0" animBg="1"/>
      <p:bldP spid="3" grpId="0" bldLvl="0" animBg="1"/>
      <p:bldP spid="4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10600030101010101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3603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582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课前回顾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163955" y="2232025"/>
            <a:ext cx="277431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MySQL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的特点</a:t>
            </a:r>
          </a:p>
        </p:txBody>
      </p:sp>
      <p:sp>
        <p:nvSpPr>
          <p:cNvPr id="54" name="Title 6"/>
          <p:cNvSpPr txBox="1"/>
          <p:nvPr>
            <p:custDataLst>
              <p:tags r:id="rId1"/>
            </p:custDataLst>
          </p:nvPr>
        </p:nvSpPr>
        <p:spPr>
          <a:xfrm>
            <a:off x="1151890" y="4176395"/>
            <a:ext cx="335280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、数据库中的基本概念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151890" y="1270000"/>
            <a:ext cx="27806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MySQL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的发展过程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754818" y="28079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sz="2200">
                <a:solidFill>
                  <a:schemeClr val="tx1"/>
                </a:solidFill>
                <a:latin typeface="+mn-ea"/>
                <a:sym typeface="+mn-ea"/>
              </a:rPr>
              <a:t>数据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8" name="右箭头 57"/>
          <p:cNvSpPr/>
          <p:nvPr/>
        </p:nvSpPr>
        <p:spPr>
          <a:xfrm>
            <a:off x="4824611" y="424815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754818" y="35017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sz="2200">
                <a:solidFill>
                  <a:schemeClr val="tx1"/>
                </a:solidFill>
                <a:latin typeface="+mn-ea"/>
                <a:sym typeface="+mn-ea"/>
              </a:rPr>
              <a:t>数据库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754818" y="5583171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310243" y="280459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754818" y="41955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数据库管理系统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754818" y="48893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数据库类型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310243" y="3499742"/>
            <a:ext cx="237735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+mn-ea"/>
                <a:sym typeface="+mn-ea"/>
              </a:rPr>
              <a:t>主键与外键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310243" y="4194894"/>
            <a:ext cx="2377350" cy="430887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+mn-ea"/>
                <a:sym typeface="+mn-ea"/>
              </a:rPr>
              <a:t>对</a:t>
            </a:r>
            <a:r>
              <a:rPr lang="zh-CN" altLang="en-US" sz="2200" dirty="0" smtClean="0">
                <a:solidFill>
                  <a:schemeClr val="tx1"/>
                </a:solidFill>
                <a:latin typeface="+mn-ea"/>
                <a:sym typeface="+mn-ea"/>
              </a:rPr>
              <a:t>关系的限定</a:t>
            </a:r>
            <a:endParaRPr lang="zh-CN" altLang="en-US" sz="22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310243" y="4891038"/>
            <a:ext cx="237735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 dirty="0" smtClean="0">
                <a:solidFill>
                  <a:schemeClr val="tx1"/>
                </a:solidFill>
                <a:latin typeface="+mn-ea"/>
                <a:sym typeface="+mn-ea"/>
              </a:rPr>
              <a:t>完整性约束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310243" y="5586191"/>
            <a:ext cx="237735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 dirty="0" smtClean="0">
                <a:solidFill>
                  <a:schemeClr val="tx1"/>
                </a:solidFill>
                <a:latin typeface="+mn-ea"/>
                <a:sym typeface="+mn-ea"/>
              </a:rPr>
              <a:t>关系运算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59" grpId="0" bldLvl="0" animBg="1"/>
      <p:bldP spid="60" grpId="0" bldLvl="0" animBg="1"/>
      <p:bldP spid="62" grpId="0" bldLvl="0" animBg="1"/>
      <p:bldP spid="63" grpId="0" bldLvl="0" animBg="1"/>
      <p:bldP spid="65" grpId="0" bldLvl="0" animBg="1"/>
      <p:bldP spid="66" grpId="0" bldLvl="0" animBg="1"/>
      <p:bldP spid="68" grpId="0" bldLvl="0" animBg="1"/>
      <p:bldP spid="70" grpId="0" bldLvl="0" animBg="1"/>
      <p:bldP spid="7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33877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91845" y="1776095"/>
            <a:ext cx="9446260" cy="37242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2303992"/>
            <a:ext cx="8597068" cy="291338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Windows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平台下安装与配置</a:t>
            </a:r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MySQL8.0</a:t>
            </a:r>
          </a:p>
          <a:p>
            <a:pPr algn="just" eaLnBrk="1" hangingPunct="1">
              <a:lnSpc>
                <a:spcPct val="130000"/>
              </a:lnSpc>
            </a:pPr>
            <a:endParaRPr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安装教程：</a:t>
            </a:r>
            <a:r>
              <a:rPr altLang="zh-CN" sz="2800">
                <a:latin typeface="+mn-ea"/>
                <a:sym typeface="+mn-ea"/>
              </a:rPr>
              <a:t>https://blog.csdn.net/liangzixx/article/details/110119279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6940133" y="2902113"/>
            <a:ext cx="26257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启动与终止</a:t>
            </a:r>
          </a:p>
          <a:p>
            <a:pPr algn="ct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45649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355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启动与终止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21130"/>
            <a:ext cx="9446260" cy="446722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32353" y="1529927"/>
            <a:ext cx="8597068" cy="40786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 b="1">
                <a:latin typeface="+mn-ea"/>
                <a:sym typeface="+mn-ea"/>
              </a:rPr>
              <a:t>Windows</a:t>
            </a:r>
            <a:r>
              <a:rPr lang="zh-CN" altLang="en-US" sz="2800" b="1">
                <a:latin typeface="+mn-ea"/>
                <a:sym typeface="+mn-ea"/>
              </a:rPr>
              <a:t>平台下启动</a:t>
            </a:r>
            <a:r>
              <a:rPr altLang="zh-CN" sz="2800" b="1">
                <a:latin typeface="+mn-ea"/>
                <a:sym typeface="+mn-ea"/>
              </a:rPr>
              <a:t>MySQL</a:t>
            </a:r>
            <a:r>
              <a:rPr lang="zh-CN" altLang="en-US" sz="2800" b="1">
                <a:latin typeface="+mn-ea"/>
                <a:sym typeface="+mn-ea"/>
              </a:rPr>
              <a:t>服务：</a:t>
            </a:r>
            <a:endParaRPr lang="en-US" altLang="zh-CN" sz="2800" b="1">
              <a:latin typeface="+mn-ea"/>
            </a:endParaRPr>
          </a:p>
          <a:p>
            <a:pPr algn="l"/>
            <a:endParaRPr lang="en-US" altLang="zh-CN" sz="2800" b="1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>
                <a:latin typeface="+mn-ea"/>
                <a:sym typeface="+mn-ea"/>
              </a:rPr>
              <a:t> 按组合键【Win+R】打开【运行】对话框，在该对话框的文本框中输入命令“Services.msc”，然后单击【确定】按钮，打开【服务】窗口；</a:t>
            </a:r>
            <a:endParaRPr lang="zh-CN" altLang="en-US" sz="2800" b="1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>
                <a:latin typeface="+mn-ea"/>
                <a:sym typeface="+mn-ea"/>
              </a:rPr>
              <a:t> 找到“</a:t>
            </a:r>
            <a:r>
              <a:rPr altLang="zh-CN" sz="2800" b="1">
                <a:latin typeface="+mn-ea"/>
                <a:sym typeface="+mn-ea"/>
              </a:rPr>
              <a:t>mysql80”</a:t>
            </a:r>
            <a:r>
              <a:rPr lang="zh-CN" altLang="en-US" sz="2800" b="1">
                <a:latin typeface="+mn-ea"/>
                <a:sym typeface="+mn-ea"/>
              </a:rPr>
              <a:t>服务，双击打开此服务操作页面，进行启动和停止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1700" y="374820"/>
            <a:ext cx="3660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启动与终止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" y="1525270"/>
            <a:ext cx="9770745" cy="4435475"/>
          </a:xfrm>
          <a:prstGeom prst="rect">
            <a:avLst/>
          </a:prstGeom>
        </p:spPr>
      </p:pic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60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启动与终止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685925"/>
            <a:ext cx="9446260" cy="301434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212363" y="1886797"/>
            <a:ext cx="8597068" cy="23958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 b="1">
                <a:latin typeface="+mn-ea"/>
                <a:sym typeface="+mn-ea"/>
              </a:rPr>
              <a:t>Windows</a:t>
            </a:r>
            <a:r>
              <a:rPr lang="zh-CN" altLang="en-US" sz="2800" b="1">
                <a:latin typeface="+mn-ea"/>
                <a:sym typeface="+mn-ea"/>
              </a:rPr>
              <a:t>平台下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使用命令</a:t>
            </a:r>
            <a:r>
              <a:rPr lang="zh-CN" altLang="en-US" sz="2800" b="1">
                <a:latin typeface="+mn-ea"/>
                <a:sym typeface="+mn-ea"/>
              </a:rPr>
              <a:t>启动</a:t>
            </a:r>
            <a:r>
              <a:rPr altLang="zh-CN" sz="2800" b="1">
                <a:latin typeface="+mn-ea"/>
                <a:sym typeface="+mn-ea"/>
              </a:rPr>
              <a:t>MySQL</a:t>
            </a:r>
            <a:r>
              <a:rPr lang="zh-CN" altLang="en-US" sz="2800" b="1">
                <a:latin typeface="+mn-ea"/>
                <a:sym typeface="+mn-ea"/>
              </a:rPr>
              <a:t>服务：</a:t>
            </a:r>
            <a:endParaRPr lang="en-US" altLang="zh-CN" sz="2800" b="1">
              <a:latin typeface="+mn-ea"/>
            </a:endParaRPr>
          </a:p>
          <a:p>
            <a:pPr algn="l"/>
            <a:endParaRPr lang="en-US" altLang="zh-CN" sz="2800" b="1">
              <a:latin typeface="+mn-ea"/>
            </a:endParaRPr>
          </a:p>
          <a:p>
            <a:pPr algn="l"/>
            <a:r>
              <a:rPr lang="zh-CN" altLang="en-US" sz="2800" b="1">
                <a:latin typeface="+mn-ea"/>
                <a:sym typeface="+mn-ea"/>
              </a:rPr>
              <a:t>启动：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Net Stop [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服务名称</a:t>
            </a: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]</a:t>
            </a:r>
            <a:endParaRPr lang="en-US" altLang="zh-CN" sz="28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也可以在命令行提示符后直接输入以下命令：</a:t>
            </a:r>
            <a:endParaRPr lang="en-US" altLang="zh-CN" sz="2800">
              <a:latin typeface="+mn-ea"/>
            </a:endParaRPr>
          </a:p>
          <a:p>
            <a:pPr algn="l"/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Net Start</a:t>
            </a:r>
          </a:p>
          <a:p>
            <a:pPr algn="l">
              <a:buClrTx/>
              <a:buSzTx/>
              <a:buFontTx/>
            </a:pPr>
            <a:r>
              <a:rPr altLang="zh-CN" sz="2800" b="1">
                <a:solidFill>
                  <a:srgbClr val="FF0000"/>
                </a:solidFill>
                <a:latin typeface="+mn-ea"/>
                <a:sym typeface="+mn-ea"/>
              </a:rPr>
              <a:t>Net Start MySQL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IyZDE4MTIxYmMwZjJhMWMzZmU4OTU2MTg5OGJjNGQifQ=="/>
  <p:tag name="KSO_WPP_MARK_KEY" val="c3377b84-114e-4bd9-aeaf-06757c08a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205,&quot;width&quot;:17010.0015748031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1286</Words>
  <Application>Microsoft Office PowerPoint</Application>
  <PresentationFormat>自定义</PresentationFormat>
  <Paragraphs>194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宋体</vt:lpstr>
      <vt:lpstr>Calibri</vt:lpstr>
      <vt:lpstr>方正粗黑宋简体</vt:lpstr>
      <vt:lpstr>微软雅黑</vt:lpstr>
      <vt:lpstr>锐字锐线梦想黑简1.0</vt:lpstr>
      <vt:lpstr>思源黑体 CN Heavy</vt:lpstr>
      <vt:lpstr>Haettenschweiler</vt:lpstr>
      <vt:lpstr>Segoe UI</vt:lpstr>
      <vt:lpstr>Impact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May</cp:lastModifiedBy>
  <cp:revision>496</cp:revision>
  <dcterms:created xsi:type="dcterms:W3CDTF">2016-01-27T00:56:00Z</dcterms:created>
  <dcterms:modified xsi:type="dcterms:W3CDTF">2023-09-17T15:27:37Z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2DB02121714048169C3A75BBCC7435B2</vt:lpwstr>
  </property>
</Properties>
</file>