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603" r:id="rId2"/>
    <p:sldId id="258" r:id="rId3"/>
    <p:sldId id="259" r:id="rId4"/>
    <p:sldId id="510" r:id="rId5"/>
    <p:sldId id="462" r:id="rId6"/>
    <p:sldId id="463" r:id="rId7"/>
    <p:sldId id="464" r:id="rId8"/>
    <p:sldId id="544" r:id="rId9"/>
    <p:sldId id="466" r:id="rId10"/>
    <p:sldId id="538" r:id="rId11"/>
    <p:sldId id="513" r:id="rId12"/>
    <p:sldId id="557" r:id="rId13"/>
    <p:sldId id="266" r:id="rId14"/>
    <p:sldId id="540" r:id="rId15"/>
    <p:sldId id="541" r:id="rId16"/>
    <p:sldId id="542" r:id="rId17"/>
    <p:sldId id="566" r:id="rId18"/>
    <p:sldId id="597" r:id="rId19"/>
    <p:sldId id="598" r:id="rId20"/>
    <p:sldId id="593" r:id="rId21"/>
    <p:sldId id="543" r:id="rId22"/>
    <p:sldId id="604" r:id="rId23"/>
    <p:sldId id="287" r:id="rId24"/>
  </p:sldIdLst>
  <p:sldSz cx="10801350" cy="6480175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Haettenschweiler" panose="020B0706040902060204" pitchFamily="34" charset="0"/>
      <p:regular r:id="rId32"/>
    </p:embeddedFont>
    <p:embeddedFont>
      <p:font typeface="Impact" panose="020B0806030902050204" pitchFamily="34" charset="0"/>
      <p:regular r:id="rId33"/>
    </p:embeddedFont>
    <p:embeddedFont>
      <p:font typeface="方正粗黑宋简体" panose="02010600030101010101" charset="-122"/>
      <p:regular r:id="rId34"/>
    </p:embeddedFont>
    <p:embeddedFont>
      <p:font typeface="锐字锐线梦想黑简1.0" panose="02010600030101010101" charset="-122"/>
      <p:regular r:id="rId35"/>
    </p:embeddedFont>
    <p:embeddedFont>
      <p:font typeface="黑体" panose="02010609060101010101" pitchFamily="49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603"/>
            <p14:sldId id="258"/>
            <p14:sldId id="259"/>
            <p14:sldId id="510"/>
            <p14:sldId id="462"/>
            <p14:sldId id="463"/>
            <p14:sldId id="464"/>
            <p14:sldId id="544"/>
            <p14:sldId id="466"/>
            <p14:sldId id="538"/>
            <p14:sldId id="513"/>
            <p14:sldId id="557"/>
            <p14:sldId id="266"/>
            <p14:sldId id="540"/>
            <p14:sldId id="541"/>
            <p14:sldId id="542"/>
            <p14:sldId id="566"/>
            <p14:sldId id="597"/>
            <p14:sldId id="598"/>
            <p14:sldId id="593"/>
            <p14:sldId id="543"/>
            <p14:sldId id="604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86">
          <p15:clr>
            <a:srgbClr val="A4A3A4"/>
          </p15:clr>
        </p15:guide>
        <p15:guide id="2" pos="35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3" autoAdjust="0"/>
    <p:restoredTop sz="85507" autoAdjust="0"/>
  </p:normalViewPr>
  <p:slideViewPr>
    <p:cSldViewPr>
      <p:cViewPr varScale="1">
        <p:scale>
          <a:sx n="81" d="100"/>
          <a:sy n="81" d="100"/>
        </p:scale>
        <p:origin x="90" y="354"/>
      </p:cViewPr>
      <p:guideLst>
        <p:guide orient="horz" pos="2086"/>
        <p:guide pos="3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dai-ci - mao</a:t>
            </a:r>
          </a:p>
          <a:p>
            <a:r>
              <a:rPr lang="en-US" altLang="zh-CN">
                <a:sym typeface="+mn-ea"/>
              </a:rPr>
              <a:t>插入数据精度大于实际精度，会出现精确性误差的问题</a:t>
            </a:r>
            <a:endParaRPr lang="en-US" altLang="zh-CN"/>
          </a:p>
          <a:p>
            <a:endParaRPr lang="en-US" altLang="zh-CN"/>
          </a:p>
          <a:p>
            <a:r>
              <a:rPr>
                <a:sym typeface="+mn-ea"/>
              </a:rPr>
              <a:t>float占4bytes，double占8bytes</a:t>
            </a:r>
          </a:p>
          <a:p>
            <a:r>
              <a:rPr lang="zh-CN" altLang="en-US"/>
              <a:t>一个byte由8bits所组成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dai-ci - mao</a:t>
            </a:r>
          </a:p>
          <a:p>
            <a:r>
              <a:rPr lang="en-US" altLang="zh-CN">
                <a:sym typeface="+mn-ea"/>
              </a:rPr>
              <a:t>插入数据精度大于实际精度，会出现精确性误差的问题</a:t>
            </a:r>
            <a:endParaRPr lang="en-US" altLang="zh-CN"/>
          </a:p>
          <a:p>
            <a:endParaRPr lang="en-US" altLang="zh-CN"/>
          </a:p>
          <a:p>
            <a:r>
              <a:rPr>
                <a:sym typeface="+mn-ea"/>
              </a:rPr>
              <a:t>float占4bytes，double占8bytes</a:t>
            </a:r>
          </a:p>
          <a:p>
            <a:r>
              <a:rPr lang="zh-CN" altLang="en-US"/>
              <a:t>一个byte由8bits所组成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dai-ci - mao</a:t>
            </a:r>
          </a:p>
          <a:p>
            <a:r>
              <a:rPr lang="en-US" altLang="zh-CN">
                <a:sym typeface="+mn-ea"/>
              </a:rPr>
              <a:t>插入数据精度大于实际精度，会出现精确性误差的问题</a:t>
            </a:r>
            <a:endParaRPr lang="en-US" altLang="zh-CN"/>
          </a:p>
          <a:p>
            <a:endParaRPr lang="en-US" altLang="zh-CN"/>
          </a:p>
          <a:p>
            <a:r>
              <a:rPr>
                <a:sym typeface="+mn-ea"/>
              </a:rPr>
              <a:t>float占4bytes，double占8bytes</a:t>
            </a:r>
          </a:p>
          <a:p>
            <a:r>
              <a:rPr lang="zh-CN" altLang="en-US"/>
              <a:t>一个byte由8bits所组成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运用本节课所学知识分析出版社信息表和图书信息表（课本P45页）两个表的字段类型和长度，以及约束条件，写在作业纸上上交给学委，并拍照传到QQ群里，命名方式为班级_学号_姓名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上节课我们学习了什么是数据库和数据库的基本概念以及</a:t>
            </a:r>
            <a:endParaRPr lang="zh-CN" altLang="en-US"/>
          </a:p>
          <a:p>
            <a:r>
              <a:rPr lang="zh-CN" altLang="en-US">
                <a:sym typeface="+mn-ea"/>
              </a:rPr>
              <a:t>如何安装数据库和可视化工具，这节课我们来学习一下如何使用可视化工具创建数据库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在学习使用可视化工具创建数据库之前，我们需要先了解一下什么是数据库的基本类型，数据库的基本类型有哪里，如何为字段选择合适的数据类型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引言：</a:t>
            </a:r>
            <a:endParaRPr lang="zh-CN" altLang="en-US"/>
          </a:p>
          <a:p>
            <a:r>
              <a:rPr lang="zh-CN" altLang="en-US">
                <a:sym typeface="+mn-ea"/>
              </a:rPr>
              <a:t>数据库是由数据表组成的，数据表是由数据字段组成的，</a:t>
            </a:r>
            <a:endParaRPr lang="zh-CN" altLang="en-US"/>
          </a:p>
          <a:p>
            <a:r>
              <a:rPr lang="zh-CN" altLang="en-US">
                <a:sym typeface="+mn-ea"/>
              </a:rPr>
              <a:t>每一列称为字段或属性，表中的行称为记录</a:t>
            </a:r>
            <a:endParaRPr lang="en-US" altLang="zh-CN"/>
          </a:p>
          <a:p>
            <a:r>
              <a:rPr lang="zh-CN" altLang="en-US">
                <a:sym typeface="+mn-ea"/>
              </a:rPr>
              <a:t>每个字段有不同的数据类型，指定数据类型之后才能插入数据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在前端中该数据表的字段类型应该怎么选择</a:t>
            </a:r>
            <a:r>
              <a:rPr lang="en-US" altLang="zh-CN"/>
              <a:t>---</a:t>
            </a:r>
            <a:r>
              <a:rPr lang="zh-CN" altLang="en-US"/>
              <a:t>好不错，那么我们接下来学习一下数据库的字段类型，就知道这个表在数据库中该怎么选择了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根据实际需要选择满足应用的最小存储类型，节约存储，提高表的操作效率； </a:t>
            </a:r>
            <a:endParaRPr lang="zh-CN" altLang="en-US">
              <a:latin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/>
              <a:t>int</a:t>
            </a:r>
            <a:r>
              <a:rPr lang="zh-CN" altLang="en-US"/>
              <a:t>型最好不要设置长度，不然超出会报错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dai-ci - mao</a:t>
            </a:r>
          </a:p>
          <a:p>
            <a:r>
              <a:rPr lang="en-US" altLang="zh-CN">
                <a:sym typeface="+mn-ea"/>
              </a:rPr>
              <a:t>插入数据精度大于实际精度，会出现精确性误差的问题</a:t>
            </a:r>
            <a:endParaRPr lang="en-US" altLang="zh-CN"/>
          </a:p>
          <a:p>
            <a:endParaRPr lang="en-US" altLang="zh-CN"/>
          </a:p>
          <a:p>
            <a:r>
              <a:rPr>
                <a:sym typeface="+mn-ea"/>
              </a:rPr>
              <a:t>float占4bytes，double占8bytes</a:t>
            </a:r>
          </a:p>
          <a:p>
            <a:r>
              <a:rPr lang="zh-CN" altLang="en-US"/>
              <a:t>一个byte由8bits所组成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dai-ci - mao</a:t>
            </a:r>
          </a:p>
          <a:p>
            <a:r>
              <a:rPr lang="en-US" altLang="zh-CN">
                <a:sym typeface="+mn-ea"/>
              </a:rPr>
              <a:t>插入数据精度大于实际精度，会出现精确性误差的问题</a:t>
            </a:r>
            <a:endParaRPr lang="en-US" altLang="zh-CN"/>
          </a:p>
          <a:p>
            <a:endParaRPr lang="en-US" altLang="zh-CN"/>
          </a:p>
          <a:p>
            <a:r>
              <a:rPr>
                <a:sym typeface="+mn-ea"/>
              </a:rPr>
              <a:t>float占4bytes，double占8bytes</a:t>
            </a:r>
          </a:p>
          <a:p>
            <a:r>
              <a:rPr lang="zh-CN" altLang="en-US"/>
              <a:t>一个byte由8bits所组成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n:</a:t>
            </a:r>
            <a:r>
              <a:rPr lang="zh-CN" altLang="en-US"/>
              <a:t>代表存储的最大字符数</a:t>
            </a:r>
            <a:r>
              <a:rPr lang="en-US" altLang="zh-CN"/>
              <a:t> 24-32</a:t>
            </a:r>
            <a:r>
              <a:rPr lang="zh-CN" altLang="en-US"/>
              <a:t>字号</a:t>
            </a:r>
          </a:p>
          <a:p>
            <a:r>
              <a:rPr lang="en-US" altLang="zh-CN"/>
              <a:t>char</a:t>
            </a:r>
            <a:r>
              <a:rPr lang="zh-CN" altLang="en-US"/>
              <a:t>存储的时候会自动补充空格，取出显示的时候会自动删除尾部空格</a:t>
            </a:r>
          </a:p>
          <a:p>
            <a:r>
              <a:rPr lang="zh-CN" altLang="en-US"/>
              <a:t>在mysql“严格模式下”，</a:t>
            </a:r>
            <a:r>
              <a:rPr lang="en-US" altLang="zh-CN"/>
              <a:t>char</a:t>
            </a:r>
            <a:r>
              <a:rPr lang="zh-CN" altLang="en-US"/>
              <a:t>字段长度大于4会报错，非”严格模式“下，超出长度的部分会不保存；</a:t>
            </a:r>
          </a:p>
          <a:p>
            <a:r>
              <a:rPr lang="zh-CN" altLang="en-US"/>
              <a:t>比如说需要插入</a:t>
            </a:r>
            <a:r>
              <a:rPr lang="en-US" altLang="zh-CN"/>
              <a:t> </a:t>
            </a:r>
            <a:r>
              <a:rPr lang="zh-CN" altLang="en-US"/>
              <a:t>电脑号码，固定</a:t>
            </a:r>
            <a:r>
              <a:rPr lang="en-US" altLang="zh-CN"/>
              <a:t>11</a:t>
            </a:r>
            <a:r>
              <a:rPr lang="zh-CN" altLang="en-US"/>
              <a:t>位</a:t>
            </a:r>
            <a:r>
              <a:rPr lang="en-US" altLang="zh-CN"/>
              <a:t>           </a:t>
            </a:r>
            <a:r>
              <a:rPr lang="zh-CN" altLang="en-US"/>
              <a:t>一般我们就选择</a:t>
            </a:r>
            <a:r>
              <a:rPr lang="en-US" altLang="zh-CN"/>
              <a:t>char</a:t>
            </a:r>
          </a:p>
          <a:p>
            <a:r>
              <a:rPr lang="en-US" altLang="zh-CN"/>
              <a:t>https://blog.csdn.net/weixin_45726569/article/details/122949977?utm_medium=distribute.pc_relevant.none-task-blog-2~default~baidujs_baidulandingword~default-4-122949977-blog-50679250.pc_relevant_scanpaymentv1&amp;spm=1001.2101.3001.4242.3&amp;utm_relevant_index=7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file:///F:\&#25105;&#22270;&#32593;\&#25945;&#32946;&#19982;&#22521;&#35757;\&#25945;&#32946;\&#32431;&#38899;&#20048;-&#23567;&#26143;&#26143;.wav" TargetMode="External"/><Relationship Id="rId7" Type="http://schemas.openxmlformats.org/officeDocument/2006/relationships/image" Target="../media/image2.jpe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7617" y="1727527"/>
            <a:ext cx="73533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第二章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创建与操作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数据库和数据表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数据库应用技术</a:t>
            </a:r>
            <a:endParaRPr lang="en-US" altLang="zh-CN" sz="2800">
              <a:latin typeface="方正粗黑宋简体" panose="02000000000000000000" pitchFamily="2" charset="-122"/>
              <a:ea typeface="方正粗黑宋简体" panose="02000000000000000000" pitchFamily="2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65412" y="982338"/>
            <a:ext cx="9378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+mn-ea"/>
              </a:rPr>
              <a:t>3</a:t>
            </a:r>
            <a:r>
              <a:rPr lang="zh-CN" altLang="en-US" sz="2800" b="1">
                <a:latin typeface="+mn-ea"/>
              </a:rPr>
              <a:t>、日期时间类型</a:t>
            </a:r>
            <a:r>
              <a:rPr lang="en-US" altLang="zh-CN" sz="2800">
                <a:latin typeface="+mn-ea"/>
              </a:rPr>
              <a:t>:</a:t>
            </a:r>
          </a:p>
          <a:p>
            <a:endParaRPr lang="en-US" altLang="zh-CN" sz="2800" b="1">
              <a:latin typeface="+mn-ea"/>
            </a:endParaRPr>
          </a:p>
          <a:p>
            <a:r>
              <a:rPr lang="zh-CN" altLang="en-US" sz="2200">
                <a:latin typeface="+mn-ea"/>
              </a:rPr>
              <a:t>表示日期和时间，</a:t>
            </a:r>
            <a:r>
              <a:rPr lang="en-US" altLang="zh-CN" sz="2200">
                <a:solidFill>
                  <a:srgbClr val="FF0000"/>
                </a:solidFill>
                <a:latin typeface="+mn-ea"/>
              </a:rPr>
              <a:t>date,time,datetime,timestamp</a:t>
            </a:r>
            <a:r>
              <a:rPr lang="zh-CN" altLang="en-US" sz="2200">
                <a:solidFill>
                  <a:srgbClr val="FF0000"/>
                </a:solidFill>
                <a:latin typeface="+mn-ea"/>
              </a:rPr>
              <a:t> </a:t>
            </a:r>
            <a:endParaRPr lang="en-US" altLang="zh-CN" sz="2200">
              <a:solidFill>
                <a:srgbClr val="FF0000"/>
              </a:solidFill>
              <a:latin typeface="+mn-ea"/>
            </a:endParaRPr>
          </a:p>
          <a:p>
            <a:endParaRPr lang="en-US" altLang="zh-CN" sz="2200">
              <a:latin typeface="+mn-ea"/>
            </a:endParaRPr>
          </a:p>
          <a:p>
            <a:r>
              <a:rPr lang="zh-CN" altLang="en-US" sz="2200">
                <a:latin typeface="+mn-ea"/>
              </a:rPr>
              <a:t>时间范围小，用</a:t>
            </a:r>
            <a:r>
              <a:rPr lang="en-US" altLang="zh-CN" sz="2200">
                <a:latin typeface="+mn-ea"/>
              </a:rPr>
              <a:t>datetime</a:t>
            </a:r>
            <a:r>
              <a:rPr lang="zh-CN" altLang="en-US" sz="2200">
                <a:latin typeface="+mn-ea"/>
              </a:rPr>
              <a:t> </a:t>
            </a:r>
            <a:endParaRPr lang="en-US" altLang="zh-CN" sz="2200">
              <a:latin typeface="+mn-ea"/>
            </a:endParaRPr>
          </a:p>
          <a:p>
            <a:r>
              <a:rPr lang="zh-CN" altLang="en-US" sz="2200">
                <a:latin typeface="+mn-ea"/>
              </a:rPr>
              <a:t>不同时区的用户使用，</a:t>
            </a:r>
            <a:r>
              <a:rPr lang="zh-CN" altLang="en-US" sz="2200">
                <a:latin typeface="+mn-ea"/>
                <a:sym typeface="+mn-ea"/>
              </a:rPr>
              <a:t>与实际时区相对应，</a:t>
            </a:r>
            <a:r>
              <a:rPr lang="zh-CN" altLang="en-US" sz="2200">
                <a:latin typeface="+mn-ea"/>
              </a:rPr>
              <a:t>使用</a:t>
            </a:r>
            <a:r>
              <a:rPr lang="en-US" altLang="zh-CN" sz="2200">
                <a:latin typeface="+mn-ea"/>
              </a:rPr>
              <a:t>timestamp</a:t>
            </a:r>
          </a:p>
          <a:p>
            <a:endParaRPr lang="en-US" altLang="zh-CN" sz="2400">
              <a:latin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29" y="3429215"/>
            <a:ext cx="10158702" cy="2673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cover dir="d"/>
      </p:transition>
    </mc:Choice>
    <mc:Fallback xmlns="">
      <p:transition spd="slow" advClick="0" advTm="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5" name="TextBox 4"/>
          <p:cNvSpPr txBox="1"/>
          <p:nvPr/>
        </p:nvSpPr>
        <p:spPr>
          <a:xfrm>
            <a:off x="6940133" y="2902113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分析确定数据表的结构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304549" cy="6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45649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35" y="3784600"/>
            <a:ext cx="5020945" cy="2197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1890" y="360045"/>
            <a:ext cx="4929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根据出版社信息表创建数据表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992505"/>
            <a:ext cx="7762240" cy="26028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425" y="5688330"/>
            <a:ext cx="4948555" cy="3619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425" y="5400040"/>
            <a:ext cx="4904105" cy="70993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5039995"/>
            <a:ext cx="5078730" cy="4540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035" y="4752340"/>
            <a:ext cx="5413375" cy="51054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035" y="4392295"/>
            <a:ext cx="5255895" cy="42735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035" y="3784600"/>
            <a:ext cx="7846695" cy="150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:pull/>
      </p:transition>
    </mc:Choice>
    <mc:Fallback xmlns="">
      <p:transition spd="med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4611" y="2520007"/>
            <a:ext cx="223490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5000"/>
          </a:p>
        </p:txBody>
      </p:sp>
      <p:sp>
        <p:nvSpPr>
          <p:cNvPr id="5" name="TextBox 4"/>
          <p:cNvSpPr txBox="1"/>
          <p:nvPr/>
        </p:nvSpPr>
        <p:spPr>
          <a:xfrm>
            <a:off x="6940133" y="2902113"/>
            <a:ext cx="2849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字段的约束条件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304549" cy="6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51700" y="374820"/>
            <a:ext cx="48799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数据类型的完整性约束条件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9837" y="1305295"/>
          <a:ext cx="10211350" cy="46316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9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40">
                <a:tc>
                  <a:txBody>
                    <a:bodyPr/>
                    <a:lstStyle/>
                    <a:p>
                      <a:r>
                        <a:rPr lang="zh-CN" altLang="en-US" sz="2000">
                          <a:latin typeface="+mn-ea"/>
                          <a:ea typeface="+mn-ea"/>
                        </a:rPr>
                        <a:t>完整性约束条件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>
                          <a:latin typeface="+mn-ea"/>
                          <a:ea typeface="+mn-ea"/>
                        </a:rPr>
                        <a:t>含义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n-ea"/>
                          <a:ea typeface="+mn-ea"/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>
                          <a:latin typeface="+mn-ea"/>
                          <a:ea typeface="+mn-ea"/>
                        </a:rPr>
                        <a:t>允许字段为空，插入数据时可以不给出该字段的具体值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+mn-ea"/>
                          <a:ea typeface="+mn-ea"/>
                        </a:rPr>
                        <a:t>not null</a:t>
                      </a:r>
                      <a:endParaRPr lang="zh-CN" altLang="en-US" sz="200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>
                          <a:latin typeface="+mn-ea"/>
                          <a:ea typeface="+mn-ea"/>
                        </a:rPr>
                        <a:t>不允许为空，插入数据时必须给出该字段的具体值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+mn-ea"/>
                          <a:ea typeface="+mn-ea"/>
                        </a:rPr>
                        <a:t>default</a:t>
                      </a:r>
                      <a:endParaRPr lang="zh-CN" altLang="en-US" sz="200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>
                          <a:latin typeface="+mn-ea"/>
                          <a:ea typeface="+mn-ea"/>
                        </a:rPr>
                        <a:t>设置默认值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+mn-ea"/>
                          <a:ea typeface="+mn-ea"/>
                        </a:rPr>
                        <a:t>primary key</a:t>
                      </a:r>
                      <a:endParaRPr lang="zh-CN" altLang="en-US" sz="200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>
                          <a:latin typeface="+mn-ea"/>
                          <a:ea typeface="+mn-ea"/>
                        </a:rPr>
                        <a:t>主键约束，唯一性，不能为</a:t>
                      </a:r>
                      <a:r>
                        <a:rPr lang="en-US" altLang="zh-CN" sz="2000">
                          <a:latin typeface="+mn-ea"/>
                          <a:ea typeface="+mn-ea"/>
                        </a:rPr>
                        <a:t>null</a:t>
                      </a:r>
                      <a:r>
                        <a:rPr lang="zh-CN" altLang="en-US" sz="2000">
                          <a:latin typeface="+mn-ea"/>
                          <a:ea typeface="+mn-ea"/>
                        </a:rPr>
                        <a:t>，不能重复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n-ea"/>
                          <a:ea typeface="+mn-ea"/>
                        </a:rPr>
                        <a:t>foreign key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+mn-ea"/>
                          <a:ea typeface="+mn-ea"/>
                        </a:rPr>
                        <a:t>标识该字段为外键，用于关联另一个表的主键</a:t>
                      </a:r>
                      <a:r>
                        <a:rPr lang="en-US" altLang="zh-CN" sz="2000">
                          <a:latin typeface="+mn-ea"/>
                          <a:ea typeface="+mn-ea"/>
                        </a:rPr>
                        <a:t>,</a:t>
                      </a:r>
                      <a:r>
                        <a:rPr lang="zh-CN" altLang="en-US" sz="2000">
                          <a:latin typeface="+mn-ea"/>
                          <a:ea typeface="+mn-ea"/>
                        </a:rPr>
                        <a:t>可以为</a:t>
                      </a:r>
                      <a:r>
                        <a:rPr lang="en-US" altLang="zh-CN" sz="2000">
                          <a:latin typeface="+mn-ea"/>
                          <a:ea typeface="+mn-ea"/>
                        </a:rPr>
                        <a:t>null(</a:t>
                      </a:r>
                      <a:r>
                        <a:rPr lang="zh-CN" altLang="en-US" sz="2000">
                          <a:latin typeface="+mn-ea"/>
                          <a:ea typeface="+mn-ea"/>
                        </a:rPr>
                        <a:t>若未设置不允许为</a:t>
                      </a:r>
                      <a:r>
                        <a:rPr lang="en-US" altLang="zh-CN" sz="2000">
                          <a:latin typeface="+mn-ea"/>
                          <a:ea typeface="+mn-ea"/>
                        </a:rPr>
                        <a:t>null)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+mn-ea"/>
                          <a:ea typeface="+mn-ea"/>
                        </a:rPr>
                        <a:t>unique key</a:t>
                      </a:r>
                      <a:endParaRPr lang="zh-CN" altLang="en-US" sz="200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>
                          <a:latin typeface="+mn-ea"/>
                          <a:ea typeface="+mn-ea"/>
                        </a:rPr>
                        <a:t>唯一约束，标识该字段的值是唯一的，一张表可以有多个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580">
                <a:tc>
                  <a:txBody>
                    <a:bodyPr/>
                    <a:lstStyle/>
                    <a:p>
                      <a:r>
                        <a:rPr lang="en-US" altLang="zh-CN" sz="2000">
                          <a:latin typeface="+mn-ea"/>
                          <a:ea typeface="+mn-ea"/>
                        </a:rPr>
                        <a:t>Auto_increment</a:t>
                      </a:r>
                      <a:endParaRPr lang="zh-CN" altLang="en-US" sz="200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自动递增，适用于整数类型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cover dir="d"/>
      </p:transition>
    </mc:Choice>
    <mc:Fallback xmlns="">
      <p:transition spd="slow" advClick="0" advTm="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51700" y="374820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根据图书信息表创建数据表（主表）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35" y="982345"/>
            <a:ext cx="7118985" cy="28257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000" y="3987210"/>
            <a:ext cx="4800726" cy="2388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51700" y="37482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创建图书信息（从表）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565" y="1004570"/>
            <a:ext cx="6921500" cy="1993900"/>
          </a:xfrm>
          <a:prstGeom prst="rect">
            <a:avLst/>
          </a:prstGeom>
        </p:spPr>
      </p:pic>
      <p:sp>
        <p:nvSpPr>
          <p:cNvPr id="43" name="直角三角形 42"/>
          <p:cNvSpPr/>
          <p:nvPr>
            <p:custDataLst>
              <p:tags r:id="rId1"/>
            </p:custDataLst>
          </p:nvPr>
        </p:nvSpPr>
        <p:spPr>
          <a:xfrm rot="5400000">
            <a:off x="11233150" y="3804920"/>
            <a:ext cx="203835" cy="14605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47625" rIns="88900" bIns="4762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0030101010101" charset="-122"/>
              <a:ea typeface="方正粗黑宋简体" panose="02000000000000000000" pitchFamily="2" charset="-122"/>
              <a:cs typeface="+mn-cs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670" y="3383915"/>
            <a:ext cx="6995160" cy="227520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670" y="5256530"/>
            <a:ext cx="7027545" cy="113157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425" y="4914900"/>
            <a:ext cx="6964045" cy="14732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670" y="4536440"/>
            <a:ext cx="7093585" cy="14732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670" y="4176395"/>
            <a:ext cx="7170420" cy="14732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35" y="4175760"/>
            <a:ext cx="10261600" cy="115443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670" y="3312160"/>
            <a:ext cx="7028180" cy="194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4611" y="2520007"/>
            <a:ext cx="215582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15000"/>
          </a:p>
        </p:txBody>
      </p:sp>
      <p:sp>
        <p:nvSpPr>
          <p:cNvPr id="5" name="TextBox 4"/>
          <p:cNvSpPr txBox="1"/>
          <p:nvPr/>
        </p:nvSpPr>
        <p:spPr>
          <a:xfrm>
            <a:off x="6940133" y="2902113"/>
            <a:ext cx="2849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本章小结和作业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304549" cy="6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字段的基本类型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212130" y="-16528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Title 6"/>
          <p:cNvSpPr txBox="1"/>
          <p:nvPr>
            <p:custDataLst>
              <p:tags r:id="rId1"/>
            </p:custDataLst>
          </p:nvPr>
        </p:nvSpPr>
        <p:spPr>
          <a:xfrm>
            <a:off x="360045" y="3528060"/>
            <a:ext cx="2221230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、字符串类型</a:t>
            </a:r>
          </a:p>
        </p:txBody>
      </p:sp>
      <p:sp>
        <p:nvSpPr>
          <p:cNvPr id="61" name="Title 6"/>
          <p:cNvSpPr txBox="1"/>
          <p:nvPr>
            <p:custDataLst>
              <p:tags r:id="rId2"/>
            </p:custDataLst>
          </p:nvPr>
        </p:nvSpPr>
        <p:spPr>
          <a:xfrm>
            <a:off x="288290" y="5255895"/>
            <a:ext cx="245935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、日期时间类型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60045" y="1583690"/>
            <a:ext cx="205486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、数值类型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096260" y="1040765"/>
            <a:ext cx="14973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整数</a:t>
            </a:r>
            <a:r>
              <a:rPr lang="en-US"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632450" y="1934210"/>
            <a:ext cx="13417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浮点数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96260" y="2375535"/>
            <a:ext cx="14973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08320" y="2646045"/>
            <a:ext cx="13576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定点数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042285" y="3239770"/>
            <a:ext cx="14973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固定长度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042285" y="3959860"/>
            <a:ext cx="14973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可变长度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384550" y="4968240"/>
            <a:ext cx="1497330" cy="39878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年月日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384550" y="5472430"/>
            <a:ext cx="1497330" cy="39878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时分秒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384550" y="5935980"/>
            <a:ext cx="1924685" cy="39878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年月日时分秒</a:t>
            </a:r>
          </a:p>
        </p:txBody>
      </p:sp>
      <p:sp>
        <p:nvSpPr>
          <p:cNvPr id="52" name="左大括号 51"/>
          <p:cNvSpPr/>
          <p:nvPr/>
        </p:nvSpPr>
        <p:spPr>
          <a:xfrm>
            <a:off x="2809240" y="1040765"/>
            <a:ext cx="217170" cy="1851025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左大括号 52"/>
          <p:cNvSpPr/>
          <p:nvPr/>
        </p:nvSpPr>
        <p:spPr>
          <a:xfrm>
            <a:off x="2717165" y="3095625"/>
            <a:ext cx="309245" cy="1393190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左大括号 53"/>
          <p:cNvSpPr/>
          <p:nvPr/>
        </p:nvSpPr>
        <p:spPr>
          <a:xfrm>
            <a:off x="2952115" y="4810125"/>
            <a:ext cx="335280" cy="1613535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左大括号 57"/>
          <p:cNvSpPr/>
          <p:nvPr/>
        </p:nvSpPr>
        <p:spPr>
          <a:xfrm>
            <a:off x="4968240" y="854710"/>
            <a:ext cx="299720" cy="880110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616575" y="879475"/>
            <a:ext cx="13417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int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616575" y="1398270"/>
            <a:ext cx="13417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bigint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688330" y="3239770"/>
            <a:ext cx="13303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char</a:t>
            </a:r>
          </a:p>
        </p:txBody>
      </p:sp>
      <p:sp>
        <p:nvSpPr>
          <p:cNvPr id="69" name="右箭头 68"/>
          <p:cNvSpPr/>
          <p:nvPr/>
        </p:nvSpPr>
        <p:spPr>
          <a:xfrm>
            <a:off x="4824730" y="3987800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5701665" y="3959860"/>
            <a:ext cx="13036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varchar</a:t>
            </a:r>
          </a:p>
        </p:txBody>
      </p:sp>
      <p:sp>
        <p:nvSpPr>
          <p:cNvPr id="71" name="左大括号 70"/>
          <p:cNvSpPr/>
          <p:nvPr/>
        </p:nvSpPr>
        <p:spPr>
          <a:xfrm>
            <a:off x="4969510" y="1934210"/>
            <a:ext cx="299720" cy="1062355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8136890" y="1584325"/>
            <a:ext cx="13303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float</a:t>
            </a:r>
          </a:p>
        </p:txBody>
      </p:sp>
      <p:sp>
        <p:nvSpPr>
          <p:cNvPr id="74" name="左大括号 73"/>
          <p:cNvSpPr/>
          <p:nvPr/>
        </p:nvSpPr>
        <p:spPr>
          <a:xfrm>
            <a:off x="7244715" y="1583690"/>
            <a:ext cx="299720" cy="1062355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8143875" y="2162175"/>
            <a:ext cx="13303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double</a:t>
            </a:r>
          </a:p>
        </p:txBody>
      </p:sp>
      <p:sp>
        <p:nvSpPr>
          <p:cNvPr id="76" name="右箭头 75"/>
          <p:cNvSpPr/>
          <p:nvPr/>
        </p:nvSpPr>
        <p:spPr>
          <a:xfrm>
            <a:off x="7212330" y="2719705"/>
            <a:ext cx="733425" cy="35623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右箭头 76"/>
          <p:cNvSpPr/>
          <p:nvPr/>
        </p:nvSpPr>
        <p:spPr>
          <a:xfrm>
            <a:off x="4824730" y="3267710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8136890" y="2707640"/>
            <a:ext cx="13303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decimal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712585" y="4896485"/>
            <a:ext cx="13036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date</a:t>
            </a:r>
          </a:p>
        </p:txBody>
      </p:sp>
      <p:sp>
        <p:nvSpPr>
          <p:cNvPr id="81" name="右箭头 80"/>
          <p:cNvSpPr/>
          <p:nvPr/>
        </p:nvSpPr>
        <p:spPr>
          <a:xfrm>
            <a:off x="5558155" y="4952365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6712585" y="5401945"/>
            <a:ext cx="13036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time</a:t>
            </a:r>
          </a:p>
        </p:txBody>
      </p:sp>
      <p:sp>
        <p:nvSpPr>
          <p:cNvPr id="83" name="右箭头 82"/>
          <p:cNvSpPr/>
          <p:nvPr/>
        </p:nvSpPr>
        <p:spPr>
          <a:xfrm>
            <a:off x="5558155" y="5457825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右箭头 83"/>
          <p:cNvSpPr/>
          <p:nvPr/>
        </p:nvSpPr>
        <p:spPr>
          <a:xfrm>
            <a:off x="5558155" y="5935980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6712585" y="5993765"/>
            <a:ext cx="13036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datetime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60" grpId="0" bldLvl="0" animBg="1"/>
      <p:bldP spid="61" grpId="0" bldLvl="0" animBg="1"/>
      <p:bldP spid="64" grpId="0" bldLvl="0" animBg="1"/>
      <p:bldP spid="65" grpId="0" bldLvl="0" animBg="1"/>
      <p:bldP spid="66" grpId="0" bldLvl="0" animBg="1"/>
      <p:bldP spid="2" grpId="0" bldLvl="0" animBg="1"/>
      <p:bldP spid="3" grpId="0" bldLvl="0" animBg="1"/>
      <p:bldP spid="45" grpId="0" bldLvl="0" animBg="1"/>
      <p:bldP spid="46" grpId="0" bldLvl="0" animBg="1"/>
      <p:bldP spid="47" grpId="0" bldLvl="0" animBg="1"/>
      <p:bldP spid="49" grpId="0" bldLvl="0" animBg="1"/>
      <p:bldP spid="50" grpId="0" bldLvl="0" animBg="1"/>
      <p:bldP spid="52" grpId="0" bldLvl="0" animBg="1"/>
      <p:bldP spid="53" grpId="0" bldLvl="0" animBg="1"/>
      <p:bldP spid="54" grpId="0" bldLvl="0" animBg="1"/>
      <p:bldP spid="58" grpId="0" bldLvl="0" animBg="1"/>
      <p:bldP spid="59" grpId="0" bldLvl="0" animBg="1"/>
      <p:bldP spid="62" grpId="0" bldLvl="0" animBg="1"/>
      <p:bldP spid="63" grpId="0" bldLvl="0" animBg="1"/>
      <p:bldP spid="69" grpId="0" bldLvl="0" animBg="1"/>
      <p:bldP spid="70" grpId="0" bldLvl="0" animBg="1"/>
      <p:bldP spid="71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字段的约束条件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212130" y="-16528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右箭头 43"/>
          <p:cNvSpPr/>
          <p:nvPr/>
        </p:nvSpPr>
        <p:spPr>
          <a:xfrm>
            <a:off x="4032250" y="1050925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itle 6"/>
          <p:cNvSpPr txBox="1"/>
          <p:nvPr>
            <p:custDataLst>
              <p:tags r:id="rId1"/>
            </p:custDataLst>
          </p:nvPr>
        </p:nvSpPr>
        <p:spPr>
          <a:xfrm>
            <a:off x="1151890" y="4175760"/>
            <a:ext cx="203263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、默认值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163320" y="1050925"/>
            <a:ext cx="205486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、主键约束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5472430" y="1028700"/>
            <a:ext cx="26149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primary key  </a:t>
            </a:r>
          </a:p>
        </p:txBody>
      </p:sp>
      <p:sp>
        <p:nvSpPr>
          <p:cNvPr id="86" name="右箭头 85"/>
          <p:cNvSpPr/>
          <p:nvPr/>
        </p:nvSpPr>
        <p:spPr>
          <a:xfrm>
            <a:off x="4032250" y="298831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右箭头 87"/>
          <p:cNvSpPr/>
          <p:nvPr/>
        </p:nvSpPr>
        <p:spPr>
          <a:xfrm>
            <a:off x="4032250" y="418338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72430" y="1799590"/>
            <a:ext cx="261810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foreign key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472430" y="2807970"/>
            <a:ext cx="265049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允许：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null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472430" y="3383915"/>
            <a:ext cx="26511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不允许：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not null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472430" y="4220845"/>
            <a:ext cx="261556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default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472430" y="5009515"/>
            <a:ext cx="261556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auto_increment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51890" y="1799590"/>
            <a:ext cx="205486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、外键约束</a:t>
            </a:r>
          </a:p>
        </p:txBody>
      </p:sp>
      <p:sp>
        <p:nvSpPr>
          <p:cNvPr id="51" name="右箭头 50"/>
          <p:cNvSpPr/>
          <p:nvPr/>
        </p:nvSpPr>
        <p:spPr>
          <a:xfrm>
            <a:off x="4032250" y="179959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151890" y="2807970"/>
            <a:ext cx="2054860" cy="76835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、是否允许为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null</a:t>
            </a:r>
          </a:p>
        </p:txBody>
      </p:sp>
      <p:sp>
        <p:nvSpPr>
          <p:cNvPr id="53" name="Title 6"/>
          <p:cNvSpPr txBox="1"/>
          <p:nvPr>
            <p:custDataLst>
              <p:tags r:id="rId2"/>
            </p:custDataLst>
          </p:nvPr>
        </p:nvSpPr>
        <p:spPr>
          <a:xfrm>
            <a:off x="1163320" y="4968240"/>
            <a:ext cx="203263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、自增</a:t>
            </a:r>
            <a:endParaRPr altLang="zh-CN" sz="2200" spc="137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4032250" y="496824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itle 6"/>
          <p:cNvSpPr txBox="1"/>
          <p:nvPr>
            <p:custDataLst>
              <p:tags r:id="rId3"/>
            </p:custDataLst>
          </p:nvPr>
        </p:nvSpPr>
        <p:spPr>
          <a:xfrm>
            <a:off x="1151890" y="5615940"/>
            <a:ext cx="203263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、唯一约束</a:t>
            </a:r>
            <a:endParaRPr altLang="zh-CN" sz="2200" spc="137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4032250" y="568833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472430" y="5725160"/>
            <a:ext cx="261556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unique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641215" y="26250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4" grpId="0" bldLvl="0" animBg="1"/>
      <p:bldP spid="61" grpId="0" bldLvl="0" animBg="1"/>
      <p:bldP spid="64" grpId="0" bldLvl="0" animBg="1"/>
      <p:bldP spid="65" grpId="0" bldLvl="0" animBg="1"/>
      <p:bldP spid="86" grpId="0" bldLvl="0" animBg="1"/>
      <p:bldP spid="88" grpId="0" bldLvl="0" animBg="1"/>
      <p:bldP spid="2" grpId="0" bldLvl="0" animBg="1"/>
      <p:bldP spid="45" grpId="0" bldLvl="0" animBg="1"/>
      <p:bldP spid="46" grpId="0" bldLvl="0" animBg="1"/>
      <p:bldP spid="47" grpId="0" bldLvl="0" animBg="1"/>
      <p:bldP spid="50" grpId="0" bldLvl="0" animBg="1"/>
      <p:bldP spid="48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2470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</a:rPr>
              <a:t>CONTENTS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727919"/>
            <a:ext cx="50260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字段的数据类型和选择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4651" y="2532586"/>
            <a:ext cx="3808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字段的约束条件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4651" y="4911469"/>
            <a:ext cx="5088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05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可视化工具创建数据表</a:t>
            </a: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4105591"/>
            <a:ext cx="50387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可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视化工具创建数据库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5184651" y="3337254"/>
            <a:ext cx="54451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分析并确定数据表的结构</a:t>
            </a:r>
            <a:endParaRPr lang="zh-CN" altLang="en-US" sz="3200">
              <a:solidFill>
                <a:srgbClr val="3CB19B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11" grpId="0"/>
      <p:bldP spid="12" grpId="0"/>
      <p:bldP spid="2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Title 6"/>
          <p:cNvSpPr txBox="1"/>
          <p:nvPr>
            <p:custDataLst>
              <p:tags r:id="rId1"/>
            </p:custDataLst>
          </p:nvPr>
        </p:nvSpPr>
        <p:spPr>
          <a:xfrm>
            <a:off x="935990" y="2581275"/>
            <a:ext cx="433006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、使用可视化工具创建数据库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35990" y="1629410"/>
            <a:ext cx="43561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、分析并确定数据表的结构</a:t>
            </a:r>
          </a:p>
        </p:txBody>
      </p:sp>
      <p:sp>
        <p:nvSpPr>
          <p:cNvPr id="43" name="Title 6"/>
          <p:cNvSpPr txBox="1"/>
          <p:nvPr>
            <p:custDataLst>
              <p:tags r:id="rId2"/>
            </p:custDataLst>
          </p:nvPr>
        </p:nvSpPr>
        <p:spPr>
          <a:xfrm>
            <a:off x="935990" y="3758565"/>
            <a:ext cx="433006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、使用可视化工具创建数据表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60" grpId="0" bldLvl="0" animBg="1"/>
      <p:bldP spid="64" grpId="0" bldLvl="0" animBg="1"/>
      <p:bldP spid="4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51700" y="37482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650147" y="1224273"/>
            <a:ext cx="9378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、根据前面所学的知识分析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并设计以下四个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表的字段的类型和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长度、</a:t>
            </a:r>
            <a:r>
              <a:rPr lang="en-US" altLang="zh-CN" sz="2800" dirty="0" err="1" smtClean="0"/>
              <a:t>以及约束条件</a:t>
            </a:r>
            <a:r>
              <a:rPr lang="zh-CN" altLang="en-US" sz="2800" dirty="0" smtClean="0"/>
              <a:t>。</a:t>
            </a:r>
            <a:endParaRPr lang="en-US" altLang="zh-CN" sz="2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557" y="2172071"/>
            <a:ext cx="4751429" cy="184559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92" y="4032175"/>
            <a:ext cx="9456311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:pull/>
      </p:transition>
    </mc:Choice>
    <mc:Fallback xmlns="">
      <p:transition spd="med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1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57" y="215751"/>
            <a:ext cx="8753448" cy="27363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253" y="3096071"/>
            <a:ext cx="58966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9928"/>
      </p:ext>
    </p:extLst>
  </p:cSld>
  <p:clrMapOvr>
    <a:masterClrMapping/>
  </p:clrMapOvr>
  <p:transition advClick="0" advTm="0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10600030101010101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2849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字段的数据类型</a:t>
            </a: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084144" y="1023576"/>
            <a:ext cx="904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+mn-ea"/>
              </a:rPr>
              <a:t>表</a:t>
            </a:r>
            <a:r>
              <a:rPr lang="en-US" altLang="zh-CN" sz="2800" b="1">
                <a:latin typeface="+mn-ea"/>
              </a:rPr>
              <a:t>3-10 </a:t>
            </a:r>
            <a:r>
              <a:rPr lang="zh-CN" altLang="en-US" sz="2800" b="1">
                <a:latin typeface="+mn-ea"/>
              </a:rPr>
              <a:t>“出版社信息”数据表的示例数据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" y="2014220"/>
            <a:ext cx="9838055" cy="355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24403" y="1392767"/>
            <a:ext cx="9378119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+mn-ea"/>
              </a:rPr>
              <a:t>什么是数据类型：</a:t>
            </a:r>
          </a:p>
          <a:p>
            <a:endParaRPr lang="en-US" altLang="zh-CN" sz="2400">
              <a:latin typeface="+mn-ea"/>
            </a:endParaRPr>
          </a:p>
          <a:p>
            <a:r>
              <a:rPr lang="zh-CN" altLang="en-US" sz="2400">
                <a:latin typeface="+mn-ea"/>
              </a:rPr>
              <a:t>数据类型是对数据存储方式的一种约定，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规定数据存储时所占空间的大小</a:t>
            </a:r>
            <a:r>
              <a:rPr lang="zh-CN" altLang="en-US" sz="2400">
                <a:latin typeface="+mn-ea"/>
              </a:rPr>
              <a:t>。</a:t>
            </a:r>
          </a:p>
          <a:p>
            <a:endParaRPr lang="en-US" altLang="zh-CN" sz="2400">
              <a:latin typeface="+mn-ea"/>
            </a:endParaRPr>
          </a:p>
          <a:p>
            <a:r>
              <a:rPr lang="en-US" altLang="zh-CN" sz="2400">
                <a:latin typeface="+mn-ea"/>
                <a:sym typeface="+mn-ea"/>
              </a:rPr>
              <a:t>MySQL </a:t>
            </a:r>
            <a:r>
              <a:rPr lang="zh-CN" altLang="en-US" sz="2400">
                <a:latin typeface="+mn-ea"/>
                <a:sym typeface="+mn-ea"/>
              </a:rPr>
              <a:t>数据库使用不同的数据类型存储数据，数据类型主要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根据数据值的内容、大小、精度</a:t>
            </a:r>
            <a:r>
              <a:rPr lang="zh-CN" altLang="en-US" sz="2400">
                <a:latin typeface="+mn-ea"/>
                <a:sym typeface="+mn-ea"/>
              </a:rPr>
              <a:t>来确定。</a:t>
            </a:r>
            <a:endParaRPr lang="zh-CN" altLang="en-US" sz="2400">
              <a:latin typeface="+mn-ea"/>
            </a:endParaRPr>
          </a:p>
          <a:p>
            <a:endParaRPr lang="en-US" altLang="zh-CN" sz="240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0430" y="4438650"/>
            <a:ext cx="94519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>
              <a:latin typeface="+mn-ea"/>
            </a:endParaRPr>
          </a:p>
          <a:p>
            <a:r>
              <a:rPr lang="zh-CN" altLang="en-US" sz="2400">
                <a:latin typeface="+mn-ea"/>
                <a:sym typeface="+mn-ea"/>
              </a:rPr>
              <a:t>在</a:t>
            </a:r>
            <a:r>
              <a:rPr lang="en-US" altLang="zh-CN" sz="2400">
                <a:latin typeface="+mn-ea"/>
                <a:sym typeface="+mn-ea"/>
              </a:rPr>
              <a:t>MySQL</a:t>
            </a:r>
            <a:r>
              <a:rPr lang="zh-CN" altLang="en-US" sz="2400">
                <a:latin typeface="+mn-ea"/>
                <a:sym typeface="+mn-ea"/>
              </a:rPr>
              <a:t>中，数据类型常用的主要有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数值类型、字符串类型、日期时间类型</a:t>
            </a:r>
            <a:r>
              <a:rPr lang="zh-CN" altLang="en-US" sz="2400">
                <a:latin typeface="+mn-ea"/>
                <a:sym typeface="+mn-ea"/>
              </a:rPr>
              <a:t>。</a:t>
            </a:r>
            <a:endParaRPr lang="en-US" altLang="zh-CN" sz="2400">
              <a:latin typeface="+mn-ea"/>
            </a:endParaRPr>
          </a:p>
          <a:p>
            <a:endParaRPr lang="en-US" altLang="zh-CN" sz="240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64389" y="1124320"/>
            <a:ext cx="937811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+mn-ea"/>
              </a:rPr>
              <a:t>1</a:t>
            </a:r>
            <a:r>
              <a:rPr lang="zh-CN" altLang="en-US" sz="2800" b="1">
                <a:latin typeface="+mn-ea"/>
              </a:rPr>
              <a:t>、数值类型</a:t>
            </a:r>
            <a:r>
              <a:rPr lang="en-US" altLang="zh-CN" sz="2800" b="1">
                <a:latin typeface="+mn-ea"/>
              </a:rPr>
              <a:t>:    (</a:t>
            </a:r>
            <a:r>
              <a:rPr lang="zh-CN" altLang="en-US" sz="2800" b="1">
                <a:latin typeface="+mn-ea"/>
              </a:rPr>
              <a:t>课本</a:t>
            </a:r>
            <a:r>
              <a:rPr lang="en-US" altLang="zh-CN" sz="2800" b="1">
                <a:latin typeface="+mn-ea"/>
              </a:rPr>
              <a:t>P41)</a:t>
            </a:r>
          </a:p>
          <a:p>
            <a:endParaRPr lang="en-US" altLang="zh-CN" sz="2800" b="1">
              <a:latin typeface="+mn-ea"/>
            </a:endParaRPr>
          </a:p>
          <a:p>
            <a:r>
              <a:rPr lang="zh-CN" altLang="en-US" sz="2200" b="1">
                <a:solidFill>
                  <a:srgbClr val="FF0000"/>
                </a:solidFill>
                <a:latin typeface="+mn-ea"/>
              </a:rPr>
              <a:t>数值类型包括整数和小数</a:t>
            </a:r>
          </a:p>
          <a:p>
            <a:endParaRPr lang="zh-CN" altLang="en-US" sz="2200" b="1">
              <a:solidFill>
                <a:srgbClr val="FF0000"/>
              </a:solidFill>
              <a:latin typeface="+mn-ea"/>
            </a:endParaRPr>
          </a:p>
          <a:p>
            <a:r>
              <a:rPr lang="en-US" altLang="zh-CN" sz="2200" b="1">
                <a:solidFill>
                  <a:schemeClr val="tx1"/>
                </a:solidFill>
                <a:latin typeface="+mn-ea"/>
              </a:rPr>
              <a:t>(1)</a:t>
            </a:r>
            <a:r>
              <a:rPr lang="zh-CN" altLang="en-US" sz="2200">
                <a:solidFill>
                  <a:schemeClr val="tx1"/>
                </a:solidFill>
                <a:latin typeface="+mn-ea"/>
              </a:rPr>
              <a:t>整</a:t>
            </a:r>
            <a:r>
              <a:rPr lang="zh-CN" altLang="en-US" sz="2200">
                <a:latin typeface="+mn-ea"/>
              </a:rPr>
              <a:t>数类型：</a:t>
            </a:r>
            <a:r>
              <a:rPr lang="en-US" altLang="zh-CN" sz="2200">
                <a:latin typeface="+mn-ea"/>
              </a:rPr>
              <a:t>int/bigint</a:t>
            </a:r>
            <a:r>
              <a:rPr lang="zh-CN" altLang="en-US" sz="2200">
                <a:latin typeface="+mn-ea"/>
              </a:rPr>
              <a:t>（</a:t>
            </a:r>
            <a:r>
              <a:rPr lang="en-US" altLang="zh-CN" sz="2200">
                <a:latin typeface="+mn-ea"/>
              </a:rPr>
              <a:t>n</a:t>
            </a:r>
            <a:r>
              <a:rPr lang="zh-CN" altLang="en-US" sz="2200">
                <a:latin typeface="+mn-ea"/>
              </a:rPr>
              <a:t>）</a:t>
            </a:r>
            <a:endParaRPr lang="en-US" altLang="zh-CN" sz="2200">
              <a:latin typeface="+mn-ea"/>
            </a:endParaRPr>
          </a:p>
          <a:p>
            <a:endParaRPr lang="en-US" altLang="zh-CN" sz="2200">
              <a:latin typeface="+mn-ea"/>
            </a:endParaRPr>
          </a:p>
        </p:txBody>
      </p:sp>
      <p:pic>
        <p:nvPicPr>
          <p:cNvPr id="43" name="图片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7513" y="3648129"/>
            <a:ext cx="8865056" cy="232421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37590" y="175895"/>
            <a:ext cx="9686290" cy="2251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/>
              <a:t>需要注意的是int(n)后面的</a:t>
            </a:r>
            <a:r>
              <a:rPr lang="zh-CN" altLang="en-US" sz="2400">
                <a:solidFill>
                  <a:srgbClr val="FF0000"/>
                </a:solidFill>
              </a:rPr>
              <a:t>n代表</a:t>
            </a:r>
            <a:r>
              <a:rPr lang="zh-CN" altLang="en-US" sz="2400"/>
              <a:t>的是</a:t>
            </a:r>
            <a:r>
              <a:rPr lang="zh-CN" altLang="en-US" sz="2400" b="1">
                <a:solidFill>
                  <a:srgbClr val="FF0000"/>
                </a:solidFill>
              </a:rPr>
              <a:t>显示宽度</a:t>
            </a:r>
            <a:r>
              <a:rPr lang="zh-CN" altLang="en-US" sz="2400"/>
              <a:t>，不是存储的位数</a:t>
            </a:r>
          </a:p>
          <a:p>
            <a:pPr algn="l"/>
            <a:r>
              <a:rPr lang="zh-CN" altLang="en-US" sz="2400">
                <a:solidFill>
                  <a:srgbClr val="FF0000"/>
                </a:solidFill>
              </a:rPr>
              <a:t>存储的位数受int取值范围的影响</a:t>
            </a:r>
          </a:p>
          <a:p>
            <a:pPr algn="l"/>
            <a:r>
              <a:rPr lang="zh-CN" altLang="en-US" sz="2400"/>
              <a:t>无论n为几，都可以插入在存储范围之内的数据，存储范围不变；</a:t>
            </a:r>
          </a:p>
          <a:p>
            <a:pPr algn="l"/>
            <a:r>
              <a:rPr lang="zh-CN" altLang="en-US" sz="2400"/>
              <a:t>比如 int(1)存储的是9，int(5)存储的是00009；即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存储的长度一样，显示的宽度不一样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90905" y="1127125"/>
            <a:ext cx="937768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+mn-ea"/>
              </a:rPr>
              <a:t>(2)</a:t>
            </a:r>
            <a:r>
              <a:rPr lang="zh-CN" altLang="en-US" sz="2800" b="1">
                <a:latin typeface="+mn-ea"/>
              </a:rPr>
              <a:t>小数类型：</a:t>
            </a:r>
          </a:p>
          <a:p>
            <a:endParaRPr lang="zh-CN" altLang="en-US" sz="2800" b="1">
              <a:latin typeface="+mn-ea"/>
            </a:endParaRPr>
          </a:p>
          <a:p>
            <a:r>
              <a:rPr lang="zh-CN" altLang="en-US" sz="2000">
                <a:latin typeface="+mn-ea"/>
              </a:rPr>
              <a:t>使用数据类型</a:t>
            </a:r>
            <a:r>
              <a:rPr lang="en-US" altLang="zh-CN" sz="2000">
                <a:latin typeface="+mn-ea"/>
              </a:rPr>
              <a:t>(m,n)</a:t>
            </a:r>
            <a:r>
              <a:rPr lang="zh-CN" altLang="en-US" sz="2000">
                <a:latin typeface="+mn-ea"/>
              </a:rPr>
              <a:t>来表示， 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m:</a:t>
            </a:r>
            <a:r>
              <a:rPr lang="zh-CN" altLang="en-US" sz="2000">
                <a:latin typeface="+mn-ea"/>
              </a:rPr>
              <a:t>总共的有效位数</a:t>
            </a:r>
            <a:r>
              <a:rPr lang="en-US" altLang="zh-CN" sz="2000">
                <a:latin typeface="+mn-ea"/>
              </a:rPr>
              <a:t>,</a:t>
            </a:r>
            <a:r>
              <a:rPr lang="zh-CN" altLang="en-US" sz="2000">
                <a:latin typeface="+mn-ea"/>
              </a:rPr>
              <a:t>即</a:t>
            </a:r>
            <a:r>
              <a:rPr lang="zh-CN" altLang="en-US" sz="2000">
                <a:solidFill>
                  <a:schemeClr val="tx1"/>
                </a:solidFill>
                <a:latin typeface="+mn-ea"/>
              </a:rPr>
              <a:t>精度</a:t>
            </a:r>
            <a:r>
              <a:rPr lang="en-US" altLang="zh-CN" sz="2000">
                <a:latin typeface="+mn-ea"/>
              </a:rPr>
              <a:t>;</a:t>
            </a:r>
            <a:r>
              <a:rPr lang="en-US" altLang="zh-CN" sz="2000">
                <a:solidFill>
                  <a:srgbClr val="FF0000"/>
                </a:solidFill>
                <a:latin typeface="+mn-ea"/>
              </a:rPr>
              <a:t>n:</a:t>
            </a:r>
            <a:r>
              <a:rPr lang="zh-CN" altLang="en-US" sz="2000">
                <a:solidFill>
                  <a:srgbClr val="FF0000"/>
                </a:solidFill>
                <a:latin typeface="+mn-ea"/>
              </a:rPr>
              <a:t>小数的位数</a:t>
            </a:r>
            <a:endParaRPr lang="en-US" altLang="zh-CN" sz="2000"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1008380" y="3168015"/>
            <a:ext cx="2633980" cy="802005"/>
          </a:xfrm>
          <a:prstGeom prst="roundRect">
            <a:avLst>
              <a:gd name="adj" fmla="val 50000"/>
            </a:avLst>
          </a:prstGeom>
          <a:solidFill>
            <a:srgbClr val="3CB19B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1" name="文本框 12"/>
          <p:cNvSpPr txBox="1"/>
          <p:nvPr/>
        </p:nvSpPr>
        <p:spPr bwMode="auto">
          <a:xfrm>
            <a:off x="1510030" y="3340735"/>
            <a:ext cx="152781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浮点数</a:t>
            </a:r>
          </a:p>
        </p:txBody>
      </p:sp>
      <p:sp>
        <p:nvSpPr>
          <p:cNvPr id="62" name="圆角矩形 61"/>
          <p:cNvSpPr/>
          <p:nvPr/>
        </p:nvSpPr>
        <p:spPr bwMode="auto">
          <a:xfrm>
            <a:off x="1005205" y="5184140"/>
            <a:ext cx="2592705" cy="799465"/>
          </a:xfrm>
          <a:prstGeom prst="roundRect">
            <a:avLst>
              <a:gd name="adj" fmla="val 50000"/>
            </a:avLst>
          </a:prstGeom>
          <a:solidFill>
            <a:srgbClr val="3CB19B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3" name="文本框 12"/>
          <p:cNvSpPr txBox="1"/>
          <p:nvPr/>
        </p:nvSpPr>
        <p:spPr bwMode="auto">
          <a:xfrm>
            <a:off x="1487805" y="5377815"/>
            <a:ext cx="152781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定点数</a:t>
            </a:r>
          </a:p>
        </p:txBody>
      </p:sp>
      <p:sp>
        <p:nvSpPr>
          <p:cNvPr id="64" name="文本框 11"/>
          <p:cNvSpPr txBox="1">
            <a:spLocks noChangeArrowheads="1"/>
          </p:cNvSpPr>
          <p:nvPr/>
        </p:nvSpPr>
        <p:spPr bwMode="auto">
          <a:xfrm>
            <a:off x="5963920" y="3292475"/>
            <a:ext cx="437197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+mn-ea"/>
                <a:ea typeface="+mn-ea"/>
                <a:cs typeface="+mn-ea"/>
                <a:sym typeface="+mn-ea"/>
              </a:rPr>
              <a:t>单精度浮点类型</a:t>
            </a:r>
            <a:r>
              <a:rPr lang="en-US" altLang="zh-CN" sz="2000">
                <a:latin typeface="+mn-ea"/>
                <a:ea typeface="+mn-ea"/>
                <a:cs typeface="+mn-ea"/>
                <a:sym typeface="+mn-ea"/>
              </a:rPr>
              <a:t>( float )</a:t>
            </a:r>
            <a:endParaRPr lang="en-US" altLang="zh-CN" sz="2000">
              <a:latin typeface="+mn-ea"/>
              <a:ea typeface="+mn-ea"/>
              <a:cs typeface="+mn-e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+mn-ea"/>
                <a:ea typeface="+mn-ea"/>
                <a:cs typeface="+mn-ea"/>
                <a:sym typeface="+mn-ea"/>
              </a:rPr>
              <a:t>双精度浮点类型</a:t>
            </a:r>
            <a:r>
              <a:rPr lang="en-US" altLang="zh-CN" sz="2000">
                <a:latin typeface="+mn-ea"/>
                <a:ea typeface="+mn-ea"/>
                <a:cs typeface="+mn-ea"/>
                <a:sym typeface="+mn-ea"/>
              </a:rPr>
              <a:t>( double )</a:t>
            </a:r>
            <a:endParaRPr lang="en-US" altLang="zh-CN" sz="2000" dirty="0" smtClean="0">
              <a:latin typeface="+mn-ea"/>
              <a:ea typeface="+mn-ea"/>
              <a:cs typeface="+mn-ea"/>
            </a:endParaRPr>
          </a:p>
        </p:txBody>
      </p:sp>
      <p:sp>
        <p:nvSpPr>
          <p:cNvPr id="65" name="文本框 11"/>
          <p:cNvSpPr txBox="1">
            <a:spLocks noChangeArrowheads="1"/>
          </p:cNvSpPr>
          <p:nvPr/>
        </p:nvSpPr>
        <p:spPr bwMode="auto">
          <a:xfrm>
            <a:off x="5607050" y="5039995"/>
            <a:ext cx="502475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Decimal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字符串形式存放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。储存位数由有效位数决定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不指定精度，会按照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默认值</a:t>
            </a:r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( 10,0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存储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6" name="右箭头 65"/>
          <p:cNvSpPr/>
          <p:nvPr/>
        </p:nvSpPr>
        <p:spPr>
          <a:xfrm>
            <a:off x="4271010" y="3347720"/>
            <a:ext cx="1319530" cy="482600"/>
          </a:xfrm>
          <a:prstGeom prst="rightArrow">
            <a:avLst/>
          </a:prstGeom>
          <a:solidFill>
            <a:srgbClr val="3CB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右箭头 66"/>
          <p:cNvSpPr/>
          <p:nvPr/>
        </p:nvSpPr>
        <p:spPr>
          <a:xfrm>
            <a:off x="4199255" y="5308600"/>
            <a:ext cx="1319530" cy="482600"/>
          </a:xfrm>
          <a:prstGeom prst="rightArrow">
            <a:avLst/>
          </a:prstGeom>
          <a:solidFill>
            <a:srgbClr val="3CB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1"/>
      <p:bldP spid="2" grpId="0"/>
      <p:bldP spid="3" grpId="0" bldLvl="0" animBg="1"/>
      <p:bldP spid="61" grpId="1"/>
      <p:bldP spid="62" grpId="0" bldLvl="0" animBg="1"/>
      <p:bldP spid="63" grpId="2"/>
      <p:bldP spid="64" grpId="1"/>
      <p:bldP spid="65" grpId="1"/>
      <p:bldP spid="66" grpId="0" bldLvl="0" animBg="1"/>
      <p:bldP spid="6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91034" y="1367525"/>
            <a:ext cx="9378119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+mn-ea"/>
              </a:rPr>
              <a:t>浮点数和定点数的区别：</a:t>
            </a:r>
          </a:p>
          <a:p>
            <a:endParaRPr lang="zh-CN" altLang="en-US" sz="2800" b="1">
              <a:latin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</a:rPr>
              <a:t>浮点数存在误差问题，不能进行比较；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>
                <a:latin typeface="+mn-ea"/>
              </a:rPr>
              <a:t>定点数精度较高，可以进行比较</a:t>
            </a:r>
            <a:endParaRPr lang="en-US" altLang="zh-CN" sz="2200"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4235" y="3672205"/>
            <a:ext cx="9331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2400">
                <a:latin typeface="+mn-ea"/>
                <a:sym typeface="+mn-ea"/>
              </a:rPr>
              <a:t>浮点数用户指定要存入的精度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超出其定义</a:t>
            </a:r>
            <a:r>
              <a:rPr lang="zh-CN" altLang="en-US" sz="2400">
                <a:latin typeface="+mn-ea"/>
                <a:sym typeface="+mn-ea"/>
              </a:rPr>
              <a:t>的精度范围，会按字段定义的</a:t>
            </a:r>
            <a:r>
              <a:rPr lang="zh-CN" altLang="en-US" sz="2400" b="1">
                <a:latin typeface="+mn-ea"/>
                <a:sym typeface="+mn-ea"/>
              </a:rPr>
              <a:t>小数位数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四舍五入</a:t>
            </a:r>
            <a:r>
              <a:rPr lang="zh-CN" altLang="en-US" sz="2400">
                <a:latin typeface="+mn-ea"/>
                <a:sym typeface="+mn-ea"/>
              </a:rPr>
              <a:t>处理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zh-CN" sz="2400">
              <a:latin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>
                <a:latin typeface="+mn-ea"/>
                <a:sym typeface="+mn-ea"/>
              </a:rPr>
              <a:t>例如，有一个字段定义为 </a:t>
            </a:r>
            <a:r>
              <a:rPr lang="en-US" altLang="zh-CN" sz="2400">
                <a:latin typeface="+mn-ea"/>
                <a:sym typeface="+mn-ea"/>
              </a:rPr>
              <a:t>float(5,3),</a:t>
            </a:r>
            <a:r>
              <a:rPr lang="zh-CN" altLang="en-US" sz="2400">
                <a:latin typeface="+mn-ea"/>
                <a:sym typeface="+mn-ea"/>
              </a:rPr>
              <a:t>如果插入一个数</a:t>
            </a:r>
            <a:r>
              <a:rPr lang="en-US" altLang="zh-CN" sz="2400">
                <a:latin typeface="+mn-ea"/>
                <a:sym typeface="+mn-ea"/>
              </a:rPr>
              <a:t>123.45678</a:t>
            </a:r>
            <a:r>
              <a:rPr lang="zh-CN" altLang="en-US" sz="2400">
                <a:latin typeface="+mn-ea"/>
                <a:sym typeface="+mn-ea"/>
              </a:rPr>
              <a:t>，实际数据库里存的是</a:t>
            </a:r>
            <a:r>
              <a:rPr lang="en-US" altLang="zh-CN" sz="2400">
                <a:latin typeface="+mn-ea"/>
                <a:sym typeface="+mn-ea"/>
              </a:rPr>
              <a:t>123.457</a:t>
            </a:r>
            <a:r>
              <a:rPr lang="zh-CN" altLang="en-US" sz="2400">
                <a:latin typeface="+mn-ea"/>
                <a:sym typeface="+mn-ea"/>
              </a:rPr>
              <a:t>，但总个数还以实际为准，即</a:t>
            </a:r>
            <a:r>
              <a:rPr lang="en-US" altLang="zh-CN" sz="2400">
                <a:latin typeface="+mn-ea"/>
                <a:sym typeface="+mn-ea"/>
              </a:rPr>
              <a:t>6</a:t>
            </a:r>
            <a:r>
              <a:rPr lang="zh-CN" altLang="en-US" sz="2400">
                <a:latin typeface="+mn-ea"/>
                <a:sym typeface="+mn-ea"/>
              </a:rPr>
              <a:t>位。</a:t>
            </a:r>
            <a:endParaRPr lang="en-US" altLang="zh-CN" sz="2400">
              <a:solidFill>
                <a:srgbClr val="FF0000"/>
              </a:solidFill>
              <a:latin typeface="+mn-ea"/>
            </a:endParaRPr>
          </a:p>
          <a:p>
            <a:endParaRPr lang="en-US" altLang="zh-CN" sz="240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1"/>
      <p:bldP spid="3" grpId="0"/>
      <p:bldP spid="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数据类型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76580" y="1187450"/>
            <a:ext cx="3192145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+mn-ea"/>
              </a:rPr>
              <a:t>2</a:t>
            </a:r>
            <a:r>
              <a:rPr lang="zh-CN" altLang="en-US" sz="2800" b="1">
                <a:latin typeface="+mn-ea"/>
              </a:rPr>
              <a:t>、字符串类型</a:t>
            </a:r>
            <a:r>
              <a:rPr lang="en-US" altLang="zh-CN" sz="2800" b="1">
                <a:latin typeface="+mn-ea"/>
              </a:rPr>
              <a:t>: </a:t>
            </a:r>
            <a:r>
              <a:rPr lang="zh-CN" altLang="en-US" sz="2800" b="1">
                <a:latin typeface="+mn-ea"/>
              </a:rPr>
              <a:t>（课本</a:t>
            </a:r>
            <a:r>
              <a:rPr lang="en-US" altLang="zh-CN" sz="2800" b="1">
                <a:latin typeface="+mn-ea"/>
              </a:rPr>
              <a:t>P42</a:t>
            </a:r>
            <a:r>
              <a:rPr lang="zh-CN" altLang="en-US" sz="2800" b="1">
                <a:latin typeface="+mn-ea"/>
              </a:rPr>
              <a:t>）</a:t>
            </a:r>
            <a:endParaRPr lang="en-US" altLang="zh-CN" sz="2800" b="1">
              <a:latin typeface="+mn-ea"/>
            </a:endParaRPr>
          </a:p>
          <a:p>
            <a:endParaRPr lang="en-US" altLang="zh-CN" sz="2800" b="1">
              <a:latin typeface="+mn-ea"/>
            </a:endParaRPr>
          </a:p>
          <a:p>
            <a:r>
              <a:rPr lang="zh-CN" altLang="en-US" sz="2100">
                <a:latin typeface="+mn-ea"/>
              </a:rPr>
              <a:t>存储字符串或文本信息</a:t>
            </a:r>
            <a:endParaRPr lang="en-US" altLang="zh-CN" sz="2100">
              <a:latin typeface="+mn-ea"/>
            </a:endParaRPr>
          </a:p>
          <a:p>
            <a:r>
              <a:rPr lang="zh-CN" altLang="en-US" sz="2100">
                <a:latin typeface="+mn-ea"/>
              </a:rPr>
              <a:t>常用字符串：</a:t>
            </a:r>
            <a:endParaRPr lang="en-US" altLang="zh-CN" sz="210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100">
                <a:solidFill>
                  <a:srgbClr val="FF0000"/>
                </a:solidFill>
                <a:latin typeface="+mn-ea"/>
              </a:rPr>
              <a:t>char(n)</a:t>
            </a:r>
            <a:r>
              <a:rPr lang="zh-CN" altLang="en-US" sz="2100">
                <a:solidFill>
                  <a:srgbClr val="FF0000"/>
                </a:solidFill>
                <a:latin typeface="+mn-ea"/>
              </a:rPr>
              <a:t>：固定长度，自动删除尾部空格，检索速度快</a:t>
            </a:r>
            <a:endParaRPr lang="en-US" altLang="zh-CN" sz="2100">
              <a:solidFill>
                <a:srgbClr val="FF0000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100">
                <a:solidFill>
                  <a:srgbClr val="FF0000"/>
                </a:solidFill>
                <a:latin typeface="+mn-ea"/>
              </a:rPr>
              <a:t>varchar(n)</a:t>
            </a:r>
            <a:r>
              <a:rPr lang="zh-CN" altLang="en-US" sz="2100">
                <a:solidFill>
                  <a:srgbClr val="FF0000"/>
                </a:solidFill>
                <a:latin typeface="+mn-ea"/>
              </a:rPr>
              <a:t>：可变长度，保留原来字符，不会删除尾部空格</a:t>
            </a:r>
            <a:endParaRPr lang="en-US" altLang="zh-CN" sz="2100">
              <a:solidFill>
                <a:srgbClr val="FF0000"/>
              </a:solidFill>
              <a:latin typeface="+mn-ea"/>
            </a:endParaRPr>
          </a:p>
          <a:p>
            <a:endParaRPr lang="en-US" altLang="zh-CN" sz="2100">
              <a:solidFill>
                <a:srgbClr val="FF0000"/>
              </a:solidFill>
              <a:latin typeface="+mn-ea"/>
            </a:endParaRPr>
          </a:p>
          <a:p>
            <a:endParaRPr lang="en-US" altLang="zh-CN" sz="2400">
              <a:latin typeface="+mn-ea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996" y="2300020"/>
            <a:ext cx="7046540" cy="2766302"/>
          </a:xfrm>
          <a:prstGeom prst="rect">
            <a:avLst/>
          </a:prstGeom>
        </p:spPr>
      </p:pic>
      <p:sp>
        <p:nvSpPr>
          <p:cNvPr id="51" name="箭头: 下 50"/>
          <p:cNvSpPr/>
          <p:nvPr/>
        </p:nvSpPr>
        <p:spPr>
          <a:xfrm>
            <a:off x="4376450" y="1804830"/>
            <a:ext cx="576064" cy="4280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07537" y="1053600"/>
            <a:ext cx="18093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varchar</a:t>
            </a:r>
            <a:endParaRPr lang="zh-CN" altLang="en-US" sz="3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52" name="箭头: 下 51"/>
          <p:cNvSpPr/>
          <p:nvPr/>
        </p:nvSpPr>
        <p:spPr>
          <a:xfrm>
            <a:off x="6512202" y="1817940"/>
            <a:ext cx="576064" cy="4280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3" name="箭头: 下 52"/>
          <p:cNvSpPr/>
          <p:nvPr/>
        </p:nvSpPr>
        <p:spPr>
          <a:xfrm>
            <a:off x="9145708" y="1829670"/>
            <a:ext cx="576064" cy="4280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48375" y="1036320"/>
            <a:ext cx="1442085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char</a:t>
            </a:r>
            <a:endParaRPr lang="zh-CN" altLang="en-US" sz="3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768862" y="1036455"/>
            <a:ext cx="18093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varchar</a:t>
            </a:r>
            <a:endParaRPr lang="zh-CN" altLang="en-US" sz="3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  <p:bldP spid="51" grpId="1" animBg="1"/>
      <p:bldP spid="48" grpId="0" animBg="1"/>
      <p:bldP spid="52" grpId="1" animBg="1"/>
      <p:bldP spid="53" grpId="0" animBg="1"/>
      <p:bldP spid="3" grpId="0" bldLvl="0" animBg="1"/>
      <p:bldP spid="4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IyZDE4MTIxYmMwZjJhMWMzZmU4OTU2MTg5OGJjNGQifQ=="/>
  <p:tag name="KSO_WPP_MARK_KEY" val="c3377b84-114e-4bd9-aeaf-06757c08a8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60.187401574803,&quot;width&quot;:13960.71811023622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fe24af4-8283-485a-bed5-e72e6ef112b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mixed20204005_1*i*2"/>
  <p:tag name="KSO_WM_TEMPLATE_CATEGORY" val="mixed"/>
  <p:tag name="KSO_WM_TEMPLATE_INDEX" val="20204005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1165</Words>
  <Application>Microsoft Office PowerPoint</Application>
  <PresentationFormat>自定义</PresentationFormat>
  <Paragraphs>219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Calibri</vt:lpstr>
      <vt:lpstr>Wingdings</vt:lpstr>
      <vt:lpstr>微软雅黑</vt:lpstr>
      <vt:lpstr>Haettenschweiler</vt:lpstr>
      <vt:lpstr>思源黑体 CN Heavy</vt:lpstr>
      <vt:lpstr>Impact</vt:lpstr>
      <vt:lpstr>方正粗黑宋简体</vt:lpstr>
      <vt:lpstr>锐字锐线梦想黑简1.0</vt:lpstr>
      <vt:lpstr>Arial</vt:lpstr>
      <vt:lpstr>宋体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May</cp:lastModifiedBy>
  <cp:revision>450</cp:revision>
  <dcterms:created xsi:type="dcterms:W3CDTF">2016-01-27T00:56:00Z</dcterms:created>
  <dcterms:modified xsi:type="dcterms:W3CDTF">2023-09-24T14:39:19Z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CDF7C95017D34762AD72961998439CFC</vt:lpwstr>
  </property>
</Properties>
</file>