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7.xml" ContentType="application/vnd.openxmlformats-officedocument.presentationml.notesSlide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677" r:id="rId2"/>
    <p:sldId id="700" r:id="rId3"/>
    <p:sldId id="701" r:id="rId4"/>
    <p:sldId id="702" r:id="rId5"/>
    <p:sldId id="258" r:id="rId6"/>
    <p:sldId id="259" r:id="rId7"/>
    <p:sldId id="651" r:id="rId8"/>
    <p:sldId id="732" r:id="rId9"/>
    <p:sldId id="652" r:id="rId10"/>
    <p:sldId id="653" r:id="rId11"/>
    <p:sldId id="655" r:id="rId12"/>
    <p:sldId id="656" r:id="rId13"/>
    <p:sldId id="657" r:id="rId14"/>
    <p:sldId id="658" r:id="rId15"/>
    <p:sldId id="628" r:id="rId16"/>
    <p:sldId id="632" r:id="rId17"/>
    <p:sldId id="734" r:id="rId18"/>
    <p:sldId id="733" r:id="rId19"/>
    <p:sldId id="735" r:id="rId20"/>
    <p:sldId id="736" r:id="rId21"/>
    <p:sldId id="723" r:id="rId22"/>
    <p:sldId id="737" r:id="rId23"/>
    <p:sldId id="738" r:id="rId24"/>
    <p:sldId id="739" r:id="rId25"/>
    <p:sldId id="665" r:id="rId26"/>
    <p:sldId id="634" r:id="rId27"/>
    <p:sldId id="672" r:id="rId28"/>
    <p:sldId id="671" r:id="rId29"/>
    <p:sldId id="740" r:id="rId30"/>
    <p:sldId id="741" r:id="rId31"/>
    <p:sldId id="287" r:id="rId32"/>
  </p:sldIdLst>
  <p:sldSz cx="10801350" cy="6480175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Haettenschweiler" panose="020B0706040902060204" pitchFamily="34" charset="0"/>
      <p:regular r:id="rId44"/>
    </p:embeddedFont>
    <p:embeddedFont>
      <p:font typeface="Impact" panose="020B0806030902050204" pitchFamily="34" charset="0"/>
      <p:regular r:id="rId45"/>
    </p:embeddedFont>
    <p:embeddedFont>
      <p:font typeface="方正粗黑宋简体" panose="02010600030101010101" charset="-122"/>
      <p:regular r:id="rId46"/>
    </p:embeddedFont>
    <p:embeddedFont>
      <p:font typeface="锐字锐线梦想黑简1.0" panose="02010600030101010101" charset="-122"/>
      <p:regular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677"/>
            <p14:sldId id="700"/>
            <p14:sldId id="701"/>
            <p14:sldId id="702"/>
            <p14:sldId id="258"/>
            <p14:sldId id="259"/>
            <p14:sldId id="651"/>
            <p14:sldId id="732"/>
            <p14:sldId id="652"/>
            <p14:sldId id="653"/>
            <p14:sldId id="655"/>
            <p14:sldId id="656"/>
            <p14:sldId id="657"/>
            <p14:sldId id="658"/>
            <p14:sldId id="628"/>
            <p14:sldId id="632"/>
            <p14:sldId id="734"/>
            <p14:sldId id="733"/>
            <p14:sldId id="735"/>
            <p14:sldId id="736"/>
            <p14:sldId id="723"/>
            <p14:sldId id="737"/>
            <p14:sldId id="738"/>
            <p14:sldId id="739"/>
            <p14:sldId id="665"/>
            <p14:sldId id="634"/>
            <p14:sldId id="672"/>
            <p14:sldId id="671"/>
            <p14:sldId id="740"/>
            <p14:sldId id="74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1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3" autoAdjust="0"/>
    <p:restoredTop sz="85507" autoAdjust="0"/>
  </p:normalViewPr>
  <p:slideViewPr>
    <p:cSldViewPr>
      <p:cViewPr varScale="1">
        <p:scale>
          <a:sx n="81" d="100"/>
          <a:sy n="81" d="100"/>
        </p:scale>
        <p:origin x="90" y="354"/>
      </p:cViewPr>
      <p:guideLst>
        <p:guide orient="horz" pos="201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32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21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3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076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06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92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使用</a:t>
            </a:r>
            <a:r>
              <a:rPr lang="en-US" altLang="zh-CN">
                <a:latin typeface="+mn-ea"/>
                <a:sym typeface="+mn-ea"/>
              </a:rPr>
              <a:t>desc </a:t>
            </a:r>
            <a:r>
              <a:rPr lang="zh-CN" altLang="en-US">
                <a:latin typeface="+mn-ea"/>
                <a:sym typeface="+mn-ea"/>
              </a:rPr>
              <a:t>数据表名</a:t>
            </a:r>
            <a:r>
              <a:rPr lang="en-US" altLang="zh-CN">
                <a:latin typeface="+mn-ea"/>
                <a:sym typeface="+mn-ea"/>
              </a:rPr>
              <a:t>    </a:t>
            </a:r>
            <a:r>
              <a:rPr lang="zh-CN" altLang="en-US">
                <a:latin typeface="+mn-ea"/>
                <a:sym typeface="+mn-ea"/>
              </a:rPr>
              <a:t>查看数据表结构</a:t>
            </a:r>
            <a:endParaRPr lang="en-US" altLang="zh-CN">
              <a:latin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392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6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7" Type="http://schemas.openxmlformats.org/officeDocument/2006/relationships/image" Target="../media/image2.jpe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617" y="1727527"/>
            <a:ext cx="73533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第二章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创建与操作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数据库和数据表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77680" cy="1631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359048" y="1303232"/>
            <a:ext cx="8597068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、查看当前服务器所有的数据库：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show databases</a:t>
            </a:r>
            <a:r>
              <a:rPr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;</a:t>
            </a:r>
            <a:endParaRPr altLang="zh-CN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111111111111111111111.png1111111111111111111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52115" y="2952115"/>
            <a:ext cx="5515610" cy="3415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77680" cy="1631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359048" y="1303232"/>
            <a:ext cx="8597068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、切换数据库：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use 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数据库名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111111111111111111111.png1111111111111111111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76170" y="2807970"/>
            <a:ext cx="5870575" cy="357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77680" cy="1631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327298" y="1333077"/>
            <a:ext cx="8597068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、查看当前数据库：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database()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111111111111111111111.png1111111111111111111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92070" y="2880360"/>
            <a:ext cx="5851525" cy="331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77680" cy="1631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327298" y="1333077"/>
            <a:ext cx="8597068" cy="1191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、删除数据库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drop database 数据库名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111111111111111111111.png1111111111111111111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36825" y="2880360"/>
            <a:ext cx="6178550" cy="3324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377680" cy="1631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240938" y="1270212"/>
            <a:ext cx="8597068" cy="12941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+mj-ea"/>
            </a:pPr>
            <a:r>
              <a:rPr altLang="zh-CN" sz="2800" b="1">
                <a:latin typeface="+mn-ea"/>
                <a:sym typeface="+mn-ea"/>
              </a:rPr>
              <a:t>6</a:t>
            </a:r>
            <a:r>
              <a:rPr lang="zh-CN" altLang="en-US" sz="2800" b="1">
                <a:latin typeface="+mn-ea"/>
                <a:sym typeface="+mn-ea"/>
              </a:rPr>
              <a:t>、查看数据库的存放路径：</a:t>
            </a:r>
            <a:endParaRPr lang="en-US" altLang="zh-CN" sz="2800" b="1">
              <a:latin typeface="+mn-ea"/>
            </a:endParaRPr>
          </a:p>
          <a:p>
            <a:pPr lvl="0" indent="0" algn="l" fontAlgn="auto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+mj-ea"/>
            </a:pPr>
            <a:r>
              <a:rPr lang="zh-CN" altLang="en-US" sz="2800">
                <a:latin typeface="+mn-ea"/>
                <a:sym typeface="+mn-ea"/>
              </a:rPr>
              <a:t>语法：</a:t>
            </a:r>
            <a:r>
              <a:rPr sz="2800">
                <a:solidFill>
                  <a:srgbClr val="FF0000"/>
                </a:solidFill>
                <a:latin typeface="+mn-ea"/>
                <a:sym typeface="+mn-ea"/>
              </a:rPr>
              <a:t>show  variables  like   '%datadir%'   </a:t>
            </a:r>
            <a:endParaRPr lang="zh-CN" altLang="en-US" sz="2800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950" y="3383915"/>
            <a:ext cx="8553450" cy="2585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5756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语句操作数据表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00273" y="1127337"/>
            <a:ext cx="9378119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sym typeface="+mn-ea"/>
              </a:rPr>
              <a:t>、创建数据表：</a:t>
            </a:r>
          </a:p>
          <a:p>
            <a:endParaRPr sz="2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900" y="2018665"/>
            <a:ext cx="452310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语法：</a:t>
            </a:r>
          </a:p>
          <a:p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create  table  表名 ( </a:t>
            </a:r>
          </a:p>
          <a:p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字段名1   字段类型1  </a:t>
            </a:r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列级</a:t>
            </a:r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约束,</a:t>
            </a:r>
          </a:p>
          <a:p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字段名2   字段类型2  </a:t>
            </a:r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列级</a:t>
            </a:r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</a:t>
            </a:r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</a:p>
          <a:p>
            <a:endParaRPr 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.....</a:t>
            </a:r>
          </a:p>
          <a:p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[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表级别约束条件</a:t>
            </a:r>
            <a:r>
              <a:rPr 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);</a:t>
            </a:r>
          </a:p>
          <a:p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4840605" y="2738755"/>
            <a:ext cx="776605" cy="864235"/>
          </a:xfrm>
          <a:prstGeom prst="rightArrow">
            <a:avLst/>
          </a:prstGeom>
          <a:solidFill>
            <a:srgbClr val="3CB1AA">
              <a:alpha val="78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671185" y="1946275"/>
            <a:ext cx="4966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案例：</a:t>
            </a: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create table class(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dirty="0">
                <a:latin typeface="宋体" panose="02010600030101010101" pitchFamily="2" charset="-122"/>
              </a:rPr>
              <a:t> class_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id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int(5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),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	class_name varchar(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2" grpId="0"/>
      <p:bldP spid="3" grpId="0"/>
      <p:bldP spid="45" grpId="0" bldLvl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添加主键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键约束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（列级约束）：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primary key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3267" y="3459809"/>
            <a:ext cx="899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create table class(</a:t>
            </a: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smtClean="0">
                <a:latin typeface="宋体" panose="02010600030101010101" pitchFamily="2" charset="-122"/>
              </a:rPr>
              <a:t>class_</a:t>
            </a:r>
            <a:r>
              <a:rPr lang="zh-CN" altLang="en-US" sz="2400" dirty="0" smtClean="0">
                <a:latin typeface="宋体" panose="02010600030101010101" pitchFamily="2" charset="-122"/>
              </a:rPr>
              <a:t>id </a:t>
            </a:r>
            <a:r>
              <a:rPr lang="zh-CN" altLang="en-US" sz="2400" dirty="0">
                <a:latin typeface="宋体" panose="02010600030101010101" pitchFamily="2" charset="-122"/>
              </a:rPr>
              <a:t>int(5</a:t>
            </a:r>
            <a:r>
              <a:rPr lang="zh-CN" altLang="en-US" sz="2400" dirty="0" smtClean="0">
                <a:latin typeface="宋体" panose="02010600030101010101" pitchFamily="2" charset="-122"/>
              </a:rPr>
              <a:t>) </a:t>
            </a:r>
            <a:r>
              <a:rPr lang="en-US" altLang="zh-CN" sz="2400" dirty="0" smtClean="0">
                <a:latin typeface="宋体" panose="02010600030101010101" pitchFamily="2" charset="-122"/>
              </a:rPr>
              <a:t>primary key</a:t>
            </a:r>
            <a:r>
              <a:rPr lang="zh-CN" altLang="en-US" sz="2400" dirty="0" smtClean="0">
                <a:latin typeface="宋体" panose="02010600030101010101" pitchFamily="2" charset="-122"/>
              </a:rPr>
              <a:t>, 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 </a:t>
            </a:r>
          </a:p>
          <a:p>
            <a:r>
              <a:rPr lang="zh-CN" altLang="en-US" sz="2400" dirty="0">
                <a:latin typeface="宋体" panose="02010600030101010101" pitchFamily="2" charset="-122"/>
              </a:rPr>
              <a:t>	class_name varchar(</a:t>
            </a:r>
            <a:r>
              <a:rPr lang="zh-CN" altLang="en-US" sz="2400" dirty="0" smtClean="0">
                <a:latin typeface="宋体" panose="02010600030101010101" pitchFamily="2" charset="-122"/>
              </a:rPr>
              <a:t>30</a:t>
            </a:r>
            <a:r>
              <a:rPr lang="en-US" altLang="zh-CN" sz="2400" dirty="0" smtClean="0">
                <a:latin typeface="宋体" panose="02010600030101010101" pitchFamily="2" charset="-122"/>
              </a:rPr>
              <a:t>)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)；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83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添加主键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792163" y="1841500"/>
            <a:ext cx="9337052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键约束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（表级约束）：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primary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key(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主键列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1[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2]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780" y="3888105"/>
            <a:ext cx="899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constraint 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p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_class_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id 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primary key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(</a:t>
            </a: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class_id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)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5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主键值递增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键约束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（列级约束）：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 err="1" smtClean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auto_increment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3267" y="3459809"/>
            <a:ext cx="899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create table class(</a:t>
            </a: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>
                <a:latin typeface="宋体" panose="02010600030101010101" pitchFamily="2" charset="-122"/>
              </a:rPr>
              <a:t> class_ </a:t>
            </a:r>
            <a:r>
              <a:rPr lang="zh-CN" altLang="en-US" sz="2400" dirty="0" smtClean="0">
                <a:latin typeface="宋体" panose="02010600030101010101" pitchFamily="2" charset="-122"/>
              </a:rPr>
              <a:t>id </a:t>
            </a:r>
            <a:r>
              <a:rPr lang="zh-CN" altLang="en-US" sz="2400" dirty="0">
                <a:latin typeface="宋体" panose="02010600030101010101" pitchFamily="2" charset="-122"/>
              </a:rPr>
              <a:t>int(5</a:t>
            </a:r>
            <a:r>
              <a:rPr lang="zh-CN" altLang="en-US" sz="2400" dirty="0" smtClean="0">
                <a:latin typeface="宋体" panose="02010600030101010101" pitchFamily="2" charset="-122"/>
              </a:rPr>
              <a:t>) </a:t>
            </a:r>
            <a:r>
              <a:rPr lang="en-US" altLang="zh-CN" sz="2400" dirty="0" smtClean="0">
                <a:latin typeface="宋体" panose="02010600030101010101" pitchFamily="2" charset="-122"/>
              </a:rPr>
              <a:t>primary key 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auto_increment</a:t>
            </a:r>
            <a:r>
              <a:rPr lang="zh-CN" altLang="en-US" sz="2400" dirty="0" smtClean="0">
                <a:latin typeface="宋体" panose="02010600030101010101" pitchFamily="2" charset="-122"/>
              </a:rPr>
              <a:t>, 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 </a:t>
            </a:r>
          </a:p>
          <a:p>
            <a:r>
              <a:rPr lang="zh-CN" altLang="en-US" sz="2400" dirty="0">
                <a:latin typeface="宋体" panose="02010600030101010101" pitchFamily="2" charset="-122"/>
              </a:rPr>
              <a:t>	class_name varchar(</a:t>
            </a:r>
            <a:r>
              <a:rPr lang="zh-CN" altLang="en-US" sz="2400" dirty="0" smtClean="0">
                <a:latin typeface="宋体" panose="02010600030101010101" pitchFamily="2" charset="-122"/>
              </a:rPr>
              <a:t>30</a:t>
            </a:r>
            <a:r>
              <a:rPr lang="en-US" altLang="zh-CN" sz="2400" dirty="0" smtClean="0">
                <a:latin typeface="宋体" panose="02010600030101010101" pitchFamily="2" charset="-122"/>
              </a:rPr>
              <a:t>)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)；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8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字段的基本类型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12130" y="-16528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360045" y="3528060"/>
            <a:ext cx="222123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、字符串类型</a:t>
            </a:r>
          </a:p>
        </p:txBody>
      </p:sp>
      <p:sp>
        <p:nvSpPr>
          <p:cNvPr id="61" name="Title 6"/>
          <p:cNvSpPr txBox="1"/>
          <p:nvPr>
            <p:custDataLst>
              <p:tags r:id="rId2"/>
            </p:custDataLst>
          </p:nvPr>
        </p:nvSpPr>
        <p:spPr>
          <a:xfrm>
            <a:off x="288290" y="5255895"/>
            <a:ext cx="245935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、日期时间类型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60045" y="1583690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、数值类型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3096260" y="1040765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整数</a:t>
            </a:r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632450" y="1934210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浮点数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96260" y="2375535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8320" y="2646045"/>
            <a:ext cx="13576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定点数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42285" y="3239770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固定长度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42285" y="3959860"/>
            <a:ext cx="14973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可变长度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384550" y="4968240"/>
            <a:ext cx="1497330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年月日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384550" y="5472430"/>
            <a:ext cx="1497330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时分秒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384550" y="5935980"/>
            <a:ext cx="1924685" cy="39878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年月日时分秒</a:t>
            </a:r>
          </a:p>
        </p:txBody>
      </p:sp>
      <p:sp>
        <p:nvSpPr>
          <p:cNvPr id="52" name="左大括号 51"/>
          <p:cNvSpPr/>
          <p:nvPr/>
        </p:nvSpPr>
        <p:spPr>
          <a:xfrm>
            <a:off x="2809240" y="1040765"/>
            <a:ext cx="217170" cy="185102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左大括号 52"/>
          <p:cNvSpPr/>
          <p:nvPr/>
        </p:nvSpPr>
        <p:spPr>
          <a:xfrm>
            <a:off x="2717165" y="3095625"/>
            <a:ext cx="309245" cy="1393190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左大括号 53"/>
          <p:cNvSpPr/>
          <p:nvPr/>
        </p:nvSpPr>
        <p:spPr>
          <a:xfrm>
            <a:off x="2952115" y="4810125"/>
            <a:ext cx="335280" cy="161353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左大括号 57"/>
          <p:cNvSpPr/>
          <p:nvPr/>
        </p:nvSpPr>
        <p:spPr>
          <a:xfrm>
            <a:off x="4968240" y="854710"/>
            <a:ext cx="299720" cy="880110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616575" y="879475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int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616575" y="1398270"/>
            <a:ext cx="13417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bigint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688330" y="3239770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char</a:t>
            </a:r>
          </a:p>
        </p:txBody>
      </p:sp>
      <p:sp>
        <p:nvSpPr>
          <p:cNvPr id="69" name="右箭头 68"/>
          <p:cNvSpPr/>
          <p:nvPr/>
        </p:nvSpPr>
        <p:spPr>
          <a:xfrm>
            <a:off x="4824730" y="398780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5701665" y="3959860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varchar</a:t>
            </a:r>
          </a:p>
        </p:txBody>
      </p:sp>
      <p:sp>
        <p:nvSpPr>
          <p:cNvPr id="71" name="左大括号 70"/>
          <p:cNvSpPr/>
          <p:nvPr/>
        </p:nvSpPr>
        <p:spPr>
          <a:xfrm>
            <a:off x="4969510" y="1934210"/>
            <a:ext cx="299720" cy="106235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8345170" y="2087880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float</a:t>
            </a:r>
          </a:p>
        </p:txBody>
      </p:sp>
      <p:sp>
        <p:nvSpPr>
          <p:cNvPr id="74" name="左大括号 73"/>
          <p:cNvSpPr/>
          <p:nvPr/>
        </p:nvSpPr>
        <p:spPr>
          <a:xfrm>
            <a:off x="8047990" y="2349500"/>
            <a:ext cx="299720" cy="1062355"/>
          </a:xfrm>
          <a:prstGeom prst="leftBrac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8352155" y="2665730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double</a:t>
            </a:r>
          </a:p>
        </p:txBody>
      </p:sp>
      <p:sp>
        <p:nvSpPr>
          <p:cNvPr id="76" name="右箭头 75"/>
          <p:cNvSpPr/>
          <p:nvPr/>
        </p:nvSpPr>
        <p:spPr>
          <a:xfrm>
            <a:off x="7212330" y="2719705"/>
            <a:ext cx="733425" cy="35623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右箭头 76"/>
          <p:cNvSpPr/>
          <p:nvPr/>
        </p:nvSpPr>
        <p:spPr>
          <a:xfrm>
            <a:off x="4824730" y="326771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345170" y="3211195"/>
            <a:ext cx="13303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decimal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712585" y="489648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date</a:t>
            </a:r>
          </a:p>
        </p:txBody>
      </p:sp>
      <p:sp>
        <p:nvSpPr>
          <p:cNvPr id="81" name="右箭头 80"/>
          <p:cNvSpPr/>
          <p:nvPr/>
        </p:nvSpPr>
        <p:spPr>
          <a:xfrm>
            <a:off x="5558155" y="4952365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6712585" y="540194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time</a:t>
            </a:r>
          </a:p>
        </p:txBody>
      </p:sp>
      <p:sp>
        <p:nvSpPr>
          <p:cNvPr id="83" name="右箭头 82"/>
          <p:cNvSpPr/>
          <p:nvPr/>
        </p:nvSpPr>
        <p:spPr>
          <a:xfrm>
            <a:off x="5558155" y="5457825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右箭头 83"/>
          <p:cNvSpPr/>
          <p:nvPr/>
        </p:nvSpPr>
        <p:spPr>
          <a:xfrm>
            <a:off x="5558155" y="5935980"/>
            <a:ext cx="733425" cy="374015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712585" y="5993765"/>
            <a:ext cx="130365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datetime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60" grpId="0" bldLvl="0" animBg="1"/>
      <p:bldP spid="61" grpId="0" bldLvl="0" animBg="1"/>
      <p:bldP spid="64" grpId="0" bldLvl="0" animBg="1"/>
      <p:bldP spid="65" grpId="0" bldLvl="0" animBg="1"/>
      <p:bldP spid="66" grpId="0" bldLvl="0" animBg="1"/>
      <p:bldP spid="2" grpId="0" bldLvl="0" animBg="1"/>
      <p:bldP spid="3" grpId="0" bldLvl="0" animBg="1"/>
      <p:bldP spid="45" grpId="0" bldLvl="0" animBg="1"/>
      <p:bldP spid="46" grpId="0" bldLvl="0" animBg="1"/>
      <p:bldP spid="47" grpId="0" bldLvl="0" animBg="1"/>
      <p:bldP spid="49" grpId="0" bldLvl="0" animBg="1"/>
      <p:bldP spid="50" grpId="0" bldLvl="0" animBg="1"/>
      <p:bldP spid="52" grpId="0" bldLvl="0" animBg="1"/>
      <p:bldP spid="53" grpId="0" bldLvl="0" animBg="1"/>
      <p:bldP spid="54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9" grpId="0" bldLvl="0" animBg="1"/>
      <p:bldP spid="70" grpId="0" bldLvl="0" animBg="1"/>
      <p:bldP spid="71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添加唯一性约束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唯一性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（列级约束）：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unique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3267" y="3459809"/>
            <a:ext cx="899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create table class(</a:t>
            </a: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smtClean="0">
                <a:latin typeface="宋体" panose="02010600030101010101" pitchFamily="2" charset="-122"/>
              </a:rPr>
              <a:t>class_</a:t>
            </a:r>
            <a:r>
              <a:rPr lang="zh-CN" altLang="en-US" sz="2400" dirty="0" smtClean="0">
                <a:latin typeface="宋体" panose="02010600030101010101" pitchFamily="2" charset="-122"/>
              </a:rPr>
              <a:t>id </a:t>
            </a:r>
            <a:r>
              <a:rPr lang="zh-CN" altLang="en-US" sz="2400" dirty="0">
                <a:latin typeface="宋体" panose="02010600030101010101" pitchFamily="2" charset="-122"/>
              </a:rPr>
              <a:t>int(5</a:t>
            </a:r>
            <a:r>
              <a:rPr lang="zh-CN" altLang="en-US" sz="2400" dirty="0" smtClean="0">
                <a:latin typeface="宋体" panose="02010600030101010101" pitchFamily="2" charset="-122"/>
              </a:rPr>
              <a:t>) </a:t>
            </a:r>
            <a:r>
              <a:rPr lang="en-US" altLang="zh-CN" sz="2400" dirty="0" smtClean="0">
                <a:latin typeface="宋体" panose="02010600030101010101" pitchFamily="2" charset="-122"/>
              </a:rPr>
              <a:t>primary key</a:t>
            </a:r>
            <a:r>
              <a:rPr lang="zh-CN" altLang="en-US" sz="2400" dirty="0" smtClean="0">
                <a:latin typeface="宋体" panose="02010600030101010101" pitchFamily="2" charset="-122"/>
              </a:rPr>
              <a:t>, 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 </a:t>
            </a:r>
          </a:p>
          <a:p>
            <a:r>
              <a:rPr lang="zh-CN" altLang="en-US" sz="2400" dirty="0">
                <a:latin typeface="宋体" panose="02010600030101010101" pitchFamily="2" charset="-122"/>
              </a:rPr>
              <a:t>	class_name varchar(</a:t>
            </a:r>
            <a:r>
              <a:rPr lang="zh-CN" altLang="en-US" sz="2400" dirty="0" smtClean="0">
                <a:latin typeface="宋体" panose="02010600030101010101" pitchFamily="2" charset="-122"/>
              </a:rPr>
              <a:t>30</a:t>
            </a:r>
            <a:r>
              <a:rPr lang="en-US" altLang="zh-CN" sz="2400" dirty="0" smtClean="0">
                <a:latin typeface="宋体" panose="02010600030101010101" pitchFamily="2" charset="-122"/>
              </a:rPr>
              <a:t>) unique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)；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添加唯一性约束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>
              <a:lnSpc>
                <a:spcPct val="130000"/>
              </a:lnSpc>
              <a:spcBef>
                <a:spcPts val="935"/>
              </a:spcBef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唯一性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（表级约束） 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>
              <a:lnSpc>
                <a:spcPct val="130000"/>
              </a:lnSpc>
              <a:spcBef>
                <a:spcPts val="935"/>
              </a:spcBef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[</a:t>
            </a:r>
            <a:r>
              <a:rPr lang="en-US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r>
              <a:rPr lang="en-US" altLang="zh-CN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unique(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1[,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列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2]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3780" y="3888105"/>
            <a:ext cx="899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constraint 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u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_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classid 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unique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(class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name</a:t>
            </a:r>
            <a:endParaRPr lang="zh-CN" altLang="en-US" sz="2400" spc="226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>
              <a:lnSpc>
                <a:spcPct val="130000"/>
              </a:lnSpc>
              <a:spcBef>
                <a:spcPts val="935"/>
              </a:spcBef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check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（列级约束）：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check(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检查条件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3267" y="3459809"/>
            <a:ext cx="899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create table </a:t>
            </a:r>
            <a:r>
              <a:rPr lang="en-US" altLang="zh-CN" sz="2400" dirty="0" smtClean="0">
                <a:latin typeface="宋体" panose="02010600030101010101" pitchFamily="2" charset="-122"/>
              </a:rPr>
              <a:t>student</a:t>
            </a:r>
            <a:r>
              <a:rPr lang="zh-CN" altLang="en-US" sz="2400" dirty="0" smtClean="0">
                <a:latin typeface="宋体" panose="02010600030101010101" pitchFamily="2" charset="-122"/>
              </a:rPr>
              <a:t>(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stu</a:t>
            </a:r>
            <a:r>
              <a:rPr lang="en-US" altLang="zh-CN" sz="2400" dirty="0" smtClean="0">
                <a:latin typeface="宋体" panose="02010600030101010101" pitchFamily="2" charset="-122"/>
              </a:rPr>
              <a:t>_</a:t>
            </a:r>
            <a:r>
              <a:rPr lang="zh-CN" altLang="en-US" sz="2400" dirty="0" smtClean="0">
                <a:latin typeface="宋体" panose="02010600030101010101" pitchFamily="2" charset="-122"/>
              </a:rPr>
              <a:t>id </a:t>
            </a:r>
            <a:r>
              <a:rPr lang="zh-CN" altLang="en-US" sz="2400" dirty="0">
                <a:latin typeface="宋体" panose="02010600030101010101" pitchFamily="2" charset="-122"/>
              </a:rPr>
              <a:t>int(5</a:t>
            </a:r>
            <a:r>
              <a:rPr lang="zh-CN" altLang="en-US" sz="2400" dirty="0" smtClean="0">
                <a:latin typeface="宋体" panose="02010600030101010101" pitchFamily="2" charset="-122"/>
              </a:rPr>
              <a:t>) </a:t>
            </a:r>
            <a:r>
              <a:rPr lang="en-US" altLang="zh-CN" sz="2400" dirty="0" smtClean="0">
                <a:latin typeface="宋体" panose="02010600030101010101" pitchFamily="2" charset="-122"/>
              </a:rPr>
              <a:t>primary key</a:t>
            </a:r>
            <a:r>
              <a:rPr lang="zh-CN" altLang="en-US" sz="2400" dirty="0" smtClean="0">
                <a:latin typeface="宋体" panose="02010600030101010101" pitchFamily="2" charset="-122"/>
              </a:rPr>
              <a:t>, 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 </a:t>
            </a: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ssex</a:t>
            </a:r>
            <a:r>
              <a:rPr lang="en-US" altLang="zh-CN" sz="2400" dirty="0" smtClean="0">
                <a:latin typeface="宋体" panose="02010600030101010101" pitchFamily="2" charset="-122"/>
              </a:rPr>
              <a:t> char(1) check(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ssex</a:t>
            </a:r>
            <a:r>
              <a:rPr lang="en-US" altLang="zh-CN" sz="2400" dirty="0" smtClean="0">
                <a:latin typeface="宋体" panose="02010600030101010101" pitchFamily="2" charset="-122"/>
              </a:rPr>
              <a:t>=‘</a:t>
            </a:r>
            <a:r>
              <a:rPr lang="zh-CN" altLang="en-US" sz="2400" dirty="0" smtClean="0">
                <a:latin typeface="宋体" panose="02010600030101010101" pitchFamily="2" charset="-122"/>
              </a:rPr>
              <a:t>男</a:t>
            </a:r>
            <a:r>
              <a:rPr lang="en-US" altLang="zh-CN" sz="2400" dirty="0" smtClean="0">
                <a:latin typeface="宋体" panose="02010600030101010101" pitchFamily="2" charset="-122"/>
              </a:rPr>
              <a:t>’ or 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ssex</a:t>
            </a:r>
            <a:r>
              <a:rPr lang="en-US" altLang="zh-CN" sz="2400" dirty="0" smtClean="0">
                <a:latin typeface="宋体" panose="02010600030101010101" pitchFamily="2" charset="-122"/>
              </a:rPr>
              <a:t>=‘</a:t>
            </a:r>
            <a:r>
              <a:rPr lang="zh-CN" altLang="en-US" sz="2400" dirty="0" smtClean="0">
                <a:latin typeface="宋体" panose="02010600030101010101" pitchFamily="2" charset="-122"/>
              </a:rPr>
              <a:t>女</a:t>
            </a:r>
            <a:r>
              <a:rPr lang="en-US" altLang="zh-CN" sz="2400" dirty="0" smtClean="0">
                <a:latin typeface="宋体" panose="02010600030101010101" pitchFamily="2" charset="-122"/>
              </a:rPr>
              <a:t>’)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)；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91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check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14877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>
              <a:lnSpc>
                <a:spcPct val="130000"/>
              </a:lnSpc>
              <a:spcBef>
                <a:spcPts val="935"/>
              </a:spcBef>
              <a:buFont typeface="+mj-lt"/>
            </a:pP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check</a:t>
            </a:r>
            <a:r>
              <a:rPr altLang="en-US" sz="2400" spc="226" dirty="0" err="1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（表级约束） 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>
              <a:lnSpc>
                <a:spcPct val="130000"/>
              </a:lnSpc>
              <a:spcBef>
                <a:spcPts val="935"/>
              </a:spcBef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[</a:t>
            </a:r>
            <a:r>
              <a:rPr lang="en-US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r>
              <a:rPr lang="en-US" altLang="zh-CN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]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check(</a:t>
            </a:r>
            <a:r>
              <a:rPr lang="zh-CN" altLang="en-US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检查条件</a:t>
            </a:r>
            <a:r>
              <a:rPr lang="en-US" altLang="zh-CN" sz="2400" spc="226" dirty="0">
                <a:ln w="3175">
                  <a:noFill/>
                  <a:prstDash val="dash"/>
                </a:ln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zh-CN" altLang="en-US" sz="2400" spc="226" dirty="0">
              <a:ln w="3175">
                <a:noFill/>
                <a:prstDash val="dash"/>
              </a:ln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1541" y="3329892"/>
            <a:ext cx="8994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</a:rPr>
              <a:t>create table </a:t>
            </a:r>
            <a:r>
              <a:rPr lang="en-US" altLang="zh-CN" sz="2400" dirty="0">
                <a:latin typeface="宋体" panose="02010600030101010101" pitchFamily="2" charset="-122"/>
              </a:rPr>
              <a:t>student</a:t>
            </a:r>
            <a:r>
              <a:rPr lang="zh-CN" altLang="en-US" sz="2400" dirty="0" smtClean="0">
                <a:latin typeface="宋体" panose="02010600030101010101" pitchFamily="2" charset="-122"/>
              </a:rPr>
              <a:t>(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err="1">
                <a:latin typeface="宋体" panose="02010600030101010101" pitchFamily="2" charset="-122"/>
              </a:rPr>
              <a:t>stu</a:t>
            </a:r>
            <a:r>
              <a:rPr lang="en-US" altLang="zh-CN" sz="2400" dirty="0">
                <a:latin typeface="宋体" panose="02010600030101010101" pitchFamily="2" charset="-122"/>
              </a:rPr>
              <a:t>_</a:t>
            </a:r>
            <a:r>
              <a:rPr lang="zh-CN" altLang="en-US" sz="2400" dirty="0">
                <a:latin typeface="宋体" panose="02010600030101010101" pitchFamily="2" charset="-122"/>
              </a:rPr>
              <a:t>id int(5) </a:t>
            </a:r>
            <a:r>
              <a:rPr lang="en-US" altLang="zh-CN" sz="2400" dirty="0">
                <a:latin typeface="宋体" panose="02010600030101010101" pitchFamily="2" charset="-122"/>
              </a:rPr>
              <a:t>primary key</a:t>
            </a:r>
            <a:r>
              <a:rPr lang="zh-CN" altLang="en-US" sz="2400" dirty="0">
                <a:latin typeface="宋体" panose="02010600030101010101" pitchFamily="2" charset="-122"/>
              </a:rPr>
              <a:t>, </a:t>
            </a:r>
            <a:r>
              <a:rPr lang="zh-CN" altLang="en-US" sz="2400" dirty="0" smtClean="0">
                <a:latin typeface="宋体" panose="02010600030101010101" pitchFamily="2" charset="-122"/>
              </a:rPr>
              <a:t> 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err="1">
                <a:latin typeface="宋体" panose="02010600030101010101" pitchFamily="2" charset="-122"/>
              </a:rPr>
              <a:t>ssex</a:t>
            </a:r>
            <a:r>
              <a:rPr lang="en-US" altLang="zh-CN" sz="2400" dirty="0">
                <a:latin typeface="宋体" panose="02010600030101010101" pitchFamily="2" charset="-122"/>
              </a:rPr>
              <a:t> char(1</a:t>
            </a:r>
            <a:r>
              <a:rPr lang="en-US" altLang="zh-CN" sz="2400" dirty="0" smtClean="0">
                <a:latin typeface="宋体" panose="02010600030101010101" pitchFamily="2" charset="-122"/>
              </a:rPr>
              <a:t>)</a:t>
            </a:r>
            <a:r>
              <a:rPr lang="zh-CN" altLang="en-US" sz="2400" dirty="0" smtClean="0">
                <a:latin typeface="宋体" panose="02010600030101010101" pitchFamily="2" charset="-122"/>
              </a:rPr>
              <a:t>，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</a:rPr>
              <a:t>	</a:t>
            </a:r>
            <a:r>
              <a:rPr lang="en-US" altLang="zh-CN" sz="2400" dirty="0" smtClean="0">
                <a:latin typeface="宋体" panose="02010600030101010101" pitchFamily="2" charset="-122"/>
              </a:rPr>
              <a:t>constraint 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ck_ssex</a:t>
            </a:r>
            <a:r>
              <a:rPr lang="en-US" altLang="zh-CN" sz="2400" dirty="0" smtClean="0">
                <a:latin typeface="宋体" panose="02010600030101010101" pitchFamily="2" charset="-122"/>
              </a:rPr>
              <a:t> check(</a:t>
            </a:r>
            <a:r>
              <a:rPr lang="en-US" altLang="zh-CN" sz="2400" dirty="0" err="1" smtClean="0">
                <a:latin typeface="宋体" panose="02010600030101010101" pitchFamily="2" charset="-122"/>
              </a:rPr>
              <a:t>ssex</a:t>
            </a:r>
            <a:r>
              <a:rPr lang="en-US" altLang="zh-CN" sz="2400" dirty="0">
                <a:latin typeface="宋体" panose="02010600030101010101" pitchFamily="2" charset="-122"/>
              </a:rPr>
              <a:t>=‘</a:t>
            </a:r>
            <a:r>
              <a:rPr lang="zh-CN" altLang="en-US" sz="2400" dirty="0">
                <a:latin typeface="宋体" panose="02010600030101010101" pitchFamily="2" charset="-122"/>
              </a:rPr>
              <a:t>男</a:t>
            </a:r>
            <a:r>
              <a:rPr lang="en-US" altLang="zh-CN" sz="2400" dirty="0">
                <a:latin typeface="宋体" panose="02010600030101010101" pitchFamily="2" charset="-122"/>
              </a:rPr>
              <a:t>’ or </a:t>
            </a:r>
            <a:r>
              <a:rPr lang="en-US" altLang="zh-CN" sz="2400" dirty="0" err="1">
                <a:latin typeface="宋体" panose="02010600030101010101" pitchFamily="2" charset="-122"/>
              </a:rPr>
              <a:t>ssex</a:t>
            </a:r>
            <a:r>
              <a:rPr lang="en-US" altLang="zh-CN" sz="2400" dirty="0">
                <a:latin typeface="宋体" panose="02010600030101010101" pitchFamily="2" charset="-122"/>
              </a:rPr>
              <a:t>=‘</a:t>
            </a:r>
            <a:r>
              <a:rPr lang="zh-CN" altLang="en-US" sz="2400" dirty="0">
                <a:latin typeface="宋体" panose="02010600030101010101" pitchFamily="2" charset="-122"/>
              </a:rPr>
              <a:t>女</a:t>
            </a:r>
            <a:r>
              <a:rPr lang="en-US" altLang="zh-CN" sz="2400" dirty="0">
                <a:latin typeface="宋体" panose="02010600030101010101" pitchFamily="2" charset="-122"/>
              </a:rPr>
              <a:t>’)</a:t>
            </a:r>
          </a:p>
          <a:p>
            <a:r>
              <a:rPr lang="zh-CN" altLang="en-US" sz="2400" dirty="0">
                <a:latin typeface="宋体" panose="02010600030101010101" pitchFamily="2" charset="-122"/>
              </a:rPr>
              <a:t>)；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5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添加外键约束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28625" y="1290320"/>
            <a:ext cx="9914255" cy="4739640"/>
            <a:chOff x="1474" y="1906"/>
            <a:chExt cx="14981" cy="5019"/>
          </a:xfrm>
          <a:solidFill>
            <a:schemeClr val="bg1"/>
          </a:solidFill>
        </p:grpSpPr>
        <p:sp>
          <p:nvSpPr>
            <p:cNvPr id="53" name="对角圆角矩形 2"/>
            <p:cNvSpPr/>
            <p:nvPr>
              <p:custDataLst>
                <p:tags r:id="rId3"/>
              </p:custDataLst>
            </p:nvPr>
          </p:nvSpPr>
          <p:spPr>
            <a:xfrm>
              <a:off x="1585" y="2031"/>
              <a:ext cx="14870" cy="4894"/>
            </a:xfrm>
            <a:prstGeom prst="round2DiagRect">
              <a:avLst/>
            </a:prstGeom>
            <a:solidFill>
              <a:srgbClr val="3CB19B"/>
            </a:solidFill>
            <a:ln w="12700" cmpd="sng">
              <a:solidFill>
                <a:srgbClr val="5BB1A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4" name="对角圆角矩形 1"/>
            <p:cNvSpPr/>
            <p:nvPr>
              <p:custDataLst>
                <p:tags r:id="rId4"/>
              </p:custDataLst>
            </p:nvPr>
          </p:nvSpPr>
          <p:spPr>
            <a:xfrm>
              <a:off x="1474" y="1906"/>
              <a:ext cx="14870" cy="4894"/>
            </a:xfrm>
            <a:prstGeom prst="round2DiagRect">
              <a:avLst/>
            </a:prstGeom>
            <a:grpFill/>
            <a:ln w="0" cmpd="sng">
              <a:solidFill>
                <a:srgbClr val="5BB1A3"/>
              </a:solidFill>
              <a:prstDash val="sys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998855" y="1841500"/>
            <a:ext cx="8803641" cy="1628907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altLang="en-US" sz="2400" spc="226" dirty="0" err="1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创建表的时候添加外键约束</a:t>
            </a:r>
            <a:r>
              <a:rPr lang="zh-CN"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altLang="en-US" sz="2400" spc="226" dirty="0">
              <a:ln w="3175">
                <a:noFill/>
                <a:prstDash val="dash"/>
              </a:ln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42545" lvl="0" indent="0" algn="l" fontAlgn="auto">
              <a:lnSpc>
                <a:spcPct val="1300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 typeface="+mj-lt"/>
            </a:pP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constraint 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约束名</a:t>
            </a:r>
            <a:r>
              <a:rPr altLang="zh-CN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en-US" sz="2400" spc="226" dirty="0" smtClean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foreign key (</a:t>
            </a:r>
            <a:r>
              <a:rPr altLang="en-US" sz="2400" spc="226" dirty="0" err="1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外键列名称</a:t>
            </a:r>
            <a:r>
              <a:rPr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 references </a:t>
            </a:r>
            <a:r>
              <a:rPr altLang="en-US" sz="2400" spc="226" dirty="0" err="1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主表名称</a:t>
            </a:r>
            <a:r>
              <a:rPr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altLang="en-US" sz="2400" spc="226" dirty="0" err="1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主表</a:t>
            </a:r>
            <a:r>
              <a:rPr lang="zh-CN"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主键</a:t>
            </a:r>
            <a:r>
              <a:rPr altLang="en-US" sz="2400" spc="226" dirty="0" err="1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名称</a:t>
            </a:r>
            <a:r>
              <a:rPr altLang="en-US" sz="2400" spc="226" dirty="0">
                <a:ln w="3175">
                  <a:noFill/>
                  <a:prstDash val="dash"/>
                </a:ln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3780" y="3888105"/>
            <a:ext cx="8994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constraint fk_class_id foreign key(class_id) references class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en-US" altLang="zh-CN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class_</a:t>
            </a:r>
            <a:r>
              <a:rPr lang="zh-CN" altLang="en-US" sz="2400" spc="226" dirty="0" smtClean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id</a:t>
            </a:r>
            <a:r>
              <a:rPr lang="zh-CN" altLang="en-US" sz="2400" spc="226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01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" y="1151890"/>
            <a:ext cx="9017000" cy="25019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3816350"/>
            <a:ext cx="7334250" cy="217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849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本章小结和作业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49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右箭头 43"/>
          <p:cNvSpPr/>
          <p:nvPr/>
        </p:nvSpPr>
        <p:spPr>
          <a:xfrm>
            <a:off x="4104640" y="121793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360045" y="2162810"/>
            <a:ext cx="345249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、查看数据表中的数据库</a:t>
            </a:r>
          </a:p>
        </p:txBody>
      </p: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353695" y="2952115"/>
            <a:ext cx="345821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、切换数据库</a:t>
            </a:r>
          </a:p>
        </p:txBody>
      </p:sp>
      <p:sp>
        <p:nvSpPr>
          <p:cNvPr id="61" name="Title 6"/>
          <p:cNvSpPr txBox="1"/>
          <p:nvPr>
            <p:custDataLst>
              <p:tags r:id="rId2"/>
            </p:custDataLst>
          </p:nvPr>
        </p:nvSpPr>
        <p:spPr>
          <a:xfrm>
            <a:off x="360045" y="3888105"/>
            <a:ext cx="342519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、查看当前数据库</a:t>
            </a:r>
          </a:p>
        </p:txBody>
      </p:sp>
      <p:sp>
        <p:nvSpPr>
          <p:cNvPr id="62" name="Title 6"/>
          <p:cNvSpPr txBox="1"/>
          <p:nvPr>
            <p:custDataLst>
              <p:tags r:id="rId3"/>
            </p:custDataLst>
          </p:nvPr>
        </p:nvSpPr>
        <p:spPr>
          <a:xfrm>
            <a:off x="360045" y="4855210"/>
            <a:ext cx="342138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、删除数据库</a:t>
            </a:r>
          </a:p>
        </p:txBody>
      </p:sp>
      <p:sp>
        <p:nvSpPr>
          <p:cNvPr id="63" name="Title 6"/>
          <p:cNvSpPr txBox="1"/>
          <p:nvPr>
            <p:custDataLst>
              <p:tags r:id="rId4"/>
            </p:custDataLst>
          </p:nvPr>
        </p:nvSpPr>
        <p:spPr>
          <a:xfrm>
            <a:off x="353695" y="5720080"/>
            <a:ext cx="345884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、查看数据库存放路径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60045" y="1254125"/>
            <a:ext cx="344297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、创建数据表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535930" y="1249680"/>
            <a:ext cx="503047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create database</a:t>
            </a:r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数据库名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527040" y="2202815"/>
            <a:ext cx="504761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show databases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513705" y="4041775"/>
            <a:ext cx="503301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select  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database</a:t>
            </a:r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()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498465" y="4903470"/>
            <a:ext cx="504634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drop 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database</a:t>
            </a:r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数据库名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514340" y="5784215"/>
            <a:ext cx="504698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show</a:t>
            </a:r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v</a:t>
            </a:r>
            <a:r>
              <a: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ariables</a:t>
            </a:r>
            <a:r>
              <a:rPr 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like</a:t>
            </a:r>
            <a:r>
              <a:rPr 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'%datadir%' </a:t>
            </a:r>
            <a:endParaRPr lang="zh-CN" altLang="en-US" sz="22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513705" y="3002280"/>
            <a:ext cx="5031105" cy="53086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use 数据库名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5" name="右箭头 84"/>
          <p:cNvSpPr/>
          <p:nvPr/>
        </p:nvSpPr>
        <p:spPr>
          <a:xfrm>
            <a:off x="4104640" y="216598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右箭头 85"/>
          <p:cNvSpPr/>
          <p:nvPr/>
        </p:nvSpPr>
        <p:spPr>
          <a:xfrm>
            <a:off x="4104640" y="302895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右箭头 86"/>
          <p:cNvSpPr/>
          <p:nvPr/>
        </p:nvSpPr>
        <p:spPr>
          <a:xfrm>
            <a:off x="4104640" y="400431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右箭头 87"/>
          <p:cNvSpPr/>
          <p:nvPr/>
        </p:nvSpPr>
        <p:spPr>
          <a:xfrm>
            <a:off x="4104640" y="490347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右箭头 88"/>
          <p:cNvSpPr/>
          <p:nvPr/>
        </p:nvSpPr>
        <p:spPr>
          <a:xfrm>
            <a:off x="4104640" y="576072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57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064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右箭头 43"/>
          <p:cNvSpPr/>
          <p:nvPr/>
        </p:nvSpPr>
        <p:spPr>
          <a:xfrm>
            <a:off x="4896485" y="183578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35990" y="2780665"/>
            <a:ext cx="350901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、查看数据库中的数据表</a:t>
            </a:r>
            <a:endParaRPr lang="en-US" altLang="zh-CN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929640" y="3569970"/>
            <a:ext cx="351536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、查看数据表结构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35990" y="1871980"/>
            <a:ext cx="350964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、创建数据库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111875" y="1867535"/>
            <a:ext cx="388112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create </a:t>
            </a:r>
            <a:r>
              <a:rPr 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table </a:t>
            </a:r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()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102985" y="2820670"/>
            <a:ext cx="389382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show </a:t>
            </a:r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tables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089650" y="3620135"/>
            <a:ext cx="3881120" cy="53086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lang="en-US"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 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数据表名</a:t>
            </a:r>
          </a:p>
        </p:txBody>
      </p:sp>
      <p:sp>
        <p:nvSpPr>
          <p:cNvPr id="85" name="右箭头 84"/>
          <p:cNvSpPr/>
          <p:nvPr/>
        </p:nvSpPr>
        <p:spPr>
          <a:xfrm>
            <a:off x="4896485" y="278384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右箭头 85"/>
          <p:cNvSpPr/>
          <p:nvPr/>
        </p:nvSpPr>
        <p:spPr>
          <a:xfrm>
            <a:off x="4896485" y="364680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57" grpId="0" bldLvl="0" animBg="1"/>
      <p:bldP spid="60" grpId="0" bldLvl="0" animBg="1"/>
      <p:bldP spid="64" grpId="0" bldLvl="0" animBg="1"/>
      <p:bldP spid="65" grpId="0" bldLvl="0" animBg="1"/>
      <p:bldP spid="66" grpId="0" bldLvl="0" animBg="1"/>
      <p:bldP spid="70" grpId="0" bldLvl="0" animBg="1"/>
      <p:bldP spid="85" grpId="0" bldLvl="0" animBg="1"/>
      <p:bldP spid="8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50147" y="1224273"/>
            <a:ext cx="93781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写出创建“学生成绩库”四个表的</a:t>
            </a:r>
            <a:r>
              <a:rPr lang="en-US" altLang="zh-CN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SQL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语句（包括约束条件）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57" y="2172071"/>
            <a:ext cx="4751429" cy="184559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92" y="4032175"/>
            <a:ext cx="945631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字段的约束条件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12130" y="-16528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右箭头 43"/>
          <p:cNvSpPr/>
          <p:nvPr/>
        </p:nvSpPr>
        <p:spPr>
          <a:xfrm>
            <a:off x="4032250" y="1050925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itle 6"/>
          <p:cNvSpPr txBox="1"/>
          <p:nvPr>
            <p:custDataLst>
              <p:tags r:id="rId1"/>
            </p:custDataLst>
          </p:nvPr>
        </p:nvSpPr>
        <p:spPr>
          <a:xfrm>
            <a:off x="1151890" y="417576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、默认值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163320" y="1050925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、主键约束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5472430" y="1028700"/>
            <a:ext cx="261493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primary key  </a:t>
            </a:r>
          </a:p>
        </p:txBody>
      </p:sp>
      <p:sp>
        <p:nvSpPr>
          <p:cNvPr id="86" name="右箭头 85"/>
          <p:cNvSpPr/>
          <p:nvPr/>
        </p:nvSpPr>
        <p:spPr>
          <a:xfrm>
            <a:off x="4032250" y="298831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右箭头 87"/>
          <p:cNvSpPr/>
          <p:nvPr/>
        </p:nvSpPr>
        <p:spPr>
          <a:xfrm>
            <a:off x="4032250" y="418338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72430" y="1799590"/>
            <a:ext cx="261810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foreign key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472430" y="2807970"/>
            <a:ext cx="265049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允许：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null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472430" y="3383915"/>
            <a:ext cx="265112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不允许：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not null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72430" y="4220845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default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472430" y="5009515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auto_increment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151890" y="1799590"/>
            <a:ext cx="205486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、外键约束</a:t>
            </a:r>
          </a:p>
        </p:txBody>
      </p:sp>
      <p:sp>
        <p:nvSpPr>
          <p:cNvPr id="51" name="右箭头 50"/>
          <p:cNvSpPr/>
          <p:nvPr/>
        </p:nvSpPr>
        <p:spPr>
          <a:xfrm>
            <a:off x="4032250" y="179959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151890" y="2807970"/>
            <a:ext cx="2054860" cy="768350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、是否允许为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null</a:t>
            </a:r>
          </a:p>
        </p:txBody>
      </p:sp>
      <p:sp>
        <p:nvSpPr>
          <p:cNvPr id="53" name="Title 6"/>
          <p:cNvSpPr txBox="1"/>
          <p:nvPr>
            <p:custDataLst>
              <p:tags r:id="rId2"/>
            </p:custDataLst>
          </p:nvPr>
        </p:nvSpPr>
        <p:spPr>
          <a:xfrm>
            <a:off x="1163320" y="496824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、自增</a:t>
            </a:r>
            <a:endParaRPr altLang="zh-CN" sz="2200" spc="137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4032250" y="496824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itle 6"/>
          <p:cNvSpPr txBox="1"/>
          <p:nvPr>
            <p:custDataLst>
              <p:tags r:id="rId3"/>
            </p:custDataLst>
          </p:nvPr>
        </p:nvSpPr>
        <p:spPr>
          <a:xfrm>
            <a:off x="1151890" y="5615940"/>
            <a:ext cx="203263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、唯一约束</a:t>
            </a:r>
            <a:endParaRPr altLang="zh-CN" sz="2200" spc="137" dirty="0">
              <a:ln w="3175">
                <a:noFill/>
                <a:prstDash val="dash"/>
              </a:ln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032250" y="568833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472430" y="5725160"/>
            <a:ext cx="26155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unique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41215" y="262509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61" grpId="0" bldLvl="0" animBg="1"/>
      <p:bldP spid="64" grpId="0" bldLvl="0" animBg="1"/>
      <p:bldP spid="65" grpId="0" bldLvl="0" animBg="1"/>
      <p:bldP spid="86" grpId="0" bldLvl="0" animBg="1"/>
      <p:bldP spid="88" grpId="0" bldLvl="0" animBg="1"/>
      <p:bldP spid="2" grpId="0" bldLvl="0" animBg="1"/>
      <p:bldP spid="45" grpId="0" bldLvl="0" animBg="1"/>
      <p:bldP spid="46" grpId="0" bldLvl="0" animBg="1"/>
      <p:bldP spid="47" grpId="0" bldLvl="0" animBg="1"/>
      <p:bldP spid="50" grpId="0" bldLvl="0" animBg="1"/>
      <p:bldP spid="48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57" y="215751"/>
            <a:ext cx="8753448" cy="27363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53" y="3096071"/>
            <a:ext cx="58966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20195"/>
      </p:ext>
    </p:extLst>
  </p:cSld>
  <p:clrMapOvr>
    <a:masterClrMapping/>
  </p:clrMapOvr>
  <p:transition advClick="0" advTm="0">
    <p:push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Title 6"/>
          <p:cNvSpPr txBox="1"/>
          <p:nvPr>
            <p:custDataLst>
              <p:tags r:id="rId1"/>
            </p:custDataLst>
          </p:nvPr>
        </p:nvSpPr>
        <p:spPr>
          <a:xfrm>
            <a:off x="935990" y="2581275"/>
            <a:ext cx="433006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、使用可视化工具创建数据库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35990" y="1629410"/>
            <a:ext cx="43561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、分析并确定数据表的结构</a:t>
            </a:r>
          </a:p>
        </p:txBody>
      </p:sp>
      <p:sp>
        <p:nvSpPr>
          <p:cNvPr id="43" name="Title 6"/>
          <p:cNvSpPr txBox="1"/>
          <p:nvPr>
            <p:custDataLst>
              <p:tags r:id="rId2"/>
            </p:custDataLst>
          </p:nvPr>
        </p:nvSpPr>
        <p:spPr>
          <a:xfrm>
            <a:off x="935990" y="3758565"/>
            <a:ext cx="4330065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、使用可视化工具创建数据表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60" grpId="0" bldLvl="0" animBg="1"/>
      <p:bldP spid="64" grpId="0" bldLvl="0" animBg="1"/>
      <p:bldP spid="4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247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CONTENTS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727919"/>
            <a:ext cx="5234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使用</a:t>
            </a:r>
            <a:r>
              <a:rPr lang="en-US" altLang="zh-CN" sz="3200" b="1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语句操作数据库</a:t>
            </a: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4105591"/>
            <a:ext cx="38195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</a:p>
        </p:txBody>
      </p:sp>
      <p:sp>
        <p:nvSpPr>
          <p:cNvPr id="45" name="TextBox 10"/>
          <p:cNvSpPr txBox="1"/>
          <p:nvPr/>
        </p:nvSpPr>
        <p:spPr>
          <a:xfrm>
            <a:off x="5184651" y="3024199"/>
            <a:ext cx="52362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使用</a:t>
            </a:r>
            <a:r>
              <a:rPr lang="en-US" altLang="zh-CN" sz="3200" b="1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语句操作数据表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57568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95605" y="1127125"/>
            <a:ext cx="10111105" cy="515620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95960" y="1303020"/>
            <a:ext cx="9434195" cy="43884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sym typeface="+mn-ea"/>
              </a:rPr>
              <a:t>、创建数据库：</a:t>
            </a:r>
            <a:endParaRPr lang="en-US" altLang="zh-CN" sz="2400" b="1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语法：使用</a:t>
            </a:r>
            <a:r>
              <a:rPr altLang="zh-CN" sz="2400">
                <a:solidFill>
                  <a:srgbClr val="FF0000"/>
                </a:solidFill>
                <a:latin typeface="+mn-ea"/>
                <a:sym typeface="+mn-ea"/>
              </a:rPr>
              <a:t>create database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 数据库名  </a:t>
            </a:r>
            <a:r>
              <a:rPr lang="zh-CN" altLang="en-US" sz="2400">
                <a:latin typeface="+mn-ea"/>
                <a:sym typeface="+mn-ea"/>
              </a:rPr>
              <a:t>创建数据库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	</a:t>
            </a:r>
            <a:r>
              <a:rPr lang="zh-CN" altLang="en-US" sz="2400">
                <a:latin typeface="+mn-ea"/>
                <a:sym typeface="+mn-ea"/>
              </a:rPr>
              <a:t>使用</a:t>
            </a:r>
            <a:r>
              <a:rPr altLang="zh-CN" sz="2400">
                <a:solidFill>
                  <a:srgbClr val="FF0000"/>
                </a:solidFill>
                <a:latin typeface="+mn-ea"/>
                <a:sym typeface="+mn-ea"/>
              </a:rPr>
              <a:t>create database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 </a:t>
            </a:r>
            <a:r>
              <a:rPr altLang="zh-CN" sz="2400">
                <a:solidFill>
                  <a:srgbClr val="FF0000"/>
                </a:solidFill>
                <a:latin typeface="+mn-ea"/>
                <a:sym typeface="+mn-ea"/>
              </a:rPr>
              <a:t>if  not  exists 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数据库名  </a:t>
            </a:r>
            <a:r>
              <a:rPr lang="zh-CN" altLang="en-US" sz="2400">
                <a:latin typeface="+mn-ea"/>
                <a:sym typeface="+mn-ea"/>
              </a:rPr>
              <a:t>创建数据库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举例：创建一个名为“</a:t>
            </a:r>
            <a:r>
              <a:rPr altLang="zh-CN" sz="2400">
                <a:latin typeface="+mn-ea"/>
                <a:sym typeface="+mn-ea"/>
              </a:rPr>
              <a:t>students”</a:t>
            </a:r>
            <a:r>
              <a:rPr lang="zh-CN" altLang="en-US" sz="2400">
                <a:latin typeface="+mn-ea"/>
                <a:sym typeface="+mn-ea"/>
              </a:rPr>
              <a:t>的数据库</a:t>
            </a:r>
          </a:p>
          <a:p>
            <a:pPr algn="just" eaLnBrk="1" hangingPunct="1">
              <a:lnSpc>
                <a:spcPct val="130000"/>
              </a:lnSpc>
            </a:pPr>
            <a:endParaRPr lang="en-US" altLang="zh-CN" sz="2400"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【</a:t>
            </a:r>
            <a:r>
              <a:rPr lang="zh-CN" altLang="en-US" sz="2400">
                <a:latin typeface="+mn-ea"/>
                <a:sym typeface="+mn-ea"/>
              </a:rPr>
              <a:t>步骤</a:t>
            </a:r>
            <a:r>
              <a:rPr altLang="zh-CN" sz="2400">
                <a:latin typeface="+mn-ea"/>
                <a:sym typeface="+mn-ea"/>
              </a:rPr>
              <a:t>】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(1</a:t>
            </a:r>
            <a:r>
              <a:rPr lang="zh-CN" altLang="en-US" sz="2400">
                <a:latin typeface="+mn-ea"/>
                <a:sym typeface="+mn-ea"/>
              </a:rPr>
              <a:t>）打开可视化管理工具，新建查询。</a:t>
            </a:r>
            <a:endParaRPr lang="zh-CN" altLang="en-US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(2</a:t>
            </a:r>
            <a:r>
              <a:rPr lang="zh-CN" altLang="en-US" sz="2400">
                <a:latin typeface="+mn-ea"/>
                <a:sym typeface="+mn-ea"/>
              </a:rPr>
              <a:t>）输入创建数据库的语句</a:t>
            </a:r>
            <a:r>
              <a:rPr altLang="zh-CN" sz="2400">
                <a:latin typeface="+mn-ea"/>
                <a:sym typeface="+mn-ea"/>
              </a:rPr>
              <a:t>:</a:t>
            </a:r>
            <a:r>
              <a:rPr altLang="zh-CN" sz="2400">
                <a:solidFill>
                  <a:srgbClr val="FF0000"/>
                </a:solidFill>
                <a:latin typeface="+mn-ea"/>
                <a:sym typeface="+mn-ea"/>
              </a:rPr>
              <a:t>create database if not exists </a:t>
            </a:r>
            <a:r>
              <a:rPr altLang="zh-CN" sz="2400">
                <a:latin typeface="+mn-ea"/>
                <a:sym typeface="+mn-ea"/>
              </a:rPr>
              <a:t>student;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zh-CN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95605" y="1127125"/>
            <a:ext cx="10111105" cy="515620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95960" y="1303020"/>
            <a:ext cx="9434195" cy="43884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sym typeface="+mn-ea"/>
              </a:rPr>
              <a:t>、创建数据库：</a:t>
            </a:r>
            <a:endParaRPr lang="en-US" altLang="zh-CN" sz="2400" b="1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</a:rPr>
              <a:t>数据库的命名规则：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</a:rPr>
              <a:t>（</a:t>
            </a:r>
            <a:r>
              <a:rPr altLang="zh-CN" sz="2400">
                <a:latin typeface="+mn-ea"/>
              </a:rPr>
              <a:t>1</a:t>
            </a:r>
            <a:r>
              <a:rPr lang="zh-CN" altLang="en-US" sz="2400">
                <a:latin typeface="+mn-ea"/>
              </a:rPr>
              <a:t>）不能与现有数据库重名；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</a:rPr>
              <a:t>（</a:t>
            </a:r>
            <a:r>
              <a:rPr altLang="zh-CN" sz="2400">
                <a:latin typeface="+mn-ea"/>
              </a:rPr>
              <a:t>2</a:t>
            </a:r>
            <a:r>
              <a:rPr lang="zh-CN" altLang="en-US" sz="2400">
                <a:latin typeface="+mn-ea"/>
              </a:rPr>
              <a:t>）由字母、数字和下划线（</a:t>
            </a:r>
            <a:r>
              <a:rPr altLang="zh-CN" sz="2400">
                <a:latin typeface="+mn-ea"/>
              </a:rPr>
              <a:t>_</a:t>
            </a:r>
            <a:r>
              <a:rPr lang="zh-CN" altLang="en-US" sz="2400">
                <a:latin typeface="+mn-ea"/>
              </a:rPr>
              <a:t>）组成；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</a:rPr>
              <a:t>（</a:t>
            </a:r>
            <a:r>
              <a:rPr altLang="zh-CN" sz="2400">
                <a:latin typeface="+mn-ea"/>
              </a:rPr>
              <a:t>3</a:t>
            </a:r>
            <a:r>
              <a:rPr lang="zh-CN" altLang="en-US" sz="2400">
                <a:latin typeface="+mn-ea"/>
              </a:rPr>
              <a:t>）不能使用</a:t>
            </a:r>
            <a:r>
              <a:rPr altLang="zh-CN" sz="2400">
                <a:latin typeface="+mn-ea"/>
              </a:rPr>
              <a:t>MySQL</a:t>
            </a:r>
            <a:r>
              <a:rPr lang="zh-CN" altLang="en-US" sz="2400">
                <a:latin typeface="+mn-ea"/>
              </a:rPr>
              <a:t>的关键字。若使用了其他字符或关键字，需要使用成对的反引号（</a:t>
            </a:r>
            <a:r>
              <a:rPr altLang="zh-CN" sz="2400">
                <a:latin typeface="+mn-ea"/>
              </a:rPr>
              <a:t>`</a:t>
            </a:r>
            <a:r>
              <a:rPr lang="zh-CN" altLang="en-US" sz="2400">
                <a:latin typeface="+mn-ea"/>
              </a:rPr>
              <a:t>）将名称引起来；</a:t>
            </a: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</a:rPr>
              <a:t>（</a:t>
            </a:r>
            <a:r>
              <a:rPr altLang="zh-CN" sz="2400">
                <a:latin typeface="+mn-ea"/>
              </a:rPr>
              <a:t>4</a:t>
            </a:r>
            <a:r>
              <a:rPr lang="zh-CN" altLang="en-US" sz="2400">
                <a:latin typeface="+mn-ea"/>
              </a:rPr>
              <a:t>）默认</a:t>
            </a:r>
            <a:r>
              <a:rPr altLang="zh-CN" sz="2400">
                <a:latin typeface="+mn-ea"/>
              </a:rPr>
              <a:t>Windows</a:t>
            </a:r>
            <a:r>
              <a:rPr lang="zh-CN" altLang="en-US" sz="2400">
                <a:latin typeface="+mn-ea"/>
              </a:rPr>
              <a:t>系统不区分大小写字母，而</a:t>
            </a:r>
            <a:r>
              <a:rPr altLang="zh-CN" sz="2400">
                <a:latin typeface="+mn-ea"/>
              </a:rPr>
              <a:t>Unix</a:t>
            </a:r>
            <a:r>
              <a:rPr lang="zh-CN" altLang="en-US" sz="2400">
                <a:latin typeface="+mn-ea"/>
              </a:rPr>
              <a:t>、</a:t>
            </a:r>
            <a:r>
              <a:rPr altLang="zh-CN" sz="2400">
                <a:latin typeface="+mn-ea"/>
              </a:rPr>
              <a:t>Linux</a:t>
            </a:r>
            <a:r>
              <a:rPr lang="zh-CN" altLang="en-US" sz="2400">
                <a:latin typeface="+mn-ea"/>
              </a:rPr>
              <a:t>等其他操作系统常常需要区分大小写。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zh-CN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8968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语句操作数据库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95605" y="1127125"/>
            <a:ext cx="10111790" cy="2456671"/>
            <a:chOff x="1575" y="1775"/>
            <a:chExt cx="14769" cy="1224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1079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1116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695960" y="1303020"/>
            <a:ext cx="9434195" cy="19907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sym typeface="+mn-ea"/>
              </a:rPr>
              <a:t>、创建数据库：</a:t>
            </a:r>
            <a:endParaRPr lang="en-US" altLang="zh-CN" sz="2400"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【</a:t>
            </a:r>
            <a:r>
              <a:rPr lang="zh-CN" altLang="en-US" sz="2400">
                <a:latin typeface="+mn-ea"/>
                <a:sym typeface="+mn-ea"/>
              </a:rPr>
              <a:t>步骤</a:t>
            </a:r>
            <a:r>
              <a:rPr altLang="zh-CN" sz="2400">
                <a:latin typeface="+mn-ea"/>
                <a:sym typeface="+mn-ea"/>
              </a:rPr>
              <a:t>】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(1</a:t>
            </a:r>
            <a:r>
              <a:rPr lang="zh-CN" altLang="en-US" sz="2400">
                <a:latin typeface="+mn-ea"/>
                <a:sym typeface="+mn-ea"/>
              </a:rPr>
              <a:t>）打开可视化管理工具，新建查询。</a:t>
            </a:r>
            <a:endParaRPr lang="zh-CN" altLang="en-US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+mn-ea"/>
                <a:sym typeface="+mn-ea"/>
              </a:rPr>
              <a:t>(2</a:t>
            </a:r>
            <a:r>
              <a:rPr lang="zh-CN" altLang="en-US" sz="2400">
                <a:latin typeface="+mn-ea"/>
                <a:sym typeface="+mn-ea"/>
              </a:rPr>
              <a:t>）输入创建数据库的语句</a:t>
            </a:r>
            <a:r>
              <a:rPr altLang="zh-CN" sz="2400">
                <a:latin typeface="+mn-ea"/>
                <a:sym typeface="+mn-ea"/>
              </a:rPr>
              <a:t>:</a:t>
            </a:r>
            <a:r>
              <a:rPr altLang="zh-CN" sz="2400">
                <a:solidFill>
                  <a:srgbClr val="FF0000"/>
                </a:solidFill>
                <a:latin typeface="+mn-ea"/>
                <a:sym typeface="+mn-ea"/>
              </a:rPr>
              <a:t>create database if not exists </a:t>
            </a:r>
            <a:r>
              <a:rPr altLang="zh-CN" sz="2400">
                <a:latin typeface="+mn-ea"/>
                <a:sym typeface="+mn-ea"/>
              </a:rPr>
              <a:t>student;</a:t>
            </a:r>
            <a:endParaRPr lang="en-US" altLang="zh-CN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470" y="3744595"/>
            <a:ext cx="6705600" cy="245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dda9113-171c-481a-b554-5a851e6e2568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50*f*1"/>
  <p:tag name="KSO_WM_TEMPLATE_CATEGORY" val="mixed"/>
  <p:tag name="KSO_WM_TEMPLATE_INDEX" val="20201941"/>
  <p:tag name="KSO_WM_UNIT_LAYERLEVEL" val="1"/>
  <p:tag name="KSO_WM_TAG_VERSION" val="1.0"/>
  <p:tag name="KSO_WM_UNIT_TEXTBOXSTYLE_GUID" val="{5dda9113-171c-481a-b554-5a851e6e2568}"/>
  <p:tag name="KSO_WM_UNIT_TEXTBOXSTYLE_TYPE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9.60001"/>
  <p:tag name="KSO_WM_UNIT_TEXTBOXSTYLE_ADJUSTTOP" val="0_-17.2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50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15001"/>
  <p:tag name="KSO_WM_UNIT_TEXTBOXSTYLE_ADJUSTTOP" val="0_-23.5"/>
  <p:tag name="KSO_WM_UNIT_TEXTBOXSTYLE_ADJUSTWIDTH" val="100_50.30002"/>
  <p:tag name="KSO_WM_UNIT_TEXTBOXSTYLE_ADJUSTHEIGTH" val="100_46.9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50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5dda9113-171c-481a-b554-5a851e6e2568}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898</Words>
  <Application>Microsoft Office PowerPoint</Application>
  <PresentationFormat>自定义</PresentationFormat>
  <Paragraphs>253</Paragraphs>
  <Slides>31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Calibri</vt:lpstr>
      <vt:lpstr>微软雅黑</vt:lpstr>
      <vt:lpstr>Segoe UI</vt:lpstr>
      <vt:lpstr>Haettenschweiler</vt:lpstr>
      <vt:lpstr>Impact</vt:lpstr>
      <vt:lpstr>思源黑体 CN Heavy</vt:lpstr>
      <vt:lpstr>方正粗黑宋简体</vt:lpstr>
      <vt:lpstr>Arial</vt:lpstr>
      <vt:lpstr>锐字锐线梦想黑简1.0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May</cp:lastModifiedBy>
  <cp:revision>511</cp:revision>
  <dcterms:created xsi:type="dcterms:W3CDTF">2016-01-27T00:56:00Z</dcterms:created>
  <dcterms:modified xsi:type="dcterms:W3CDTF">2023-09-24T15:09:42Z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2052-11.8.2.11813</vt:lpwstr>
  </property>
  <property fmtid="{D5CDD505-2E9C-101B-9397-08002B2CF9AE}" pid="3" name="ICV">
    <vt:lpwstr>CDF7C95017D34762AD72961998439CFC</vt:lpwstr>
  </property>
</Properties>
</file>