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829" r:id="rId3"/>
    <p:sldId id="811" r:id="rId5"/>
    <p:sldId id="812" r:id="rId6"/>
    <p:sldId id="258" r:id="rId7"/>
    <p:sldId id="259" r:id="rId8"/>
    <p:sldId id="661" r:id="rId9"/>
    <p:sldId id="662" r:id="rId10"/>
    <p:sldId id="788" r:id="rId11"/>
    <p:sldId id="800" r:id="rId12"/>
    <p:sldId id="628" r:id="rId13"/>
    <p:sldId id="642" r:id="rId14"/>
    <p:sldId id="673" r:id="rId15"/>
    <p:sldId id="674" r:id="rId16"/>
    <p:sldId id="792" r:id="rId17"/>
    <p:sldId id="790" r:id="rId18"/>
    <p:sldId id="793" r:id="rId19"/>
    <p:sldId id="634" r:id="rId20"/>
    <p:sldId id="693" r:id="rId21"/>
    <p:sldId id="287" r:id="rId22"/>
  </p:sldIdLst>
  <p:sldSz cx="10801350" cy="6480175"/>
  <p:notesSz cx="6858000" cy="9144000"/>
  <p:embeddedFontLst>
    <p:embeddedFont>
      <p:font typeface="方正粗黑宋简体" panose="02000000000000000000" pitchFamily="2" charset="-122"/>
      <p:regular r:id="rId27"/>
    </p:embeddedFont>
    <p:embeddedFont>
      <p:font typeface="微软雅黑" panose="020B0503020204020204" pitchFamily="34" charset="-122"/>
      <p:regular r:id="rId28"/>
    </p:embeddedFont>
    <p:embeddedFont>
      <p:font typeface="Impact" panose="020B0806030902050204" pitchFamily="34" charset="0"/>
      <p:regular r:id="rId29"/>
    </p:embeddedFont>
    <p:embeddedFont>
      <p:font typeface="Haettenschweiler" panose="020B0706040902060204" pitchFamily="34" charset="-122"/>
      <p:regular r:id="rId30"/>
    </p:embeddedFont>
    <p:embeddedFont>
      <p:font typeface="锐字锐线梦想黑简1.0" panose="02010600030101010101" pitchFamily="2" charset="-122"/>
      <p:regular r:id="rId31"/>
    </p:embeddedFont>
    <p:embeddedFont>
      <p:font typeface="Calibri" panose="020F0502020204030204" charset="0"/>
      <p:regular r:id="rId32"/>
      <p:bold r:id="rId33"/>
      <p:italic r:id="rId34"/>
      <p:boldItalic r:id="rId35"/>
    </p:embeddedFont>
  </p:embeddedFontLst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943A202-604E-482A-B115-E6C3E1E7802D}">
          <p14:sldIdLst>
            <p14:sldId id="829"/>
            <p14:sldId id="811"/>
            <p14:sldId id="812"/>
            <p14:sldId id="258"/>
            <p14:sldId id="259"/>
            <p14:sldId id="661"/>
            <p14:sldId id="662"/>
            <p14:sldId id="788"/>
            <p14:sldId id="800"/>
            <p14:sldId id="628"/>
            <p14:sldId id="642"/>
            <p14:sldId id="673"/>
            <p14:sldId id="674"/>
            <p14:sldId id="792"/>
            <p14:sldId id="790"/>
            <p14:sldId id="793"/>
            <p14:sldId id="634"/>
            <p14:sldId id="693"/>
            <p14:sldId id="287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徐 媛媛" initials="徐" lastIdx="1" clrIdx="0"/>
  <p:cmAuthor id="2" name="26643" initials="2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B19B"/>
    <a:srgbClr val="FFFFFF"/>
    <a:srgbClr val="5BB1A3"/>
    <a:srgbClr val="5E9891"/>
    <a:srgbClr val="3CB1AA"/>
    <a:srgbClr val="61A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3" autoAdjust="0"/>
    <p:restoredTop sz="85507" autoAdjust="0"/>
  </p:normalViewPr>
  <p:slideViewPr>
    <p:cSldViewPr>
      <p:cViewPr varScale="1">
        <p:scale>
          <a:sx n="62" d="100"/>
          <a:sy n="62" d="100"/>
        </p:scale>
        <p:origin x="976" y="44"/>
      </p:cViewPr>
      <p:guideLst>
        <p:guide orient="horz" pos="2070"/>
        <p:guide pos="34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gs" Target="tags/tag44.xml"/><Relationship Id="rId35" Type="http://schemas.openxmlformats.org/officeDocument/2006/relationships/font" Target="fonts/font9.fntdata"/><Relationship Id="rId34" Type="http://schemas.openxmlformats.org/officeDocument/2006/relationships/font" Target="fonts/font8.fntdata"/><Relationship Id="rId33" Type="http://schemas.openxmlformats.org/officeDocument/2006/relationships/font" Target="fonts/font7.fntdata"/><Relationship Id="rId32" Type="http://schemas.openxmlformats.org/officeDocument/2006/relationships/font" Target="fonts/font6.fntdata"/><Relationship Id="rId31" Type="http://schemas.openxmlformats.org/officeDocument/2006/relationships/font" Target="fonts/font5.fntdata"/><Relationship Id="rId30" Type="http://schemas.openxmlformats.org/officeDocument/2006/relationships/font" Target="fonts/font4.fntdata"/><Relationship Id="rId3" Type="http://schemas.openxmlformats.org/officeDocument/2006/relationships/slide" Target="slides/slide1.xml"/><Relationship Id="rId29" Type="http://schemas.openxmlformats.org/officeDocument/2006/relationships/font" Target="fonts/font3.fntdata"/><Relationship Id="rId28" Type="http://schemas.openxmlformats.org/officeDocument/2006/relationships/font" Target="fonts/font2.fntdata"/><Relationship Id="rId27" Type="http://schemas.openxmlformats.org/officeDocument/2006/relationships/font" Target="fonts/font1.fntdata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7-21T11:31:03.031" idx="2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A6A68-0EB0-4211-9BA1-8BC8BA962E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不同的字符集有不同的编码规则</a:t>
            </a:r>
            <a:endParaRPr lang="zh-CN" altLang="en-US"/>
          </a:p>
          <a:p>
            <a:r>
              <a:rPr lang="zh-CN" altLang="en-US"/>
              <a:t>字符是各种文字和符号的总称，包括各国家文字、标点符号、图形符号、数字等。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只需要支持中文，并且数据量很大，性能要求也很高，可选GBK(定长，每个汉字占用双字节，英文也占双字节)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在最新的</a:t>
            </a:r>
            <a:r>
              <a:rPr lang="en-US" altLang="zh-CN"/>
              <a:t>MySQL8.0</a:t>
            </a:r>
            <a:r>
              <a:rPr lang="zh-CN" altLang="en-US"/>
              <a:t>中，默认存储引擎已经是</a:t>
            </a:r>
            <a:r>
              <a:rPr lang="en-US" altLang="zh-CN"/>
              <a:t>utf8mb4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 设置后，服务器启动后，所有连接默认使用***字符集进行连接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 设置后，服务器启动后，所有连接默认使用***字符集进行连接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 设置后，服务器启动后，所有连接默认使用***字符集进行连接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设置好默认值后插入数据时想直接使用默认值--用default代替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10101" y="2013055"/>
            <a:ext cx="9181148" cy="13890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0203" y="3672099"/>
            <a:ext cx="7560945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830979" y="259508"/>
            <a:ext cx="2430304" cy="55291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40067" y="259508"/>
            <a:ext cx="7110889" cy="552914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3232" y="4164113"/>
            <a:ext cx="9181148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53232" y="2746575"/>
            <a:ext cx="9181148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40068" y="1512041"/>
            <a:ext cx="477059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90686" y="1512041"/>
            <a:ext cx="477059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0068" y="1450540"/>
            <a:ext cx="4772472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0068" y="2055056"/>
            <a:ext cx="4772472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86936" y="1450540"/>
            <a:ext cx="477434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86936" y="2055056"/>
            <a:ext cx="477434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68" y="258007"/>
            <a:ext cx="3553570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3028" y="258007"/>
            <a:ext cx="6038255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40068" y="1356037"/>
            <a:ext cx="3553570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7140" y="4536122"/>
            <a:ext cx="6480810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117140" y="579016"/>
            <a:ext cx="6480810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17140" y="5071637"/>
            <a:ext cx="6480810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40068" y="259508"/>
            <a:ext cx="9721215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0068" y="1512041"/>
            <a:ext cx="9721215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067" y="6006163"/>
            <a:ext cx="252031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90461" y="6006163"/>
            <a:ext cx="3420428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740968" y="6006163"/>
            <a:ext cx="252031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0">
    <p:push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microsoft.com/office/2007/relationships/hdphoto" Target="../media/image3.wdp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microsoft.com/office/2007/relationships/media" Target="file:///F:\&#25105;&#22270;&#32593;\&#25945;&#32946;&#19982;&#22521;&#35757;\&#25945;&#32946;\&#32431;&#38899;&#20048;-&#23567;&#26143;&#26143;.wav" TargetMode="External"/><Relationship Id="rId1" Type="http://schemas.openxmlformats.org/officeDocument/2006/relationships/audio" Target="file:///F:\&#25105;&#22270;&#32593;\&#25945;&#32946;&#19982;&#22521;&#35757;\&#25945;&#32946;\&#32431;&#38899;&#20048;-&#23567;&#26143;&#26143;.wa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纯音乐-小星星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10009187" y="5904383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" t="10264" r="301" b="2017"/>
          <a:stretch>
            <a:fillRect/>
          </a:stretch>
        </p:blipFill>
        <p:spPr bwMode="auto">
          <a:xfrm>
            <a:off x="-1" y="0"/>
            <a:ext cx="10801351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等腰三角形 18"/>
          <p:cNvSpPr/>
          <p:nvPr/>
        </p:nvSpPr>
        <p:spPr>
          <a:xfrm rot="19587990">
            <a:off x="715929" y="280924"/>
            <a:ext cx="4329201" cy="4067844"/>
          </a:xfrm>
          <a:custGeom>
            <a:avLst/>
            <a:gdLst>
              <a:gd name="connsiteX0" fmla="*/ 0 w 4329201"/>
              <a:gd name="connsiteY0" fmla="*/ 4067844 h 4067844"/>
              <a:gd name="connsiteX1" fmla="*/ 0 w 4329201"/>
              <a:gd name="connsiteY1" fmla="*/ 0 h 4067844"/>
              <a:gd name="connsiteX2" fmla="*/ 4329201 w 4329201"/>
              <a:gd name="connsiteY2" fmla="*/ 4067844 h 4067844"/>
              <a:gd name="connsiteX3" fmla="*/ 0 w 4329201"/>
              <a:gd name="connsiteY3" fmla="*/ 4067844 h 4067844"/>
              <a:gd name="connsiteX0-1" fmla="*/ 0 w 4329201"/>
              <a:gd name="connsiteY0-2" fmla="*/ 4067844 h 4067844"/>
              <a:gd name="connsiteX1-3" fmla="*/ 0 w 4329201"/>
              <a:gd name="connsiteY1-4" fmla="*/ 0 h 4067844"/>
              <a:gd name="connsiteX2-5" fmla="*/ 2487073 w 4329201"/>
              <a:gd name="connsiteY2-6" fmla="*/ 2333699 h 4067844"/>
              <a:gd name="connsiteX3-7" fmla="*/ 4329201 w 4329201"/>
              <a:gd name="connsiteY3-8" fmla="*/ 4067844 h 4067844"/>
              <a:gd name="connsiteX4" fmla="*/ 0 w 4329201"/>
              <a:gd name="connsiteY4" fmla="*/ 4067844 h 4067844"/>
              <a:gd name="connsiteX0-9" fmla="*/ 0 w 4329201"/>
              <a:gd name="connsiteY0-10" fmla="*/ 4067844 h 4067844"/>
              <a:gd name="connsiteX1-11" fmla="*/ 0 w 4329201"/>
              <a:gd name="connsiteY1-12" fmla="*/ 0 h 4067844"/>
              <a:gd name="connsiteX2-13" fmla="*/ 1688268 w 4329201"/>
              <a:gd name="connsiteY2-14" fmla="*/ 1004430 h 4067844"/>
              <a:gd name="connsiteX3-15" fmla="*/ 4329201 w 4329201"/>
              <a:gd name="connsiteY3-16" fmla="*/ 4067844 h 4067844"/>
              <a:gd name="connsiteX4-17" fmla="*/ 0 w 4329201"/>
              <a:gd name="connsiteY4-18" fmla="*/ 4067844 h 4067844"/>
              <a:gd name="connsiteX0-19" fmla="*/ 0 w 4329201"/>
              <a:gd name="connsiteY0-20" fmla="*/ 4067844 h 4067844"/>
              <a:gd name="connsiteX1-21" fmla="*/ 0 w 4329201"/>
              <a:gd name="connsiteY1-22" fmla="*/ 0 h 4067844"/>
              <a:gd name="connsiteX2-23" fmla="*/ 1367483 w 4329201"/>
              <a:gd name="connsiteY2-24" fmla="*/ 1557436 h 4067844"/>
              <a:gd name="connsiteX3-25" fmla="*/ 4329201 w 4329201"/>
              <a:gd name="connsiteY3-26" fmla="*/ 4067844 h 4067844"/>
              <a:gd name="connsiteX4-27" fmla="*/ 0 w 4329201"/>
              <a:gd name="connsiteY4-28" fmla="*/ 4067844 h 4067844"/>
              <a:gd name="connsiteX0-29" fmla="*/ 0 w 4329201"/>
              <a:gd name="connsiteY0-30" fmla="*/ 4067844 h 4067844"/>
              <a:gd name="connsiteX1-31" fmla="*/ 0 w 4329201"/>
              <a:gd name="connsiteY1-32" fmla="*/ 0 h 4067844"/>
              <a:gd name="connsiteX2-33" fmla="*/ 740342 w 4329201"/>
              <a:gd name="connsiteY2-34" fmla="*/ 1176094 h 4067844"/>
              <a:gd name="connsiteX3-35" fmla="*/ 4329201 w 4329201"/>
              <a:gd name="connsiteY3-36" fmla="*/ 4067844 h 4067844"/>
              <a:gd name="connsiteX4-37" fmla="*/ 0 w 4329201"/>
              <a:gd name="connsiteY4-38" fmla="*/ 4067844 h 4067844"/>
              <a:gd name="connsiteX0-39" fmla="*/ 0 w 4329201"/>
              <a:gd name="connsiteY0-40" fmla="*/ 4067844 h 4067844"/>
              <a:gd name="connsiteX1-41" fmla="*/ 0 w 4329201"/>
              <a:gd name="connsiteY1-42" fmla="*/ 0 h 4067844"/>
              <a:gd name="connsiteX2-43" fmla="*/ 1014708 w 4329201"/>
              <a:gd name="connsiteY2-44" fmla="*/ 1037972 h 4067844"/>
              <a:gd name="connsiteX3-45" fmla="*/ 4329201 w 4329201"/>
              <a:gd name="connsiteY3-46" fmla="*/ 4067844 h 4067844"/>
              <a:gd name="connsiteX4-47" fmla="*/ 0 w 4329201"/>
              <a:gd name="connsiteY4-48" fmla="*/ 4067844 h 40678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329201" h="4067844">
                <a:moveTo>
                  <a:pt x="0" y="4067844"/>
                </a:moveTo>
                <a:lnTo>
                  <a:pt x="0" y="0"/>
                </a:lnTo>
                <a:lnTo>
                  <a:pt x="1014708" y="1037972"/>
                </a:lnTo>
                <a:lnTo>
                  <a:pt x="4329201" y="4067844"/>
                </a:lnTo>
                <a:lnTo>
                  <a:pt x="0" y="4067844"/>
                </a:lnTo>
                <a:close/>
              </a:path>
            </a:pathLst>
          </a:cu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9362995">
            <a:off x="-8014" y="2125873"/>
            <a:ext cx="4408666" cy="3378628"/>
          </a:xfrm>
          <a:custGeom>
            <a:avLst/>
            <a:gdLst>
              <a:gd name="connsiteX0" fmla="*/ 0 w 3542970"/>
              <a:gd name="connsiteY0" fmla="*/ 3054284 h 3054284"/>
              <a:gd name="connsiteX1" fmla="*/ 0 w 3542970"/>
              <a:gd name="connsiteY1" fmla="*/ 0 h 3054284"/>
              <a:gd name="connsiteX2" fmla="*/ 3542970 w 3542970"/>
              <a:gd name="connsiteY2" fmla="*/ 3054284 h 3054284"/>
              <a:gd name="connsiteX3" fmla="*/ 0 w 3542970"/>
              <a:gd name="connsiteY3" fmla="*/ 3054284 h 3054284"/>
              <a:gd name="connsiteX0-1" fmla="*/ 0 w 3542970"/>
              <a:gd name="connsiteY0-2" fmla="*/ 3054284 h 3054284"/>
              <a:gd name="connsiteX1-3" fmla="*/ 0 w 3542970"/>
              <a:gd name="connsiteY1-4" fmla="*/ 0 h 3054284"/>
              <a:gd name="connsiteX2-5" fmla="*/ 1744160 w 3542970"/>
              <a:gd name="connsiteY2-6" fmla="*/ 1515987 h 3054284"/>
              <a:gd name="connsiteX3-7" fmla="*/ 3542970 w 3542970"/>
              <a:gd name="connsiteY3-8" fmla="*/ 3054284 h 3054284"/>
              <a:gd name="connsiteX4" fmla="*/ 0 w 3542970"/>
              <a:gd name="connsiteY4" fmla="*/ 3054284 h 3054284"/>
              <a:gd name="connsiteX0-9" fmla="*/ 0 w 3542970"/>
              <a:gd name="connsiteY0-10" fmla="*/ 3054284 h 3054284"/>
              <a:gd name="connsiteX1-11" fmla="*/ 0 w 3542970"/>
              <a:gd name="connsiteY1-12" fmla="*/ 0 h 3054284"/>
              <a:gd name="connsiteX2-13" fmla="*/ 1897871 w 3542970"/>
              <a:gd name="connsiteY2-14" fmla="*/ 1240325 h 3054284"/>
              <a:gd name="connsiteX3-15" fmla="*/ 3542970 w 3542970"/>
              <a:gd name="connsiteY3-16" fmla="*/ 3054284 h 3054284"/>
              <a:gd name="connsiteX4-17" fmla="*/ 0 w 3542970"/>
              <a:gd name="connsiteY4-18" fmla="*/ 3054284 h 3054284"/>
              <a:gd name="connsiteX0-19" fmla="*/ 0 w 3542970"/>
              <a:gd name="connsiteY0-20" fmla="*/ 3054284 h 3054284"/>
              <a:gd name="connsiteX1-21" fmla="*/ 0 w 3542970"/>
              <a:gd name="connsiteY1-22" fmla="*/ 0 h 3054284"/>
              <a:gd name="connsiteX2-23" fmla="*/ 2136750 w 3542970"/>
              <a:gd name="connsiteY2-24" fmla="*/ 1242208 h 3054284"/>
              <a:gd name="connsiteX3-25" fmla="*/ 3542970 w 3542970"/>
              <a:gd name="connsiteY3-26" fmla="*/ 3054284 h 3054284"/>
              <a:gd name="connsiteX4-27" fmla="*/ 0 w 3542970"/>
              <a:gd name="connsiteY4-28" fmla="*/ 3054284 h 3054284"/>
              <a:gd name="connsiteX0-29" fmla="*/ 0 w 3542970"/>
              <a:gd name="connsiteY0-30" fmla="*/ 3054284 h 3054284"/>
              <a:gd name="connsiteX1-31" fmla="*/ 0 w 3542970"/>
              <a:gd name="connsiteY1-32" fmla="*/ 0 h 3054284"/>
              <a:gd name="connsiteX2-33" fmla="*/ 2246998 w 3542970"/>
              <a:gd name="connsiteY2-34" fmla="*/ 1228645 h 3054284"/>
              <a:gd name="connsiteX3-35" fmla="*/ 3542970 w 3542970"/>
              <a:gd name="connsiteY3-36" fmla="*/ 3054284 h 3054284"/>
              <a:gd name="connsiteX4-37" fmla="*/ 0 w 3542970"/>
              <a:gd name="connsiteY4-38" fmla="*/ 3054284 h 3054284"/>
              <a:gd name="connsiteX0-39" fmla="*/ 0 w 3542970"/>
              <a:gd name="connsiteY0-40" fmla="*/ 3054284 h 3054284"/>
              <a:gd name="connsiteX1-41" fmla="*/ 0 w 3542970"/>
              <a:gd name="connsiteY1-42" fmla="*/ 0 h 3054284"/>
              <a:gd name="connsiteX2-43" fmla="*/ 2050611 w 3542970"/>
              <a:gd name="connsiteY2-44" fmla="*/ 943388 h 3054284"/>
              <a:gd name="connsiteX3-45" fmla="*/ 3542970 w 3542970"/>
              <a:gd name="connsiteY3-46" fmla="*/ 3054284 h 3054284"/>
              <a:gd name="connsiteX4-47" fmla="*/ 0 w 3542970"/>
              <a:gd name="connsiteY4-48" fmla="*/ 3054284 h 3054284"/>
              <a:gd name="connsiteX0-49" fmla="*/ 0 w 3542970"/>
              <a:gd name="connsiteY0-50" fmla="*/ 3054284 h 3054284"/>
              <a:gd name="connsiteX1-51" fmla="*/ 0 w 3542970"/>
              <a:gd name="connsiteY1-52" fmla="*/ 0 h 3054284"/>
              <a:gd name="connsiteX2-53" fmla="*/ 2135778 w 3542970"/>
              <a:gd name="connsiteY2-54" fmla="*/ 1220932 h 3054284"/>
              <a:gd name="connsiteX3-55" fmla="*/ 3542970 w 3542970"/>
              <a:gd name="connsiteY3-56" fmla="*/ 3054284 h 3054284"/>
              <a:gd name="connsiteX4-57" fmla="*/ 0 w 3542970"/>
              <a:gd name="connsiteY4-58" fmla="*/ 3054284 h 3054284"/>
              <a:gd name="connsiteX0-59" fmla="*/ 0 w 3542970"/>
              <a:gd name="connsiteY0-60" fmla="*/ 3054284 h 3054284"/>
              <a:gd name="connsiteX1-61" fmla="*/ 0 w 3542970"/>
              <a:gd name="connsiteY1-62" fmla="*/ 0 h 3054284"/>
              <a:gd name="connsiteX2-63" fmla="*/ 1742724 w 3542970"/>
              <a:gd name="connsiteY2-64" fmla="*/ 2343597 h 3054284"/>
              <a:gd name="connsiteX3-65" fmla="*/ 3542970 w 3542970"/>
              <a:gd name="connsiteY3-66" fmla="*/ 3054284 h 3054284"/>
              <a:gd name="connsiteX4-67" fmla="*/ 0 w 3542970"/>
              <a:gd name="connsiteY4-68" fmla="*/ 3054284 h 3054284"/>
              <a:gd name="connsiteX0-69" fmla="*/ 0 w 3542970"/>
              <a:gd name="connsiteY0-70" fmla="*/ 3054284 h 3054284"/>
              <a:gd name="connsiteX1-71" fmla="*/ 0 w 3542970"/>
              <a:gd name="connsiteY1-72" fmla="*/ 0 h 3054284"/>
              <a:gd name="connsiteX2-73" fmla="*/ 2525400 w 3542970"/>
              <a:gd name="connsiteY2-74" fmla="*/ 2461433 h 3054284"/>
              <a:gd name="connsiteX3-75" fmla="*/ 3542970 w 3542970"/>
              <a:gd name="connsiteY3-76" fmla="*/ 3054284 h 3054284"/>
              <a:gd name="connsiteX4-77" fmla="*/ 0 w 3542970"/>
              <a:gd name="connsiteY4-78" fmla="*/ 3054284 h 3054284"/>
              <a:gd name="connsiteX0-79" fmla="*/ 0 w 3542970"/>
              <a:gd name="connsiteY0-80" fmla="*/ 3054284 h 3054284"/>
              <a:gd name="connsiteX1-81" fmla="*/ 0 w 3542970"/>
              <a:gd name="connsiteY1-82" fmla="*/ 0 h 3054284"/>
              <a:gd name="connsiteX2-83" fmla="*/ 2460032 w 3542970"/>
              <a:gd name="connsiteY2-84" fmla="*/ 2033054 h 3054284"/>
              <a:gd name="connsiteX3-85" fmla="*/ 3542970 w 3542970"/>
              <a:gd name="connsiteY3-86" fmla="*/ 3054284 h 3054284"/>
              <a:gd name="connsiteX4-87" fmla="*/ 0 w 3542970"/>
              <a:gd name="connsiteY4-88" fmla="*/ 3054284 h 3054284"/>
              <a:gd name="connsiteX0-89" fmla="*/ 0 w 3542970"/>
              <a:gd name="connsiteY0-90" fmla="*/ 3054284 h 3054284"/>
              <a:gd name="connsiteX1-91" fmla="*/ 0 w 3542970"/>
              <a:gd name="connsiteY1-92" fmla="*/ 0 h 3054284"/>
              <a:gd name="connsiteX2-93" fmla="*/ 2159173 w 3542970"/>
              <a:gd name="connsiteY2-94" fmla="*/ 1628337 h 3054284"/>
              <a:gd name="connsiteX3-95" fmla="*/ 3542970 w 3542970"/>
              <a:gd name="connsiteY3-96" fmla="*/ 3054284 h 3054284"/>
              <a:gd name="connsiteX4-97" fmla="*/ 0 w 3542970"/>
              <a:gd name="connsiteY4-98" fmla="*/ 3054284 h 3054284"/>
              <a:gd name="connsiteX0-99" fmla="*/ 0 w 3542970"/>
              <a:gd name="connsiteY0-100" fmla="*/ 3054284 h 3054284"/>
              <a:gd name="connsiteX1-101" fmla="*/ 0 w 3542970"/>
              <a:gd name="connsiteY1-102" fmla="*/ 0 h 3054284"/>
              <a:gd name="connsiteX2-103" fmla="*/ 1784568 w 3542970"/>
              <a:gd name="connsiteY2-104" fmla="*/ 1686130 h 3054284"/>
              <a:gd name="connsiteX3-105" fmla="*/ 3542970 w 3542970"/>
              <a:gd name="connsiteY3-106" fmla="*/ 3054284 h 3054284"/>
              <a:gd name="connsiteX4-107" fmla="*/ 0 w 3542970"/>
              <a:gd name="connsiteY4-108" fmla="*/ 3054284 h 3054284"/>
              <a:gd name="connsiteX0-109" fmla="*/ 0 w 3542970"/>
              <a:gd name="connsiteY0-110" fmla="*/ 3054284 h 3054284"/>
              <a:gd name="connsiteX1-111" fmla="*/ 0 w 3542970"/>
              <a:gd name="connsiteY1-112" fmla="*/ 0 h 3054284"/>
              <a:gd name="connsiteX2-113" fmla="*/ 1652450 w 3542970"/>
              <a:gd name="connsiteY2-114" fmla="*/ 1723757 h 3054284"/>
              <a:gd name="connsiteX3-115" fmla="*/ 3542970 w 3542970"/>
              <a:gd name="connsiteY3-116" fmla="*/ 3054284 h 3054284"/>
              <a:gd name="connsiteX4-117" fmla="*/ 0 w 3542970"/>
              <a:gd name="connsiteY4-118" fmla="*/ 3054284 h 3054284"/>
              <a:gd name="connsiteX0-119" fmla="*/ 0 w 3542970"/>
              <a:gd name="connsiteY0-120" fmla="*/ 3054284 h 3054284"/>
              <a:gd name="connsiteX1-121" fmla="*/ 0 w 3542970"/>
              <a:gd name="connsiteY1-122" fmla="*/ 0 h 3054284"/>
              <a:gd name="connsiteX2-123" fmla="*/ 1759661 w 3542970"/>
              <a:gd name="connsiteY2-124" fmla="*/ 1494671 h 3054284"/>
              <a:gd name="connsiteX3-125" fmla="*/ 3542970 w 3542970"/>
              <a:gd name="connsiteY3-126" fmla="*/ 3054284 h 3054284"/>
              <a:gd name="connsiteX4-127" fmla="*/ 0 w 3542970"/>
              <a:gd name="connsiteY4-128" fmla="*/ 3054284 h 30542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3542970" h="3054284">
                <a:moveTo>
                  <a:pt x="0" y="3054284"/>
                </a:moveTo>
                <a:lnTo>
                  <a:pt x="0" y="0"/>
                </a:lnTo>
                <a:lnTo>
                  <a:pt x="1759661" y="1494671"/>
                </a:lnTo>
                <a:lnTo>
                  <a:pt x="3542970" y="3054284"/>
                </a:lnTo>
                <a:lnTo>
                  <a:pt x="0" y="3054284"/>
                </a:lnTo>
                <a:close/>
              </a:path>
            </a:pathLst>
          </a:cu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7662" y="1727527"/>
            <a:ext cx="735330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第三章</a:t>
            </a:r>
            <a:r>
              <a:rPr lang="en-US" altLang="zh-CN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</a:t>
            </a:r>
            <a:r>
              <a:rPr lang="zh-CN" altLang="en-US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添加</a:t>
            </a:r>
            <a:r>
              <a:rPr lang="en-US" altLang="zh-CN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MySQL</a:t>
            </a:r>
            <a:r>
              <a:rPr lang="zh-CN" altLang="en-US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数据表</a:t>
            </a:r>
            <a:endParaRPr lang="zh-CN" altLang="en-US" sz="480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r>
              <a:rPr lang="zh-CN" altLang="en-US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数据与字符集设置</a:t>
            </a:r>
            <a:endParaRPr lang="zh-CN" altLang="en-US" sz="480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-1" y="3328644"/>
            <a:ext cx="60709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2592037" y="3744197"/>
            <a:ext cx="110918" cy="110918"/>
          </a:xfrm>
          <a:prstGeom prst="chevron">
            <a:avLst>
              <a:gd name="adj" fmla="val 643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燕尾形 15"/>
          <p:cNvSpPr/>
          <p:nvPr/>
        </p:nvSpPr>
        <p:spPr>
          <a:xfrm>
            <a:off x="2447965" y="3729592"/>
            <a:ext cx="110918" cy="110918"/>
          </a:xfrm>
          <a:prstGeom prst="chevron">
            <a:avLst>
              <a:gd name="adj" fmla="val 643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98775" y="3486785"/>
            <a:ext cx="4301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方正粗黑宋简体" panose="02000000000000000000" pitchFamily="2" charset="-122"/>
                <a:ea typeface="方正粗黑宋简体" panose="02000000000000000000" pitchFamily="2" charset="-122"/>
                <a:cs typeface="微软雅黑" panose="020B0503020204020204" pitchFamily="34" charset="-122"/>
              </a:rPr>
              <a:t>MySQL</a:t>
            </a:r>
            <a:r>
              <a:rPr lang="zh-CN" altLang="en-US" sz="2800">
                <a:latin typeface="方正粗黑宋简体" panose="02000000000000000000" pitchFamily="2" charset="-122"/>
                <a:ea typeface="方正粗黑宋简体" panose="02000000000000000000" pitchFamily="2" charset="-122"/>
                <a:cs typeface="微软雅黑" panose="020B0503020204020204" pitchFamily="34" charset="-122"/>
              </a:rPr>
              <a:t>数据库</a:t>
            </a:r>
            <a:endParaRPr lang="zh-CN" altLang="en-US" sz="2800">
              <a:latin typeface="方正粗黑宋简体" panose="02000000000000000000" pitchFamily="2" charset="-122"/>
              <a:ea typeface="方正粗黑宋简体" panose="02000000000000000000" pitchFamily="2" charset="-122"/>
              <a:cs typeface="微软雅黑" panose="020B0503020204020204" pitchFamily="34" charset="-122"/>
            </a:endParaRPr>
          </a:p>
        </p:txBody>
      </p:sp>
    </p:spTree>
    <p:custDataLst>
      <p:tags r:id="rId6"/>
    </p:custDataLst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0" showWhenStopped="0">
                <p:cTn id="4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9" grpId="0" bldLvl="0" animBg="1"/>
      <p:bldP spid="15" grpId="0" bldLvl="0" animBg="1"/>
      <p:bldP spid="5" grpId="0"/>
      <p:bldP spid="12" grpId="0" bldLvl="0" animBg="1"/>
      <p:bldP spid="16" grpId="0" bldLvl="0" animBg="1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24611" y="2520007"/>
            <a:ext cx="2160270" cy="2399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  <a:endParaRPr lang="zh-CN" altLang="en-US" sz="15000"/>
          </a:p>
        </p:txBody>
      </p:sp>
      <p:sp>
        <p:nvSpPr>
          <p:cNvPr id="4" name="TextBox 3"/>
          <p:cNvSpPr txBox="1"/>
          <p:nvPr/>
        </p:nvSpPr>
        <p:spPr>
          <a:xfrm>
            <a:off x="6761847" y="2902113"/>
            <a:ext cx="307594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数据库的字符集</a:t>
            </a:r>
            <a:endParaRPr lang="zh-CN" altLang="en-US" sz="3000">
              <a:solidFill>
                <a:srgbClr val="3CB1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C:\Users\Administrator\Desktop\16450890_234204304000_2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5" t="5909" b="27652"/>
          <a:stretch>
            <a:fillRect/>
          </a:stretch>
        </p:blipFill>
        <p:spPr bwMode="auto">
          <a:xfrm>
            <a:off x="-1" y="0"/>
            <a:ext cx="4350967" cy="64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0" y="3384103"/>
            <a:ext cx="10801350" cy="1008112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数据库的字符集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935990" y="1170305"/>
            <a:ext cx="9442450" cy="2131060"/>
            <a:chOff x="1476" y="2589"/>
            <a:chExt cx="14870" cy="3117"/>
          </a:xfrm>
        </p:grpSpPr>
        <p:sp>
          <p:nvSpPr>
            <p:cNvPr id="44" name="单圆角矩形 4"/>
            <p:cNvSpPr/>
            <p:nvPr>
              <p:custDataLst>
                <p:tags r:id="rId2"/>
              </p:custDataLst>
            </p:nvPr>
          </p:nvSpPr>
          <p:spPr>
            <a:xfrm>
              <a:off x="1575" y="2797"/>
              <a:ext cx="14562" cy="2701"/>
            </a:xfrm>
            <a:prstGeom prst="snipRoundRect">
              <a:avLst>
                <a:gd name="adj1" fmla="val 14916"/>
                <a:gd name="adj2" fmla="val 16667"/>
              </a:avLst>
            </a:prstGeom>
            <a:ln>
              <a:solidFill>
                <a:srgbClr val="3CB1A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5" name="单圆角矩形 5"/>
            <p:cNvSpPr/>
            <p:nvPr>
              <p:custDataLst>
                <p:tags r:id="rId3"/>
              </p:custDataLst>
            </p:nvPr>
          </p:nvSpPr>
          <p:spPr>
            <a:xfrm>
              <a:off x="1476" y="2589"/>
              <a:ext cx="14562" cy="2701"/>
            </a:xfrm>
            <a:prstGeom prst="snipRoundRect">
              <a:avLst>
                <a:gd name="adj1" fmla="val 14940"/>
                <a:gd name="adj2" fmla="val 16667"/>
              </a:avLst>
            </a:prstGeom>
            <a:ln>
              <a:solidFill>
                <a:srgbClr val="3CB1A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直角三角形 32"/>
            <p:cNvSpPr/>
            <p:nvPr>
              <p:custDataLst>
                <p:tags r:id="rId4"/>
              </p:custDataLst>
            </p:nvPr>
          </p:nvSpPr>
          <p:spPr>
            <a:xfrm rot="16200000">
              <a:off x="15973" y="5333"/>
              <a:ext cx="347" cy="398"/>
            </a:xfrm>
            <a:prstGeom prst="rtTriangle">
              <a:avLst/>
            </a:prstGeom>
            <a:ln>
              <a:solidFill>
                <a:srgbClr val="3CB1A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5"/>
            </p:custDataLst>
          </p:nvPr>
        </p:nvSpPr>
        <p:spPr>
          <a:xfrm>
            <a:off x="1281578" y="1361652"/>
            <a:ext cx="8681524" cy="479425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Batang" panose="02030600000101010101" charset="-127"/>
              <a:buNone/>
            </a:pPr>
            <a:r>
              <a:rPr lang="zh-CN" altLang="en-US" sz="24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字符集：某个范围字符的编码规则。</a:t>
            </a:r>
            <a:endParaRPr lang="zh-CN" altLang="en-US" sz="2400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55065" y="2106930"/>
            <a:ext cx="85661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字符集定义</a:t>
            </a:r>
            <a:r>
              <a:rPr lang="en-US" altLang="zh-CN" sz="2400"/>
              <a:t>MySQL</a:t>
            </a:r>
            <a:r>
              <a:rPr lang="zh-CN" altLang="en-US" sz="2400">
                <a:solidFill>
                  <a:srgbClr val="FF0000"/>
                </a:solidFill>
              </a:rPr>
              <a:t>存储</a:t>
            </a:r>
            <a:r>
              <a:rPr lang="zh-CN" altLang="en-US" sz="2400"/>
              <a:t>字符串的</a:t>
            </a:r>
            <a:r>
              <a:rPr lang="zh-CN" altLang="en-US" sz="2400">
                <a:solidFill>
                  <a:srgbClr val="FF0000"/>
                </a:solidFill>
              </a:rPr>
              <a:t>方式</a:t>
            </a:r>
            <a:endParaRPr lang="zh-CN" altLang="en-US" sz="2400">
              <a:solidFill>
                <a:srgbClr val="FF0000"/>
              </a:solidFill>
            </a:endParaRPr>
          </a:p>
          <a:p>
            <a:r>
              <a:rPr lang="zh-CN" altLang="en-US" sz="2400"/>
              <a:t>排序规则定义字符串的</a:t>
            </a:r>
            <a:r>
              <a:rPr lang="zh-CN" altLang="en-US" sz="2400">
                <a:solidFill>
                  <a:srgbClr val="FF0000"/>
                </a:solidFill>
              </a:rPr>
              <a:t>排序方式</a:t>
            </a:r>
            <a:endParaRPr lang="zh-CN" altLang="en-US" sz="2400">
              <a:solidFill>
                <a:srgbClr val="FF0000"/>
              </a:solidFill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240" y="3672205"/>
            <a:ext cx="9152890" cy="2125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23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如何选择合适的字符集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935990" y="1080135"/>
            <a:ext cx="9490075" cy="5352415"/>
            <a:chOff x="1476" y="2589"/>
            <a:chExt cx="14870" cy="3117"/>
          </a:xfrm>
        </p:grpSpPr>
        <p:sp>
          <p:nvSpPr>
            <p:cNvPr id="44" name="单圆角矩形 4"/>
            <p:cNvSpPr/>
            <p:nvPr>
              <p:custDataLst>
                <p:tags r:id="rId2"/>
              </p:custDataLst>
            </p:nvPr>
          </p:nvSpPr>
          <p:spPr>
            <a:xfrm>
              <a:off x="1575" y="2797"/>
              <a:ext cx="14562" cy="2701"/>
            </a:xfrm>
            <a:prstGeom prst="snipRoundRect">
              <a:avLst>
                <a:gd name="adj1" fmla="val 14916"/>
                <a:gd name="adj2" fmla="val 16667"/>
              </a:avLst>
            </a:prstGeom>
            <a:ln>
              <a:solidFill>
                <a:srgbClr val="3CB1A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5" name="单圆角矩形 5"/>
            <p:cNvSpPr/>
            <p:nvPr>
              <p:custDataLst>
                <p:tags r:id="rId3"/>
              </p:custDataLst>
            </p:nvPr>
          </p:nvSpPr>
          <p:spPr>
            <a:xfrm>
              <a:off x="1476" y="2589"/>
              <a:ext cx="14562" cy="2701"/>
            </a:xfrm>
            <a:prstGeom prst="snipRoundRect">
              <a:avLst>
                <a:gd name="adj1" fmla="val 14940"/>
                <a:gd name="adj2" fmla="val 16667"/>
              </a:avLst>
            </a:prstGeom>
            <a:ln>
              <a:solidFill>
                <a:srgbClr val="3CB1A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直角三角形 32"/>
            <p:cNvSpPr/>
            <p:nvPr>
              <p:custDataLst>
                <p:tags r:id="rId4"/>
              </p:custDataLst>
            </p:nvPr>
          </p:nvSpPr>
          <p:spPr>
            <a:xfrm rot="16200000">
              <a:off x="15973" y="5333"/>
              <a:ext cx="347" cy="398"/>
            </a:xfrm>
            <a:prstGeom prst="rtTriangle">
              <a:avLst/>
            </a:prstGeom>
            <a:ln>
              <a:solidFill>
                <a:srgbClr val="3CB1A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5"/>
            </p:custDataLst>
          </p:nvPr>
        </p:nvSpPr>
        <p:spPr>
          <a:xfrm>
            <a:off x="1274593" y="1489287"/>
            <a:ext cx="8681524" cy="3962400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Batang" panose="02030600000101010101" charset="-127"/>
              <a:buNone/>
            </a:pPr>
            <a:r>
              <a:rPr lang="en-US" altLang="zh-CN" sz="20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0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、满足应用支持语言的需求</a:t>
            </a:r>
            <a:endParaRPr lang="zh-CN" altLang="en-US" sz="2000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Batang" panose="02030600000101010101" charset="-127"/>
              <a:buNone/>
            </a:pPr>
            <a:r>
              <a:rPr lang="en-US" altLang="zh-CN" sz="20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0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2000" spc="16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涉及数据的导入，需要考虑字符集对数据的兼容性</a:t>
            </a:r>
            <a:endParaRPr lang="zh-CN" altLang="en-US" sz="2000" spc="160" dirty="0">
              <a:solidFill>
                <a:srgbClr val="FF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40055" lvl="2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Batang" panose="02030600000101010101" charset="-127"/>
              <a:buNone/>
            </a:pPr>
            <a:r>
              <a:rPr lang="en-US" altLang="zh-CN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*</a:t>
            </a:r>
            <a:r>
              <a:rPr lang="zh-CN" altLang="en-US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需要大量运算，选择定长</a:t>
            </a:r>
            <a:r>
              <a:rPr lang="en-US" altLang="zh-CN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</a:t>
            </a:r>
            <a:r>
              <a:rPr lang="zh-CN" altLang="en-US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</a:t>
            </a:r>
            <a:r>
              <a:rPr lang="en-US" altLang="zh-CN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latin1</a:t>
            </a:r>
            <a:r>
              <a:rPr lang="zh-CN" altLang="en-US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</a:t>
            </a:r>
            <a:r>
              <a:rPr lang="en-US" altLang="zh-CN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GBK</a:t>
            </a:r>
            <a:r>
              <a:rPr lang="zh-CN" altLang="en-US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endParaRPr lang="zh-CN" altLang="en-US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lvl="2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Batang" panose="02030600000101010101" charset="-127"/>
              <a:buNone/>
            </a:pPr>
            <a:r>
              <a:rPr lang="en-US" altLang="zh-CN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*</a:t>
            </a:r>
            <a:r>
              <a:rPr lang="zh-CN" altLang="en-US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只需要支持中文，数据量很大，对性能要求高，可选GBK；</a:t>
            </a:r>
            <a:r>
              <a:rPr lang="en-US" altLang="zh-CN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endParaRPr lang="en-US" altLang="zh-CN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lvl="2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Batang" panose="02030600000101010101" charset="-127"/>
              <a:buNone/>
            </a:pPr>
            <a:r>
              <a:rPr lang="en-US" altLang="zh-CN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en-US" altLang="zh-CN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*utf8mb4</a:t>
            </a:r>
            <a:r>
              <a:rPr lang="zh-CN" altLang="en-US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支持</a:t>
            </a:r>
            <a:r>
              <a:rPr lang="zh-CN" altLang="en-US" spc="16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emoji表情</a:t>
            </a:r>
            <a:r>
              <a:rPr lang="zh-CN" altLang="en-US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和特殊字符；</a:t>
            </a:r>
            <a:r>
              <a:rPr lang="en-US" altLang="zh-CN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endParaRPr lang="en-US" altLang="zh-CN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lvl="2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Batang" panose="02030600000101010101" charset="-127"/>
              <a:buNone/>
            </a:pPr>
            <a:r>
              <a:rPr lang="en-US" altLang="zh-CN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*</a:t>
            </a:r>
            <a:r>
              <a:rPr lang="zh-CN" altLang="en-US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数据库处理不同地区文字，选择</a:t>
            </a:r>
            <a:r>
              <a:rPr lang="en-US" altLang="zh-CN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Unicode</a:t>
            </a:r>
            <a:r>
              <a:rPr lang="zh-CN" altLang="en-US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即</a:t>
            </a:r>
            <a:r>
              <a:rPr lang="en-US" altLang="zh-CN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MySQL</a:t>
            </a:r>
            <a:r>
              <a:rPr lang="zh-CN" altLang="en-US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中的</a:t>
            </a:r>
            <a:r>
              <a:rPr lang="en-US" altLang="zh-CN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utf8</a:t>
            </a:r>
            <a:r>
              <a:rPr lang="zh-CN" altLang="en-US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endParaRPr lang="en-US" altLang="zh-CN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Batang" panose="02030600000101010101" charset="-127"/>
              <a:buNone/>
            </a:pPr>
            <a:r>
              <a:rPr lang="en-US" altLang="zh-CN" sz="20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0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、考虑客户端支持情况，如果客户端都支持相同的字符集，应该优先选择客户端支持的字符集</a:t>
            </a:r>
            <a:endParaRPr lang="zh-CN" altLang="en-US" sz="2000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41160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语句操作数据库的字符集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935990" y="1170305"/>
            <a:ext cx="9442450" cy="1979295"/>
            <a:chOff x="1476" y="2589"/>
            <a:chExt cx="14870" cy="3117"/>
          </a:xfrm>
        </p:grpSpPr>
        <p:sp>
          <p:nvSpPr>
            <p:cNvPr id="44" name="单圆角矩形 4"/>
            <p:cNvSpPr/>
            <p:nvPr>
              <p:custDataLst>
                <p:tags r:id="rId2"/>
              </p:custDataLst>
            </p:nvPr>
          </p:nvSpPr>
          <p:spPr>
            <a:xfrm>
              <a:off x="1575" y="2797"/>
              <a:ext cx="14562" cy="2701"/>
            </a:xfrm>
            <a:prstGeom prst="snipRoundRect">
              <a:avLst>
                <a:gd name="adj1" fmla="val 14916"/>
                <a:gd name="adj2" fmla="val 16667"/>
              </a:avLst>
            </a:prstGeom>
            <a:ln>
              <a:solidFill>
                <a:srgbClr val="3CB1A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5" name="单圆角矩形 5"/>
            <p:cNvSpPr/>
            <p:nvPr>
              <p:custDataLst>
                <p:tags r:id="rId3"/>
              </p:custDataLst>
            </p:nvPr>
          </p:nvSpPr>
          <p:spPr>
            <a:xfrm>
              <a:off x="1476" y="2589"/>
              <a:ext cx="14562" cy="2701"/>
            </a:xfrm>
            <a:prstGeom prst="snipRoundRect">
              <a:avLst>
                <a:gd name="adj1" fmla="val 14940"/>
                <a:gd name="adj2" fmla="val 16667"/>
              </a:avLst>
            </a:prstGeom>
            <a:ln>
              <a:solidFill>
                <a:srgbClr val="3CB1A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直角三角形 32"/>
            <p:cNvSpPr/>
            <p:nvPr>
              <p:custDataLst>
                <p:tags r:id="rId4"/>
              </p:custDataLst>
            </p:nvPr>
          </p:nvSpPr>
          <p:spPr>
            <a:xfrm rot="16200000">
              <a:off x="15973" y="5333"/>
              <a:ext cx="347" cy="398"/>
            </a:xfrm>
            <a:prstGeom prst="rtTriangle">
              <a:avLst/>
            </a:prstGeom>
            <a:ln>
              <a:solidFill>
                <a:srgbClr val="3CB1A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5"/>
            </p:custDataLst>
          </p:nvPr>
        </p:nvSpPr>
        <p:spPr>
          <a:xfrm>
            <a:off x="1274593" y="1504527"/>
            <a:ext cx="8681524" cy="1113155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474345" lvl="0" indent="-474345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Batang" panose="02030600000101010101" charset="-127"/>
              <a:buChar char="◈"/>
            </a:pPr>
            <a:r>
              <a:rPr lang="zh-CN" altLang="en-US" sz="24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查看MySQL数据库所支持的字符集：</a:t>
            </a:r>
            <a:endParaRPr lang="zh-CN" altLang="en-US" sz="2400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74345" lvl="0" indent="-474345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Batang" panose="02030600000101010101" charset="-127"/>
              <a:buChar char="◈"/>
            </a:pPr>
            <a:r>
              <a:rPr lang="zh-CN" altLang="en-US" sz="24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语法：show character set; </a:t>
            </a:r>
            <a:endParaRPr lang="zh-CN" altLang="en-US" sz="2400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 descr="C:\Users\26643\Desktop\模板.png模板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48335" y="3384550"/>
            <a:ext cx="9598025" cy="2585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41160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语句操作数据库的字符集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935990" y="1170305"/>
            <a:ext cx="9442450" cy="1979295"/>
            <a:chOff x="1476" y="2589"/>
            <a:chExt cx="14870" cy="3117"/>
          </a:xfrm>
        </p:grpSpPr>
        <p:sp>
          <p:nvSpPr>
            <p:cNvPr id="44" name="单圆角矩形 4"/>
            <p:cNvSpPr/>
            <p:nvPr>
              <p:custDataLst>
                <p:tags r:id="rId2"/>
              </p:custDataLst>
            </p:nvPr>
          </p:nvSpPr>
          <p:spPr>
            <a:xfrm>
              <a:off x="1575" y="2797"/>
              <a:ext cx="14562" cy="2701"/>
            </a:xfrm>
            <a:prstGeom prst="snipRoundRect">
              <a:avLst>
                <a:gd name="adj1" fmla="val 14916"/>
                <a:gd name="adj2" fmla="val 16667"/>
              </a:avLst>
            </a:prstGeom>
            <a:ln>
              <a:solidFill>
                <a:srgbClr val="3CB1A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5" name="单圆角矩形 5"/>
            <p:cNvSpPr/>
            <p:nvPr>
              <p:custDataLst>
                <p:tags r:id="rId3"/>
              </p:custDataLst>
            </p:nvPr>
          </p:nvSpPr>
          <p:spPr>
            <a:xfrm>
              <a:off x="1476" y="2589"/>
              <a:ext cx="14562" cy="2701"/>
            </a:xfrm>
            <a:prstGeom prst="snipRoundRect">
              <a:avLst>
                <a:gd name="adj1" fmla="val 14940"/>
                <a:gd name="adj2" fmla="val 16667"/>
              </a:avLst>
            </a:prstGeom>
            <a:ln>
              <a:solidFill>
                <a:srgbClr val="3CB1A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直角三角形 32"/>
            <p:cNvSpPr/>
            <p:nvPr>
              <p:custDataLst>
                <p:tags r:id="rId4"/>
              </p:custDataLst>
            </p:nvPr>
          </p:nvSpPr>
          <p:spPr>
            <a:xfrm rot="16200000">
              <a:off x="15973" y="5333"/>
              <a:ext cx="347" cy="398"/>
            </a:xfrm>
            <a:prstGeom prst="rtTriangle">
              <a:avLst/>
            </a:prstGeom>
            <a:ln>
              <a:solidFill>
                <a:srgbClr val="3CB1A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5"/>
            </p:custDataLst>
          </p:nvPr>
        </p:nvSpPr>
        <p:spPr>
          <a:xfrm>
            <a:off x="1274593" y="1504527"/>
            <a:ext cx="8681524" cy="1113155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474345" lvl="0" indent="-474345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Batang" panose="02030600000101010101" charset="-127"/>
              <a:buChar char="◈"/>
            </a:pPr>
            <a:r>
              <a:rPr lang="zh-CN" altLang="en-US" sz="24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查看数据库的字符集：</a:t>
            </a:r>
            <a:endParaRPr lang="zh-CN" altLang="en-US" sz="2400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74345" lvl="0" indent="-474345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Batang" panose="02030600000101010101" charset="-127"/>
              <a:buChar char="◈"/>
            </a:pPr>
            <a:r>
              <a:rPr lang="zh-CN" altLang="en-US" sz="24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语法：</a:t>
            </a:r>
            <a:r>
              <a:rPr sz="24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show variables like 'character%'</a:t>
            </a:r>
            <a:endParaRPr sz="2400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 descr="C:\Users\26643\Desktop\模板.png模板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851025" y="3149600"/>
            <a:ext cx="7842250" cy="3268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41160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语句操作数据库的字符集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935990" y="1170305"/>
            <a:ext cx="9442450" cy="1979295"/>
            <a:chOff x="1476" y="2589"/>
            <a:chExt cx="14870" cy="3117"/>
          </a:xfrm>
        </p:grpSpPr>
        <p:sp>
          <p:nvSpPr>
            <p:cNvPr id="44" name="单圆角矩形 4"/>
            <p:cNvSpPr/>
            <p:nvPr>
              <p:custDataLst>
                <p:tags r:id="rId2"/>
              </p:custDataLst>
            </p:nvPr>
          </p:nvSpPr>
          <p:spPr>
            <a:xfrm>
              <a:off x="1575" y="2797"/>
              <a:ext cx="14562" cy="2701"/>
            </a:xfrm>
            <a:prstGeom prst="snipRoundRect">
              <a:avLst>
                <a:gd name="adj1" fmla="val 14916"/>
                <a:gd name="adj2" fmla="val 16667"/>
              </a:avLst>
            </a:prstGeom>
            <a:ln>
              <a:solidFill>
                <a:srgbClr val="3CB1A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5" name="单圆角矩形 5"/>
            <p:cNvSpPr/>
            <p:nvPr>
              <p:custDataLst>
                <p:tags r:id="rId3"/>
              </p:custDataLst>
            </p:nvPr>
          </p:nvSpPr>
          <p:spPr>
            <a:xfrm>
              <a:off x="1476" y="2589"/>
              <a:ext cx="14562" cy="2701"/>
            </a:xfrm>
            <a:prstGeom prst="snipRoundRect">
              <a:avLst>
                <a:gd name="adj1" fmla="val 14940"/>
                <a:gd name="adj2" fmla="val 16667"/>
              </a:avLst>
            </a:prstGeom>
            <a:ln>
              <a:solidFill>
                <a:srgbClr val="3CB1A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直角三角形 32"/>
            <p:cNvSpPr/>
            <p:nvPr>
              <p:custDataLst>
                <p:tags r:id="rId4"/>
              </p:custDataLst>
            </p:nvPr>
          </p:nvSpPr>
          <p:spPr>
            <a:xfrm rot="16200000">
              <a:off x="15973" y="5333"/>
              <a:ext cx="347" cy="398"/>
            </a:xfrm>
            <a:prstGeom prst="rtTriangle">
              <a:avLst/>
            </a:prstGeom>
            <a:ln>
              <a:solidFill>
                <a:srgbClr val="3CB1A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5"/>
            </p:custDataLst>
          </p:nvPr>
        </p:nvSpPr>
        <p:spPr>
          <a:xfrm>
            <a:off x="1274593" y="1504527"/>
            <a:ext cx="8681524" cy="1113155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474345" lvl="0" indent="-474345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Batang" panose="02030600000101010101" charset="-127"/>
              <a:buChar char="◈"/>
            </a:pPr>
            <a:r>
              <a:rPr lang="zh-CN" altLang="en-US" sz="24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设置连接的字符集和排序规则：</a:t>
            </a:r>
            <a:endParaRPr lang="zh-CN" altLang="en-US" sz="2400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74345" lvl="0" indent="-474345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Batang" panose="02030600000101010101" charset="-127"/>
              <a:buChar char="◈"/>
            </a:pPr>
            <a:r>
              <a:rPr lang="zh-CN" altLang="en-US" sz="24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语法：</a:t>
            </a:r>
            <a:r>
              <a:rPr lang="en-US" altLang="zh-CN" sz="24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set names </a:t>
            </a:r>
            <a:r>
              <a:rPr lang="zh-CN" altLang="en-US" sz="24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字符集；</a:t>
            </a:r>
            <a:endParaRPr lang="zh-CN" altLang="en-US" sz="2400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 descr="C:\Users\26643\Desktop\模板.png模板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174240" y="3527743"/>
            <a:ext cx="6122670" cy="2098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41160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语句操作数据库的字符集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935990" y="1170305"/>
            <a:ext cx="9442450" cy="2192655"/>
            <a:chOff x="1476" y="2589"/>
            <a:chExt cx="14870" cy="3117"/>
          </a:xfrm>
        </p:grpSpPr>
        <p:sp>
          <p:nvSpPr>
            <p:cNvPr id="44" name="单圆角矩形 4"/>
            <p:cNvSpPr/>
            <p:nvPr>
              <p:custDataLst>
                <p:tags r:id="rId2"/>
              </p:custDataLst>
            </p:nvPr>
          </p:nvSpPr>
          <p:spPr>
            <a:xfrm>
              <a:off x="1575" y="2797"/>
              <a:ext cx="14562" cy="2701"/>
            </a:xfrm>
            <a:prstGeom prst="snipRoundRect">
              <a:avLst>
                <a:gd name="adj1" fmla="val 14916"/>
                <a:gd name="adj2" fmla="val 16667"/>
              </a:avLst>
            </a:prstGeom>
            <a:ln>
              <a:solidFill>
                <a:srgbClr val="3CB1A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5" name="单圆角矩形 5"/>
            <p:cNvSpPr/>
            <p:nvPr>
              <p:custDataLst>
                <p:tags r:id="rId3"/>
              </p:custDataLst>
            </p:nvPr>
          </p:nvSpPr>
          <p:spPr>
            <a:xfrm>
              <a:off x="1476" y="2589"/>
              <a:ext cx="14562" cy="2701"/>
            </a:xfrm>
            <a:prstGeom prst="snipRoundRect">
              <a:avLst>
                <a:gd name="adj1" fmla="val 14940"/>
                <a:gd name="adj2" fmla="val 16667"/>
              </a:avLst>
            </a:prstGeom>
            <a:ln>
              <a:solidFill>
                <a:srgbClr val="3CB1A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直角三角形 32"/>
            <p:cNvSpPr/>
            <p:nvPr>
              <p:custDataLst>
                <p:tags r:id="rId4"/>
              </p:custDataLst>
            </p:nvPr>
          </p:nvSpPr>
          <p:spPr>
            <a:xfrm rot="16200000">
              <a:off x="15973" y="5333"/>
              <a:ext cx="347" cy="398"/>
            </a:xfrm>
            <a:prstGeom prst="rtTriangle">
              <a:avLst/>
            </a:prstGeom>
            <a:ln>
              <a:solidFill>
                <a:srgbClr val="3CB1A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5"/>
            </p:custDataLst>
          </p:nvPr>
        </p:nvSpPr>
        <p:spPr>
          <a:xfrm>
            <a:off x="1281578" y="1352127"/>
            <a:ext cx="8681524" cy="1592580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474345" lvl="0" indent="-474345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Batang" panose="02030600000101010101" charset="-127"/>
              <a:buChar char="◈"/>
            </a:pPr>
            <a:r>
              <a:rPr lang="zh-CN" altLang="en-US" sz="24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修改数据库的字符集：</a:t>
            </a:r>
            <a:endParaRPr lang="zh-CN" altLang="en-US" sz="2400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74345" lvl="0" indent="-474345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Batang" panose="02030600000101010101" charset="-127"/>
              <a:buChar char="◈"/>
            </a:pPr>
            <a:r>
              <a:rPr lang="zh-CN" altLang="en-US" sz="24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语法：</a:t>
            </a:r>
            <a:r>
              <a:rPr sz="24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alter database 数据库名  default character set </a:t>
            </a:r>
            <a:r>
              <a:rPr lang="zh-CN" sz="24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字符集</a:t>
            </a:r>
            <a:r>
              <a:rPr sz="24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;</a:t>
            </a:r>
            <a:endParaRPr sz="2400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 descr="C:\Users\26643\Desktop\模板.png模板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05535" y="3672205"/>
            <a:ext cx="8891905" cy="2107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24611" y="2520007"/>
            <a:ext cx="2214245" cy="2399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</a:t>
            </a:r>
            <a:endParaRPr lang="zh-CN" altLang="en-US" sz="15000"/>
          </a:p>
        </p:txBody>
      </p:sp>
      <p:sp>
        <p:nvSpPr>
          <p:cNvPr id="4" name="TextBox 3"/>
          <p:cNvSpPr txBox="1"/>
          <p:nvPr/>
        </p:nvSpPr>
        <p:spPr>
          <a:xfrm>
            <a:off x="6761847" y="2902113"/>
            <a:ext cx="170688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本章小结</a:t>
            </a:r>
            <a:endParaRPr lang="zh-CN" altLang="en-US" sz="3000">
              <a:solidFill>
                <a:srgbClr val="3CB1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C:\Users\Administrator\Desktop\16450890_234204304000_2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5" t="5909" b="27652"/>
          <a:stretch>
            <a:fillRect/>
          </a:stretch>
        </p:blipFill>
        <p:spPr bwMode="auto">
          <a:xfrm>
            <a:off x="-1" y="0"/>
            <a:ext cx="4350967" cy="64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0" y="3384103"/>
            <a:ext cx="10801350" cy="1008112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5824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课堂小结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360680" y="3816350"/>
            <a:ext cx="2580640" cy="89154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600"/>
              <a:t>SQL</a:t>
            </a:r>
            <a:r>
              <a:rPr lang="zh-CN" altLang="en-US" sz="2600"/>
              <a:t>语句操作数据库的字符集</a:t>
            </a:r>
            <a:endParaRPr lang="zh-CN" altLang="en-US" sz="2600"/>
          </a:p>
        </p:txBody>
      </p:sp>
      <p:sp>
        <p:nvSpPr>
          <p:cNvPr id="47" name="文本框 46"/>
          <p:cNvSpPr txBox="1"/>
          <p:nvPr/>
        </p:nvSpPr>
        <p:spPr>
          <a:xfrm>
            <a:off x="360680" y="1428115"/>
            <a:ext cx="2564765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600"/>
              <a:t>SQL</a:t>
            </a:r>
            <a:r>
              <a:rPr lang="zh-CN" altLang="en-US" sz="2600"/>
              <a:t>语添加数据</a:t>
            </a:r>
            <a:endParaRPr lang="zh-CN" altLang="en-US" sz="2600"/>
          </a:p>
        </p:txBody>
      </p:sp>
      <p:sp>
        <p:nvSpPr>
          <p:cNvPr id="48" name="文本框 47"/>
          <p:cNvSpPr txBox="1"/>
          <p:nvPr/>
        </p:nvSpPr>
        <p:spPr>
          <a:xfrm>
            <a:off x="5577840" y="992505"/>
            <a:ext cx="4996180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400"/>
              <a:t>insert into </a:t>
            </a:r>
            <a:r>
              <a:rPr lang="zh-CN" altLang="en-US" sz="2400"/>
              <a:t>表名</a:t>
            </a:r>
            <a:r>
              <a:rPr lang="en-US" altLang="zh-CN" sz="2400"/>
              <a:t> values (</a:t>
            </a:r>
            <a:r>
              <a:rPr lang="zh-CN" altLang="en-US" sz="2400"/>
              <a:t>值</a:t>
            </a:r>
            <a:r>
              <a:rPr lang="en-US" altLang="zh-CN" sz="2400"/>
              <a:t>,...)</a:t>
            </a:r>
            <a:endParaRPr lang="en-US" altLang="zh-CN" sz="2400"/>
          </a:p>
        </p:txBody>
      </p:sp>
      <p:sp>
        <p:nvSpPr>
          <p:cNvPr id="49" name="文本框 48"/>
          <p:cNvSpPr txBox="1"/>
          <p:nvPr/>
        </p:nvSpPr>
        <p:spPr>
          <a:xfrm>
            <a:off x="5582920" y="1629410"/>
            <a:ext cx="4991735" cy="82994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insert into </a:t>
            </a:r>
            <a:r>
              <a:rPr lang="zh-CN" altLang="en-US" sz="2400">
                <a:sym typeface="+mn-ea"/>
              </a:rPr>
              <a:t>表名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字段名</a:t>
            </a:r>
            <a:r>
              <a:rPr lang="en-US" altLang="zh-CN" sz="2400">
                <a:sym typeface="+mn-ea"/>
              </a:rPr>
              <a:t>(</a:t>
            </a:r>
            <a:r>
              <a:rPr lang="zh-CN" altLang="en-US" sz="2400">
                <a:sym typeface="+mn-ea"/>
              </a:rPr>
              <a:t>名</a:t>
            </a:r>
            <a:r>
              <a:rPr lang="en-US" altLang="zh-CN" sz="2400">
                <a:sym typeface="+mn-ea"/>
              </a:rPr>
              <a:t>1,...) values (</a:t>
            </a:r>
            <a:r>
              <a:rPr lang="zh-CN" altLang="en-US" sz="2400">
                <a:sym typeface="+mn-ea"/>
              </a:rPr>
              <a:t>值</a:t>
            </a:r>
            <a:r>
              <a:rPr lang="en-US" altLang="zh-CN" sz="2400">
                <a:sym typeface="+mn-ea"/>
              </a:rPr>
              <a:t>,...)</a:t>
            </a:r>
            <a:endParaRPr lang="zh-CN" altLang="en-US" sz="2400"/>
          </a:p>
        </p:txBody>
      </p:sp>
      <p:sp>
        <p:nvSpPr>
          <p:cNvPr id="50" name="文本框 49"/>
          <p:cNvSpPr txBox="1"/>
          <p:nvPr/>
        </p:nvSpPr>
        <p:spPr>
          <a:xfrm>
            <a:off x="5544820" y="3096260"/>
            <a:ext cx="5029200" cy="57086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Batang" panose="02030600000101010101" charset="-127"/>
              <a:buNone/>
            </a:pPr>
            <a:r>
              <a:rPr lang="zh-CN" altLang="en-US" sz="24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查看数据库的字符集</a:t>
            </a:r>
            <a:endParaRPr lang="zh-CN" altLang="en-US" sz="2400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544820" y="4104640"/>
            <a:ext cx="5029200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400"/>
              <a:t>修改设置连接的字符集和排序规则</a:t>
            </a:r>
            <a:endParaRPr lang="zh-CN" altLang="en-US" sz="2400"/>
          </a:p>
        </p:txBody>
      </p:sp>
      <p:sp>
        <p:nvSpPr>
          <p:cNvPr id="52" name="文本框 51"/>
          <p:cNvSpPr txBox="1"/>
          <p:nvPr/>
        </p:nvSpPr>
        <p:spPr>
          <a:xfrm>
            <a:off x="8098155" y="344868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5544820" y="4819650"/>
            <a:ext cx="5043805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400"/>
              <a:t>修改数据库的字符集</a:t>
            </a:r>
            <a:endParaRPr lang="en-US" altLang="zh-CN" sz="2400"/>
          </a:p>
        </p:txBody>
      </p:sp>
      <p:sp>
        <p:nvSpPr>
          <p:cNvPr id="58" name="右箭头 57"/>
          <p:cNvSpPr/>
          <p:nvPr/>
        </p:nvSpPr>
        <p:spPr>
          <a:xfrm>
            <a:off x="3888740" y="1529080"/>
            <a:ext cx="931545" cy="401320"/>
          </a:xfrm>
          <a:prstGeom prst="rightArrow">
            <a:avLst/>
          </a:prstGeom>
          <a:solidFill>
            <a:srgbClr val="5BB1A3"/>
          </a:solidFill>
          <a:ln>
            <a:solidFill>
              <a:srgbClr val="5BB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" name="右箭头 60"/>
          <p:cNvSpPr/>
          <p:nvPr/>
        </p:nvSpPr>
        <p:spPr>
          <a:xfrm>
            <a:off x="3960495" y="4104640"/>
            <a:ext cx="931545" cy="401320"/>
          </a:xfrm>
          <a:prstGeom prst="rightArrow">
            <a:avLst/>
          </a:prstGeom>
          <a:solidFill>
            <a:srgbClr val="5BB1A3"/>
          </a:solidFill>
          <a:ln>
            <a:solidFill>
              <a:srgbClr val="5BB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 bldLvl="0" animBg="1"/>
      <p:bldP spid="48" grpId="0" bldLvl="0" animBg="1"/>
      <p:bldP spid="58" grpId="0" bldLvl="0" animBg="1"/>
      <p:bldP spid="49" grpId="0" bldLvl="0" animBg="1"/>
      <p:bldP spid="50" grpId="0" bldLvl="0" animBg="1"/>
      <p:bldP spid="61" grpId="0" bldLvl="0" animBg="1"/>
      <p:bldP spid="54" grpId="0" bldLvl="0" animBg="1"/>
      <p:bldP spid="51" grpId="0" bldLvl="0" animBg="1"/>
      <p:bldP spid="4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" t="10264" r="301" b="2017"/>
          <a:stretch>
            <a:fillRect/>
          </a:stretch>
        </p:blipFill>
        <p:spPr bwMode="auto">
          <a:xfrm>
            <a:off x="-11411" y="0"/>
            <a:ext cx="10801351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2310" y="1983699"/>
            <a:ext cx="50882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kern="1000" spc="-40">
                <a:solidFill>
                  <a:schemeClr val="bg1"/>
                </a:solidFill>
                <a:latin typeface="Haettenschweiler" panose="020B0706040902060204" pitchFamily="34" charset="-122"/>
              </a:rPr>
              <a:t>THANK YOU</a:t>
            </a:r>
            <a:r>
              <a:rPr lang="zh-CN" altLang="en-US" sz="8800" kern="1000" spc="-40">
                <a:solidFill>
                  <a:schemeClr val="bg1"/>
                </a:solidFill>
                <a:latin typeface="锐字锐线梦想黑简1.0" panose="02010600030101010101" pitchFamily="2" charset="-122"/>
                <a:ea typeface="锐字锐线梦想黑简1.0" panose="02010600030101010101" pitchFamily="2" charset="-122"/>
              </a:rPr>
              <a:t>！</a:t>
            </a:r>
            <a:endParaRPr lang="zh-CN" altLang="en-US" sz="8800" kern="1000" spc="-40">
              <a:solidFill>
                <a:schemeClr val="bg1"/>
              </a:solidFill>
              <a:latin typeface="锐字锐线梦想黑简1.0" panose="02010600030101010101" pitchFamily="2" charset="-122"/>
              <a:ea typeface="锐字锐线梦想黑简1.0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3524" y="3541591"/>
            <a:ext cx="2631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spc="-3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  <a:endParaRPr lang="zh-CN" altLang="en-US" sz="4800" spc="-3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-71933" y="3430249"/>
            <a:ext cx="5256584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99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99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6332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00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07530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SQL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语句操作数据表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2807970" y="3960495"/>
            <a:ext cx="2150110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600"/>
              <a:t>修改字段</a:t>
            </a:r>
            <a:endParaRPr lang="zh-CN" altLang="en-US" sz="2600"/>
          </a:p>
        </p:txBody>
      </p:sp>
      <p:sp>
        <p:nvSpPr>
          <p:cNvPr id="46" name="文本框 45"/>
          <p:cNvSpPr txBox="1"/>
          <p:nvPr/>
        </p:nvSpPr>
        <p:spPr>
          <a:xfrm>
            <a:off x="2807970" y="5328285"/>
            <a:ext cx="3291205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600"/>
              <a:t>删除数据表中的字段</a:t>
            </a:r>
            <a:endParaRPr lang="zh-CN" altLang="en-US" sz="2600"/>
          </a:p>
        </p:txBody>
      </p:sp>
      <p:sp>
        <p:nvSpPr>
          <p:cNvPr id="47" name="文本框 46"/>
          <p:cNvSpPr txBox="1"/>
          <p:nvPr/>
        </p:nvSpPr>
        <p:spPr>
          <a:xfrm>
            <a:off x="2807970" y="1853565"/>
            <a:ext cx="2012315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600"/>
              <a:t>添加新字段</a:t>
            </a:r>
            <a:endParaRPr lang="zh-CN" altLang="en-US" sz="2600"/>
          </a:p>
        </p:txBody>
      </p:sp>
      <p:sp>
        <p:nvSpPr>
          <p:cNvPr id="48" name="文本框 47"/>
          <p:cNvSpPr txBox="1"/>
          <p:nvPr/>
        </p:nvSpPr>
        <p:spPr>
          <a:xfrm>
            <a:off x="7528560" y="1332865"/>
            <a:ext cx="2667635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400"/>
              <a:t>在最前面添加</a:t>
            </a:r>
            <a:endParaRPr lang="zh-CN" altLang="en-US" sz="2400"/>
          </a:p>
        </p:txBody>
      </p:sp>
      <p:sp>
        <p:nvSpPr>
          <p:cNvPr id="49" name="文本框 48"/>
          <p:cNvSpPr txBox="1"/>
          <p:nvPr/>
        </p:nvSpPr>
        <p:spPr>
          <a:xfrm>
            <a:off x="7539990" y="1884680"/>
            <a:ext cx="2729230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400"/>
              <a:t>在指定字段后添加</a:t>
            </a:r>
            <a:endParaRPr lang="zh-CN" altLang="en-US" sz="2400"/>
          </a:p>
        </p:txBody>
      </p:sp>
      <p:sp>
        <p:nvSpPr>
          <p:cNvPr id="50" name="文本框 49"/>
          <p:cNvSpPr txBox="1"/>
          <p:nvPr/>
        </p:nvSpPr>
        <p:spPr>
          <a:xfrm>
            <a:off x="7549515" y="2390140"/>
            <a:ext cx="2710180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400"/>
              <a:t>不指定，默认最后</a:t>
            </a:r>
            <a:endParaRPr lang="zh-CN" altLang="en-US" sz="2400"/>
          </a:p>
        </p:txBody>
      </p:sp>
      <p:sp>
        <p:nvSpPr>
          <p:cNvPr id="51" name="文本框 50"/>
          <p:cNvSpPr txBox="1"/>
          <p:nvPr/>
        </p:nvSpPr>
        <p:spPr>
          <a:xfrm>
            <a:off x="7560945" y="3672205"/>
            <a:ext cx="2710180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400"/>
              <a:t>修改字段名</a:t>
            </a:r>
            <a:endParaRPr lang="zh-CN" altLang="en-US" sz="2400"/>
          </a:p>
        </p:txBody>
      </p:sp>
      <p:sp>
        <p:nvSpPr>
          <p:cNvPr id="52" name="文本框 51"/>
          <p:cNvSpPr txBox="1"/>
          <p:nvPr/>
        </p:nvSpPr>
        <p:spPr>
          <a:xfrm>
            <a:off x="8098155" y="344868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7560945" y="4248150"/>
            <a:ext cx="2945765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400"/>
              <a:t>修改字段类型和长度</a:t>
            </a:r>
            <a:endParaRPr lang="zh-CN" altLang="en-US" sz="2400"/>
          </a:p>
        </p:txBody>
      </p:sp>
      <p:sp>
        <p:nvSpPr>
          <p:cNvPr id="57" name="左大括号 56"/>
          <p:cNvSpPr/>
          <p:nvPr/>
        </p:nvSpPr>
        <p:spPr>
          <a:xfrm>
            <a:off x="1944370" y="1270000"/>
            <a:ext cx="396875" cy="4687570"/>
          </a:xfrm>
          <a:prstGeom prst="leftBrace">
            <a:avLst/>
          </a:prstGeom>
          <a:noFill/>
          <a:ln>
            <a:solidFill>
              <a:srgbClr val="5BB1A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5BB1A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8" name="左大括号 57"/>
          <p:cNvSpPr/>
          <p:nvPr/>
        </p:nvSpPr>
        <p:spPr>
          <a:xfrm>
            <a:off x="6192520" y="1224280"/>
            <a:ext cx="370840" cy="1719580"/>
          </a:xfrm>
          <a:prstGeom prst="leftBrace">
            <a:avLst/>
          </a:prstGeom>
          <a:noFill/>
          <a:ln>
            <a:solidFill>
              <a:srgbClr val="5BB1A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5BB1A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20090" y="1629410"/>
            <a:ext cx="675005" cy="39528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p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操作数据表字段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5" name="左大括号 44"/>
          <p:cNvSpPr/>
          <p:nvPr/>
        </p:nvSpPr>
        <p:spPr>
          <a:xfrm>
            <a:off x="6192520" y="3362960"/>
            <a:ext cx="370840" cy="1719580"/>
          </a:xfrm>
          <a:prstGeom prst="leftBrace">
            <a:avLst/>
          </a:prstGeom>
          <a:noFill/>
          <a:ln>
            <a:solidFill>
              <a:srgbClr val="5BB1A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5BB1A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 bldLvl="0" animBg="1"/>
      <p:bldP spid="48" grpId="0" bldLvl="0" animBg="1"/>
      <p:bldP spid="58" grpId="0" bldLvl="0" animBg="1"/>
      <p:bldP spid="49" grpId="0" bldLvl="0" animBg="1"/>
      <p:bldP spid="50" grpId="0" bldLvl="0" animBg="1"/>
      <p:bldP spid="54" grpId="0" bldLvl="0" animBg="1"/>
      <p:bldP spid="51" grpId="0" bldLvl="0" animBg="1"/>
      <p:bldP spid="46" grpId="0" bldLvl="0" animBg="1"/>
      <p:bldP spid="44" grpId="0" bldLvl="0" animBg="1"/>
      <p:bldP spid="45" grpId="0" bldLvl="0" animBg="1"/>
      <p:bldP spid="3" grpId="0" bldLvl="0" animBg="1"/>
      <p:bldP spid="5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6332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00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07530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SQL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语句操作数据表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2807970" y="3888105"/>
            <a:ext cx="2150110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600">
                <a:sym typeface="+mn-ea"/>
              </a:rPr>
              <a:t>修改数据表</a:t>
            </a:r>
            <a:endParaRPr lang="zh-CN" altLang="en-US" sz="2600"/>
          </a:p>
        </p:txBody>
      </p:sp>
      <p:sp>
        <p:nvSpPr>
          <p:cNvPr id="46" name="文本框 45"/>
          <p:cNvSpPr txBox="1"/>
          <p:nvPr/>
        </p:nvSpPr>
        <p:spPr>
          <a:xfrm>
            <a:off x="2807970" y="5328285"/>
            <a:ext cx="2141220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600">
                <a:sym typeface="+mn-ea"/>
              </a:rPr>
              <a:t>删除数据表</a:t>
            </a:r>
            <a:endParaRPr lang="zh-CN" altLang="en-US" sz="2600"/>
          </a:p>
        </p:txBody>
      </p:sp>
      <p:sp>
        <p:nvSpPr>
          <p:cNvPr id="47" name="文本框 46"/>
          <p:cNvSpPr txBox="1"/>
          <p:nvPr/>
        </p:nvSpPr>
        <p:spPr>
          <a:xfrm>
            <a:off x="2807970" y="1629410"/>
            <a:ext cx="2012315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600">
                <a:sym typeface="+mn-ea"/>
              </a:rPr>
              <a:t>复制数据表</a:t>
            </a:r>
            <a:endParaRPr lang="zh-CN" altLang="en-US" sz="2600"/>
          </a:p>
        </p:txBody>
      </p:sp>
      <p:sp>
        <p:nvSpPr>
          <p:cNvPr id="48" name="文本框 47"/>
          <p:cNvSpPr txBox="1"/>
          <p:nvPr/>
        </p:nvSpPr>
        <p:spPr>
          <a:xfrm>
            <a:off x="6696710" y="1644650"/>
            <a:ext cx="3433445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400"/>
              <a:t>只复制表结构</a:t>
            </a:r>
            <a:endParaRPr lang="zh-CN" altLang="en-US" sz="2400"/>
          </a:p>
        </p:txBody>
      </p:sp>
      <p:sp>
        <p:nvSpPr>
          <p:cNvPr id="57" name="左大括号 56"/>
          <p:cNvSpPr/>
          <p:nvPr/>
        </p:nvSpPr>
        <p:spPr>
          <a:xfrm>
            <a:off x="1944370" y="1270000"/>
            <a:ext cx="396875" cy="4687570"/>
          </a:xfrm>
          <a:prstGeom prst="leftBrace">
            <a:avLst/>
          </a:prstGeom>
          <a:noFill/>
          <a:ln>
            <a:solidFill>
              <a:srgbClr val="5BB1A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5BB1A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20090" y="1629410"/>
            <a:ext cx="675005" cy="39528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p>
            <a:pPr algn="ctr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操作数据库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758940" y="5040630"/>
            <a:ext cx="3559810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400">
                <a:sym typeface="+mn-ea"/>
              </a:rPr>
              <a:t>删除未关联的数据表</a:t>
            </a:r>
            <a:endParaRPr lang="zh-CN" altLang="en-US" sz="2400"/>
          </a:p>
        </p:txBody>
      </p:sp>
      <p:sp>
        <p:nvSpPr>
          <p:cNvPr id="43" name="文本框 42"/>
          <p:cNvSpPr txBox="1"/>
          <p:nvPr/>
        </p:nvSpPr>
        <p:spPr>
          <a:xfrm>
            <a:off x="7272655" y="4824095"/>
            <a:ext cx="406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6758940" y="5616575"/>
            <a:ext cx="3559810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400">
                <a:sym typeface="+mn-ea"/>
              </a:rPr>
              <a:t>删除已关联的数据表</a:t>
            </a:r>
            <a:endParaRPr lang="zh-CN" altLang="en-US" sz="2400"/>
          </a:p>
        </p:txBody>
      </p:sp>
      <p:sp>
        <p:nvSpPr>
          <p:cNvPr id="55" name="左大括号 54"/>
          <p:cNvSpPr/>
          <p:nvPr/>
        </p:nvSpPr>
        <p:spPr>
          <a:xfrm>
            <a:off x="5544820" y="4925060"/>
            <a:ext cx="370840" cy="1297940"/>
          </a:xfrm>
          <a:prstGeom prst="leftBrace">
            <a:avLst/>
          </a:prstGeom>
          <a:noFill/>
          <a:ln>
            <a:solidFill>
              <a:srgbClr val="5BB1A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5BB1A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6696710" y="3991610"/>
            <a:ext cx="3559810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400">
                <a:sym typeface="+mn-ea"/>
              </a:rPr>
              <a:t>修改数据表名</a:t>
            </a:r>
            <a:endParaRPr lang="zh-CN" altLang="en-US" sz="2400"/>
          </a:p>
        </p:txBody>
      </p:sp>
      <p:sp>
        <p:nvSpPr>
          <p:cNvPr id="59" name="右箭头 58"/>
          <p:cNvSpPr/>
          <p:nvPr/>
        </p:nvSpPr>
        <p:spPr>
          <a:xfrm>
            <a:off x="5328285" y="1727835"/>
            <a:ext cx="931545" cy="401320"/>
          </a:xfrm>
          <a:prstGeom prst="rightArrow">
            <a:avLst/>
          </a:prstGeom>
          <a:solidFill>
            <a:srgbClr val="5BB1A3"/>
          </a:solidFill>
          <a:ln>
            <a:solidFill>
              <a:srgbClr val="5BB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0" name="右箭头 59"/>
          <p:cNvSpPr/>
          <p:nvPr/>
        </p:nvSpPr>
        <p:spPr>
          <a:xfrm>
            <a:off x="5328285" y="3960495"/>
            <a:ext cx="931545" cy="401320"/>
          </a:xfrm>
          <a:prstGeom prst="rightArrow">
            <a:avLst/>
          </a:prstGeom>
          <a:solidFill>
            <a:srgbClr val="5BB1A3"/>
          </a:solidFill>
          <a:ln>
            <a:solidFill>
              <a:srgbClr val="5BB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 bldLvl="0" animBg="1"/>
      <p:bldP spid="48" grpId="0" bldLvl="0" animBg="1"/>
      <p:bldP spid="46" grpId="0" bldLvl="0" animBg="1"/>
      <p:bldP spid="44" grpId="0" bldLvl="0" animBg="1"/>
      <p:bldP spid="3" grpId="0" bldLvl="0" animBg="1"/>
      <p:bldP spid="57" grpId="0" bldLvl="0" animBg="1"/>
      <p:bldP spid="53" grpId="0" bldLvl="0" animBg="1"/>
      <p:bldP spid="2" grpId="0" bldLvl="0" animBg="1"/>
      <p:bldP spid="55" grpId="0" bldLvl="0" animBg="1"/>
      <p:bldP spid="56" grpId="0" bldLvl="0" animBg="1"/>
      <p:bldP spid="59" grpId="0" bldLvl="0" animBg="1"/>
      <p:bldP spid="6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4350967" cy="6480176"/>
          </a:xfrm>
          <a:prstGeom prst="rect">
            <a:avLst/>
          </a:prstGeom>
          <a:solidFill>
            <a:srgbClr val="3C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511679" y="1871935"/>
            <a:ext cx="1327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>
                <a:solidFill>
                  <a:schemeClr val="bg1"/>
                </a:solidFill>
                <a:latin typeface="思源黑体 CN Heavy" pitchFamily="34" charset="-122"/>
                <a:ea typeface="思源黑体 CN Heavy" pitchFamily="34" charset="-122"/>
              </a:rPr>
              <a:t>目 录</a:t>
            </a:r>
            <a:endParaRPr lang="zh-CN" altLang="en-US" sz="4000">
              <a:solidFill>
                <a:schemeClr val="bg1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0145" y="2579821"/>
            <a:ext cx="32461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</a:rPr>
              <a:t>第三章第一节</a:t>
            </a:r>
            <a:endParaRPr lang="zh-CN" altLang="en-US" sz="4000" b="1">
              <a:solidFill>
                <a:schemeClr val="bg1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4651" y="1727919"/>
            <a:ext cx="48228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r>
              <a:rPr lang="en-US" altLang="zh-CN" sz="3200">
                <a:solidFill>
                  <a:srgbClr val="3CB19B"/>
                </a:solidFill>
                <a:latin typeface="思源黑体 CN Heavy" pitchFamily="34" charset="-122"/>
                <a:ea typeface="思源黑体 CN Heavy" pitchFamily="34" charset="-122"/>
              </a:rPr>
              <a:t>  </a:t>
            </a:r>
            <a:r>
              <a:rPr lang="zh-CN" altLang="en-US" sz="3200">
                <a:solidFill>
                  <a:srgbClr val="3CB19B"/>
                </a:solidFill>
                <a:latin typeface="思源黑体 CN Heavy" pitchFamily="34" charset="-122"/>
                <a:ea typeface="思源黑体 CN Heavy" pitchFamily="34" charset="-122"/>
              </a:rPr>
              <a:t>使用</a:t>
            </a:r>
            <a:r>
              <a:rPr lang="en-US" altLang="zh-CN" sz="3200">
                <a:solidFill>
                  <a:srgbClr val="3CB19B"/>
                </a:solidFill>
                <a:latin typeface="思源黑体 CN Heavy" pitchFamily="34" charset="-122"/>
                <a:ea typeface="思源黑体 CN Heavy" pitchFamily="34" charset="-122"/>
              </a:rPr>
              <a:t>SQL</a:t>
            </a:r>
            <a:r>
              <a:rPr lang="zh-CN" altLang="en-US" sz="3200">
                <a:solidFill>
                  <a:srgbClr val="3CB19B"/>
                </a:solidFill>
                <a:latin typeface="思源黑体 CN Heavy" pitchFamily="34" charset="-122"/>
                <a:ea typeface="思源黑体 CN Heavy" pitchFamily="34" charset="-122"/>
              </a:rPr>
              <a:t>语句添加数据</a:t>
            </a:r>
            <a:endParaRPr lang="zh-CN" altLang="en-US" sz="3200">
              <a:solidFill>
                <a:srgbClr val="3CB19B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grpSp>
        <p:nvGrpSpPr>
          <p:cNvPr id="1044" name="组合 1043"/>
          <p:cNvGrpSpPr/>
          <p:nvPr/>
        </p:nvGrpSpPr>
        <p:grpSpPr>
          <a:xfrm>
            <a:off x="455047" y="4729443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15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7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8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9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0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1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2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3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4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5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6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7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8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9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0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1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2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3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TextBox 11"/>
          <p:cNvSpPr txBox="1"/>
          <p:nvPr/>
        </p:nvSpPr>
        <p:spPr>
          <a:xfrm>
            <a:off x="5184651" y="4429441"/>
            <a:ext cx="26003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     </a:t>
            </a:r>
            <a:r>
              <a:rPr lang="zh-CN" altLang="en-US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本章小结</a:t>
            </a:r>
            <a:endParaRPr lang="zh-CN" altLang="en-US" sz="3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45" name="TextBox 10"/>
          <p:cNvSpPr txBox="1"/>
          <p:nvPr/>
        </p:nvSpPr>
        <p:spPr>
          <a:xfrm>
            <a:off x="5184651" y="3024199"/>
            <a:ext cx="38080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     </a:t>
            </a:r>
            <a:r>
              <a:rPr lang="zh-CN" altLang="en-US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数据库的字符集</a:t>
            </a:r>
            <a:endParaRPr lang="zh-CN" altLang="en-US" sz="3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30645" y="6205220"/>
            <a:ext cx="2343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 </a:t>
            </a:r>
            <a:endParaRPr lang="en-US" altLang="zh-CN"/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9" grpId="0"/>
      <p:bldP spid="2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24611" y="2520007"/>
            <a:ext cx="1947969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zh-CN" altLang="en-US" sz="15000"/>
          </a:p>
        </p:txBody>
      </p:sp>
      <p:sp>
        <p:nvSpPr>
          <p:cNvPr id="4" name="TextBox 3"/>
          <p:cNvSpPr txBox="1"/>
          <p:nvPr/>
        </p:nvSpPr>
        <p:spPr>
          <a:xfrm>
            <a:off x="6761847" y="2902113"/>
            <a:ext cx="243268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</a:t>
            </a:r>
            <a:endParaRPr lang="zh-CN" altLang="en-US" sz="3000">
              <a:solidFill>
                <a:srgbClr val="3CB1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添加数据</a:t>
            </a:r>
            <a:endParaRPr lang="zh-CN" altLang="en-US" sz="3000">
              <a:solidFill>
                <a:srgbClr val="3CB1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C:\Users\Administrator\Desktop\16450890_234204304000_2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5" t="5909" b="27652"/>
          <a:stretch>
            <a:fillRect/>
          </a:stretch>
        </p:blipFill>
        <p:spPr bwMode="auto">
          <a:xfrm>
            <a:off x="-1" y="0"/>
            <a:ext cx="4350967" cy="64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0" y="3384103"/>
            <a:ext cx="10801350" cy="1008112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0492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2016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语句添加数据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1000125" y="1127125"/>
            <a:ext cx="9380855" cy="1778635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1226185" y="1296035"/>
            <a:ext cx="8348980" cy="92075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、插入全部数据：</a:t>
            </a: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 fontAlgn="auto">
              <a:lnSpc>
                <a:spcPct val="10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语法：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insert into 表名  values  (值1,值2,值3,...)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4" name="图片 43" descr="C:\Users\26643\Desktop\模板.png模板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08380" y="3094038"/>
            <a:ext cx="9163050" cy="2994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2016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使用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SQL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语句添加数据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1008380" y="1127125"/>
            <a:ext cx="9380855" cy="2030730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1241425" y="1452245"/>
            <a:ext cx="8888095" cy="151066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、一次插入多条数据：</a:t>
            </a: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语法：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insert into 表名  values  (值1,值2,值3,...), (值1,值2,值3,...),...;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4" name="图片 43" descr="C:\Users\26643\Desktop\模板.png模板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64235" y="3561080"/>
            <a:ext cx="9544050" cy="2495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2016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使用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SQL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语句添加数据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1008380" y="1127125"/>
            <a:ext cx="9380855" cy="2030730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1241425" y="1452245"/>
            <a:ext cx="8888095" cy="151066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、插入部分数据：</a:t>
            </a: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语法：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insert into 表名 (字段1,字段2,字段3,...) values  (值1,值2,值3,...)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;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4" name="图片 43" descr="C:\Users\26643\Desktop\模板.png模板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10298" y="3561080"/>
            <a:ext cx="9051925" cy="2495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780" y="3297555"/>
            <a:ext cx="9235440" cy="3022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160" y="-2465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插入数据时要注意</a:t>
            </a:r>
            <a:endParaRPr lang="zh-CN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9" name="Shape 1452"/>
          <p:cNvSpPr/>
          <p:nvPr/>
        </p:nvSpPr>
        <p:spPr>
          <a:xfrm>
            <a:off x="477520" y="1799590"/>
            <a:ext cx="2292350" cy="4064000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Shape 1454"/>
          <p:cNvSpPr/>
          <p:nvPr/>
        </p:nvSpPr>
        <p:spPr>
          <a:xfrm>
            <a:off x="3024505" y="1799590"/>
            <a:ext cx="2292350" cy="4064000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Shape 1456"/>
          <p:cNvSpPr/>
          <p:nvPr/>
        </p:nvSpPr>
        <p:spPr>
          <a:xfrm>
            <a:off x="5550535" y="1799590"/>
            <a:ext cx="2292350" cy="4064000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Shape 1458"/>
          <p:cNvSpPr/>
          <p:nvPr/>
        </p:nvSpPr>
        <p:spPr>
          <a:xfrm>
            <a:off x="8098155" y="1799590"/>
            <a:ext cx="2292350" cy="4034790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Shape 1460"/>
          <p:cNvSpPr/>
          <p:nvPr/>
        </p:nvSpPr>
        <p:spPr>
          <a:xfrm>
            <a:off x="1073460" y="1256687"/>
            <a:ext cx="1133297" cy="1133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BB1A3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lvl="0"/>
            <a:endParaRPr sz="1700">
              <a:solidFill>
                <a:srgbClr val="3CB1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4" name="Group 20"/>
          <p:cNvGrpSpPr/>
          <p:nvPr/>
        </p:nvGrpSpPr>
        <p:grpSpPr>
          <a:xfrm>
            <a:off x="959680" y="1182688"/>
            <a:ext cx="473956" cy="474127"/>
            <a:chOff x="1369087" y="2088729"/>
            <a:chExt cx="474017" cy="474016"/>
          </a:xfrm>
        </p:grpSpPr>
        <p:sp>
          <p:nvSpPr>
            <p:cNvPr id="55" name="Shape 1463"/>
            <p:cNvSpPr/>
            <p:nvPr/>
          </p:nvSpPr>
          <p:spPr>
            <a:xfrm>
              <a:off x="1369087" y="2088729"/>
              <a:ext cx="474017" cy="47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92D050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lvl="0"/>
              <a:endParaRPr sz="17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Shape 1464"/>
            <p:cNvSpPr/>
            <p:nvPr/>
          </p:nvSpPr>
          <p:spPr>
            <a:xfrm>
              <a:off x="1477567" y="2232573"/>
              <a:ext cx="231656" cy="18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63" extrusionOk="0">
                  <a:moveTo>
                    <a:pt x="7274" y="21020"/>
                  </a:moveTo>
                  <a:cubicBezTo>
                    <a:pt x="7274" y="21376"/>
                    <a:pt x="7435" y="21475"/>
                    <a:pt x="7659" y="21222"/>
                  </a:cubicBezTo>
                  <a:cubicBezTo>
                    <a:pt x="7951" y="20894"/>
                    <a:pt x="10973" y="17529"/>
                    <a:pt x="10973" y="17529"/>
                  </a:cubicBezTo>
                  <a:lnTo>
                    <a:pt x="7274" y="15153"/>
                  </a:lnTo>
                  <a:cubicBezTo>
                    <a:pt x="7274" y="15153"/>
                    <a:pt x="7274" y="21020"/>
                    <a:pt x="7274" y="21020"/>
                  </a:cubicBezTo>
                  <a:close/>
                  <a:moveTo>
                    <a:pt x="20812" y="50"/>
                  </a:moveTo>
                  <a:cubicBezTo>
                    <a:pt x="20412" y="224"/>
                    <a:pt x="667" y="8860"/>
                    <a:pt x="277" y="9030"/>
                  </a:cubicBezTo>
                  <a:cubicBezTo>
                    <a:pt x="-53" y="9174"/>
                    <a:pt x="-126" y="9528"/>
                    <a:pt x="266" y="9723"/>
                  </a:cubicBezTo>
                  <a:cubicBezTo>
                    <a:pt x="733" y="9955"/>
                    <a:pt x="4681" y="11919"/>
                    <a:pt x="4681" y="11919"/>
                  </a:cubicBezTo>
                  <a:lnTo>
                    <a:pt x="4681" y="11919"/>
                  </a:lnTo>
                  <a:lnTo>
                    <a:pt x="7298" y="13221"/>
                  </a:lnTo>
                  <a:cubicBezTo>
                    <a:pt x="7298" y="13221"/>
                    <a:pt x="19903" y="1732"/>
                    <a:pt x="20073" y="1577"/>
                  </a:cubicBezTo>
                  <a:cubicBezTo>
                    <a:pt x="20246" y="1420"/>
                    <a:pt x="20443" y="1713"/>
                    <a:pt x="20319" y="1881"/>
                  </a:cubicBezTo>
                  <a:cubicBezTo>
                    <a:pt x="20194" y="2050"/>
                    <a:pt x="11163" y="14170"/>
                    <a:pt x="11163" y="14170"/>
                  </a:cubicBezTo>
                  <a:cubicBezTo>
                    <a:pt x="11163" y="14170"/>
                    <a:pt x="11163" y="14170"/>
                    <a:pt x="11163" y="14171"/>
                  </a:cubicBezTo>
                  <a:lnTo>
                    <a:pt x="10637" y="14898"/>
                  </a:lnTo>
                  <a:lnTo>
                    <a:pt x="11333" y="15363"/>
                  </a:lnTo>
                  <a:lnTo>
                    <a:pt x="11333" y="15363"/>
                  </a:lnTo>
                  <a:cubicBezTo>
                    <a:pt x="11333" y="15363"/>
                    <a:pt x="16742" y="18976"/>
                    <a:pt x="17127" y="19234"/>
                  </a:cubicBezTo>
                  <a:cubicBezTo>
                    <a:pt x="17464" y="19459"/>
                    <a:pt x="17904" y="19272"/>
                    <a:pt x="18001" y="18750"/>
                  </a:cubicBezTo>
                  <a:cubicBezTo>
                    <a:pt x="18117" y="18135"/>
                    <a:pt x="21310" y="1052"/>
                    <a:pt x="21382" y="671"/>
                  </a:cubicBezTo>
                  <a:cubicBezTo>
                    <a:pt x="21474" y="177"/>
                    <a:pt x="21211" y="-125"/>
                    <a:pt x="20812" y="5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/>
              <a:endParaRPr sz="17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7" name="Shape 1465"/>
          <p:cNvSpPr/>
          <p:nvPr/>
        </p:nvSpPr>
        <p:spPr>
          <a:xfrm>
            <a:off x="3620459" y="1256687"/>
            <a:ext cx="1133297" cy="1133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BB1A3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lvl="0"/>
            <a:endParaRPr sz="17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Shape 1468"/>
          <p:cNvSpPr/>
          <p:nvPr/>
        </p:nvSpPr>
        <p:spPr>
          <a:xfrm>
            <a:off x="6164878" y="1256824"/>
            <a:ext cx="1130975" cy="1131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BB1A3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lvl="0"/>
            <a:endParaRPr sz="17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Shape 1471"/>
          <p:cNvSpPr/>
          <p:nvPr/>
        </p:nvSpPr>
        <p:spPr>
          <a:xfrm>
            <a:off x="8716185" y="1258415"/>
            <a:ext cx="1130975" cy="1131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BB1A3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lvl="0"/>
            <a:endParaRPr sz="17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0" name="Group 32"/>
          <p:cNvGrpSpPr/>
          <p:nvPr/>
        </p:nvGrpSpPr>
        <p:grpSpPr>
          <a:xfrm>
            <a:off x="3496853" y="1182686"/>
            <a:ext cx="473956" cy="474127"/>
            <a:chOff x="3906591" y="2088732"/>
            <a:chExt cx="474017" cy="474017"/>
          </a:xfrm>
        </p:grpSpPr>
        <p:sp>
          <p:nvSpPr>
            <p:cNvPr id="61" name="Shape 1474"/>
            <p:cNvSpPr/>
            <p:nvPr/>
          </p:nvSpPr>
          <p:spPr>
            <a:xfrm>
              <a:off x="3906591" y="2088732"/>
              <a:ext cx="474017" cy="47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92D050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lvl="0"/>
              <a:endParaRPr sz="17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2" name="Group 1479"/>
            <p:cNvGrpSpPr/>
            <p:nvPr/>
          </p:nvGrpSpPr>
          <p:grpSpPr>
            <a:xfrm>
              <a:off x="4031314" y="2211790"/>
              <a:ext cx="199171" cy="186335"/>
              <a:chOff x="0" y="0"/>
              <a:chExt cx="398340" cy="372667"/>
            </a:xfrm>
          </p:grpSpPr>
          <p:sp>
            <p:nvSpPr>
              <p:cNvPr id="63" name="Shape 1477"/>
              <p:cNvSpPr/>
              <p:nvPr/>
            </p:nvSpPr>
            <p:spPr>
              <a:xfrm>
                <a:off x="0" y="0"/>
                <a:ext cx="346395" cy="241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4" h="21420" extrusionOk="0">
                    <a:moveTo>
                      <a:pt x="21474" y="11049"/>
                    </a:moveTo>
                    <a:lnTo>
                      <a:pt x="18909" y="958"/>
                    </a:lnTo>
                    <a:cubicBezTo>
                      <a:pt x="18720" y="217"/>
                      <a:pt x="18164" y="-180"/>
                      <a:pt x="17669" y="79"/>
                    </a:cubicBezTo>
                    <a:lnTo>
                      <a:pt x="618" y="8962"/>
                    </a:lnTo>
                    <a:cubicBezTo>
                      <a:pt x="123" y="9221"/>
                      <a:pt x="-126" y="10036"/>
                      <a:pt x="64" y="10782"/>
                    </a:cubicBezTo>
                    <a:lnTo>
                      <a:pt x="2769" y="21420"/>
                    </a:lnTo>
                    <a:lnTo>
                      <a:pt x="2769" y="15715"/>
                    </a:lnTo>
                    <a:cubicBezTo>
                      <a:pt x="2769" y="13145"/>
                      <a:pt x="4209" y="11049"/>
                      <a:pt x="5979" y="11049"/>
                    </a:cubicBezTo>
                    <a:lnTo>
                      <a:pt x="10484" y="11049"/>
                    </a:lnTo>
                    <a:lnTo>
                      <a:pt x="15858" y="5663"/>
                    </a:lnTo>
                    <a:lnTo>
                      <a:pt x="18967" y="11049"/>
                    </a:lnTo>
                    <a:cubicBezTo>
                      <a:pt x="18967" y="11049"/>
                      <a:pt x="21474" y="11049"/>
                      <a:pt x="21474" y="1104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 sz="17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Shape 1478"/>
              <p:cNvSpPr/>
              <p:nvPr/>
            </p:nvSpPr>
            <p:spPr>
              <a:xfrm>
                <a:off x="74826" y="149651"/>
                <a:ext cx="323515" cy="223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71" y="0"/>
                    </a:moveTo>
                    <a:lnTo>
                      <a:pt x="1028" y="0"/>
                    </a:lnTo>
                    <a:cubicBezTo>
                      <a:pt x="460" y="0"/>
                      <a:pt x="0" y="708"/>
                      <a:pt x="0" y="1571"/>
                    </a:cubicBezTo>
                    <a:lnTo>
                      <a:pt x="0" y="20029"/>
                    </a:lnTo>
                    <a:cubicBezTo>
                      <a:pt x="0" y="20897"/>
                      <a:pt x="460" y="21600"/>
                      <a:pt x="1028" y="21600"/>
                    </a:cubicBezTo>
                    <a:lnTo>
                      <a:pt x="20571" y="21600"/>
                    </a:lnTo>
                    <a:cubicBezTo>
                      <a:pt x="21140" y="21600"/>
                      <a:pt x="21600" y="20897"/>
                      <a:pt x="21600" y="20029"/>
                    </a:cubicBezTo>
                    <a:lnTo>
                      <a:pt x="21600" y="1571"/>
                    </a:lnTo>
                    <a:cubicBezTo>
                      <a:pt x="21600" y="708"/>
                      <a:pt x="21140" y="0"/>
                      <a:pt x="20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 sz="17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5" name="Group 40"/>
          <p:cNvGrpSpPr/>
          <p:nvPr/>
        </p:nvGrpSpPr>
        <p:grpSpPr>
          <a:xfrm>
            <a:off x="8584565" y="1182686"/>
            <a:ext cx="473956" cy="474127"/>
            <a:chOff x="8994965" y="2088732"/>
            <a:chExt cx="474017" cy="474017"/>
          </a:xfrm>
        </p:grpSpPr>
        <p:sp>
          <p:nvSpPr>
            <p:cNvPr id="66" name="Shape 1476"/>
            <p:cNvSpPr/>
            <p:nvPr/>
          </p:nvSpPr>
          <p:spPr>
            <a:xfrm>
              <a:off x="8994965" y="2088732"/>
              <a:ext cx="474017" cy="47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92D050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lvl="0"/>
              <a:endParaRPr sz="17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Shape 1481"/>
            <p:cNvSpPr/>
            <p:nvPr/>
          </p:nvSpPr>
          <p:spPr>
            <a:xfrm>
              <a:off x="9132223" y="2211790"/>
              <a:ext cx="194606" cy="18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3" y="16137"/>
                  </a:moveTo>
                  <a:cubicBezTo>
                    <a:pt x="14080" y="15059"/>
                    <a:pt x="13176" y="14150"/>
                    <a:pt x="13176" y="12203"/>
                  </a:cubicBezTo>
                  <a:cubicBezTo>
                    <a:pt x="13176" y="11034"/>
                    <a:pt x="14040" y="11415"/>
                    <a:pt x="14419" y="9274"/>
                  </a:cubicBezTo>
                  <a:cubicBezTo>
                    <a:pt x="14577" y="8387"/>
                    <a:pt x="15341" y="9261"/>
                    <a:pt x="15487" y="7233"/>
                  </a:cubicBezTo>
                  <a:cubicBezTo>
                    <a:pt x="15487" y="6425"/>
                    <a:pt x="15071" y="6224"/>
                    <a:pt x="15071" y="6224"/>
                  </a:cubicBezTo>
                  <a:cubicBezTo>
                    <a:pt x="15071" y="6224"/>
                    <a:pt x="15283" y="5028"/>
                    <a:pt x="15366" y="4109"/>
                  </a:cubicBezTo>
                  <a:cubicBezTo>
                    <a:pt x="15468" y="2962"/>
                    <a:pt x="14731" y="0"/>
                    <a:pt x="10800" y="0"/>
                  </a:cubicBezTo>
                  <a:cubicBezTo>
                    <a:pt x="6869" y="0"/>
                    <a:pt x="6131" y="2962"/>
                    <a:pt x="6234" y="4109"/>
                  </a:cubicBezTo>
                  <a:cubicBezTo>
                    <a:pt x="6317" y="5028"/>
                    <a:pt x="6529" y="6224"/>
                    <a:pt x="6529" y="6224"/>
                  </a:cubicBezTo>
                  <a:cubicBezTo>
                    <a:pt x="6529" y="6224"/>
                    <a:pt x="6113" y="6425"/>
                    <a:pt x="6113" y="7233"/>
                  </a:cubicBezTo>
                  <a:cubicBezTo>
                    <a:pt x="6258" y="9261"/>
                    <a:pt x="7022" y="8387"/>
                    <a:pt x="7179" y="9274"/>
                  </a:cubicBezTo>
                  <a:cubicBezTo>
                    <a:pt x="7560" y="11415"/>
                    <a:pt x="8424" y="11034"/>
                    <a:pt x="8424" y="12203"/>
                  </a:cubicBezTo>
                  <a:cubicBezTo>
                    <a:pt x="8424" y="14150"/>
                    <a:pt x="7520" y="15059"/>
                    <a:pt x="4687" y="16137"/>
                  </a:cubicBezTo>
                  <a:cubicBezTo>
                    <a:pt x="1846" y="17219"/>
                    <a:pt x="0" y="18321"/>
                    <a:pt x="0" y="19073"/>
                  </a:cubicBezTo>
                  <a:cubicBezTo>
                    <a:pt x="0" y="19825"/>
                    <a:pt x="0" y="21600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600" y="21600"/>
                    <a:pt x="21600" y="19825"/>
                    <a:pt x="21600" y="19073"/>
                  </a:cubicBezTo>
                  <a:cubicBezTo>
                    <a:pt x="21600" y="18321"/>
                    <a:pt x="19754" y="17219"/>
                    <a:pt x="16913" y="16137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/>
              <a:endParaRPr sz="17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8" name="Text Placeholder 5"/>
          <p:cNvSpPr txBox="1"/>
          <p:nvPr/>
        </p:nvSpPr>
        <p:spPr>
          <a:xfrm>
            <a:off x="719950" y="1504270"/>
            <a:ext cx="1698599" cy="578020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9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Text Placeholder 6"/>
          <p:cNvSpPr txBox="1"/>
          <p:nvPr/>
        </p:nvSpPr>
        <p:spPr>
          <a:xfrm>
            <a:off x="596759" y="2591800"/>
            <a:ext cx="2053765" cy="2954914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插入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字符型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Char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Varchar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）和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日期时间型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Date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等）数据时，都必须在数据的前后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加半角单引号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，只有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数值型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altLang="zh-CN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nt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Float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等）的值前后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不加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半角单引号。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 Placeholder 5"/>
          <p:cNvSpPr txBox="1"/>
          <p:nvPr/>
        </p:nvSpPr>
        <p:spPr>
          <a:xfrm>
            <a:off x="3414540" y="1515700"/>
            <a:ext cx="1579776" cy="5780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9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 Placeholder 5"/>
          <p:cNvSpPr txBox="1"/>
          <p:nvPr/>
        </p:nvSpPr>
        <p:spPr>
          <a:xfrm>
            <a:off x="8508536" y="1515700"/>
            <a:ext cx="1579776" cy="5780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9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 Placeholder 6"/>
          <p:cNvSpPr txBox="1"/>
          <p:nvPr/>
        </p:nvSpPr>
        <p:spPr>
          <a:xfrm>
            <a:off x="3263265" y="2519680"/>
            <a:ext cx="1814830" cy="2775585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defPPr>
              <a:defRPr lang="en-US"/>
            </a:defPPr>
            <a:lvl1pPr indent="0" algn="just" defTabSz="9144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</a:lvl3pPr>
            <a:lvl4pPr marL="1600200" indent="-22860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zh-CN" altLang="en-US" sz="1800" dirty="0"/>
              <a:t>对于</a:t>
            </a:r>
            <a:r>
              <a:rPr lang="en-US" altLang="zh-CN" sz="1800" dirty="0"/>
              <a:t>Date</a:t>
            </a:r>
            <a:r>
              <a:rPr lang="zh-CN" altLang="en-US" sz="1800" dirty="0"/>
              <a:t>类型的数据，插入时，必须使用“</a:t>
            </a:r>
            <a:r>
              <a:rPr lang="en-US" altLang="zh-CN" sz="1800" dirty="0"/>
              <a:t>YYYY-MM-DD”</a:t>
            </a:r>
            <a:r>
              <a:rPr lang="zh-CN" altLang="en-US" sz="1800" dirty="0"/>
              <a:t>的格式，且日期数据必须用</a:t>
            </a:r>
            <a:r>
              <a:rPr lang="zh-CN" altLang="en-US" sz="1800" dirty="0">
                <a:solidFill>
                  <a:srgbClr val="FF0000"/>
                </a:solidFill>
              </a:rPr>
              <a:t>半角单引号</a:t>
            </a:r>
            <a:r>
              <a:rPr lang="zh-CN" altLang="en-US" sz="1800" dirty="0"/>
              <a:t>。</a:t>
            </a:r>
            <a:endParaRPr lang="zh-CN" altLang="en-US" sz="1800" dirty="0"/>
          </a:p>
        </p:txBody>
      </p:sp>
      <p:sp>
        <p:nvSpPr>
          <p:cNvPr id="73" name="Text Placeholder 6"/>
          <p:cNvSpPr txBox="1"/>
          <p:nvPr/>
        </p:nvSpPr>
        <p:spPr>
          <a:xfrm>
            <a:off x="5789295" y="2653665"/>
            <a:ext cx="1814830" cy="2264410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defPPr>
              <a:defRPr lang="en-US"/>
            </a:defPPr>
            <a:lvl1pPr indent="0" algn="just" defTabSz="9144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</a:lvl3pPr>
            <a:lvl4pPr marL="1600200" indent="-22860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zh-CN" altLang="en-US" sz="1800" dirty="0"/>
              <a:t>若某个字段不允许为空，且无默认值约束，则表示向数据表中插入一条记录时，该字段必须写入值</a:t>
            </a:r>
            <a:r>
              <a:rPr lang="zh-CN" altLang="en-US" sz="1800" dirty="0" smtClean="0"/>
              <a:t>。</a:t>
            </a:r>
            <a:endParaRPr lang="zh-CN" altLang="en-US" sz="1800" dirty="0" smtClean="0"/>
          </a:p>
        </p:txBody>
      </p:sp>
      <p:sp>
        <p:nvSpPr>
          <p:cNvPr id="74" name="Text Placeholder 6"/>
          <p:cNvSpPr txBox="1"/>
          <p:nvPr/>
        </p:nvSpPr>
        <p:spPr>
          <a:xfrm>
            <a:off x="8352790" y="2555240"/>
            <a:ext cx="1814830" cy="1776730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defPPr>
              <a:defRPr lang="en-US"/>
            </a:defPPr>
            <a:lvl1pPr indent="0" algn="just" defTabSz="9144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</a:lvl3pPr>
            <a:lvl4pPr marL="1600200" indent="-22860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zh-CN" altLang="en-US" sz="1800" dirty="0"/>
              <a:t>若某个字段上</a:t>
            </a:r>
            <a:r>
              <a:rPr lang="zh-CN" altLang="en-US" sz="1800" dirty="0">
                <a:solidFill>
                  <a:srgbClr val="FF0000"/>
                </a:solidFill>
              </a:rPr>
              <a:t>设置了主键约束</a:t>
            </a:r>
            <a:r>
              <a:rPr lang="zh-CN" altLang="en-US" sz="1800" dirty="0"/>
              <a:t>，则插入记录时</a:t>
            </a:r>
            <a:r>
              <a:rPr lang="zh-CN" altLang="en-US" sz="1800" dirty="0">
                <a:solidFill>
                  <a:srgbClr val="FF0000"/>
                </a:solidFill>
              </a:rPr>
              <a:t>不允许出现重复数值</a:t>
            </a:r>
            <a:r>
              <a:rPr lang="zh-CN" altLang="en-US" sz="1800" dirty="0"/>
              <a:t>。</a:t>
            </a:r>
            <a:endParaRPr lang="zh-CN" altLang="en-US" sz="1800" dirty="0"/>
          </a:p>
        </p:txBody>
      </p:sp>
      <p:sp>
        <p:nvSpPr>
          <p:cNvPr id="75" name="Text Placeholder 5"/>
          <p:cNvSpPr txBox="1"/>
          <p:nvPr/>
        </p:nvSpPr>
        <p:spPr>
          <a:xfrm>
            <a:off x="5952253" y="1515700"/>
            <a:ext cx="1579776" cy="5780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9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Shape 1475"/>
          <p:cNvSpPr/>
          <p:nvPr/>
        </p:nvSpPr>
        <p:spPr>
          <a:xfrm>
            <a:off x="6040709" y="1182686"/>
            <a:ext cx="473956" cy="474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92D050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Shape 1480"/>
          <p:cNvSpPr/>
          <p:nvPr/>
        </p:nvSpPr>
        <p:spPr>
          <a:xfrm>
            <a:off x="6184526" y="1305773"/>
            <a:ext cx="186322" cy="186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43" y="20435"/>
                </a:moveTo>
                <a:cubicBezTo>
                  <a:pt x="17964" y="20435"/>
                  <a:pt x="17252" y="19721"/>
                  <a:pt x="17252" y="18844"/>
                </a:cubicBezTo>
                <a:cubicBezTo>
                  <a:pt x="17252" y="17964"/>
                  <a:pt x="17964" y="17253"/>
                  <a:pt x="18843" y="17253"/>
                </a:cubicBezTo>
                <a:cubicBezTo>
                  <a:pt x="19721" y="17253"/>
                  <a:pt x="20434" y="17964"/>
                  <a:pt x="20434" y="18844"/>
                </a:cubicBezTo>
                <a:cubicBezTo>
                  <a:pt x="20434" y="19721"/>
                  <a:pt x="19721" y="20435"/>
                  <a:pt x="18843" y="20435"/>
                </a:cubicBezTo>
                <a:close/>
                <a:moveTo>
                  <a:pt x="12390" y="18844"/>
                </a:moveTo>
                <a:cubicBezTo>
                  <a:pt x="12390" y="19721"/>
                  <a:pt x="11679" y="20435"/>
                  <a:pt x="10801" y="20435"/>
                </a:cubicBezTo>
                <a:cubicBezTo>
                  <a:pt x="9922" y="20435"/>
                  <a:pt x="9210" y="19721"/>
                  <a:pt x="9210" y="18844"/>
                </a:cubicBezTo>
                <a:cubicBezTo>
                  <a:pt x="9210" y="17964"/>
                  <a:pt x="9922" y="17253"/>
                  <a:pt x="10801" y="17253"/>
                </a:cubicBezTo>
                <a:cubicBezTo>
                  <a:pt x="11679" y="17253"/>
                  <a:pt x="12390" y="17964"/>
                  <a:pt x="12390" y="18844"/>
                </a:cubicBezTo>
                <a:close/>
                <a:moveTo>
                  <a:pt x="9210" y="2756"/>
                </a:moveTo>
                <a:cubicBezTo>
                  <a:pt x="9210" y="1879"/>
                  <a:pt x="9922" y="1165"/>
                  <a:pt x="10801" y="1165"/>
                </a:cubicBezTo>
                <a:cubicBezTo>
                  <a:pt x="11679" y="1165"/>
                  <a:pt x="12390" y="1879"/>
                  <a:pt x="12390" y="2756"/>
                </a:cubicBezTo>
                <a:cubicBezTo>
                  <a:pt x="12390" y="3636"/>
                  <a:pt x="11679" y="4347"/>
                  <a:pt x="10801" y="4347"/>
                </a:cubicBezTo>
                <a:cubicBezTo>
                  <a:pt x="9922" y="4347"/>
                  <a:pt x="9210" y="3636"/>
                  <a:pt x="9210" y="2756"/>
                </a:cubicBezTo>
                <a:close/>
                <a:moveTo>
                  <a:pt x="4348" y="18844"/>
                </a:moveTo>
                <a:cubicBezTo>
                  <a:pt x="4348" y="19721"/>
                  <a:pt x="3636" y="20435"/>
                  <a:pt x="2757" y="20435"/>
                </a:cubicBezTo>
                <a:cubicBezTo>
                  <a:pt x="1879" y="20435"/>
                  <a:pt x="1168" y="19721"/>
                  <a:pt x="1168" y="18844"/>
                </a:cubicBezTo>
                <a:cubicBezTo>
                  <a:pt x="1168" y="17964"/>
                  <a:pt x="1879" y="17253"/>
                  <a:pt x="2757" y="17253"/>
                </a:cubicBezTo>
                <a:cubicBezTo>
                  <a:pt x="3636" y="17253"/>
                  <a:pt x="4348" y="17964"/>
                  <a:pt x="4348" y="18844"/>
                </a:cubicBezTo>
                <a:close/>
                <a:moveTo>
                  <a:pt x="19934" y="16312"/>
                </a:moveTo>
                <a:lnTo>
                  <a:pt x="19934" y="13672"/>
                </a:lnTo>
                <a:cubicBezTo>
                  <a:pt x="19934" y="12078"/>
                  <a:pt x="18879" y="9707"/>
                  <a:pt x="15971" y="9707"/>
                </a:cubicBezTo>
                <a:lnTo>
                  <a:pt x="13673" y="9707"/>
                </a:lnTo>
                <a:cubicBezTo>
                  <a:pt x="12050" y="9707"/>
                  <a:pt x="11899" y="8913"/>
                  <a:pt x="11892" y="8503"/>
                </a:cubicBezTo>
                <a:lnTo>
                  <a:pt x="11892" y="5288"/>
                </a:lnTo>
                <a:cubicBezTo>
                  <a:pt x="12872" y="4867"/>
                  <a:pt x="13558" y="3893"/>
                  <a:pt x="13558" y="2756"/>
                </a:cubicBezTo>
                <a:cubicBezTo>
                  <a:pt x="13558" y="1234"/>
                  <a:pt x="12323" y="0"/>
                  <a:pt x="10801" y="0"/>
                </a:cubicBezTo>
                <a:cubicBezTo>
                  <a:pt x="9277" y="0"/>
                  <a:pt x="8043" y="1234"/>
                  <a:pt x="8043" y="2756"/>
                </a:cubicBezTo>
                <a:cubicBezTo>
                  <a:pt x="8043" y="3893"/>
                  <a:pt x="8730" y="4867"/>
                  <a:pt x="9709" y="5288"/>
                </a:cubicBezTo>
                <a:lnTo>
                  <a:pt x="9709" y="8503"/>
                </a:lnTo>
                <a:cubicBezTo>
                  <a:pt x="9709" y="8799"/>
                  <a:pt x="9623" y="9707"/>
                  <a:pt x="7927" y="9707"/>
                </a:cubicBezTo>
                <a:lnTo>
                  <a:pt x="5631" y="9707"/>
                </a:lnTo>
                <a:cubicBezTo>
                  <a:pt x="2723" y="9707"/>
                  <a:pt x="1666" y="12078"/>
                  <a:pt x="1666" y="13672"/>
                </a:cubicBezTo>
                <a:lnTo>
                  <a:pt x="1666" y="16312"/>
                </a:lnTo>
                <a:cubicBezTo>
                  <a:pt x="686" y="16733"/>
                  <a:pt x="0" y="17707"/>
                  <a:pt x="0" y="18844"/>
                </a:cubicBezTo>
                <a:cubicBezTo>
                  <a:pt x="0" y="20366"/>
                  <a:pt x="1235" y="21600"/>
                  <a:pt x="2757" y="21600"/>
                </a:cubicBezTo>
                <a:cubicBezTo>
                  <a:pt x="4280" y="21600"/>
                  <a:pt x="5516" y="20366"/>
                  <a:pt x="5516" y="18844"/>
                </a:cubicBezTo>
                <a:cubicBezTo>
                  <a:pt x="5516" y="17707"/>
                  <a:pt x="4828" y="16733"/>
                  <a:pt x="3849" y="16312"/>
                </a:cubicBezTo>
                <a:lnTo>
                  <a:pt x="3849" y="13672"/>
                </a:lnTo>
                <a:cubicBezTo>
                  <a:pt x="3849" y="13376"/>
                  <a:pt x="3935" y="11890"/>
                  <a:pt x="5631" y="11890"/>
                </a:cubicBezTo>
                <a:lnTo>
                  <a:pt x="7927" y="11890"/>
                </a:lnTo>
                <a:cubicBezTo>
                  <a:pt x="8626" y="11890"/>
                  <a:pt x="9214" y="11785"/>
                  <a:pt x="9709" y="11608"/>
                </a:cubicBezTo>
                <a:lnTo>
                  <a:pt x="9709" y="16312"/>
                </a:lnTo>
                <a:cubicBezTo>
                  <a:pt x="8730" y="16733"/>
                  <a:pt x="8043" y="17707"/>
                  <a:pt x="8043" y="18844"/>
                </a:cubicBezTo>
                <a:cubicBezTo>
                  <a:pt x="8043" y="20366"/>
                  <a:pt x="9277" y="21600"/>
                  <a:pt x="10801" y="21600"/>
                </a:cubicBezTo>
                <a:cubicBezTo>
                  <a:pt x="12323" y="21600"/>
                  <a:pt x="13558" y="20366"/>
                  <a:pt x="13558" y="18844"/>
                </a:cubicBezTo>
                <a:cubicBezTo>
                  <a:pt x="13558" y="17707"/>
                  <a:pt x="12872" y="16733"/>
                  <a:pt x="11892" y="16312"/>
                </a:cubicBezTo>
                <a:lnTo>
                  <a:pt x="11892" y="11608"/>
                </a:lnTo>
                <a:cubicBezTo>
                  <a:pt x="12388" y="11785"/>
                  <a:pt x="12975" y="11890"/>
                  <a:pt x="13673" y="11890"/>
                </a:cubicBezTo>
                <a:lnTo>
                  <a:pt x="15971" y="11890"/>
                </a:lnTo>
                <a:cubicBezTo>
                  <a:pt x="17592" y="11890"/>
                  <a:pt x="17743" y="13263"/>
                  <a:pt x="17751" y="13672"/>
                </a:cubicBezTo>
                <a:lnTo>
                  <a:pt x="17751" y="16312"/>
                </a:lnTo>
                <a:cubicBezTo>
                  <a:pt x="16772" y="16733"/>
                  <a:pt x="16086" y="17707"/>
                  <a:pt x="16086" y="18844"/>
                </a:cubicBezTo>
                <a:cubicBezTo>
                  <a:pt x="16086" y="20366"/>
                  <a:pt x="17320" y="21600"/>
                  <a:pt x="18843" y="21600"/>
                </a:cubicBezTo>
                <a:cubicBezTo>
                  <a:pt x="20366" y="21600"/>
                  <a:pt x="21600" y="20366"/>
                  <a:pt x="21600" y="18844"/>
                </a:cubicBezTo>
                <a:cubicBezTo>
                  <a:pt x="21600" y="17707"/>
                  <a:pt x="20914" y="16733"/>
                  <a:pt x="19934" y="1631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7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9" grpId="0" animBg="1"/>
      <p:bldP spid="68" grpId="0"/>
      <p:bldP spid="69" grpId="0"/>
      <p:bldP spid="53" grpId="0" animBg="1"/>
      <p:bldP spid="57" grpId="0" animBg="1"/>
      <p:bldP spid="70" grpId="0"/>
      <p:bldP spid="50" grpId="0" animBg="1"/>
      <p:bldP spid="72" grpId="0"/>
      <p:bldP spid="58" grpId="0" animBg="1"/>
      <p:bldP spid="75" grpId="0"/>
      <p:bldP spid="76" grpId="0" animBg="1"/>
      <p:bldP spid="77" grpId="0" animBg="1"/>
      <p:bldP spid="51" grpId="0" animBg="1"/>
      <p:bldP spid="73" grpId="0"/>
      <p:bldP spid="59" grpId="0" animBg="1"/>
      <p:bldP spid="71" grpId="0"/>
      <p:bldP spid="52" grpId="0" animBg="1"/>
      <p:bldP spid="74" grpId="0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ags/tag10.xml><?xml version="1.0" encoding="utf-8"?>
<p:tagLst xmlns:p="http://schemas.openxmlformats.org/presentationml/2006/main">
  <p:tag name="KSO_WM_UNIT_TEXTBOXSTYLE_GUID" val="{af0f636a-653e-455c-81a9-b893ecbc2d47}"/>
</p:tagLst>
</file>

<file path=ppt/tags/tag11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2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3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14.xml><?xml version="1.0" encoding="utf-8"?>
<p:tagLst xmlns:p="http://schemas.openxmlformats.org/presentationml/2006/main">
  <p:tag name="KSO_WM_UNIT_TEXTBOXSTYLE_GUID" val="{7966be88-351e-462c-8fe3-b1e17e5819f8}"/>
</p:tagLst>
</file>

<file path=ppt/tags/tag15.xml><?xml version="1.0" encoding="utf-8"?>
<p:tagLst xmlns:p="http://schemas.openxmlformats.org/presentationml/2006/main">
  <p:tag name="KSO_WM_UNIT_TEXTBOXSTYLE_SHAPETYPE" val="1"/>
  <p:tag name="KSO_WM_UNIT_TEXTBOXSTYLE_ADJUSTLEFT" val="0_-32.60001"/>
  <p:tag name="KSO_WM_UNIT_TEXTBOXSTYLE_ADJUSTTOP" val="0_-37.25"/>
  <p:tag name="KSO_WM_UNIT_TEXTBOXSTYLE_ADJUSTWIDTH" val="100_44.5"/>
  <p:tag name="KSO_WM_UNIT_TEXTBOXSTYLE_ADJUSTHEIGTH" val="100_53.7000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331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7966be88-351e-462c-8fe3-b1e17e5819f8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TEXTBOXSTYLE_SHAPETYPE" val="1"/>
  <p:tag name="KSO_WM_UNIT_TEXTBOXSTYLE_ADJUSTLEFT" val="0_-22.25"/>
  <p:tag name="KSO_WM_UNIT_TEXTBOXSTYLE_ADJUSTTOP" val="0_-26.89999"/>
  <p:tag name="KSO_WM_UNIT_TEXTBOXSTYLE_ADJUSTWIDTH" val="100_44.5"/>
  <p:tag name="KSO_WM_UNIT_TEXTBOXSTYLE_ADJUSTHEIGTH" val="100_53.7000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331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7966be88-351e-462c-8fe3-b1e17e5819f8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7.xml><?xml version="1.0" encoding="utf-8"?>
<p:tagLst xmlns:p="http://schemas.openxmlformats.org/presentationml/2006/main">
  <p:tag name="KSO_WM_UNIT_TEXTBOXSTYLE_SHAPETYPE" val="1"/>
  <p:tag name="KSO_WM_UNIT_TEXTBOXSTYLE_ADJUSTLEFT" val="100_3.699982"/>
  <p:tag name="KSO_WM_UNIT_TEXTBOXSTYLE_ADJUSTTOP" val="100_8.199997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941_331*i*3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7966be88-351e-462c-8fe3-b1e17e5819f8}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&#13;您的正文已经经简明扼要，字字珠玑，但信息却千丝万缕、错综复杂，需要用更多。"/>
  <p:tag name="KSO_WM_UNIT_NOCLEAR" val="1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UNIT_ID" val="mixed20201941_331*f*1"/>
  <p:tag name="KSO_WM_TEMPLATE_CATEGORY" val="mixed"/>
  <p:tag name="KSO_WM_TEMPLATE_INDEX" val="20201941"/>
  <p:tag name="KSO_WM_UNIT_LAYERLEVEL" val="1"/>
  <p:tag name="KSO_WM_TAG_VERSION" val="1.0"/>
  <p:tag name="KSO_WM_UNIT_TEXTBOXSTYLE_GUID" val="{7966be88-351e-462c-8fe3-b1e17e5819f8}"/>
  <p:tag name="KSO_WM_UNIT_TEXTBOXSTYLE_TYPE" val="8"/>
  <p:tag name="KSO_WM_UNIT_TEXT_FILL_FORE_SCHEMECOLOR_INDEX_BRIGHTNESS" val="0.25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UNIT_TEXTBOXSTYLE_GUID" val="{7966be88-351e-462c-8fe3-b1e17e5819f8}"/>
</p:tagLst>
</file>

<file path=ppt/tags/tag2.xml><?xml version="1.0" encoding="utf-8"?>
<p:tagLst xmlns:p="http://schemas.openxmlformats.org/presentationml/2006/main">
  <p:tag name="KSO_WM_UNIT_TEXTBOXSTYLE_GUID" val="{af0f636a-653e-455c-81a9-b893ecbc2d47}"/>
</p:tagLst>
</file>

<file path=ppt/tags/tag20.xml><?xml version="1.0" encoding="utf-8"?>
<p:tagLst xmlns:p="http://schemas.openxmlformats.org/presentationml/2006/main">
  <p:tag name="KSO_WM_UNIT_TEXTBOXSTYLE_SHAPETYPE" val="1"/>
  <p:tag name="KSO_WM_UNIT_TEXTBOXSTYLE_ADJUSTLEFT" val="0_-32.60001"/>
  <p:tag name="KSO_WM_UNIT_TEXTBOXSTYLE_ADJUSTTOP" val="0_-37.25"/>
  <p:tag name="KSO_WM_UNIT_TEXTBOXSTYLE_ADJUSTWIDTH" val="100_44.5"/>
  <p:tag name="KSO_WM_UNIT_TEXTBOXSTYLE_ADJUSTHEIGTH" val="100_53.7000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331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7966be88-351e-462c-8fe3-b1e17e5819f8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1.xml><?xml version="1.0" encoding="utf-8"?>
<p:tagLst xmlns:p="http://schemas.openxmlformats.org/presentationml/2006/main">
  <p:tag name="KSO_WM_UNIT_TEXTBOXSTYLE_SHAPETYPE" val="1"/>
  <p:tag name="KSO_WM_UNIT_TEXTBOXSTYLE_ADJUSTLEFT" val="0_-22.25"/>
  <p:tag name="KSO_WM_UNIT_TEXTBOXSTYLE_ADJUSTTOP" val="0_-26.89999"/>
  <p:tag name="KSO_WM_UNIT_TEXTBOXSTYLE_ADJUSTWIDTH" val="100_44.5"/>
  <p:tag name="KSO_WM_UNIT_TEXTBOXSTYLE_ADJUSTHEIGTH" val="100_53.7000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331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7966be88-351e-462c-8fe3-b1e17e5819f8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2.xml><?xml version="1.0" encoding="utf-8"?>
<p:tagLst xmlns:p="http://schemas.openxmlformats.org/presentationml/2006/main">
  <p:tag name="KSO_WM_UNIT_TEXTBOXSTYLE_SHAPETYPE" val="1"/>
  <p:tag name="KSO_WM_UNIT_TEXTBOXSTYLE_ADJUSTLEFT" val="100_3.699982"/>
  <p:tag name="KSO_WM_UNIT_TEXTBOXSTYLE_ADJUSTTOP" val="100_8.199997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941_331*i*3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7966be88-351e-462c-8fe3-b1e17e5819f8}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&#13;您的正文已经经简明扼要，字字珠玑，但信息却千丝万缕、错综复杂，需要用更多。"/>
  <p:tag name="KSO_WM_UNIT_NOCLEAR" val="1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UNIT_ID" val="mixed20201941_331*f*1"/>
  <p:tag name="KSO_WM_TEMPLATE_CATEGORY" val="mixed"/>
  <p:tag name="KSO_WM_TEMPLATE_INDEX" val="20201941"/>
  <p:tag name="KSO_WM_UNIT_LAYERLEVEL" val="1"/>
  <p:tag name="KSO_WM_TAG_VERSION" val="1.0"/>
  <p:tag name="KSO_WM_UNIT_TEXTBOXSTYLE_GUID" val="{7966be88-351e-462c-8fe3-b1e17e5819f8}"/>
  <p:tag name="KSO_WM_UNIT_TEXTBOXSTYLE_TYPE" val="8"/>
  <p:tag name="KSO_WM_UNIT_TEXT_FILL_FORE_SCHEMECOLOR_INDEX_BRIGHTNESS" val="0.25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UNIT_TEXTBOXSTYLE_GUID" val="{7966be88-351e-462c-8fe3-b1e17e5819f8}"/>
</p:tagLst>
</file>

<file path=ppt/tags/tag25.xml><?xml version="1.0" encoding="utf-8"?>
<p:tagLst xmlns:p="http://schemas.openxmlformats.org/presentationml/2006/main">
  <p:tag name="KSO_WM_UNIT_TEXTBOXSTYLE_SHAPETYPE" val="1"/>
  <p:tag name="KSO_WM_UNIT_TEXTBOXSTYLE_ADJUSTLEFT" val="0_-32.60001"/>
  <p:tag name="KSO_WM_UNIT_TEXTBOXSTYLE_ADJUSTTOP" val="0_-37.25"/>
  <p:tag name="KSO_WM_UNIT_TEXTBOXSTYLE_ADJUSTWIDTH" val="100_44.5"/>
  <p:tag name="KSO_WM_UNIT_TEXTBOXSTYLE_ADJUSTHEIGTH" val="100_53.7000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331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7966be88-351e-462c-8fe3-b1e17e5819f8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6.xml><?xml version="1.0" encoding="utf-8"?>
<p:tagLst xmlns:p="http://schemas.openxmlformats.org/presentationml/2006/main">
  <p:tag name="KSO_WM_UNIT_TEXTBOXSTYLE_SHAPETYPE" val="1"/>
  <p:tag name="KSO_WM_UNIT_TEXTBOXSTYLE_ADJUSTLEFT" val="0_-22.25"/>
  <p:tag name="KSO_WM_UNIT_TEXTBOXSTYLE_ADJUSTTOP" val="0_-26.89999"/>
  <p:tag name="KSO_WM_UNIT_TEXTBOXSTYLE_ADJUSTWIDTH" val="100_44.5"/>
  <p:tag name="KSO_WM_UNIT_TEXTBOXSTYLE_ADJUSTHEIGTH" val="100_53.7000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331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7966be88-351e-462c-8fe3-b1e17e5819f8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7.xml><?xml version="1.0" encoding="utf-8"?>
<p:tagLst xmlns:p="http://schemas.openxmlformats.org/presentationml/2006/main">
  <p:tag name="KSO_WM_UNIT_TEXTBOXSTYLE_SHAPETYPE" val="1"/>
  <p:tag name="KSO_WM_UNIT_TEXTBOXSTYLE_ADJUSTLEFT" val="100_3.699982"/>
  <p:tag name="KSO_WM_UNIT_TEXTBOXSTYLE_ADJUSTTOP" val="100_8.199997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941_331*i*3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7966be88-351e-462c-8fe3-b1e17e5819f8}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8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&#13;您的正文已经经简明扼要，字字珠玑，但信息却千丝万缕、错综复杂，需要用更多。"/>
  <p:tag name="KSO_WM_UNIT_NOCLEAR" val="1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UNIT_ID" val="mixed20201941_331*f*1"/>
  <p:tag name="KSO_WM_TEMPLATE_CATEGORY" val="mixed"/>
  <p:tag name="KSO_WM_TEMPLATE_INDEX" val="20201941"/>
  <p:tag name="KSO_WM_UNIT_LAYERLEVEL" val="1"/>
  <p:tag name="KSO_WM_TAG_VERSION" val="1.0"/>
  <p:tag name="KSO_WM_UNIT_TEXTBOXSTYLE_GUID" val="{7966be88-351e-462c-8fe3-b1e17e5819f8}"/>
  <p:tag name="KSO_WM_UNIT_TEXTBOXSTYLE_TYPE" val="8"/>
  <p:tag name="KSO_WM_UNIT_TEXT_FILL_FORE_SCHEMECOLOR_INDEX_BRIGHTNESS" val="0.25"/>
  <p:tag name="KSO_WM_UNIT_TEXT_FILL_FORE_SCHEMECOLOR_INDEX" val="13"/>
  <p:tag name="KSO_WM_UNIT_TEXT_FILL_TYPE" val="1"/>
</p:tagLst>
</file>

<file path=ppt/tags/tag29.xml><?xml version="1.0" encoding="utf-8"?>
<p:tagLst xmlns:p="http://schemas.openxmlformats.org/presentationml/2006/main">
  <p:tag name="KSO_WM_UNIT_TEXTBOXSTYLE_GUID" val="{7966be88-351e-462c-8fe3-b1e17e5819f8}"/>
</p:tagLst>
</file>

<file path=ppt/tags/tag3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0.xml><?xml version="1.0" encoding="utf-8"?>
<p:tagLst xmlns:p="http://schemas.openxmlformats.org/presentationml/2006/main">
  <p:tag name="KSO_WM_UNIT_TEXTBOXSTYLE_SHAPETYPE" val="1"/>
  <p:tag name="KSO_WM_UNIT_TEXTBOXSTYLE_ADJUSTLEFT" val="0_-32.60001"/>
  <p:tag name="KSO_WM_UNIT_TEXTBOXSTYLE_ADJUSTTOP" val="0_-37.25"/>
  <p:tag name="KSO_WM_UNIT_TEXTBOXSTYLE_ADJUSTWIDTH" val="100_44.5"/>
  <p:tag name="KSO_WM_UNIT_TEXTBOXSTYLE_ADJUSTHEIGTH" val="100_53.7000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331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7966be88-351e-462c-8fe3-b1e17e5819f8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1.xml><?xml version="1.0" encoding="utf-8"?>
<p:tagLst xmlns:p="http://schemas.openxmlformats.org/presentationml/2006/main">
  <p:tag name="KSO_WM_UNIT_TEXTBOXSTYLE_SHAPETYPE" val="1"/>
  <p:tag name="KSO_WM_UNIT_TEXTBOXSTYLE_ADJUSTLEFT" val="0_-22.25"/>
  <p:tag name="KSO_WM_UNIT_TEXTBOXSTYLE_ADJUSTTOP" val="0_-26.89999"/>
  <p:tag name="KSO_WM_UNIT_TEXTBOXSTYLE_ADJUSTWIDTH" val="100_44.5"/>
  <p:tag name="KSO_WM_UNIT_TEXTBOXSTYLE_ADJUSTHEIGTH" val="100_53.7000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331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7966be88-351e-462c-8fe3-b1e17e5819f8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2.xml><?xml version="1.0" encoding="utf-8"?>
<p:tagLst xmlns:p="http://schemas.openxmlformats.org/presentationml/2006/main">
  <p:tag name="KSO_WM_UNIT_TEXTBOXSTYLE_SHAPETYPE" val="1"/>
  <p:tag name="KSO_WM_UNIT_TEXTBOXSTYLE_ADJUSTLEFT" val="100_3.699982"/>
  <p:tag name="KSO_WM_UNIT_TEXTBOXSTYLE_ADJUSTTOP" val="100_8.199997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941_331*i*3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7966be88-351e-462c-8fe3-b1e17e5819f8}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3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&#13;您的正文已经经简明扼要，字字珠玑，但信息却千丝万缕、错综复杂，需要用更多。"/>
  <p:tag name="KSO_WM_UNIT_NOCLEAR" val="1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UNIT_ID" val="mixed20201941_331*f*1"/>
  <p:tag name="KSO_WM_TEMPLATE_CATEGORY" val="mixed"/>
  <p:tag name="KSO_WM_TEMPLATE_INDEX" val="20201941"/>
  <p:tag name="KSO_WM_UNIT_LAYERLEVEL" val="1"/>
  <p:tag name="KSO_WM_TAG_VERSION" val="1.0"/>
  <p:tag name="KSO_WM_UNIT_TEXTBOXSTYLE_GUID" val="{7966be88-351e-462c-8fe3-b1e17e5819f8}"/>
  <p:tag name="KSO_WM_UNIT_TEXTBOXSTYLE_TYPE" val="8"/>
  <p:tag name="KSO_WM_UNIT_TEXT_FILL_FORE_SCHEMECOLOR_INDEX_BRIGHTNESS" val="0.25"/>
  <p:tag name="KSO_WM_UNIT_TEXT_FILL_FORE_SCHEMECOLOR_INDEX" val="13"/>
  <p:tag name="KSO_WM_UNIT_TEXT_FILL_TYPE" val="1"/>
</p:tagLst>
</file>

<file path=ppt/tags/tag34.xml><?xml version="1.0" encoding="utf-8"?>
<p:tagLst xmlns:p="http://schemas.openxmlformats.org/presentationml/2006/main">
  <p:tag name="KSO_WM_UNIT_TEXTBOXSTYLE_GUID" val="{7966be88-351e-462c-8fe3-b1e17e5819f8}"/>
</p:tagLst>
</file>

<file path=ppt/tags/tag35.xml><?xml version="1.0" encoding="utf-8"?>
<p:tagLst xmlns:p="http://schemas.openxmlformats.org/presentationml/2006/main">
  <p:tag name="KSO_WM_UNIT_TEXTBOXSTYLE_SHAPETYPE" val="1"/>
  <p:tag name="KSO_WM_UNIT_TEXTBOXSTYLE_ADJUSTLEFT" val="0_-32.60001"/>
  <p:tag name="KSO_WM_UNIT_TEXTBOXSTYLE_ADJUSTTOP" val="0_-37.25"/>
  <p:tag name="KSO_WM_UNIT_TEXTBOXSTYLE_ADJUSTWIDTH" val="100_44.5"/>
  <p:tag name="KSO_WM_UNIT_TEXTBOXSTYLE_ADJUSTHEIGTH" val="100_53.7000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331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7966be88-351e-462c-8fe3-b1e17e5819f8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6.xml><?xml version="1.0" encoding="utf-8"?>
<p:tagLst xmlns:p="http://schemas.openxmlformats.org/presentationml/2006/main">
  <p:tag name="KSO_WM_UNIT_TEXTBOXSTYLE_SHAPETYPE" val="1"/>
  <p:tag name="KSO_WM_UNIT_TEXTBOXSTYLE_ADJUSTLEFT" val="0_-22.25"/>
  <p:tag name="KSO_WM_UNIT_TEXTBOXSTYLE_ADJUSTTOP" val="0_-26.89999"/>
  <p:tag name="KSO_WM_UNIT_TEXTBOXSTYLE_ADJUSTWIDTH" val="100_44.5"/>
  <p:tag name="KSO_WM_UNIT_TEXTBOXSTYLE_ADJUSTHEIGTH" val="100_53.7000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331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7966be88-351e-462c-8fe3-b1e17e5819f8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7.xml><?xml version="1.0" encoding="utf-8"?>
<p:tagLst xmlns:p="http://schemas.openxmlformats.org/presentationml/2006/main">
  <p:tag name="KSO_WM_UNIT_TEXTBOXSTYLE_SHAPETYPE" val="1"/>
  <p:tag name="KSO_WM_UNIT_TEXTBOXSTYLE_ADJUSTLEFT" val="100_3.699982"/>
  <p:tag name="KSO_WM_UNIT_TEXTBOXSTYLE_ADJUSTTOP" val="100_8.199997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941_331*i*3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7966be88-351e-462c-8fe3-b1e17e5819f8}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8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&#13;您的正文已经经简明扼要，字字珠玑，但信息却千丝万缕、错综复杂，需要用更多。"/>
  <p:tag name="KSO_WM_UNIT_NOCLEAR" val="1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UNIT_ID" val="mixed20201941_331*f*1"/>
  <p:tag name="KSO_WM_TEMPLATE_CATEGORY" val="mixed"/>
  <p:tag name="KSO_WM_TEMPLATE_INDEX" val="20201941"/>
  <p:tag name="KSO_WM_UNIT_LAYERLEVEL" val="1"/>
  <p:tag name="KSO_WM_TAG_VERSION" val="1.0"/>
  <p:tag name="KSO_WM_UNIT_TEXTBOXSTYLE_GUID" val="{7966be88-351e-462c-8fe3-b1e17e5819f8}"/>
  <p:tag name="KSO_WM_UNIT_TEXTBOXSTYLE_TYPE" val="8"/>
  <p:tag name="KSO_WM_UNIT_TEXT_FILL_FORE_SCHEMECOLOR_INDEX_BRIGHTNESS" val="0.25"/>
  <p:tag name="KSO_WM_UNIT_TEXT_FILL_FORE_SCHEMECOLOR_INDEX" val="13"/>
  <p:tag name="KSO_WM_UNIT_TEXT_FILL_TYPE" val="1"/>
</p:tagLst>
</file>

<file path=ppt/tags/tag39.xml><?xml version="1.0" encoding="utf-8"?>
<p:tagLst xmlns:p="http://schemas.openxmlformats.org/presentationml/2006/main">
  <p:tag name="KSO_WM_UNIT_TEXTBOXSTYLE_GUID" val="{7966be88-351e-462c-8fe3-b1e17e5819f8}"/>
</p:tagLst>
</file>

<file path=ppt/tags/tag4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0.xml><?xml version="1.0" encoding="utf-8"?>
<p:tagLst xmlns:p="http://schemas.openxmlformats.org/presentationml/2006/main">
  <p:tag name="KSO_WM_UNIT_TEXTBOXSTYLE_SHAPETYPE" val="1"/>
  <p:tag name="KSO_WM_UNIT_TEXTBOXSTYLE_ADJUSTLEFT" val="0_-32.60001"/>
  <p:tag name="KSO_WM_UNIT_TEXTBOXSTYLE_ADJUSTTOP" val="0_-37.25"/>
  <p:tag name="KSO_WM_UNIT_TEXTBOXSTYLE_ADJUSTWIDTH" val="100_44.5"/>
  <p:tag name="KSO_WM_UNIT_TEXTBOXSTYLE_ADJUSTHEIGTH" val="100_53.7000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331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7966be88-351e-462c-8fe3-b1e17e5819f8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1.xml><?xml version="1.0" encoding="utf-8"?>
<p:tagLst xmlns:p="http://schemas.openxmlformats.org/presentationml/2006/main">
  <p:tag name="KSO_WM_UNIT_TEXTBOXSTYLE_SHAPETYPE" val="1"/>
  <p:tag name="KSO_WM_UNIT_TEXTBOXSTYLE_ADJUSTLEFT" val="0_-22.25"/>
  <p:tag name="KSO_WM_UNIT_TEXTBOXSTYLE_ADJUSTTOP" val="0_-26.89999"/>
  <p:tag name="KSO_WM_UNIT_TEXTBOXSTYLE_ADJUSTWIDTH" val="100_44.5"/>
  <p:tag name="KSO_WM_UNIT_TEXTBOXSTYLE_ADJUSTHEIGTH" val="100_53.7000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331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7966be88-351e-462c-8fe3-b1e17e5819f8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2.xml><?xml version="1.0" encoding="utf-8"?>
<p:tagLst xmlns:p="http://schemas.openxmlformats.org/presentationml/2006/main">
  <p:tag name="KSO_WM_UNIT_TEXTBOXSTYLE_SHAPETYPE" val="1"/>
  <p:tag name="KSO_WM_UNIT_TEXTBOXSTYLE_ADJUSTLEFT" val="100_3.699982"/>
  <p:tag name="KSO_WM_UNIT_TEXTBOXSTYLE_ADJUSTTOP" val="100_8.199997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941_331*i*3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7966be88-351e-462c-8fe3-b1e17e5819f8}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3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&#13;您的正文已经经简明扼要，字字珠玑，但信息却千丝万缕、错综复杂，需要用更多。"/>
  <p:tag name="KSO_WM_UNIT_NOCLEAR" val="1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UNIT_ID" val="mixed20201941_331*f*1"/>
  <p:tag name="KSO_WM_TEMPLATE_CATEGORY" val="mixed"/>
  <p:tag name="KSO_WM_TEMPLATE_INDEX" val="20201941"/>
  <p:tag name="KSO_WM_UNIT_LAYERLEVEL" val="1"/>
  <p:tag name="KSO_WM_TAG_VERSION" val="1.0"/>
  <p:tag name="KSO_WM_UNIT_TEXTBOXSTYLE_GUID" val="{7966be88-351e-462c-8fe3-b1e17e5819f8}"/>
  <p:tag name="KSO_WM_UNIT_TEXTBOXSTYLE_TYPE" val="8"/>
  <p:tag name="KSO_WM_UNIT_TEXT_FILL_FORE_SCHEMECOLOR_INDEX_BRIGHTNESS" val="0.25"/>
  <p:tag name="KSO_WM_UNIT_TEXT_FILL_FORE_SCHEMECOLOR_INDEX" val="13"/>
  <p:tag name="KSO_WM_UNIT_TEXT_FILL_TYPE" val="1"/>
</p:tagLst>
</file>

<file path=ppt/tags/tag44.xml><?xml version="1.0" encoding="utf-8"?>
<p:tagLst xmlns:p="http://schemas.openxmlformats.org/presentationml/2006/main">
  <p:tag name="COMMONDATA" val="eyJoZGlkIjoiNjIyZDE4MTIxYmMwZjJhMWMzZmU4OTU2MTg5OGJjNGQifQ=="/>
  <p:tag name="KSO_WPP_MARK_KEY" val="da2d12d3-2d77-4c82-ba89-bf14f1cf66dc"/>
</p:tagLst>
</file>

<file path=ppt/tags/tag5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6.xml><?xml version="1.0" encoding="utf-8"?>
<p:tagLst xmlns:p="http://schemas.openxmlformats.org/presentationml/2006/main">
  <p:tag name="KSO_WM_UNIT_TEXTBOXSTYLE_GUID" val="{af0f636a-653e-455c-81a9-b893ecbc2d47}"/>
</p:tagLst>
</file>

<file path=ppt/tags/tag7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8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1363</Words>
  <Application>WPS 演示</Application>
  <PresentationFormat>自定义</PresentationFormat>
  <Paragraphs>184</Paragraphs>
  <Slides>19</Slides>
  <Notes>19</Notes>
  <HiddenSlides>0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8" baseType="lpstr">
      <vt:lpstr>Arial</vt:lpstr>
      <vt:lpstr>宋体</vt:lpstr>
      <vt:lpstr>Wingdings</vt:lpstr>
      <vt:lpstr>方正粗黑宋简体</vt:lpstr>
      <vt:lpstr>微软雅黑</vt:lpstr>
      <vt:lpstr>Impact</vt:lpstr>
      <vt:lpstr>思源黑体 CN Heavy</vt:lpstr>
      <vt:lpstr>黑体</vt:lpstr>
      <vt:lpstr>Segoe UI</vt:lpstr>
      <vt:lpstr>Open Sans</vt:lpstr>
      <vt:lpstr>Open Sans</vt:lpstr>
      <vt:lpstr>Batang</vt:lpstr>
      <vt:lpstr>Haettenschweiler</vt:lpstr>
      <vt:lpstr>锐字锐线梦想黑简1.0</vt:lpstr>
      <vt:lpstr>Calibri</vt:lpstr>
      <vt:lpstr>Arial Unicode MS</vt:lpstr>
      <vt:lpstr>Constantia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wps</cp:lastModifiedBy>
  <cp:revision>672</cp:revision>
  <dcterms:created xsi:type="dcterms:W3CDTF">2016-01-27T00:56:00Z</dcterms:created>
  <dcterms:modified xsi:type="dcterms:W3CDTF">2023-11-09T07:02:36Z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2052-11.8.2.11718</vt:lpwstr>
  </property>
  <property fmtid="{D5CDD505-2E9C-101B-9397-08002B2CF9AE}" pid="3" name="ICV">
    <vt:lpwstr>9D867DECEF5946F495B074FEA6509FA5</vt:lpwstr>
  </property>
</Properties>
</file>