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841" r:id="rId3"/>
    <p:sldId id="804" r:id="rId5"/>
    <p:sldId id="258" r:id="rId6"/>
    <p:sldId id="259" r:id="rId7"/>
    <p:sldId id="661" r:id="rId8"/>
    <p:sldId id="800" r:id="rId9"/>
    <p:sldId id="799" r:id="rId10"/>
    <p:sldId id="801" r:id="rId11"/>
    <p:sldId id="802" r:id="rId12"/>
    <p:sldId id="662" r:id="rId13"/>
    <p:sldId id="803" r:id="rId14"/>
    <p:sldId id="788" r:id="rId15"/>
    <p:sldId id="628" r:id="rId16"/>
    <p:sldId id="642" r:id="rId17"/>
    <p:sldId id="831" r:id="rId18"/>
    <p:sldId id="832" r:id="rId19"/>
    <p:sldId id="673" r:id="rId20"/>
    <p:sldId id="864" r:id="rId21"/>
    <p:sldId id="865" r:id="rId22"/>
    <p:sldId id="866" r:id="rId23"/>
    <p:sldId id="867" r:id="rId24"/>
    <p:sldId id="868" r:id="rId25"/>
    <p:sldId id="869" r:id="rId26"/>
    <p:sldId id="870" r:id="rId27"/>
    <p:sldId id="871" r:id="rId28"/>
    <p:sldId id="872" r:id="rId29"/>
    <p:sldId id="873" r:id="rId30"/>
    <p:sldId id="874" r:id="rId31"/>
    <p:sldId id="875" r:id="rId32"/>
    <p:sldId id="634" r:id="rId33"/>
    <p:sldId id="693" r:id="rId34"/>
    <p:sldId id="825" r:id="rId35"/>
    <p:sldId id="826" r:id="rId36"/>
    <p:sldId id="876" r:id="rId37"/>
    <p:sldId id="877" r:id="rId38"/>
    <p:sldId id="287" r:id="rId39"/>
  </p:sldIdLst>
  <p:sldSz cx="10801350" cy="6480175"/>
  <p:notesSz cx="6858000" cy="9144000"/>
  <p:embeddedFontLst>
    <p:embeddedFont>
      <p:font typeface="方正粗黑宋简体" panose="02000000000000000000" pitchFamily="2" charset="-122"/>
      <p:regular r:id="rId44"/>
    </p:embeddedFont>
    <p:embeddedFont>
      <p:font typeface="微软雅黑" panose="020B0503020204020204" pitchFamily="34" charset="-122"/>
      <p:regular r:id="rId45"/>
    </p:embeddedFont>
    <p:embeddedFont>
      <p:font typeface="Impact" panose="020B0806030902050204" pitchFamily="34" charset="0"/>
      <p:regular r:id="rId46"/>
    </p:embeddedFont>
    <p:embeddedFont>
      <p:font typeface="Segoe UI" panose="020B0502040204020203" pitchFamily="34" charset="0"/>
      <p:regular r:id="rId47"/>
      <p:bold r:id="rId48"/>
      <p:italic r:id="rId49"/>
      <p:boldItalic r:id="rId50"/>
    </p:embeddedFont>
    <p:embeddedFont>
      <p:font typeface="Calibri" panose="020F0502020204030204" charset="0"/>
      <p:regular r:id="rId51"/>
      <p:bold r:id="rId52"/>
      <p:italic r:id="rId53"/>
      <p:boldItalic r:id="rId54"/>
    </p:embeddedFont>
    <p:embeddedFont>
      <p:font typeface="Haettenschweiler" panose="020B0706040902060204" pitchFamily="34" charset="-122"/>
      <p:regular r:id="rId55"/>
    </p:embeddedFont>
    <p:embeddedFont>
      <p:font typeface="锐字锐线梦想黑简1.0" panose="02010600030101010101" pitchFamily="2" charset="-122"/>
      <p:regular r:id="rId56"/>
    </p:embeddedFont>
  </p:embeddedFontLst>
  <p:custDataLst>
    <p:tags r:id="rId5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943A202-604E-482A-B115-E6C3E1E7802D}">
          <p14:sldIdLst>
            <p14:sldId id="841"/>
            <p14:sldId id="804"/>
            <p14:sldId id="258"/>
            <p14:sldId id="259"/>
            <p14:sldId id="661"/>
            <p14:sldId id="800"/>
            <p14:sldId id="799"/>
            <p14:sldId id="801"/>
            <p14:sldId id="802"/>
            <p14:sldId id="662"/>
            <p14:sldId id="803"/>
            <p14:sldId id="788"/>
            <p14:sldId id="628"/>
            <p14:sldId id="642"/>
            <p14:sldId id="831"/>
            <p14:sldId id="832"/>
            <p14:sldId id="673"/>
            <p14:sldId id="864"/>
            <p14:sldId id="865"/>
            <p14:sldId id="866"/>
            <p14:sldId id="867"/>
            <p14:sldId id="868"/>
            <p14:sldId id="869"/>
            <p14:sldId id="870"/>
            <p14:sldId id="871"/>
            <p14:sldId id="872"/>
            <p14:sldId id="873"/>
            <p14:sldId id="874"/>
            <p14:sldId id="875"/>
            <p14:sldId id="634"/>
            <p14:sldId id="693"/>
            <p14:sldId id="825"/>
            <p14:sldId id="826"/>
            <p14:sldId id="876"/>
            <p14:sldId id="877"/>
            <p14:sldId id="28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徐 媛媛" initials="徐" lastIdx="1" clrIdx="0"/>
  <p:cmAuthor id="2" name="26643" initials="2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B19B"/>
    <a:srgbClr val="5BB1A3"/>
    <a:srgbClr val="5E9891"/>
    <a:srgbClr val="3CB1AA"/>
    <a:srgbClr val="61A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3" autoAdjust="0"/>
    <p:restoredTop sz="85507" autoAdjust="0"/>
  </p:normalViewPr>
  <p:slideViewPr>
    <p:cSldViewPr>
      <p:cViewPr varScale="1">
        <p:scale>
          <a:sx n="104" d="100"/>
          <a:sy n="104" d="100"/>
        </p:scale>
        <p:origin x="1140" y="114"/>
      </p:cViewPr>
      <p:guideLst>
        <p:guide orient="horz" pos="1996"/>
        <p:guide pos="35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tags" Target="tags/tag76.xml"/><Relationship Id="rId56" Type="http://schemas.openxmlformats.org/officeDocument/2006/relationships/font" Target="fonts/font13.fntdata"/><Relationship Id="rId55" Type="http://schemas.openxmlformats.org/officeDocument/2006/relationships/font" Target="fonts/font12.fntdata"/><Relationship Id="rId54" Type="http://schemas.openxmlformats.org/officeDocument/2006/relationships/font" Target="fonts/font11.fntdata"/><Relationship Id="rId53" Type="http://schemas.openxmlformats.org/officeDocument/2006/relationships/font" Target="fonts/font10.fntdata"/><Relationship Id="rId52" Type="http://schemas.openxmlformats.org/officeDocument/2006/relationships/font" Target="fonts/font9.fntdata"/><Relationship Id="rId51" Type="http://schemas.openxmlformats.org/officeDocument/2006/relationships/font" Target="fonts/font8.fntdata"/><Relationship Id="rId50" Type="http://schemas.openxmlformats.org/officeDocument/2006/relationships/font" Target="fonts/font7.fntdata"/><Relationship Id="rId5" Type="http://schemas.openxmlformats.org/officeDocument/2006/relationships/slide" Target="slides/slide2.xml"/><Relationship Id="rId49" Type="http://schemas.openxmlformats.org/officeDocument/2006/relationships/font" Target="fonts/font6.fntdata"/><Relationship Id="rId48" Type="http://schemas.openxmlformats.org/officeDocument/2006/relationships/font" Target="fonts/font5.fntdata"/><Relationship Id="rId47" Type="http://schemas.openxmlformats.org/officeDocument/2006/relationships/font" Target="fonts/font4.fntdata"/><Relationship Id="rId46" Type="http://schemas.openxmlformats.org/officeDocument/2006/relationships/font" Target="fonts/font3.fntdata"/><Relationship Id="rId45" Type="http://schemas.openxmlformats.org/officeDocument/2006/relationships/font" Target="fonts/font2.fntdata"/><Relationship Id="rId44" Type="http://schemas.openxmlformats.org/officeDocument/2006/relationships/font" Target="fonts/font1.fntdata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A6A68-0EB0-4211-9BA1-8BC8BA962E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行数据查找时，首先查看查询条件是否命中某条索引，符合则通过索引查找相关数据，如果不符合则需要全表扫描，即需要一条一条地查找记录，直到找到与条件符合的记录。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介绍索引类型时翻到书</a:t>
            </a:r>
            <a:r>
              <a:rPr lang="en-US" altLang="zh-CN">
                <a:sym typeface="+mn-ea"/>
              </a:rPr>
              <a:t>P86,</a:t>
            </a:r>
            <a:r>
              <a:rPr lang="zh-CN" altLang="en-US">
                <a:sym typeface="+mn-ea"/>
              </a:rPr>
              <a:t>开始介绍</a:t>
            </a:r>
            <a:endParaRPr lang="zh-CN" altLang="en-US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行数据查找时，首先查看查询条件是否命中某条索引，符合则通过索引查找相关数据，如果不符合则需要全表扫描，即需要一条一条地查找记录，直到找到与条件符合的记录。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介绍索引类型时翻到书</a:t>
            </a:r>
            <a:r>
              <a:rPr lang="en-US" altLang="zh-CN">
                <a:sym typeface="+mn-ea"/>
              </a:rPr>
              <a:t>P86,</a:t>
            </a:r>
            <a:r>
              <a:rPr lang="zh-CN" altLang="en-US">
                <a:sym typeface="+mn-ea"/>
              </a:rPr>
              <a:t>开始介绍</a:t>
            </a:r>
            <a:endParaRPr lang="zh-CN" altLang="en-US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行数据查找时，首先查看查询条件是否命中某条索引，符合则通过索引查找相关数据，如果不符合则需要全表扫描，即需要一条一条地查找记录，直到找到与条件符合的记录。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介绍索引类型时翻到书</a:t>
            </a:r>
            <a:r>
              <a:rPr lang="en-US" altLang="zh-CN">
                <a:sym typeface="+mn-ea"/>
              </a:rPr>
              <a:t>P86,</a:t>
            </a:r>
            <a:r>
              <a:rPr lang="zh-CN" altLang="en-US">
                <a:sym typeface="+mn-ea"/>
              </a:rPr>
              <a:t>开始介绍</a:t>
            </a:r>
            <a:endParaRPr lang="zh-CN" altLang="en-US"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长度跟字段定义的长度一致，长度有则加无则不加</a:t>
            </a:r>
            <a:endParaRPr lang="zh-CN" altLang="en-US">
              <a:latin typeface="+mn-ea"/>
              <a:sym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长度跟字段定义的长度一致，长度有则加无则不加</a:t>
            </a:r>
            <a:endParaRPr lang="zh-CN" altLang="en-US">
              <a:latin typeface="+mn-ea"/>
              <a:sym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长度跟字段定义的长度一致，长度有则加无则不加</a:t>
            </a:r>
            <a:endParaRPr lang="zh-CN" altLang="en-US">
              <a:latin typeface="+mn-ea"/>
              <a:sym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长度跟字段定义的长度一致，长度有则加无则不加</a:t>
            </a:r>
            <a:endParaRPr lang="zh-CN" altLang="en-US">
              <a:latin typeface="+mn-ea"/>
              <a:sym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长度跟字段定义的长度一致，长度有则加无则不加</a:t>
            </a:r>
            <a:endParaRPr lang="zh-CN" altLang="en-US">
              <a:latin typeface="+mn-ea"/>
              <a:sym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隐式方式创建索引：在声明有主键约束、唯一性约束、外键约束的字段上，会自动的添加相关的索引</a:t>
            </a:r>
            <a:endParaRPr lang="zh-CN" altLang="en-US">
              <a:latin typeface="+mn-ea"/>
              <a:sym typeface="+mn-ea"/>
            </a:endParaRPr>
          </a:p>
          <a:p>
            <a:r>
              <a:rPr lang="zh-CN" altLang="en-US">
                <a:latin typeface="+mn-ea"/>
                <a:sym typeface="+mn-ea"/>
              </a:rPr>
              <a:t>主键、外键、字段的unique约束</a:t>
            </a:r>
            <a:r>
              <a:rPr lang="en-US" altLang="zh-CN">
                <a:latin typeface="+mn-ea"/>
                <a:sym typeface="+mn-ea"/>
              </a:rPr>
              <a:t>   </a:t>
            </a:r>
            <a:r>
              <a:rPr lang="zh-CN" altLang="en-US">
                <a:latin typeface="+mn-ea"/>
                <a:sym typeface="+mn-ea"/>
              </a:rPr>
              <a:t>以上都是隐式创建索引</a:t>
            </a:r>
            <a:endParaRPr lang="zh-CN" altLang="en-US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latin typeface="+mn-ea"/>
                <a:sym typeface="+mn-ea"/>
              </a:rPr>
              <a:t>长度跟字段定义的长度一致，长度有则加无则不加</a:t>
            </a:r>
            <a:endParaRPr lang="zh-CN" altLang="en-US">
              <a:latin typeface="+mn-ea"/>
              <a:sym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创表时没有指定存储引擎一般是默认的存储引擎</a:t>
            </a:r>
            <a:r>
              <a:rPr lang="en-US" altLang="zh-CN"/>
              <a:t>InnoDB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创表时没有指定存储引擎一般是默认的存储引擎</a:t>
            </a:r>
            <a:r>
              <a:rPr lang="en-US" altLang="zh-CN"/>
              <a:t>InnoDB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创表时没有指定存储引擎一般是默认的存储引擎</a:t>
            </a:r>
            <a:r>
              <a:rPr lang="en-US" altLang="zh-CN"/>
              <a:t>InnoDB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0101" y="2013055"/>
            <a:ext cx="9181148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03" y="3672099"/>
            <a:ext cx="7560945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0979" y="259508"/>
            <a:ext cx="2430304" cy="55291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40067" y="259508"/>
            <a:ext cx="7110889" cy="55291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3232" y="4164113"/>
            <a:ext cx="9181148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3232" y="2746575"/>
            <a:ext cx="9181148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40068" y="1512041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90686" y="1512041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450540"/>
            <a:ext cx="4772472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0068" y="2055056"/>
            <a:ext cx="4772472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936" y="1450540"/>
            <a:ext cx="477434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936" y="2055056"/>
            <a:ext cx="477434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68" y="258007"/>
            <a:ext cx="3553570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3028" y="258007"/>
            <a:ext cx="6038255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40068" y="1356037"/>
            <a:ext cx="3553570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140" y="4536122"/>
            <a:ext cx="6480810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140" y="579016"/>
            <a:ext cx="6480810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140" y="5071637"/>
            <a:ext cx="6480810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40068" y="259508"/>
            <a:ext cx="9721215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512041"/>
            <a:ext cx="9721215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067" y="6006163"/>
            <a:ext cx="252031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90461" y="6006163"/>
            <a:ext cx="342042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40968" y="6006163"/>
            <a:ext cx="252031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microsoft.com/office/2007/relationships/hdphoto" Target="../media/image3.wdp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microsoft.com/office/2007/relationships/media" Target="file:///F:\&#25105;&#22270;&#32593;\&#25945;&#32946;&#19982;&#22521;&#35757;\&#25945;&#32946;\&#32431;&#38899;&#20048;-&#23567;&#26143;&#26143;.wav" TargetMode="External"/><Relationship Id="rId1" Type="http://schemas.openxmlformats.org/officeDocument/2006/relationships/audio" Target="file:///F:\&#25105;&#22270;&#32593;\&#25945;&#32946;&#19982;&#22521;&#35757;\&#25945;&#32946;\&#32431;&#38899;&#20048;-&#23567;&#26143;&#26143;.wav" TargetMode="Externa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6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纯音乐-小星星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0009187" y="5904383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" t="10264" r="301" b="2017"/>
          <a:stretch>
            <a:fillRect/>
          </a:stretch>
        </p:blipFill>
        <p:spPr bwMode="auto">
          <a:xfrm>
            <a:off x="-1" y="0"/>
            <a:ext cx="10801351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等腰三角形 18"/>
          <p:cNvSpPr/>
          <p:nvPr/>
        </p:nvSpPr>
        <p:spPr>
          <a:xfrm rot="19587990">
            <a:off x="715929" y="280924"/>
            <a:ext cx="4329201" cy="4067844"/>
          </a:xfrm>
          <a:custGeom>
            <a:avLst/>
            <a:gdLst>
              <a:gd name="connsiteX0" fmla="*/ 0 w 4329201"/>
              <a:gd name="connsiteY0" fmla="*/ 4067844 h 4067844"/>
              <a:gd name="connsiteX1" fmla="*/ 0 w 4329201"/>
              <a:gd name="connsiteY1" fmla="*/ 0 h 4067844"/>
              <a:gd name="connsiteX2" fmla="*/ 4329201 w 4329201"/>
              <a:gd name="connsiteY2" fmla="*/ 4067844 h 4067844"/>
              <a:gd name="connsiteX3" fmla="*/ 0 w 4329201"/>
              <a:gd name="connsiteY3" fmla="*/ 4067844 h 4067844"/>
              <a:gd name="connsiteX0-1" fmla="*/ 0 w 4329201"/>
              <a:gd name="connsiteY0-2" fmla="*/ 4067844 h 4067844"/>
              <a:gd name="connsiteX1-3" fmla="*/ 0 w 4329201"/>
              <a:gd name="connsiteY1-4" fmla="*/ 0 h 4067844"/>
              <a:gd name="connsiteX2-5" fmla="*/ 2487073 w 4329201"/>
              <a:gd name="connsiteY2-6" fmla="*/ 2333699 h 4067844"/>
              <a:gd name="connsiteX3-7" fmla="*/ 4329201 w 4329201"/>
              <a:gd name="connsiteY3-8" fmla="*/ 4067844 h 4067844"/>
              <a:gd name="connsiteX4" fmla="*/ 0 w 4329201"/>
              <a:gd name="connsiteY4" fmla="*/ 4067844 h 4067844"/>
              <a:gd name="connsiteX0-9" fmla="*/ 0 w 4329201"/>
              <a:gd name="connsiteY0-10" fmla="*/ 4067844 h 4067844"/>
              <a:gd name="connsiteX1-11" fmla="*/ 0 w 4329201"/>
              <a:gd name="connsiteY1-12" fmla="*/ 0 h 4067844"/>
              <a:gd name="connsiteX2-13" fmla="*/ 1688268 w 4329201"/>
              <a:gd name="connsiteY2-14" fmla="*/ 1004430 h 4067844"/>
              <a:gd name="connsiteX3-15" fmla="*/ 4329201 w 4329201"/>
              <a:gd name="connsiteY3-16" fmla="*/ 4067844 h 4067844"/>
              <a:gd name="connsiteX4-17" fmla="*/ 0 w 4329201"/>
              <a:gd name="connsiteY4-18" fmla="*/ 4067844 h 4067844"/>
              <a:gd name="connsiteX0-19" fmla="*/ 0 w 4329201"/>
              <a:gd name="connsiteY0-20" fmla="*/ 4067844 h 4067844"/>
              <a:gd name="connsiteX1-21" fmla="*/ 0 w 4329201"/>
              <a:gd name="connsiteY1-22" fmla="*/ 0 h 4067844"/>
              <a:gd name="connsiteX2-23" fmla="*/ 1367483 w 4329201"/>
              <a:gd name="connsiteY2-24" fmla="*/ 1557436 h 4067844"/>
              <a:gd name="connsiteX3-25" fmla="*/ 4329201 w 4329201"/>
              <a:gd name="connsiteY3-26" fmla="*/ 4067844 h 4067844"/>
              <a:gd name="connsiteX4-27" fmla="*/ 0 w 4329201"/>
              <a:gd name="connsiteY4-28" fmla="*/ 4067844 h 4067844"/>
              <a:gd name="connsiteX0-29" fmla="*/ 0 w 4329201"/>
              <a:gd name="connsiteY0-30" fmla="*/ 4067844 h 4067844"/>
              <a:gd name="connsiteX1-31" fmla="*/ 0 w 4329201"/>
              <a:gd name="connsiteY1-32" fmla="*/ 0 h 4067844"/>
              <a:gd name="connsiteX2-33" fmla="*/ 740342 w 4329201"/>
              <a:gd name="connsiteY2-34" fmla="*/ 1176094 h 4067844"/>
              <a:gd name="connsiteX3-35" fmla="*/ 4329201 w 4329201"/>
              <a:gd name="connsiteY3-36" fmla="*/ 4067844 h 4067844"/>
              <a:gd name="connsiteX4-37" fmla="*/ 0 w 4329201"/>
              <a:gd name="connsiteY4-38" fmla="*/ 4067844 h 4067844"/>
              <a:gd name="connsiteX0-39" fmla="*/ 0 w 4329201"/>
              <a:gd name="connsiteY0-40" fmla="*/ 4067844 h 4067844"/>
              <a:gd name="connsiteX1-41" fmla="*/ 0 w 4329201"/>
              <a:gd name="connsiteY1-42" fmla="*/ 0 h 4067844"/>
              <a:gd name="connsiteX2-43" fmla="*/ 1014708 w 4329201"/>
              <a:gd name="connsiteY2-44" fmla="*/ 1037972 h 4067844"/>
              <a:gd name="connsiteX3-45" fmla="*/ 4329201 w 4329201"/>
              <a:gd name="connsiteY3-46" fmla="*/ 4067844 h 4067844"/>
              <a:gd name="connsiteX4-47" fmla="*/ 0 w 4329201"/>
              <a:gd name="connsiteY4-48" fmla="*/ 4067844 h 40678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329201" h="4067844">
                <a:moveTo>
                  <a:pt x="0" y="4067844"/>
                </a:moveTo>
                <a:lnTo>
                  <a:pt x="0" y="0"/>
                </a:lnTo>
                <a:lnTo>
                  <a:pt x="1014708" y="1037972"/>
                </a:lnTo>
                <a:lnTo>
                  <a:pt x="4329201" y="4067844"/>
                </a:lnTo>
                <a:lnTo>
                  <a:pt x="0" y="4067844"/>
                </a:lnTo>
                <a:close/>
              </a:path>
            </a:pathLst>
          </a:cu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9362995">
            <a:off x="-8014" y="2125873"/>
            <a:ext cx="4408666" cy="3378628"/>
          </a:xfrm>
          <a:custGeom>
            <a:avLst/>
            <a:gdLst>
              <a:gd name="connsiteX0" fmla="*/ 0 w 3542970"/>
              <a:gd name="connsiteY0" fmla="*/ 3054284 h 3054284"/>
              <a:gd name="connsiteX1" fmla="*/ 0 w 3542970"/>
              <a:gd name="connsiteY1" fmla="*/ 0 h 3054284"/>
              <a:gd name="connsiteX2" fmla="*/ 3542970 w 3542970"/>
              <a:gd name="connsiteY2" fmla="*/ 3054284 h 3054284"/>
              <a:gd name="connsiteX3" fmla="*/ 0 w 3542970"/>
              <a:gd name="connsiteY3" fmla="*/ 3054284 h 3054284"/>
              <a:gd name="connsiteX0-1" fmla="*/ 0 w 3542970"/>
              <a:gd name="connsiteY0-2" fmla="*/ 3054284 h 3054284"/>
              <a:gd name="connsiteX1-3" fmla="*/ 0 w 3542970"/>
              <a:gd name="connsiteY1-4" fmla="*/ 0 h 3054284"/>
              <a:gd name="connsiteX2-5" fmla="*/ 1744160 w 3542970"/>
              <a:gd name="connsiteY2-6" fmla="*/ 1515987 h 3054284"/>
              <a:gd name="connsiteX3-7" fmla="*/ 3542970 w 3542970"/>
              <a:gd name="connsiteY3-8" fmla="*/ 3054284 h 3054284"/>
              <a:gd name="connsiteX4" fmla="*/ 0 w 3542970"/>
              <a:gd name="connsiteY4" fmla="*/ 3054284 h 3054284"/>
              <a:gd name="connsiteX0-9" fmla="*/ 0 w 3542970"/>
              <a:gd name="connsiteY0-10" fmla="*/ 3054284 h 3054284"/>
              <a:gd name="connsiteX1-11" fmla="*/ 0 w 3542970"/>
              <a:gd name="connsiteY1-12" fmla="*/ 0 h 3054284"/>
              <a:gd name="connsiteX2-13" fmla="*/ 1897871 w 3542970"/>
              <a:gd name="connsiteY2-14" fmla="*/ 1240325 h 3054284"/>
              <a:gd name="connsiteX3-15" fmla="*/ 3542970 w 3542970"/>
              <a:gd name="connsiteY3-16" fmla="*/ 3054284 h 3054284"/>
              <a:gd name="connsiteX4-17" fmla="*/ 0 w 3542970"/>
              <a:gd name="connsiteY4-18" fmla="*/ 3054284 h 3054284"/>
              <a:gd name="connsiteX0-19" fmla="*/ 0 w 3542970"/>
              <a:gd name="connsiteY0-20" fmla="*/ 3054284 h 3054284"/>
              <a:gd name="connsiteX1-21" fmla="*/ 0 w 3542970"/>
              <a:gd name="connsiteY1-22" fmla="*/ 0 h 3054284"/>
              <a:gd name="connsiteX2-23" fmla="*/ 2136750 w 3542970"/>
              <a:gd name="connsiteY2-24" fmla="*/ 1242208 h 3054284"/>
              <a:gd name="connsiteX3-25" fmla="*/ 3542970 w 3542970"/>
              <a:gd name="connsiteY3-26" fmla="*/ 3054284 h 3054284"/>
              <a:gd name="connsiteX4-27" fmla="*/ 0 w 3542970"/>
              <a:gd name="connsiteY4-28" fmla="*/ 3054284 h 3054284"/>
              <a:gd name="connsiteX0-29" fmla="*/ 0 w 3542970"/>
              <a:gd name="connsiteY0-30" fmla="*/ 3054284 h 3054284"/>
              <a:gd name="connsiteX1-31" fmla="*/ 0 w 3542970"/>
              <a:gd name="connsiteY1-32" fmla="*/ 0 h 3054284"/>
              <a:gd name="connsiteX2-33" fmla="*/ 2246998 w 3542970"/>
              <a:gd name="connsiteY2-34" fmla="*/ 1228645 h 3054284"/>
              <a:gd name="connsiteX3-35" fmla="*/ 3542970 w 3542970"/>
              <a:gd name="connsiteY3-36" fmla="*/ 3054284 h 3054284"/>
              <a:gd name="connsiteX4-37" fmla="*/ 0 w 3542970"/>
              <a:gd name="connsiteY4-38" fmla="*/ 3054284 h 3054284"/>
              <a:gd name="connsiteX0-39" fmla="*/ 0 w 3542970"/>
              <a:gd name="connsiteY0-40" fmla="*/ 3054284 h 3054284"/>
              <a:gd name="connsiteX1-41" fmla="*/ 0 w 3542970"/>
              <a:gd name="connsiteY1-42" fmla="*/ 0 h 3054284"/>
              <a:gd name="connsiteX2-43" fmla="*/ 2050611 w 3542970"/>
              <a:gd name="connsiteY2-44" fmla="*/ 943388 h 3054284"/>
              <a:gd name="connsiteX3-45" fmla="*/ 3542970 w 3542970"/>
              <a:gd name="connsiteY3-46" fmla="*/ 3054284 h 3054284"/>
              <a:gd name="connsiteX4-47" fmla="*/ 0 w 3542970"/>
              <a:gd name="connsiteY4-48" fmla="*/ 3054284 h 3054284"/>
              <a:gd name="connsiteX0-49" fmla="*/ 0 w 3542970"/>
              <a:gd name="connsiteY0-50" fmla="*/ 3054284 h 3054284"/>
              <a:gd name="connsiteX1-51" fmla="*/ 0 w 3542970"/>
              <a:gd name="connsiteY1-52" fmla="*/ 0 h 3054284"/>
              <a:gd name="connsiteX2-53" fmla="*/ 2135778 w 3542970"/>
              <a:gd name="connsiteY2-54" fmla="*/ 1220932 h 3054284"/>
              <a:gd name="connsiteX3-55" fmla="*/ 3542970 w 3542970"/>
              <a:gd name="connsiteY3-56" fmla="*/ 3054284 h 3054284"/>
              <a:gd name="connsiteX4-57" fmla="*/ 0 w 3542970"/>
              <a:gd name="connsiteY4-58" fmla="*/ 3054284 h 3054284"/>
              <a:gd name="connsiteX0-59" fmla="*/ 0 w 3542970"/>
              <a:gd name="connsiteY0-60" fmla="*/ 3054284 h 3054284"/>
              <a:gd name="connsiteX1-61" fmla="*/ 0 w 3542970"/>
              <a:gd name="connsiteY1-62" fmla="*/ 0 h 3054284"/>
              <a:gd name="connsiteX2-63" fmla="*/ 1742724 w 3542970"/>
              <a:gd name="connsiteY2-64" fmla="*/ 2343597 h 3054284"/>
              <a:gd name="connsiteX3-65" fmla="*/ 3542970 w 3542970"/>
              <a:gd name="connsiteY3-66" fmla="*/ 3054284 h 3054284"/>
              <a:gd name="connsiteX4-67" fmla="*/ 0 w 3542970"/>
              <a:gd name="connsiteY4-68" fmla="*/ 3054284 h 3054284"/>
              <a:gd name="connsiteX0-69" fmla="*/ 0 w 3542970"/>
              <a:gd name="connsiteY0-70" fmla="*/ 3054284 h 3054284"/>
              <a:gd name="connsiteX1-71" fmla="*/ 0 w 3542970"/>
              <a:gd name="connsiteY1-72" fmla="*/ 0 h 3054284"/>
              <a:gd name="connsiteX2-73" fmla="*/ 2525400 w 3542970"/>
              <a:gd name="connsiteY2-74" fmla="*/ 2461433 h 3054284"/>
              <a:gd name="connsiteX3-75" fmla="*/ 3542970 w 3542970"/>
              <a:gd name="connsiteY3-76" fmla="*/ 3054284 h 3054284"/>
              <a:gd name="connsiteX4-77" fmla="*/ 0 w 3542970"/>
              <a:gd name="connsiteY4-78" fmla="*/ 3054284 h 3054284"/>
              <a:gd name="connsiteX0-79" fmla="*/ 0 w 3542970"/>
              <a:gd name="connsiteY0-80" fmla="*/ 3054284 h 3054284"/>
              <a:gd name="connsiteX1-81" fmla="*/ 0 w 3542970"/>
              <a:gd name="connsiteY1-82" fmla="*/ 0 h 3054284"/>
              <a:gd name="connsiteX2-83" fmla="*/ 2460032 w 3542970"/>
              <a:gd name="connsiteY2-84" fmla="*/ 2033054 h 3054284"/>
              <a:gd name="connsiteX3-85" fmla="*/ 3542970 w 3542970"/>
              <a:gd name="connsiteY3-86" fmla="*/ 3054284 h 3054284"/>
              <a:gd name="connsiteX4-87" fmla="*/ 0 w 3542970"/>
              <a:gd name="connsiteY4-88" fmla="*/ 3054284 h 3054284"/>
              <a:gd name="connsiteX0-89" fmla="*/ 0 w 3542970"/>
              <a:gd name="connsiteY0-90" fmla="*/ 3054284 h 3054284"/>
              <a:gd name="connsiteX1-91" fmla="*/ 0 w 3542970"/>
              <a:gd name="connsiteY1-92" fmla="*/ 0 h 3054284"/>
              <a:gd name="connsiteX2-93" fmla="*/ 2159173 w 3542970"/>
              <a:gd name="connsiteY2-94" fmla="*/ 1628337 h 3054284"/>
              <a:gd name="connsiteX3-95" fmla="*/ 3542970 w 3542970"/>
              <a:gd name="connsiteY3-96" fmla="*/ 3054284 h 3054284"/>
              <a:gd name="connsiteX4-97" fmla="*/ 0 w 3542970"/>
              <a:gd name="connsiteY4-98" fmla="*/ 3054284 h 3054284"/>
              <a:gd name="connsiteX0-99" fmla="*/ 0 w 3542970"/>
              <a:gd name="connsiteY0-100" fmla="*/ 3054284 h 3054284"/>
              <a:gd name="connsiteX1-101" fmla="*/ 0 w 3542970"/>
              <a:gd name="connsiteY1-102" fmla="*/ 0 h 3054284"/>
              <a:gd name="connsiteX2-103" fmla="*/ 1784568 w 3542970"/>
              <a:gd name="connsiteY2-104" fmla="*/ 1686130 h 3054284"/>
              <a:gd name="connsiteX3-105" fmla="*/ 3542970 w 3542970"/>
              <a:gd name="connsiteY3-106" fmla="*/ 3054284 h 3054284"/>
              <a:gd name="connsiteX4-107" fmla="*/ 0 w 3542970"/>
              <a:gd name="connsiteY4-108" fmla="*/ 3054284 h 3054284"/>
              <a:gd name="connsiteX0-109" fmla="*/ 0 w 3542970"/>
              <a:gd name="connsiteY0-110" fmla="*/ 3054284 h 3054284"/>
              <a:gd name="connsiteX1-111" fmla="*/ 0 w 3542970"/>
              <a:gd name="connsiteY1-112" fmla="*/ 0 h 3054284"/>
              <a:gd name="connsiteX2-113" fmla="*/ 1652450 w 3542970"/>
              <a:gd name="connsiteY2-114" fmla="*/ 1723757 h 3054284"/>
              <a:gd name="connsiteX3-115" fmla="*/ 3542970 w 3542970"/>
              <a:gd name="connsiteY3-116" fmla="*/ 3054284 h 3054284"/>
              <a:gd name="connsiteX4-117" fmla="*/ 0 w 3542970"/>
              <a:gd name="connsiteY4-118" fmla="*/ 3054284 h 3054284"/>
              <a:gd name="connsiteX0-119" fmla="*/ 0 w 3542970"/>
              <a:gd name="connsiteY0-120" fmla="*/ 3054284 h 3054284"/>
              <a:gd name="connsiteX1-121" fmla="*/ 0 w 3542970"/>
              <a:gd name="connsiteY1-122" fmla="*/ 0 h 3054284"/>
              <a:gd name="connsiteX2-123" fmla="*/ 1759661 w 3542970"/>
              <a:gd name="connsiteY2-124" fmla="*/ 1494671 h 3054284"/>
              <a:gd name="connsiteX3-125" fmla="*/ 3542970 w 3542970"/>
              <a:gd name="connsiteY3-126" fmla="*/ 3054284 h 3054284"/>
              <a:gd name="connsiteX4-127" fmla="*/ 0 w 3542970"/>
              <a:gd name="connsiteY4-128" fmla="*/ 3054284 h 30542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42970" h="3054284">
                <a:moveTo>
                  <a:pt x="0" y="3054284"/>
                </a:moveTo>
                <a:lnTo>
                  <a:pt x="0" y="0"/>
                </a:lnTo>
                <a:lnTo>
                  <a:pt x="1759661" y="1494671"/>
                </a:lnTo>
                <a:lnTo>
                  <a:pt x="3542970" y="3054284"/>
                </a:lnTo>
                <a:lnTo>
                  <a:pt x="0" y="3054284"/>
                </a:lnTo>
                <a:close/>
              </a:path>
            </a:pathLst>
          </a:cu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7662" y="1727527"/>
            <a:ext cx="53505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第三章</a:t>
            </a:r>
            <a:r>
              <a:rPr lang="en-US" altLang="zh-CN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添加与更新</a:t>
            </a:r>
            <a:endParaRPr lang="zh-CN" altLang="en-US" sz="4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r>
              <a:rPr lang="en-US" altLang="zh-CN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MySQL</a:t>
            </a:r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数据表数据</a:t>
            </a:r>
            <a:endParaRPr lang="zh-CN" altLang="en-US" sz="4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-1" y="3328644"/>
            <a:ext cx="60709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2592037" y="3744197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2447965" y="3729592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98775" y="3486785"/>
            <a:ext cx="430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MySQL</a:t>
            </a:r>
            <a:r>
              <a: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数据库</a:t>
            </a:r>
            <a:endParaRPr lang="zh-CN" altLang="en-US" sz="2800">
              <a:latin typeface="方正粗黑宋简体" panose="02000000000000000000" pitchFamily="2" charset="-122"/>
              <a:ea typeface="方正粗黑宋简体" panose="02000000000000000000" pitchFamily="2" charset="-122"/>
              <a:cs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0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9" grpId="0" bldLvl="0" animBg="1"/>
      <p:bldP spid="15" grpId="0" bldLvl="0" animBg="1"/>
      <p:bldP spid="5" grpId="0"/>
      <p:bldP spid="12" grpId="0" bldLvl="0" animBg="1"/>
      <p:bldP spid="16" grpId="0" bldLvl="0" animBg="1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8112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语句操作存储引擎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875030" y="975995"/>
            <a:ext cx="9331960" cy="1843405"/>
            <a:chOff x="1653" y="1558"/>
            <a:chExt cx="14691" cy="2786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653" y="1558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1241425" y="1127125"/>
            <a:ext cx="8888095" cy="99187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、查看默认存储引擎</a:t>
            </a:r>
            <a:r>
              <a:rPr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sz="2200">
                <a:latin typeface="+mn-ea"/>
                <a:sym typeface="+mn-ea"/>
              </a:rPr>
              <a:t>show variables like 'default_storage_engine'</a:t>
            </a:r>
            <a:endParaRPr sz="2200">
              <a:latin typeface="+mn-ea"/>
              <a:sym typeface="+mn-ea"/>
            </a:endParaRPr>
          </a:p>
        </p:txBody>
      </p:sp>
      <p:pic>
        <p:nvPicPr>
          <p:cNvPr id="44" name="图片 43" descr="C:\Users\26643\Desktop\模板.png模板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225" y="3240405"/>
            <a:ext cx="9109075" cy="2459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8112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语句操作存储引擎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875030" y="975995"/>
            <a:ext cx="9331960" cy="1843405"/>
            <a:chOff x="1653" y="1558"/>
            <a:chExt cx="14691" cy="2786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653" y="1558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1241425" y="1127125"/>
            <a:ext cx="8888095" cy="99187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、查看数据表存储引擎</a:t>
            </a:r>
            <a:r>
              <a:rPr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sz="2200">
                <a:latin typeface="+mn-ea"/>
                <a:sym typeface="+mn-ea"/>
              </a:rPr>
              <a:t>show table status from </a:t>
            </a:r>
            <a:r>
              <a:rPr lang="zh-CN" altLang="en-US" sz="2200">
                <a:latin typeface="+mn-ea"/>
                <a:sym typeface="+mn-ea"/>
              </a:rPr>
              <a:t>数据库名</a:t>
            </a:r>
            <a:endParaRPr lang="zh-CN" altLang="en-US" sz="2200">
              <a:latin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370" y="3096260"/>
            <a:ext cx="5657850" cy="2266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8112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语句操作存储引擎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1008380" y="1127125"/>
            <a:ext cx="9380855" cy="2030730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1241425" y="1452245"/>
            <a:ext cx="8888095" cy="103124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、修改数据表的存储引擎：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语法：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alter table 数据表名 engine =存储引擎;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" name="图片 2" descr="C:\Users\26643\Desktop\模板.png模板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42415" y="3317875"/>
            <a:ext cx="7312660" cy="2717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380" y="3312160"/>
            <a:ext cx="9003665" cy="2979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2160270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6761847" y="2902113"/>
            <a:ext cx="269494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数据表的索引</a:t>
            </a:r>
            <a:endParaRPr lang="zh-CN" altLang="en-US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4370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·02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数据表的索引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419100" y="1529080"/>
            <a:ext cx="9900285" cy="4340860"/>
            <a:chOff x="1476" y="2589"/>
            <a:chExt cx="14870" cy="3117"/>
          </a:xfrm>
        </p:grpSpPr>
        <p:sp>
          <p:nvSpPr>
            <p:cNvPr id="44" name="单圆角矩形 4"/>
            <p:cNvSpPr/>
            <p:nvPr>
              <p:custDataLst>
                <p:tags r:id="rId2"/>
              </p:custDataLst>
            </p:nvPr>
          </p:nvSpPr>
          <p:spPr>
            <a:xfrm>
              <a:off x="1575" y="2797"/>
              <a:ext cx="14562" cy="2701"/>
            </a:xfrm>
            <a:prstGeom prst="snipRoundRect">
              <a:avLst>
                <a:gd name="adj1" fmla="val 14916"/>
                <a:gd name="adj2" fmla="val 16667"/>
              </a:avLst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5" name="单圆角矩形 5"/>
            <p:cNvSpPr/>
            <p:nvPr>
              <p:custDataLst>
                <p:tags r:id="rId3"/>
              </p:custDataLst>
            </p:nvPr>
          </p:nvSpPr>
          <p:spPr>
            <a:xfrm>
              <a:off x="1476" y="2589"/>
              <a:ext cx="14562" cy="2701"/>
            </a:xfrm>
            <a:prstGeom prst="snipRoundRect">
              <a:avLst>
                <a:gd name="adj1" fmla="val 14940"/>
                <a:gd name="adj2" fmla="val 16667"/>
              </a:avLst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直角三角形 32"/>
            <p:cNvSpPr/>
            <p:nvPr>
              <p:custDataLst>
                <p:tags r:id="rId4"/>
              </p:custDataLst>
            </p:nvPr>
          </p:nvSpPr>
          <p:spPr>
            <a:xfrm rot="16200000">
              <a:off x="15973" y="5333"/>
              <a:ext cx="347" cy="398"/>
            </a:xfrm>
            <a:prstGeom prst="rtTriangle">
              <a:avLst/>
            </a:prstGeom>
            <a:ln>
              <a:solidFill>
                <a:srgbClr val="3CB1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5"/>
            </p:custDataLst>
          </p:nvPr>
        </p:nvSpPr>
        <p:spPr>
          <a:xfrm>
            <a:off x="698500" y="2016125"/>
            <a:ext cx="9031605" cy="1119505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Batang" panose="02030600000101010101" charset="-127"/>
              <a:buNone/>
            </a:pPr>
            <a:r>
              <a:rPr lang="zh-CN" altLang="en-US" sz="28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索引：索引是一种</a:t>
            </a:r>
            <a:r>
              <a:rPr lang="zh-CN" altLang="en-US" sz="2800" spc="16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数据对象</a:t>
            </a:r>
            <a:r>
              <a:rPr lang="zh-CN" altLang="en-US" sz="28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2800" spc="16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提高查询效率</a:t>
            </a:r>
            <a:r>
              <a:rPr lang="zh-CN" altLang="en-US" sz="28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，确保列的唯一性和数据完整性</a:t>
            </a:r>
            <a:endParaRPr lang="zh-CN" altLang="en-US" sz="28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8335" y="3528695"/>
            <a:ext cx="90811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在</a:t>
            </a:r>
            <a:r>
              <a:rPr lang="en-US" altLang="zh-CN" sz="2800"/>
              <a:t>MySQL</a:t>
            </a:r>
            <a:r>
              <a:rPr lang="zh-CN" altLang="en-US" sz="2800"/>
              <a:t>中，一般在基本表上建立一个或多个索引，从而</a:t>
            </a:r>
            <a:r>
              <a:rPr lang="zh-CN" altLang="en-US" sz="2800">
                <a:solidFill>
                  <a:srgbClr val="FF0000"/>
                </a:solidFill>
              </a:rPr>
              <a:t>快速定位数据的存储位置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4536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索引的类型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(P86)</a:t>
            </a:r>
            <a:endParaRPr lang="en-US" altLang="zh-CN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" name="Group 337"/>
          <p:cNvGrpSpPr/>
          <p:nvPr/>
        </p:nvGrpSpPr>
        <p:grpSpPr>
          <a:xfrm>
            <a:off x="432742" y="1251109"/>
            <a:ext cx="2196145" cy="1436457"/>
            <a:chOff x="1" y="0"/>
            <a:chExt cx="4392858" cy="2872248"/>
          </a:xfrm>
        </p:grpSpPr>
        <p:sp>
          <p:nvSpPr>
            <p:cNvPr id="80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Shape 335"/>
            <p:cNvSpPr/>
            <p:nvPr/>
          </p:nvSpPr>
          <p:spPr>
            <a:xfrm>
              <a:off x="1530843" y="961537"/>
              <a:ext cx="1978360" cy="984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普通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索引</a:t>
              </a:r>
              <a:endPara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（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Index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）</a:t>
              </a:r>
              <a:endParaRPr lang="id-ID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82" name="Group 342"/>
          <p:cNvGrpSpPr/>
          <p:nvPr/>
        </p:nvGrpSpPr>
        <p:grpSpPr>
          <a:xfrm>
            <a:off x="2345472" y="1251109"/>
            <a:ext cx="2196145" cy="1436457"/>
            <a:chOff x="0" y="0"/>
            <a:chExt cx="4392859" cy="2872248"/>
          </a:xfrm>
          <a:solidFill>
            <a:srgbClr val="28A7E1"/>
          </a:solidFill>
        </p:grpSpPr>
        <p:sp>
          <p:nvSpPr>
            <p:cNvPr id="83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fr-F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唯一索引（</a:t>
              </a:r>
              <a:r>
                <a:rPr lang="fr-FR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Unique</a:t>
              </a:r>
              <a:r>
                <a:rPr lang="zh-CN" altLang="fr-F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）</a:t>
              </a:r>
              <a:endParaRPr lang="id-ID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85" name="Group 347"/>
          <p:cNvGrpSpPr/>
          <p:nvPr/>
        </p:nvGrpSpPr>
        <p:grpSpPr>
          <a:xfrm>
            <a:off x="4305458" y="1251109"/>
            <a:ext cx="2196145" cy="1436457"/>
            <a:chOff x="0" y="0"/>
            <a:chExt cx="4392859" cy="2872248"/>
          </a:xfrm>
        </p:grpSpPr>
        <p:sp>
          <p:nvSpPr>
            <p:cNvPr id="86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主键索引（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Primary Key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）</a:t>
              </a:r>
              <a:endParaRPr lang="id-ID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88" name="Group 352"/>
          <p:cNvGrpSpPr/>
          <p:nvPr/>
        </p:nvGrpSpPr>
        <p:grpSpPr>
          <a:xfrm>
            <a:off x="6249298" y="1251109"/>
            <a:ext cx="2196143" cy="1436457"/>
            <a:chOff x="0" y="0"/>
            <a:chExt cx="4392859" cy="2872248"/>
          </a:xfrm>
        </p:grpSpPr>
        <p:sp>
          <p:nvSpPr>
            <p:cNvPr id="89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A7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全文索引（</a:t>
              </a:r>
              <a:r>
                <a:rPr lang="en-US" altLang="zh-CN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Fulltext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）</a:t>
              </a:r>
              <a:endParaRPr lang="id-ID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91" name="Group 357"/>
          <p:cNvGrpSpPr/>
          <p:nvPr/>
        </p:nvGrpSpPr>
        <p:grpSpPr>
          <a:xfrm>
            <a:off x="8220408" y="1251109"/>
            <a:ext cx="2196143" cy="1436457"/>
            <a:chOff x="0" y="0"/>
            <a:chExt cx="4392859" cy="2872248"/>
          </a:xfrm>
        </p:grpSpPr>
        <p:sp>
          <p:nvSpPr>
            <p:cNvPr id="92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空间索引（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Spatial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）</a:t>
              </a:r>
              <a:endParaRPr lang="id-ID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</p:grpSp>
      <p:grpSp>
        <p:nvGrpSpPr>
          <p:cNvPr id="94" name="Group 360"/>
          <p:cNvGrpSpPr/>
          <p:nvPr/>
        </p:nvGrpSpPr>
        <p:grpSpPr>
          <a:xfrm>
            <a:off x="1318194" y="2482269"/>
            <a:ext cx="425242" cy="425396"/>
            <a:chOff x="0" y="0"/>
            <a:chExt cx="850594" cy="850594"/>
          </a:xfrm>
        </p:grpSpPr>
        <p:sp>
          <p:nvSpPr>
            <p:cNvPr id="95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2D050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7" name="Group 363"/>
          <p:cNvGrpSpPr/>
          <p:nvPr/>
        </p:nvGrpSpPr>
        <p:grpSpPr>
          <a:xfrm>
            <a:off x="3234960" y="2482269"/>
            <a:ext cx="425242" cy="425396"/>
            <a:chOff x="0" y="0"/>
            <a:chExt cx="850594" cy="850594"/>
          </a:xfrm>
        </p:grpSpPr>
        <p:sp>
          <p:nvSpPr>
            <p:cNvPr id="98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8A7E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Shape 362"/>
            <p:cNvSpPr/>
            <p:nvPr/>
          </p:nvSpPr>
          <p:spPr>
            <a:xfrm>
              <a:off x="311484" y="179076"/>
              <a:ext cx="227626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" name="Group 366"/>
          <p:cNvGrpSpPr/>
          <p:nvPr/>
        </p:nvGrpSpPr>
        <p:grpSpPr>
          <a:xfrm>
            <a:off x="5190910" y="2482269"/>
            <a:ext cx="425242" cy="425396"/>
            <a:chOff x="0" y="0"/>
            <a:chExt cx="850594" cy="850594"/>
          </a:xfrm>
        </p:grpSpPr>
        <p:sp>
          <p:nvSpPr>
            <p:cNvPr id="101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2D050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Shape 365"/>
            <p:cNvSpPr/>
            <p:nvPr/>
          </p:nvSpPr>
          <p:spPr>
            <a:xfrm>
              <a:off x="311484" y="179076"/>
              <a:ext cx="227626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Group 369"/>
          <p:cNvGrpSpPr/>
          <p:nvPr/>
        </p:nvGrpSpPr>
        <p:grpSpPr>
          <a:xfrm>
            <a:off x="7134749" y="2482269"/>
            <a:ext cx="425242" cy="425396"/>
            <a:chOff x="0" y="0"/>
            <a:chExt cx="850594" cy="850594"/>
          </a:xfrm>
        </p:grpSpPr>
        <p:sp>
          <p:nvSpPr>
            <p:cNvPr id="104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28A7E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Group 372"/>
          <p:cNvGrpSpPr/>
          <p:nvPr/>
        </p:nvGrpSpPr>
        <p:grpSpPr>
          <a:xfrm>
            <a:off x="9105860" y="2482269"/>
            <a:ext cx="425242" cy="425396"/>
            <a:chOff x="0" y="0"/>
            <a:chExt cx="850594" cy="850594"/>
          </a:xfrm>
        </p:grpSpPr>
        <p:sp>
          <p:nvSpPr>
            <p:cNvPr id="107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2D050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1200"/>
              </a:pPr>
              <a:endPara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Shape 371"/>
            <p:cNvSpPr/>
            <p:nvPr/>
          </p:nvSpPr>
          <p:spPr>
            <a:xfrm>
              <a:off x="311484" y="179076"/>
              <a:ext cx="227626" cy="49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9" name="Shape 373"/>
          <p:cNvSpPr/>
          <p:nvPr/>
        </p:nvSpPr>
        <p:spPr>
          <a:xfrm>
            <a:off x="245110" y="3256280"/>
            <a:ext cx="2045970" cy="2324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</a:rPr>
              <a:t>普通索引是</a:t>
            </a:r>
            <a:r>
              <a:rPr lang="zh-CN" altLang="en-US" sz="1800" dirty="0">
                <a:solidFill>
                  <a:srgbClr val="FF0000"/>
                </a:solidFill>
                <a:latin typeface="+mn-ea"/>
                <a:ea typeface="+mn-ea"/>
              </a:rPr>
              <a:t>最基本</a:t>
            </a: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</a:rPr>
              <a:t>的索引类型，该类索引没有唯一性限制，也就是索引字段允许存在重复值和空值，其作用是</a:t>
            </a:r>
            <a:r>
              <a:rPr lang="zh-CN" altLang="en-US" sz="1800" dirty="0">
                <a:solidFill>
                  <a:srgbClr val="FF0000"/>
                </a:solidFill>
                <a:latin typeface="+mn-ea"/>
                <a:ea typeface="+mn-ea"/>
              </a:rPr>
              <a:t>加快对数据的访问</a:t>
            </a: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</a:rPr>
              <a:t>。</a:t>
            </a:r>
            <a:endParaRPr lang="zh-CN" altLang="en-US" sz="1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10" name="Shape 376"/>
          <p:cNvSpPr/>
          <p:nvPr/>
        </p:nvSpPr>
        <p:spPr>
          <a:xfrm>
            <a:off x="2497455" y="3256280"/>
            <a:ext cx="1747520" cy="19926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唯一索引的字段值要求唯一，</a:t>
            </a:r>
            <a:r>
              <a:rPr lang="zh-CN" altLang="en-US" sz="18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不能出现重复值，但允许出现空值</a:t>
            </a: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。创建唯一索引的</a:t>
            </a:r>
            <a:r>
              <a:rPr lang="zh-CN" altLang="en-US" sz="18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关键字是</a:t>
            </a:r>
            <a:r>
              <a:rPr lang="en-US" altLang="zh-CN" sz="18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Unique</a:t>
            </a: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。</a:t>
            </a:r>
            <a:endParaRPr lang="zh-CN" altLang="en-US" sz="1800" dirty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111" name="Shape 379"/>
          <p:cNvSpPr/>
          <p:nvPr/>
        </p:nvSpPr>
        <p:spPr>
          <a:xfrm>
            <a:off x="4418965" y="3256280"/>
            <a:ext cx="1746250" cy="2324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</a:rPr>
              <a:t>主键索引是专门</a:t>
            </a:r>
            <a:r>
              <a:rPr lang="zh-CN" altLang="en-US" sz="1800" dirty="0">
                <a:solidFill>
                  <a:srgbClr val="FF0000"/>
                </a:solidFill>
                <a:latin typeface="+mn-ea"/>
                <a:ea typeface="+mn-ea"/>
              </a:rPr>
              <a:t>为主键字段创建的索引</a:t>
            </a: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</a:rPr>
              <a:t>，是一种特殊的唯一索引，不允许出现空值，每张数据表只能有一个主键。</a:t>
            </a:r>
            <a:endParaRPr lang="zh-CN" altLang="en-US" sz="1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12" name="Shape 382"/>
          <p:cNvSpPr/>
          <p:nvPr/>
        </p:nvSpPr>
        <p:spPr>
          <a:xfrm>
            <a:off x="6386195" y="3256280"/>
            <a:ext cx="1956435" cy="19926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18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MySQL</a:t>
            </a: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支持全文索引，在定义索引的字段上支持值的</a:t>
            </a:r>
            <a:r>
              <a:rPr lang="zh-CN" altLang="en-US" sz="18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全文查询</a:t>
            </a: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，</a:t>
            </a:r>
            <a:r>
              <a:rPr lang="zh-CN" altLang="en-US" sz="18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允许</a:t>
            </a: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在这些索引字段中插入</a:t>
            </a:r>
            <a:r>
              <a:rPr lang="zh-CN" altLang="en-US" sz="18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重复值和空值。</a:t>
            </a:r>
            <a:endParaRPr lang="zh-CN" altLang="en-US" sz="1800" dirty="0"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113" name="Shape 385"/>
          <p:cNvSpPr/>
          <p:nvPr/>
        </p:nvSpPr>
        <p:spPr>
          <a:xfrm>
            <a:off x="8698865" y="3240405"/>
            <a:ext cx="1809115" cy="29889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空间索引是</a:t>
            </a:r>
            <a:r>
              <a:rPr lang="zh-CN" altLang="en-US" sz="180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对空间数据类型的字段建立的索引</a:t>
            </a: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，</a:t>
            </a:r>
            <a:r>
              <a:rPr lang="en-US" altLang="zh-CN" sz="18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MySQL</a:t>
            </a: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使用</a:t>
            </a:r>
            <a:r>
              <a:rPr lang="en-US" altLang="zh-CN" sz="18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Spatial</a:t>
            </a:r>
            <a:r>
              <a:rPr lang="zh-CN" altLang="en-US" sz="1800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关键字进行扩展，使得能够用与创建正规索引类似的语法创建空间索引。</a:t>
            </a:r>
            <a:endParaRPr lang="zh-CN" altLang="en-US" sz="1800" dirty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indefinite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indefinite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indefinite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indefinite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indefinite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6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indefinite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79" grpId="0" bldLvl="0" animBg="1" advAuto="0"/>
      <p:bldP spid="82" grpId="0" bldLvl="0" animBg="1" advAuto="0"/>
      <p:bldP spid="85" grpId="0" bldLvl="0" animBg="1" advAuto="0"/>
      <p:bldP spid="88" grpId="0" bldLvl="0" animBg="1" advAuto="0"/>
      <p:bldP spid="91" grpId="0" bldLvl="0" animBg="1" advAuto="0"/>
      <p:bldP spid="94" grpId="0" bldLvl="0" animBg="1" advAuto="0"/>
      <p:bldP spid="97" grpId="0" bldLvl="0" animBg="1" advAuto="0"/>
      <p:bldP spid="100" grpId="0" bldLvl="0" animBg="1" advAuto="0"/>
      <p:bldP spid="103" grpId="0" bldLvl="0" animBg="1" advAuto="0"/>
      <p:bldP spid="106" grpId="0" bldLvl="0" animBg="1" advAuto="0"/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索引的类型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" name="图片 2" descr="C:\Users\26643\Desktop\模板.png模板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62940" y="1841500"/>
            <a:ext cx="9763125" cy="2944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36814" y="32206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1362117" y="2854484"/>
            <a:ext cx="8373026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îŝlíďê"/>
          <p:cNvGrpSpPr/>
          <p:nvPr/>
        </p:nvGrpSpPr>
        <p:grpSpPr>
          <a:xfrm>
            <a:off x="973196" y="1419851"/>
            <a:ext cx="849842" cy="942956"/>
            <a:chOff x="1514216" y="1539875"/>
            <a:chExt cx="849842" cy="942956"/>
          </a:xfrm>
        </p:grpSpPr>
        <p:sp>
          <p:nvSpPr>
            <p:cNvPr id="48" name="ísḻiďé"/>
            <p:cNvSpPr/>
            <p:nvPr/>
          </p:nvSpPr>
          <p:spPr bwMode="auto">
            <a:xfrm>
              <a:off x="1514216" y="1539875"/>
              <a:ext cx="849842" cy="942956"/>
            </a:xfrm>
            <a:custGeom>
              <a:avLst/>
              <a:gdLst>
                <a:gd name="T0" fmla="*/ 668 w 1369"/>
                <a:gd name="T1" fmla="*/ 0 h 1519"/>
                <a:gd name="T2" fmla="*/ 702 w 1369"/>
                <a:gd name="T3" fmla="*/ 0 h 1519"/>
                <a:gd name="T4" fmla="*/ 736 w 1369"/>
                <a:gd name="T5" fmla="*/ 7 h 1519"/>
                <a:gd name="T6" fmla="*/ 768 w 1369"/>
                <a:gd name="T7" fmla="*/ 21 h 1519"/>
                <a:gd name="T8" fmla="*/ 1284 w 1369"/>
                <a:gd name="T9" fmla="*/ 318 h 1519"/>
                <a:gd name="T10" fmla="*/ 1313 w 1369"/>
                <a:gd name="T11" fmla="*/ 339 h 1519"/>
                <a:gd name="T12" fmla="*/ 1337 w 1369"/>
                <a:gd name="T13" fmla="*/ 364 h 1519"/>
                <a:gd name="T14" fmla="*/ 1354 w 1369"/>
                <a:gd name="T15" fmla="*/ 395 h 1519"/>
                <a:gd name="T16" fmla="*/ 1364 w 1369"/>
                <a:gd name="T17" fmla="*/ 429 h 1519"/>
                <a:gd name="T18" fmla="*/ 1369 w 1369"/>
                <a:gd name="T19" fmla="*/ 465 h 1519"/>
                <a:gd name="T20" fmla="*/ 1369 w 1369"/>
                <a:gd name="T21" fmla="*/ 1054 h 1519"/>
                <a:gd name="T22" fmla="*/ 1364 w 1369"/>
                <a:gd name="T23" fmla="*/ 1090 h 1519"/>
                <a:gd name="T24" fmla="*/ 1354 w 1369"/>
                <a:gd name="T25" fmla="*/ 1124 h 1519"/>
                <a:gd name="T26" fmla="*/ 1337 w 1369"/>
                <a:gd name="T27" fmla="*/ 1154 h 1519"/>
                <a:gd name="T28" fmla="*/ 1313 w 1369"/>
                <a:gd name="T29" fmla="*/ 1181 h 1519"/>
                <a:gd name="T30" fmla="*/ 1284 w 1369"/>
                <a:gd name="T31" fmla="*/ 1201 h 1519"/>
                <a:gd name="T32" fmla="*/ 768 w 1369"/>
                <a:gd name="T33" fmla="*/ 1497 h 1519"/>
                <a:gd name="T34" fmla="*/ 736 w 1369"/>
                <a:gd name="T35" fmla="*/ 1512 h 1519"/>
                <a:gd name="T36" fmla="*/ 702 w 1369"/>
                <a:gd name="T37" fmla="*/ 1519 h 1519"/>
                <a:gd name="T38" fmla="*/ 668 w 1369"/>
                <a:gd name="T39" fmla="*/ 1519 h 1519"/>
                <a:gd name="T40" fmla="*/ 632 w 1369"/>
                <a:gd name="T41" fmla="*/ 1512 h 1519"/>
                <a:gd name="T42" fmla="*/ 599 w 1369"/>
                <a:gd name="T43" fmla="*/ 1497 h 1519"/>
                <a:gd name="T44" fmla="*/ 85 w 1369"/>
                <a:gd name="T45" fmla="*/ 1201 h 1519"/>
                <a:gd name="T46" fmla="*/ 56 w 1369"/>
                <a:gd name="T47" fmla="*/ 1181 h 1519"/>
                <a:gd name="T48" fmla="*/ 32 w 1369"/>
                <a:gd name="T49" fmla="*/ 1154 h 1519"/>
                <a:gd name="T50" fmla="*/ 15 w 1369"/>
                <a:gd name="T51" fmla="*/ 1124 h 1519"/>
                <a:gd name="T52" fmla="*/ 3 w 1369"/>
                <a:gd name="T53" fmla="*/ 1090 h 1519"/>
                <a:gd name="T54" fmla="*/ 0 w 1369"/>
                <a:gd name="T55" fmla="*/ 1054 h 1519"/>
                <a:gd name="T56" fmla="*/ 0 w 1369"/>
                <a:gd name="T57" fmla="*/ 465 h 1519"/>
                <a:gd name="T58" fmla="*/ 3 w 1369"/>
                <a:gd name="T59" fmla="*/ 429 h 1519"/>
                <a:gd name="T60" fmla="*/ 15 w 1369"/>
                <a:gd name="T61" fmla="*/ 395 h 1519"/>
                <a:gd name="T62" fmla="*/ 32 w 1369"/>
                <a:gd name="T63" fmla="*/ 364 h 1519"/>
                <a:gd name="T64" fmla="*/ 56 w 1369"/>
                <a:gd name="T65" fmla="*/ 339 h 1519"/>
                <a:gd name="T66" fmla="*/ 85 w 1369"/>
                <a:gd name="T67" fmla="*/ 318 h 1519"/>
                <a:gd name="T68" fmla="*/ 599 w 1369"/>
                <a:gd name="T69" fmla="*/ 21 h 1519"/>
                <a:gd name="T70" fmla="*/ 632 w 1369"/>
                <a:gd name="T71" fmla="*/ 7 h 1519"/>
                <a:gd name="T72" fmla="*/ 668 w 1369"/>
                <a:gd name="T73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9" h="1519">
                  <a:moveTo>
                    <a:pt x="668" y="0"/>
                  </a:moveTo>
                  <a:lnTo>
                    <a:pt x="702" y="0"/>
                  </a:lnTo>
                  <a:lnTo>
                    <a:pt x="736" y="7"/>
                  </a:lnTo>
                  <a:lnTo>
                    <a:pt x="768" y="21"/>
                  </a:lnTo>
                  <a:lnTo>
                    <a:pt x="1284" y="318"/>
                  </a:lnTo>
                  <a:lnTo>
                    <a:pt x="1313" y="339"/>
                  </a:lnTo>
                  <a:lnTo>
                    <a:pt x="1337" y="364"/>
                  </a:lnTo>
                  <a:lnTo>
                    <a:pt x="1354" y="395"/>
                  </a:lnTo>
                  <a:lnTo>
                    <a:pt x="1364" y="429"/>
                  </a:lnTo>
                  <a:lnTo>
                    <a:pt x="1369" y="465"/>
                  </a:lnTo>
                  <a:lnTo>
                    <a:pt x="1369" y="1054"/>
                  </a:lnTo>
                  <a:lnTo>
                    <a:pt x="1364" y="1090"/>
                  </a:lnTo>
                  <a:lnTo>
                    <a:pt x="1354" y="1124"/>
                  </a:lnTo>
                  <a:lnTo>
                    <a:pt x="1337" y="1154"/>
                  </a:lnTo>
                  <a:lnTo>
                    <a:pt x="1313" y="1181"/>
                  </a:lnTo>
                  <a:lnTo>
                    <a:pt x="1284" y="1201"/>
                  </a:lnTo>
                  <a:lnTo>
                    <a:pt x="768" y="1497"/>
                  </a:lnTo>
                  <a:lnTo>
                    <a:pt x="736" y="1512"/>
                  </a:lnTo>
                  <a:lnTo>
                    <a:pt x="702" y="1519"/>
                  </a:lnTo>
                  <a:lnTo>
                    <a:pt x="668" y="1519"/>
                  </a:lnTo>
                  <a:lnTo>
                    <a:pt x="632" y="1512"/>
                  </a:lnTo>
                  <a:lnTo>
                    <a:pt x="599" y="1497"/>
                  </a:lnTo>
                  <a:lnTo>
                    <a:pt x="85" y="1201"/>
                  </a:lnTo>
                  <a:lnTo>
                    <a:pt x="56" y="1181"/>
                  </a:lnTo>
                  <a:lnTo>
                    <a:pt x="32" y="1154"/>
                  </a:lnTo>
                  <a:lnTo>
                    <a:pt x="15" y="1124"/>
                  </a:lnTo>
                  <a:lnTo>
                    <a:pt x="3" y="1090"/>
                  </a:lnTo>
                  <a:lnTo>
                    <a:pt x="0" y="1054"/>
                  </a:lnTo>
                  <a:lnTo>
                    <a:pt x="0" y="465"/>
                  </a:lnTo>
                  <a:lnTo>
                    <a:pt x="3" y="429"/>
                  </a:lnTo>
                  <a:lnTo>
                    <a:pt x="15" y="395"/>
                  </a:lnTo>
                  <a:lnTo>
                    <a:pt x="32" y="364"/>
                  </a:lnTo>
                  <a:lnTo>
                    <a:pt x="56" y="339"/>
                  </a:lnTo>
                  <a:lnTo>
                    <a:pt x="85" y="318"/>
                  </a:lnTo>
                  <a:lnTo>
                    <a:pt x="599" y="21"/>
                  </a:lnTo>
                  <a:lnTo>
                    <a:pt x="632" y="7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endParaRPr lang="ru-RU" i="1" u="sng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49" name="íṣļiḓè"/>
            <p:cNvSpPr/>
            <p:nvPr/>
          </p:nvSpPr>
          <p:spPr>
            <a:xfrm>
              <a:off x="1765403" y="1865079"/>
              <a:ext cx="347468" cy="292548"/>
            </a:xfrm>
            <a:custGeom>
              <a:avLst/>
              <a:gdLst>
                <a:gd name="connsiteX0" fmla="*/ 54158 w 604539"/>
                <a:gd name="connsiteY0" fmla="*/ 287695 h 508988"/>
                <a:gd name="connsiteX1" fmla="*/ 242194 w 604539"/>
                <a:gd name="connsiteY1" fmla="*/ 287695 h 508988"/>
                <a:gd name="connsiteX2" fmla="*/ 264990 w 604539"/>
                <a:gd name="connsiteY2" fmla="*/ 306729 h 508988"/>
                <a:gd name="connsiteX3" fmla="*/ 295264 w 604539"/>
                <a:gd name="connsiteY3" fmla="*/ 478149 h 508988"/>
                <a:gd name="connsiteX4" fmla="*/ 296591 w 604539"/>
                <a:gd name="connsiteY4" fmla="*/ 485739 h 508988"/>
                <a:gd name="connsiteX5" fmla="*/ 273433 w 604539"/>
                <a:gd name="connsiteY5" fmla="*/ 508988 h 508988"/>
                <a:gd name="connsiteX6" fmla="*/ 273071 w 604539"/>
                <a:gd name="connsiteY6" fmla="*/ 508988 h 508988"/>
                <a:gd name="connsiteX7" fmla="*/ 23160 w 604539"/>
                <a:gd name="connsiteY7" fmla="*/ 508988 h 508988"/>
                <a:gd name="connsiteX8" fmla="*/ 5430 w 604539"/>
                <a:gd name="connsiteY8" fmla="*/ 500676 h 508988"/>
                <a:gd name="connsiteX9" fmla="*/ 364 w 604539"/>
                <a:gd name="connsiteY9" fmla="*/ 481763 h 508988"/>
                <a:gd name="connsiteX10" fmla="*/ 31241 w 604539"/>
                <a:gd name="connsiteY10" fmla="*/ 306729 h 508988"/>
                <a:gd name="connsiteX11" fmla="*/ 54158 w 604539"/>
                <a:gd name="connsiteY11" fmla="*/ 287695 h 508988"/>
                <a:gd name="connsiteX12" fmla="*/ 362106 w 604539"/>
                <a:gd name="connsiteY12" fmla="*/ 287554 h 508988"/>
                <a:gd name="connsiteX13" fmla="*/ 550142 w 604539"/>
                <a:gd name="connsiteY13" fmla="*/ 287554 h 508988"/>
                <a:gd name="connsiteX14" fmla="*/ 572938 w 604539"/>
                <a:gd name="connsiteY14" fmla="*/ 306710 h 508988"/>
                <a:gd name="connsiteX15" fmla="*/ 603212 w 604539"/>
                <a:gd name="connsiteY15" fmla="*/ 478147 h 508988"/>
                <a:gd name="connsiteX16" fmla="*/ 604539 w 604539"/>
                <a:gd name="connsiteY16" fmla="*/ 485736 h 508988"/>
                <a:gd name="connsiteX17" fmla="*/ 581381 w 604539"/>
                <a:gd name="connsiteY17" fmla="*/ 508988 h 508988"/>
                <a:gd name="connsiteX18" fmla="*/ 581019 w 604539"/>
                <a:gd name="connsiteY18" fmla="*/ 508988 h 508988"/>
                <a:gd name="connsiteX19" fmla="*/ 331108 w 604539"/>
                <a:gd name="connsiteY19" fmla="*/ 508988 h 508988"/>
                <a:gd name="connsiteX20" fmla="*/ 313378 w 604539"/>
                <a:gd name="connsiteY20" fmla="*/ 500675 h 508988"/>
                <a:gd name="connsiteX21" fmla="*/ 308312 w 604539"/>
                <a:gd name="connsiteY21" fmla="*/ 481761 h 508988"/>
                <a:gd name="connsiteX22" fmla="*/ 339189 w 604539"/>
                <a:gd name="connsiteY22" fmla="*/ 306710 h 508988"/>
                <a:gd name="connsiteX23" fmla="*/ 362106 w 604539"/>
                <a:gd name="connsiteY23" fmla="*/ 287554 h 508988"/>
                <a:gd name="connsiteX24" fmla="*/ 208081 w 604539"/>
                <a:gd name="connsiteY24" fmla="*/ 54053 h 508988"/>
                <a:gd name="connsiteX25" fmla="*/ 396118 w 604539"/>
                <a:gd name="connsiteY25" fmla="*/ 54053 h 508988"/>
                <a:gd name="connsiteX26" fmla="*/ 419034 w 604539"/>
                <a:gd name="connsiteY26" fmla="*/ 73201 h 508988"/>
                <a:gd name="connsiteX27" fmla="*/ 449308 w 604539"/>
                <a:gd name="connsiteY27" fmla="*/ 244446 h 508988"/>
                <a:gd name="connsiteX28" fmla="*/ 450635 w 604539"/>
                <a:gd name="connsiteY28" fmla="*/ 252154 h 508988"/>
                <a:gd name="connsiteX29" fmla="*/ 427357 w 604539"/>
                <a:gd name="connsiteY29" fmla="*/ 275275 h 508988"/>
                <a:gd name="connsiteX30" fmla="*/ 427115 w 604539"/>
                <a:gd name="connsiteY30" fmla="*/ 275275 h 508988"/>
                <a:gd name="connsiteX31" fmla="*/ 177204 w 604539"/>
                <a:gd name="connsiteY31" fmla="*/ 275275 h 508988"/>
                <a:gd name="connsiteX32" fmla="*/ 159353 w 604539"/>
                <a:gd name="connsiteY32" fmla="*/ 266966 h 508988"/>
                <a:gd name="connsiteX33" fmla="*/ 154288 w 604539"/>
                <a:gd name="connsiteY33" fmla="*/ 248059 h 508988"/>
                <a:gd name="connsiteX34" fmla="*/ 185285 w 604539"/>
                <a:gd name="connsiteY34" fmla="*/ 73201 h 508988"/>
                <a:gd name="connsiteX35" fmla="*/ 208081 w 604539"/>
                <a:gd name="connsiteY35" fmla="*/ 54053 h 508988"/>
                <a:gd name="connsiteX36" fmla="*/ 518273 w 604539"/>
                <a:gd name="connsiteY36" fmla="*/ 0 h 508988"/>
                <a:gd name="connsiteX37" fmla="*/ 541548 w 604539"/>
                <a:gd name="connsiteY37" fmla="*/ 23244 h 508988"/>
                <a:gd name="connsiteX38" fmla="*/ 541548 w 604539"/>
                <a:gd name="connsiteY38" fmla="*/ 54075 h 508988"/>
                <a:gd name="connsiteX39" fmla="*/ 572422 w 604539"/>
                <a:gd name="connsiteY39" fmla="*/ 54075 h 508988"/>
                <a:gd name="connsiteX40" fmla="*/ 595577 w 604539"/>
                <a:gd name="connsiteY40" fmla="*/ 77199 h 508988"/>
                <a:gd name="connsiteX41" fmla="*/ 572422 w 604539"/>
                <a:gd name="connsiteY41" fmla="*/ 100322 h 508988"/>
                <a:gd name="connsiteX42" fmla="*/ 541548 w 604539"/>
                <a:gd name="connsiteY42" fmla="*/ 100322 h 508988"/>
                <a:gd name="connsiteX43" fmla="*/ 541548 w 604539"/>
                <a:gd name="connsiteY43" fmla="*/ 131274 h 508988"/>
                <a:gd name="connsiteX44" fmla="*/ 518273 w 604539"/>
                <a:gd name="connsiteY44" fmla="*/ 154397 h 508988"/>
                <a:gd name="connsiteX45" fmla="*/ 495117 w 604539"/>
                <a:gd name="connsiteY45" fmla="*/ 131274 h 508988"/>
                <a:gd name="connsiteX46" fmla="*/ 495117 w 604539"/>
                <a:gd name="connsiteY46" fmla="*/ 100322 h 508988"/>
                <a:gd name="connsiteX47" fmla="*/ 464244 w 604539"/>
                <a:gd name="connsiteY47" fmla="*/ 100322 h 508988"/>
                <a:gd name="connsiteX48" fmla="*/ 440968 w 604539"/>
                <a:gd name="connsiteY48" fmla="*/ 77199 h 508988"/>
                <a:gd name="connsiteX49" fmla="*/ 464244 w 604539"/>
                <a:gd name="connsiteY49" fmla="*/ 54075 h 508988"/>
                <a:gd name="connsiteX50" fmla="*/ 495117 w 604539"/>
                <a:gd name="connsiteY50" fmla="*/ 54075 h 508988"/>
                <a:gd name="connsiteX51" fmla="*/ 495117 w 604539"/>
                <a:gd name="connsiteY51" fmla="*/ 23244 h 508988"/>
                <a:gd name="connsiteX52" fmla="*/ 518273 w 604539"/>
                <a:gd name="connsiteY52" fmla="*/ 0 h 50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04539" h="508988">
                  <a:moveTo>
                    <a:pt x="54158" y="287695"/>
                  </a:moveTo>
                  <a:lnTo>
                    <a:pt x="242194" y="287695"/>
                  </a:lnTo>
                  <a:cubicBezTo>
                    <a:pt x="253411" y="287695"/>
                    <a:pt x="263060" y="295766"/>
                    <a:pt x="264990" y="306729"/>
                  </a:cubicBezTo>
                  <a:lnTo>
                    <a:pt x="295264" y="478149"/>
                  </a:lnTo>
                  <a:cubicBezTo>
                    <a:pt x="296109" y="480559"/>
                    <a:pt x="296591" y="483088"/>
                    <a:pt x="296591" y="485739"/>
                  </a:cubicBezTo>
                  <a:cubicBezTo>
                    <a:pt x="296591" y="498628"/>
                    <a:pt x="286218" y="508988"/>
                    <a:pt x="273433" y="508988"/>
                  </a:cubicBezTo>
                  <a:lnTo>
                    <a:pt x="273071" y="508988"/>
                  </a:lnTo>
                  <a:lnTo>
                    <a:pt x="23160" y="508988"/>
                  </a:lnTo>
                  <a:cubicBezTo>
                    <a:pt x="16285" y="508988"/>
                    <a:pt x="9772" y="505977"/>
                    <a:pt x="5430" y="500676"/>
                  </a:cubicBezTo>
                  <a:cubicBezTo>
                    <a:pt x="967" y="495496"/>
                    <a:pt x="-842" y="488509"/>
                    <a:pt x="364" y="481763"/>
                  </a:cubicBezTo>
                  <a:lnTo>
                    <a:pt x="31241" y="306729"/>
                  </a:lnTo>
                  <a:cubicBezTo>
                    <a:pt x="33171" y="295766"/>
                    <a:pt x="42820" y="287695"/>
                    <a:pt x="54158" y="287695"/>
                  </a:cubicBezTo>
                  <a:close/>
                  <a:moveTo>
                    <a:pt x="362106" y="287554"/>
                  </a:moveTo>
                  <a:lnTo>
                    <a:pt x="550142" y="287554"/>
                  </a:lnTo>
                  <a:cubicBezTo>
                    <a:pt x="561359" y="287554"/>
                    <a:pt x="571008" y="295747"/>
                    <a:pt x="572938" y="306710"/>
                  </a:cubicBezTo>
                  <a:lnTo>
                    <a:pt x="603212" y="478147"/>
                  </a:lnTo>
                  <a:cubicBezTo>
                    <a:pt x="604057" y="480556"/>
                    <a:pt x="604539" y="483086"/>
                    <a:pt x="604539" y="485736"/>
                  </a:cubicBezTo>
                  <a:cubicBezTo>
                    <a:pt x="604539" y="498627"/>
                    <a:pt x="594166" y="508988"/>
                    <a:pt x="581381" y="508988"/>
                  </a:cubicBezTo>
                  <a:lnTo>
                    <a:pt x="581019" y="508988"/>
                  </a:lnTo>
                  <a:lnTo>
                    <a:pt x="331108" y="508988"/>
                  </a:lnTo>
                  <a:cubicBezTo>
                    <a:pt x="324233" y="508988"/>
                    <a:pt x="317720" y="505976"/>
                    <a:pt x="313378" y="500675"/>
                  </a:cubicBezTo>
                  <a:cubicBezTo>
                    <a:pt x="308915" y="495495"/>
                    <a:pt x="307106" y="488507"/>
                    <a:pt x="308312" y="481761"/>
                  </a:cubicBezTo>
                  <a:lnTo>
                    <a:pt x="339189" y="306710"/>
                  </a:lnTo>
                  <a:cubicBezTo>
                    <a:pt x="341119" y="295747"/>
                    <a:pt x="350768" y="287554"/>
                    <a:pt x="362106" y="287554"/>
                  </a:cubicBezTo>
                  <a:close/>
                  <a:moveTo>
                    <a:pt x="208081" y="54053"/>
                  </a:moveTo>
                  <a:lnTo>
                    <a:pt x="396118" y="54053"/>
                  </a:lnTo>
                  <a:cubicBezTo>
                    <a:pt x="407455" y="54053"/>
                    <a:pt x="417104" y="62122"/>
                    <a:pt x="419034" y="73201"/>
                  </a:cubicBezTo>
                  <a:lnTo>
                    <a:pt x="449308" y="244446"/>
                  </a:lnTo>
                  <a:cubicBezTo>
                    <a:pt x="450153" y="246855"/>
                    <a:pt x="450635" y="249504"/>
                    <a:pt x="450635" y="252154"/>
                  </a:cubicBezTo>
                  <a:cubicBezTo>
                    <a:pt x="450635" y="264919"/>
                    <a:pt x="440262" y="275275"/>
                    <a:pt x="427357" y="275275"/>
                  </a:cubicBezTo>
                  <a:lnTo>
                    <a:pt x="427115" y="275275"/>
                  </a:lnTo>
                  <a:lnTo>
                    <a:pt x="177204" y="275275"/>
                  </a:lnTo>
                  <a:cubicBezTo>
                    <a:pt x="170329" y="275275"/>
                    <a:pt x="163816" y="272265"/>
                    <a:pt x="159353" y="266966"/>
                  </a:cubicBezTo>
                  <a:cubicBezTo>
                    <a:pt x="155011" y="261788"/>
                    <a:pt x="153202" y="254803"/>
                    <a:pt x="154288" y="248059"/>
                  </a:cubicBezTo>
                  <a:lnTo>
                    <a:pt x="185285" y="73201"/>
                  </a:lnTo>
                  <a:cubicBezTo>
                    <a:pt x="187215" y="62122"/>
                    <a:pt x="196864" y="54053"/>
                    <a:pt x="208081" y="54053"/>
                  </a:cubicBezTo>
                  <a:close/>
                  <a:moveTo>
                    <a:pt x="518273" y="0"/>
                  </a:moveTo>
                  <a:cubicBezTo>
                    <a:pt x="531177" y="0"/>
                    <a:pt x="541548" y="10358"/>
                    <a:pt x="541548" y="23244"/>
                  </a:cubicBezTo>
                  <a:lnTo>
                    <a:pt x="541548" y="54075"/>
                  </a:lnTo>
                  <a:lnTo>
                    <a:pt x="572422" y="54075"/>
                  </a:lnTo>
                  <a:cubicBezTo>
                    <a:pt x="585205" y="54075"/>
                    <a:pt x="595577" y="64433"/>
                    <a:pt x="595577" y="77199"/>
                  </a:cubicBezTo>
                  <a:cubicBezTo>
                    <a:pt x="595577" y="89965"/>
                    <a:pt x="585205" y="100322"/>
                    <a:pt x="572422" y="100322"/>
                  </a:cubicBezTo>
                  <a:lnTo>
                    <a:pt x="541548" y="100322"/>
                  </a:lnTo>
                  <a:lnTo>
                    <a:pt x="541548" y="131274"/>
                  </a:lnTo>
                  <a:cubicBezTo>
                    <a:pt x="541548" y="144040"/>
                    <a:pt x="531177" y="154397"/>
                    <a:pt x="518273" y="154397"/>
                  </a:cubicBezTo>
                  <a:cubicBezTo>
                    <a:pt x="505489" y="154397"/>
                    <a:pt x="495117" y="144040"/>
                    <a:pt x="495117" y="131274"/>
                  </a:cubicBezTo>
                  <a:lnTo>
                    <a:pt x="495117" y="100322"/>
                  </a:lnTo>
                  <a:lnTo>
                    <a:pt x="464244" y="100322"/>
                  </a:lnTo>
                  <a:cubicBezTo>
                    <a:pt x="451340" y="100322"/>
                    <a:pt x="440968" y="89965"/>
                    <a:pt x="440968" y="77199"/>
                  </a:cubicBezTo>
                  <a:cubicBezTo>
                    <a:pt x="440968" y="64433"/>
                    <a:pt x="451340" y="54075"/>
                    <a:pt x="464244" y="54075"/>
                  </a:cubicBezTo>
                  <a:lnTo>
                    <a:pt x="495117" y="54075"/>
                  </a:lnTo>
                  <a:lnTo>
                    <a:pt x="495117" y="23244"/>
                  </a:lnTo>
                  <a:cubicBezTo>
                    <a:pt x="495117" y="10358"/>
                    <a:pt x="505489" y="0"/>
                    <a:pt x="518273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b="1" i="1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50" name="iṧḷiḑe"/>
          <p:cNvSpPr txBox="1"/>
          <p:nvPr/>
        </p:nvSpPr>
        <p:spPr>
          <a:xfrm>
            <a:off x="483628" y="3069219"/>
            <a:ext cx="1828978" cy="140106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latin typeface="+mn-ea"/>
              </a:rPr>
              <a:t>在数据库中合理地使用索引可以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提高查询数据的速度</a:t>
            </a:r>
            <a:r>
              <a:rPr lang="zh-CN" altLang="en-US" dirty="0">
                <a:latin typeface="+mn-ea"/>
              </a:rPr>
              <a:t>。</a:t>
            </a:r>
            <a:endParaRPr lang="zh-CN" altLang="en-US" dirty="0">
              <a:latin typeface="+mn-ea"/>
            </a:endParaRPr>
          </a:p>
        </p:txBody>
      </p:sp>
      <p:grpSp>
        <p:nvGrpSpPr>
          <p:cNvPr id="51" name="ïŝľïḍe"/>
          <p:cNvGrpSpPr/>
          <p:nvPr/>
        </p:nvGrpSpPr>
        <p:grpSpPr>
          <a:xfrm>
            <a:off x="1362117" y="2362807"/>
            <a:ext cx="72000" cy="527678"/>
            <a:chOff x="1903137" y="2482831"/>
            <a:chExt cx="72000" cy="527678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1939137" y="2482831"/>
              <a:ext cx="0" cy="455678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íŝḷiḋê"/>
            <p:cNvSpPr/>
            <p:nvPr/>
          </p:nvSpPr>
          <p:spPr>
            <a:xfrm>
              <a:off x="1903137" y="2938509"/>
              <a:ext cx="72000" cy="72000"/>
            </a:xfrm>
            <a:prstGeom prst="ellipse">
              <a:avLst/>
            </a:prstGeom>
            <a:solidFill>
              <a:schemeClr val="accent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 b="1" i="1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54" name="islïḑe"/>
          <p:cNvGrpSpPr/>
          <p:nvPr/>
        </p:nvGrpSpPr>
        <p:grpSpPr>
          <a:xfrm>
            <a:off x="3048453" y="1419851"/>
            <a:ext cx="849842" cy="942956"/>
            <a:chOff x="3589473" y="1539875"/>
            <a:chExt cx="849842" cy="942956"/>
          </a:xfrm>
        </p:grpSpPr>
        <p:sp>
          <p:nvSpPr>
            <p:cNvPr id="55" name="ïṧlïḓe"/>
            <p:cNvSpPr/>
            <p:nvPr/>
          </p:nvSpPr>
          <p:spPr bwMode="auto">
            <a:xfrm>
              <a:off x="3589473" y="1539875"/>
              <a:ext cx="849842" cy="942956"/>
            </a:xfrm>
            <a:custGeom>
              <a:avLst/>
              <a:gdLst>
                <a:gd name="T0" fmla="*/ 668 w 1369"/>
                <a:gd name="T1" fmla="*/ 0 h 1519"/>
                <a:gd name="T2" fmla="*/ 702 w 1369"/>
                <a:gd name="T3" fmla="*/ 0 h 1519"/>
                <a:gd name="T4" fmla="*/ 736 w 1369"/>
                <a:gd name="T5" fmla="*/ 7 h 1519"/>
                <a:gd name="T6" fmla="*/ 768 w 1369"/>
                <a:gd name="T7" fmla="*/ 21 h 1519"/>
                <a:gd name="T8" fmla="*/ 1284 w 1369"/>
                <a:gd name="T9" fmla="*/ 318 h 1519"/>
                <a:gd name="T10" fmla="*/ 1313 w 1369"/>
                <a:gd name="T11" fmla="*/ 339 h 1519"/>
                <a:gd name="T12" fmla="*/ 1337 w 1369"/>
                <a:gd name="T13" fmla="*/ 364 h 1519"/>
                <a:gd name="T14" fmla="*/ 1354 w 1369"/>
                <a:gd name="T15" fmla="*/ 395 h 1519"/>
                <a:gd name="T16" fmla="*/ 1364 w 1369"/>
                <a:gd name="T17" fmla="*/ 429 h 1519"/>
                <a:gd name="T18" fmla="*/ 1369 w 1369"/>
                <a:gd name="T19" fmla="*/ 465 h 1519"/>
                <a:gd name="T20" fmla="*/ 1369 w 1369"/>
                <a:gd name="T21" fmla="*/ 1054 h 1519"/>
                <a:gd name="T22" fmla="*/ 1364 w 1369"/>
                <a:gd name="T23" fmla="*/ 1090 h 1519"/>
                <a:gd name="T24" fmla="*/ 1354 w 1369"/>
                <a:gd name="T25" fmla="*/ 1124 h 1519"/>
                <a:gd name="T26" fmla="*/ 1337 w 1369"/>
                <a:gd name="T27" fmla="*/ 1154 h 1519"/>
                <a:gd name="T28" fmla="*/ 1313 w 1369"/>
                <a:gd name="T29" fmla="*/ 1181 h 1519"/>
                <a:gd name="T30" fmla="*/ 1284 w 1369"/>
                <a:gd name="T31" fmla="*/ 1201 h 1519"/>
                <a:gd name="T32" fmla="*/ 768 w 1369"/>
                <a:gd name="T33" fmla="*/ 1497 h 1519"/>
                <a:gd name="T34" fmla="*/ 736 w 1369"/>
                <a:gd name="T35" fmla="*/ 1512 h 1519"/>
                <a:gd name="T36" fmla="*/ 702 w 1369"/>
                <a:gd name="T37" fmla="*/ 1519 h 1519"/>
                <a:gd name="T38" fmla="*/ 668 w 1369"/>
                <a:gd name="T39" fmla="*/ 1519 h 1519"/>
                <a:gd name="T40" fmla="*/ 632 w 1369"/>
                <a:gd name="T41" fmla="*/ 1512 h 1519"/>
                <a:gd name="T42" fmla="*/ 599 w 1369"/>
                <a:gd name="T43" fmla="*/ 1497 h 1519"/>
                <a:gd name="T44" fmla="*/ 85 w 1369"/>
                <a:gd name="T45" fmla="*/ 1201 h 1519"/>
                <a:gd name="T46" fmla="*/ 56 w 1369"/>
                <a:gd name="T47" fmla="*/ 1181 h 1519"/>
                <a:gd name="T48" fmla="*/ 32 w 1369"/>
                <a:gd name="T49" fmla="*/ 1154 h 1519"/>
                <a:gd name="T50" fmla="*/ 15 w 1369"/>
                <a:gd name="T51" fmla="*/ 1124 h 1519"/>
                <a:gd name="T52" fmla="*/ 3 w 1369"/>
                <a:gd name="T53" fmla="*/ 1090 h 1519"/>
                <a:gd name="T54" fmla="*/ 0 w 1369"/>
                <a:gd name="T55" fmla="*/ 1054 h 1519"/>
                <a:gd name="T56" fmla="*/ 0 w 1369"/>
                <a:gd name="T57" fmla="*/ 465 h 1519"/>
                <a:gd name="T58" fmla="*/ 3 w 1369"/>
                <a:gd name="T59" fmla="*/ 429 h 1519"/>
                <a:gd name="T60" fmla="*/ 15 w 1369"/>
                <a:gd name="T61" fmla="*/ 395 h 1519"/>
                <a:gd name="T62" fmla="*/ 32 w 1369"/>
                <a:gd name="T63" fmla="*/ 364 h 1519"/>
                <a:gd name="T64" fmla="*/ 56 w 1369"/>
                <a:gd name="T65" fmla="*/ 339 h 1519"/>
                <a:gd name="T66" fmla="*/ 85 w 1369"/>
                <a:gd name="T67" fmla="*/ 318 h 1519"/>
                <a:gd name="T68" fmla="*/ 599 w 1369"/>
                <a:gd name="T69" fmla="*/ 21 h 1519"/>
                <a:gd name="T70" fmla="*/ 632 w 1369"/>
                <a:gd name="T71" fmla="*/ 7 h 1519"/>
                <a:gd name="T72" fmla="*/ 668 w 1369"/>
                <a:gd name="T73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9" h="1519">
                  <a:moveTo>
                    <a:pt x="668" y="0"/>
                  </a:moveTo>
                  <a:lnTo>
                    <a:pt x="702" y="0"/>
                  </a:lnTo>
                  <a:lnTo>
                    <a:pt x="736" y="7"/>
                  </a:lnTo>
                  <a:lnTo>
                    <a:pt x="768" y="21"/>
                  </a:lnTo>
                  <a:lnTo>
                    <a:pt x="1284" y="318"/>
                  </a:lnTo>
                  <a:lnTo>
                    <a:pt x="1313" y="339"/>
                  </a:lnTo>
                  <a:lnTo>
                    <a:pt x="1337" y="364"/>
                  </a:lnTo>
                  <a:lnTo>
                    <a:pt x="1354" y="395"/>
                  </a:lnTo>
                  <a:lnTo>
                    <a:pt x="1364" y="429"/>
                  </a:lnTo>
                  <a:lnTo>
                    <a:pt x="1369" y="465"/>
                  </a:lnTo>
                  <a:lnTo>
                    <a:pt x="1369" y="1054"/>
                  </a:lnTo>
                  <a:lnTo>
                    <a:pt x="1364" y="1090"/>
                  </a:lnTo>
                  <a:lnTo>
                    <a:pt x="1354" y="1124"/>
                  </a:lnTo>
                  <a:lnTo>
                    <a:pt x="1337" y="1154"/>
                  </a:lnTo>
                  <a:lnTo>
                    <a:pt x="1313" y="1181"/>
                  </a:lnTo>
                  <a:lnTo>
                    <a:pt x="1284" y="1201"/>
                  </a:lnTo>
                  <a:lnTo>
                    <a:pt x="768" y="1497"/>
                  </a:lnTo>
                  <a:lnTo>
                    <a:pt x="736" y="1512"/>
                  </a:lnTo>
                  <a:lnTo>
                    <a:pt x="702" y="1519"/>
                  </a:lnTo>
                  <a:lnTo>
                    <a:pt x="668" y="1519"/>
                  </a:lnTo>
                  <a:lnTo>
                    <a:pt x="632" y="1512"/>
                  </a:lnTo>
                  <a:lnTo>
                    <a:pt x="599" y="1497"/>
                  </a:lnTo>
                  <a:lnTo>
                    <a:pt x="85" y="1201"/>
                  </a:lnTo>
                  <a:lnTo>
                    <a:pt x="56" y="1181"/>
                  </a:lnTo>
                  <a:lnTo>
                    <a:pt x="32" y="1154"/>
                  </a:lnTo>
                  <a:lnTo>
                    <a:pt x="15" y="1124"/>
                  </a:lnTo>
                  <a:lnTo>
                    <a:pt x="3" y="1090"/>
                  </a:lnTo>
                  <a:lnTo>
                    <a:pt x="0" y="1054"/>
                  </a:lnTo>
                  <a:lnTo>
                    <a:pt x="0" y="465"/>
                  </a:lnTo>
                  <a:lnTo>
                    <a:pt x="3" y="429"/>
                  </a:lnTo>
                  <a:lnTo>
                    <a:pt x="15" y="395"/>
                  </a:lnTo>
                  <a:lnTo>
                    <a:pt x="32" y="364"/>
                  </a:lnTo>
                  <a:lnTo>
                    <a:pt x="56" y="339"/>
                  </a:lnTo>
                  <a:lnTo>
                    <a:pt x="85" y="318"/>
                  </a:lnTo>
                  <a:lnTo>
                    <a:pt x="599" y="21"/>
                  </a:lnTo>
                  <a:lnTo>
                    <a:pt x="632" y="7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endParaRPr lang="ru-RU" i="1" u="sng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56" name="íṧľïde"/>
            <p:cNvSpPr/>
            <p:nvPr/>
          </p:nvSpPr>
          <p:spPr>
            <a:xfrm>
              <a:off x="3840660" y="1858244"/>
              <a:ext cx="347468" cy="306219"/>
            </a:xfrm>
            <a:custGeom>
              <a:avLst/>
              <a:gdLst>
                <a:gd name="T0" fmla="*/ 2472 w 2641"/>
                <a:gd name="T1" fmla="*/ 1969 h 2331"/>
                <a:gd name="T2" fmla="*/ 2472 w 2641"/>
                <a:gd name="T3" fmla="*/ 1969 h 2331"/>
                <a:gd name="T4" fmla="*/ 2426 w 2641"/>
                <a:gd name="T5" fmla="*/ 2194 h 2331"/>
                <a:gd name="T6" fmla="*/ 2258 w 2641"/>
                <a:gd name="T7" fmla="*/ 2331 h 2331"/>
                <a:gd name="T8" fmla="*/ 269 w 2641"/>
                <a:gd name="T9" fmla="*/ 2331 h 2331"/>
                <a:gd name="T10" fmla="*/ 101 w 2641"/>
                <a:gd name="T11" fmla="*/ 2126 h 2331"/>
                <a:gd name="T12" fmla="*/ 293 w 2641"/>
                <a:gd name="T13" fmla="*/ 1188 h 2331"/>
                <a:gd name="T14" fmla="*/ 414 w 2641"/>
                <a:gd name="T15" fmla="*/ 1052 h 2331"/>
                <a:gd name="T16" fmla="*/ 414 w 2641"/>
                <a:gd name="T17" fmla="*/ 1052 h 2331"/>
                <a:gd name="T18" fmla="*/ 428 w 2641"/>
                <a:gd name="T19" fmla="*/ 1049 h 2331"/>
                <a:gd name="T20" fmla="*/ 428 w 2641"/>
                <a:gd name="T21" fmla="*/ 1048 h 2331"/>
                <a:gd name="T22" fmla="*/ 441 w 2641"/>
                <a:gd name="T23" fmla="*/ 1046 h 2331"/>
                <a:gd name="T24" fmla="*/ 445 w 2641"/>
                <a:gd name="T25" fmla="*/ 1045 h 2331"/>
                <a:gd name="T26" fmla="*/ 455 w 2641"/>
                <a:gd name="T27" fmla="*/ 1044 h 2331"/>
                <a:gd name="T28" fmla="*/ 470 w 2641"/>
                <a:gd name="T29" fmla="*/ 1044 h 2331"/>
                <a:gd name="T30" fmla="*/ 548 w 2641"/>
                <a:gd name="T31" fmla="*/ 1044 h 2331"/>
                <a:gd name="T32" fmla="*/ 2118 w 2641"/>
                <a:gd name="T33" fmla="*/ 1044 h 2331"/>
                <a:gd name="T34" fmla="*/ 2251 w 2641"/>
                <a:gd name="T35" fmla="*/ 1044 h 2331"/>
                <a:gd name="T36" fmla="*/ 2472 w 2641"/>
                <a:gd name="T37" fmla="*/ 1044 h 2331"/>
                <a:gd name="T38" fmla="*/ 2555 w 2641"/>
                <a:gd name="T39" fmla="*/ 1044 h 2331"/>
                <a:gd name="T40" fmla="*/ 2615 w 2641"/>
                <a:gd name="T41" fmla="*/ 1068 h 2331"/>
                <a:gd name="T42" fmla="*/ 2641 w 2641"/>
                <a:gd name="T43" fmla="*/ 1127 h 2331"/>
                <a:gd name="T44" fmla="*/ 2639 w 2641"/>
                <a:gd name="T45" fmla="*/ 1147 h 2331"/>
                <a:gd name="T46" fmla="*/ 2472 w 2641"/>
                <a:gd name="T47" fmla="*/ 1969 h 2331"/>
                <a:gd name="T48" fmla="*/ 2471 w 2641"/>
                <a:gd name="T49" fmla="*/ 910 h 2331"/>
                <a:gd name="T50" fmla="*/ 2320 w 2641"/>
                <a:gd name="T51" fmla="*/ 774 h 2331"/>
                <a:gd name="T52" fmla="*/ 2251 w 2641"/>
                <a:gd name="T53" fmla="*/ 774 h 2331"/>
                <a:gd name="T54" fmla="*/ 2251 w 2641"/>
                <a:gd name="T55" fmla="*/ 910 h 2331"/>
                <a:gd name="T56" fmla="*/ 2471 w 2641"/>
                <a:gd name="T57" fmla="*/ 910 h 2331"/>
                <a:gd name="T58" fmla="*/ 162 w 2641"/>
                <a:gd name="T59" fmla="*/ 1162 h 2331"/>
                <a:gd name="T60" fmla="*/ 414 w 2641"/>
                <a:gd name="T61" fmla="*/ 915 h 2331"/>
                <a:gd name="T62" fmla="*/ 414 w 2641"/>
                <a:gd name="T63" fmla="*/ 548 h 2331"/>
                <a:gd name="T64" fmla="*/ 178 w 2641"/>
                <a:gd name="T65" fmla="*/ 548 h 2331"/>
                <a:gd name="T66" fmla="*/ 0 w 2641"/>
                <a:gd name="T67" fmla="*/ 726 h 2331"/>
                <a:gd name="T68" fmla="*/ 0 w 2641"/>
                <a:gd name="T69" fmla="*/ 1955 h 2331"/>
                <a:gd name="T70" fmla="*/ 162 w 2641"/>
                <a:gd name="T71" fmla="*/ 1162 h 2331"/>
                <a:gd name="T72" fmla="*/ 2118 w 2641"/>
                <a:gd name="T73" fmla="*/ 75 h 2331"/>
                <a:gd name="T74" fmla="*/ 2118 w 2641"/>
                <a:gd name="T75" fmla="*/ 910 h 2331"/>
                <a:gd name="T76" fmla="*/ 548 w 2641"/>
                <a:gd name="T77" fmla="*/ 910 h 2331"/>
                <a:gd name="T78" fmla="*/ 548 w 2641"/>
                <a:gd name="T79" fmla="*/ 75 h 2331"/>
                <a:gd name="T80" fmla="*/ 623 w 2641"/>
                <a:gd name="T81" fmla="*/ 0 h 2331"/>
                <a:gd name="T82" fmla="*/ 2043 w 2641"/>
                <a:gd name="T83" fmla="*/ 0 h 2331"/>
                <a:gd name="T84" fmla="*/ 2118 w 2641"/>
                <a:gd name="T85" fmla="*/ 75 h 2331"/>
                <a:gd name="T86" fmla="*/ 1926 w 2641"/>
                <a:gd name="T87" fmla="*/ 665 h 2331"/>
                <a:gd name="T88" fmla="*/ 1859 w 2641"/>
                <a:gd name="T89" fmla="*/ 598 h 2331"/>
                <a:gd name="T90" fmla="*/ 806 w 2641"/>
                <a:gd name="T91" fmla="*/ 598 h 2331"/>
                <a:gd name="T92" fmla="*/ 740 w 2641"/>
                <a:gd name="T93" fmla="*/ 665 h 2331"/>
                <a:gd name="T94" fmla="*/ 806 w 2641"/>
                <a:gd name="T95" fmla="*/ 732 h 2331"/>
                <a:gd name="T96" fmla="*/ 1859 w 2641"/>
                <a:gd name="T97" fmla="*/ 732 h 2331"/>
                <a:gd name="T98" fmla="*/ 1926 w 2641"/>
                <a:gd name="T99" fmla="*/ 665 h 2331"/>
                <a:gd name="T100" fmla="*/ 1926 w 2641"/>
                <a:gd name="T101" fmla="*/ 321 h 2331"/>
                <a:gd name="T102" fmla="*/ 1859 w 2641"/>
                <a:gd name="T103" fmla="*/ 254 h 2331"/>
                <a:gd name="T104" fmla="*/ 806 w 2641"/>
                <a:gd name="T105" fmla="*/ 254 h 2331"/>
                <a:gd name="T106" fmla="*/ 740 w 2641"/>
                <a:gd name="T107" fmla="*/ 321 h 2331"/>
                <a:gd name="T108" fmla="*/ 806 w 2641"/>
                <a:gd name="T109" fmla="*/ 388 h 2331"/>
                <a:gd name="T110" fmla="*/ 1859 w 2641"/>
                <a:gd name="T111" fmla="*/ 388 h 2331"/>
                <a:gd name="T112" fmla="*/ 1926 w 2641"/>
                <a:gd name="T113" fmla="*/ 321 h 2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41" h="2331">
                  <a:moveTo>
                    <a:pt x="2472" y="1969"/>
                  </a:moveTo>
                  <a:lnTo>
                    <a:pt x="2472" y="1969"/>
                  </a:lnTo>
                  <a:lnTo>
                    <a:pt x="2426" y="2194"/>
                  </a:lnTo>
                  <a:cubicBezTo>
                    <a:pt x="2409" y="2274"/>
                    <a:pt x="2339" y="2331"/>
                    <a:pt x="2258" y="2331"/>
                  </a:cubicBezTo>
                  <a:lnTo>
                    <a:pt x="269" y="2331"/>
                  </a:lnTo>
                  <a:cubicBezTo>
                    <a:pt x="161" y="2331"/>
                    <a:pt x="80" y="2232"/>
                    <a:pt x="101" y="2126"/>
                  </a:cubicBezTo>
                  <a:lnTo>
                    <a:pt x="293" y="1188"/>
                  </a:lnTo>
                  <a:cubicBezTo>
                    <a:pt x="306" y="1123"/>
                    <a:pt x="354" y="1072"/>
                    <a:pt x="414" y="1052"/>
                  </a:cubicBezTo>
                  <a:lnTo>
                    <a:pt x="414" y="1052"/>
                  </a:lnTo>
                  <a:cubicBezTo>
                    <a:pt x="419" y="1051"/>
                    <a:pt x="423" y="1050"/>
                    <a:pt x="428" y="1049"/>
                  </a:cubicBezTo>
                  <a:cubicBezTo>
                    <a:pt x="428" y="1049"/>
                    <a:pt x="428" y="1049"/>
                    <a:pt x="428" y="1048"/>
                  </a:cubicBezTo>
                  <a:cubicBezTo>
                    <a:pt x="432" y="1047"/>
                    <a:pt x="437" y="1047"/>
                    <a:pt x="441" y="1046"/>
                  </a:cubicBezTo>
                  <a:cubicBezTo>
                    <a:pt x="442" y="1046"/>
                    <a:pt x="444" y="1046"/>
                    <a:pt x="445" y="1045"/>
                  </a:cubicBezTo>
                  <a:cubicBezTo>
                    <a:pt x="448" y="1045"/>
                    <a:pt x="452" y="1044"/>
                    <a:pt x="455" y="1044"/>
                  </a:cubicBezTo>
                  <a:cubicBezTo>
                    <a:pt x="460" y="1044"/>
                    <a:pt x="465" y="1044"/>
                    <a:pt x="470" y="1044"/>
                  </a:cubicBezTo>
                  <a:lnTo>
                    <a:pt x="548" y="1044"/>
                  </a:lnTo>
                  <a:lnTo>
                    <a:pt x="2118" y="1044"/>
                  </a:lnTo>
                  <a:lnTo>
                    <a:pt x="2251" y="1044"/>
                  </a:lnTo>
                  <a:lnTo>
                    <a:pt x="2472" y="1044"/>
                  </a:lnTo>
                  <a:lnTo>
                    <a:pt x="2555" y="1044"/>
                  </a:lnTo>
                  <a:cubicBezTo>
                    <a:pt x="2579" y="1044"/>
                    <a:pt x="2600" y="1053"/>
                    <a:pt x="2615" y="1068"/>
                  </a:cubicBezTo>
                  <a:cubicBezTo>
                    <a:pt x="2631" y="1084"/>
                    <a:pt x="2640" y="1104"/>
                    <a:pt x="2641" y="1127"/>
                  </a:cubicBezTo>
                  <a:cubicBezTo>
                    <a:pt x="2641" y="1134"/>
                    <a:pt x="2641" y="1140"/>
                    <a:pt x="2639" y="1147"/>
                  </a:cubicBezTo>
                  <a:lnTo>
                    <a:pt x="2472" y="1969"/>
                  </a:lnTo>
                  <a:close/>
                  <a:moveTo>
                    <a:pt x="2471" y="910"/>
                  </a:moveTo>
                  <a:cubicBezTo>
                    <a:pt x="2463" y="834"/>
                    <a:pt x="2398" y="774"/>
                    <a:pt x="2320" y="774"/>
                  </a:cubicBezTo>
                  <a:lnTo>
                    <a:pt x="2251" y="774"/>
                  </a:lnTo>
                  <a:lnTo>
                    <a:pt x="2251" y="910"/>
                  </a:lnTo>
                  <a:lnTo>
                    <a:pt x="2471" y="910"/>
                  </a:lnTo>
                  <a:close/>
                  <a:moveTo>
                    <a:pt x="162" y="1162"/>
                  </a:moveTo>
                  <a:cubicBezTo>
                    <a:pt x="188" y="1034"/>
                    <a:pt x="290" y="938"/>
                    <a:pt x="414" y="915"/>
                  </a:cubicBezTo>
                  <a:lnTo>
                    <a:pt x="414" y="548"/>
                  </a:lnTo>
                  <a:lnTo>
                    <a:pt x="178" y="548"/>
                  </a:lnTo>
                  <a:cubicBezTo>
                    <a:pt x="80" y="548"/>
                    <a:pt x="0" y="628"/>
                    <a:pt x="0" y="726"/>
                  </a:cubicBezTo>
                  <a:lnTo>
                    <a:pt x="0" y="1955"/>
                  </a:lnTo>
                  <a:lnTo>
                    <a:pt x="162" y="1162"/>
                  </a:lnTo>
                  <a:close/>
                  <a:moveTo>
                    <a:pt x="2118" y="75"/>
                  </a:moveTo>
                  <a:lnTo>
                    <a:pt x="2118" y="910"/>
                  </a:lnTo>
                  <a:lnTo>
                    <a:pt x="548" y="910"/>
                  </a:lnTo>
                  <a:lnTo>
                    <a:pt x="548" y="75"/>
                  </a:lnTo>
                  <a:cubicBezTo>
                    <a:pt x="548" y="33"/>
                    <a:pt x="581" y="0"/>
                    <a:pt x="623" y="0"/>
                  </a:cubicBezTo>
                  <a:lnTo>
                    <a:pt x="2043" y="0"/>
                  </a:lnTo>
                  <a:cubicBezTo>
                    <a:pt x="2084" y="0"/>
                    <a:pt x="2118" y="33"/>
                    <a:pt x="2118" y="75"/>
                  </a:cubicBezTo>
                  <a:close/>
                  <a:moveTo>
                    <a:pt x="1926" y="665"/>
                  </a:moveTo>
                  <a:cubicBezTo>
                    <a:pt x="1926" y="628"/>
                    <a:pt x="1896" y="598"/>
                    <a:pt x="1859" y="598"/>
                  </a:cubicBezTo>
                  <a:lnTo>
                    <a:pt x="806" y="598"/>
                  </a:lnTo>
                  <a:cubicBezTo>
                    <a:pt x="769" y="598"/>
                    <a:pt x="740" y="628"/>
                    <a:pt x="740" y="665"/>
                  </a:cubicBezTo>
                  <a:cubicBezTo>
                    <a:pt x="740" y="702"/>
                    <a:pt x="769" y="732"/>
                    <a:pt x="806" y="732"/>
                  </a:cubicBezTo>
                  <a:lnTo>
                    <a:pt x="1859" y="732"/>
                  </a:lnTo>
                  <a:cubicBezTo>
                    <a:pt x="1896" y="732"/>
                    <a:pt x="1926" y="702"/>
                    <a:pt x="1926" y="665"/>
                  </a:cubicBezTo>
                  <a:close/>
                  <a:moveTo>
                    <a:pt x="1926" y="321"/>
                  </a:moveTo>
                  <a:cubicBezTo>
                    <a:pt x="1926" y="284"/>
                    <a:pt x="1896" y="254"/>
                    <a:pt x="1859" y="254"/>
                  </a:cubicBezTo>
                  <a:lnTo>
                    <a:pt x="806" y="254"/>
                  </a:lnTo>
                  <a:cubicBezTo>
                    <a:pt x="769" y="254"/>
                    <a:pt x="740" y="284"/>
                    <a:pt x="740" y="321"/>
                  </a:cubicBezTo>
                  <a:cubicBezTo>
                    <a:pt x="740" y="358"/>
                    <a:pt x="769" y="388"/>
                    <a:pt x="806" y="388"/>
                  </a:cubicBezTo>
                  <a:lnTo>
                    <a:pt x="1859" y="388"/>
                  </a:lnTo>
                  <a:cubicBezTo>
                    <a:pt x="1896" y="388"/>
                    <a:pt x="1926" y="358"/>
                    <a:pt x="1926" y="321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b="1" i="1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57" name="iSļïḋe"/>
          <p:cNvSpPr txBox="1"/>
          <p:nvPr/>
        </p:nvSpPr>
        <p:spPr>
          <a:xfrm>
            <a:off x="2558885" y="4206765"/>
            <a:ext cx="1828978" cy="140106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latin typeface="+mn-ea"/>
              </a:rPr>
              <a:t>创建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唯一索引</a:t>
            </a:r>
            <a:r>
              <a:rPr lang="zh-CN" altLang="en-US" dirty="0">
                <a:latin typeface="+mn-ea"/>
              </a:rPr>
              <a:t>，可以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保证</a:t>
            </a:r>
            <a:r>
              <a:rPr lang="zh-CN" altLang="en-US" dirty="0">
                <a:latin typeface="+mn-ea"/>
              </a:rPr>
              <a:t>数据库的数据表中每一条记录的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数据唯一性。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58" name="îṥľidè"/>
          <p:cNvGrpSpPr/>
          <p:nvPr/>
        </p:nvGrpSpPr>
        <p:grpSpPr>
          <a:xfrm>
            <a:off x="3437374" y="2362806"/>
            <a:ext cx="72000" cy="1767446"/>
            <a:chOff x="3978394" y="2482830"/>
            <a:chExt cx="72000" cy="1767446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4014394" y="2482830"/>
              <a:ext cx="0" cy="1767446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îṧḷiḑè"/>
            <p:cNvSpPr/>
            <p:nvPr/>
          </p:nvSpPr>
          <p:spPr>
            <a:xfrm>
              <a:off x="3978394" y="2938509"/>
              <a:ext cx="72000" cy="72000"/>
            </a:xfrm>
            <a:prstGeom prst="ellipse">
              <a:avLst/>
            </a:prstGeom>
            <a:solidFill>
              <a:schemeClr val="accent2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 b="1" i="1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61" name="ïş1íḋé"/>
          <p:cNvGrpSpPr/>
          <p:nvPr/>
        </p:nvGrpSpPr>
        <p:grpSpPr>
          <a:xfrm>
            <a:off x="5123710" y="1419851"/>
            <a:ext cx="849842" cy="942956"/>
            <a:chOff x="5664730" y="1539875"/>
            <a:chExt cx="849842" cy="942956"/>
          </a:xfrm>
        </p:grpSpPr>
        <p:sp>
          <p:nvSpPr>
            <p:cNvPr id="62" name="ï$ḻíḓé"/>
            <p:cNvSpPr/>
            <p:nvPr/>
          </p:nvSpPr>
          <p:spPr bwMode="auto">
            <a:xfrm>
              <a:off x="5664730" y="1539875"/>
              <a:ext cx="849842" cy="942956"/>
            </a:xfrm>
            <a:custGeom>
              <a:avLst/>
              <a:gdLst>
                <a:gd name="T0" fmla="*/ 668 w 1369"/>
                <a:gd name="T1" fmla="*/ 0 h 1519"/>
                <a:gd name="T2" fmla="*/ 702 w 1369"/>
                <a:gd name="T3" fmla="*/ 0 h 1519"/>
                <a:gd name="T4" fmla="*/ 736 w 1369"/>
                <a:gd name="T5" fmla="*/ 7 h 1519"/>
                <a:gd name="T6" fmla="*/ 768 w 1369"/>
                <a:gd name="T7" fmla="*/ 21 h 1519"/>
                <a:gd name="T8" fmla="*/ 1284 w 1369"/>
                <a:gd name="T9" fmla="*/ 318 h 1519"/>
                <a:gd name="T10" fmla="*/ 1313 w 1369"/>
                <a:gd name="T11" fmla="*/ 339 h 1519"/>
                <a:gd name="T12" fmla="*/ 1337 w 1369"/>
                <a:gd name="T13" fmla="*/ 364 h 1519"/>
                <a:gd name="T14" fmla="*/ 1354 w 1369"/>
                <a:gd name="T15" fmla="*/ 395 h 1519"/>
                <a:gd name="T16" fmla="*/ 1364 w 1369"/>
                <a:gd name="T17" fmla="*/ 429 h 1519"/>
                <a:gd name="T18" fmla="*/ 1369 w 1369"/>
                <a:gd name="T19" fmla="*/ 465 h 1519"/>
                <a:gd name="T20" fmla="*/ 1369 w 1369"/>
                <a:gd name="T21" fmla="*/ 1054 h 1519"/>
                <a:gd name="T22" fmla="*/ 1364 w 1369"/>
                <a:gd name="T23" fmla="*/ 1090 h 1519"/>
                <a:gd name="T24" fmla="*/ 1354 w 1369"/>
                <a:gd name="T25" fmla="*/ 1124 h 1519"/>
                <a:gd name="T26" fmla="*/ 1337 w 1369"/>
                <a:gd name="T27" fmla="*/ 1154 h 1519"/>
                <a:gd name="T28" fmla="*/ 1313 w 1369"/>
                <a:gd name="T29" fmla="*/ 1181 h 1519"/>
                <a:gd name="T30" fmla="*/ 1284 w 1369"/>
                <a:gd name="T31" fmla="*/ 1201 h 1519"/>
                <a:gd name="T32" fmla="*/ 768 w 1369"/>
                <a:gd name="T33" fmla="*/ 1497 h 1519"/>
                <a:gd name="T34" fmla="*/ 736 w 1369"/>
                <a:gd name="T35" fmla="*/ 1512 h 1519"/>
                <a:gd name="T36" fmla="*/ 702 w 1369"/>
                <a:gd name="T37" fmla="*/ 1519 h 1519"/>
                <a:gd name="T38" fmla="*/ 668 w 1369"/>
                <a:gd name="T39" fmla="*/ 1519 h 1519"/>
                <a:gd name="T40" fmla="*/ 632 w 1369"/>
                <a:gd name="T41" fmla="*/ 1512 h 1519"/>
                <a:gd name="T42" fmla="*/ 599 w 1369"/>
                <a:gd name="T43" fmla="*/ 1497 h 1519"/>
                <a:gd name="T44" fmla="*/ 85 w 1369"/>
                <a:gd name="T45" fmla="*/ 1201 h 1519"/>
                <a:gd name="T46" fmla="*/ 56 w 1369"/>
                <a:gd name="T47" fmla="*/ 1181 h 1519"/>
                <a:gd name="T48" fmla="*/ 32 w 1369"/>
                <a:gd name="T49" fmla="*/ 1154 h 1519"/>
                <a:gd name="T50" fmla="*/ 15 w 1369"/>
                <a:gd name="T51" fmla="*/ 1124 h 1519"/>
                <a:gd name="T52" fmla="*/ 3 w 1369"/>
                <a:gd name="T53" fmla="*/ 1090 h 1519"/>
                <a:gd name="T54" fmla="*/ 0 w 1369"/>
                <a:gd name="T55" fmla="*/ 1054 h 1519"/>
                <a:gd name="T56" fmla="*/ 0 w 1369"/>
                <a:gd name="T57" fmla="*/ 465 h 1519"/>
                <a:gd name="T58" fmla="*/ 3 w 1369"/>
                <a:gd name="T59" fmla="*/ 429 h 1519"/>
                <a:gd name="T60" fmla="*/ 15 w 1369"/>
                <a:gd name="T61" fmla="*/ 395 h 1519"/>
                <a:gd name="T62" fmla="*/ 32 w 1369"/>
                <a:gd name="T63" fmla="*/ 364 h 1519"/>
                <a:gd name="T64" fmla="*/ 56 w 1369"/>
                <a:gd name="T65" fmla="*/ 339 h 1519"/>
                <a:gd name="T66" fmla="*/ 85 w 1369"/>
                <a:gd name="T67" fmla="*/ 318 h 1519"/>
                <a:gd name="T68" fmla="*/ 599 w 1369"/>
                <a:gd name="T69" fmla="*/ 21 h 1519"/>
                <a:gd name="T70" fmla="*/ 632 w 1369"/>
                <a:gd name="T71" fmla="*/ 7 h 1519"/>
                <a:gd name="T72" fmla="*/ 668 w 1369"/>
                <a:gd name="T73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9" h="1519">
                  <a:moveTo>
                    <a:pt x="668" y="0"/>
                  </a:moveTo>
                  <a:lnTo>
                    <a:pt x="702" y="0"/>
                  </a:lnTo>
                  <a:lnTo>
                    <a:pt x="736" y="7"/>
                  </a:lnTo>
                  <a:lnTo>
                    <a:pt x="768" y="21"/>
                  </a:lnTo>
                  <a:lnTo>
                    <a:pt x="1284" y="318"/>
                  </a:lnTo>
                  <a:lnTo>
                    <a:pt x="1313" y="339"/>
                  </a:lnTo>
                  <a:lnTo>
                    <a:pt x="1337" y="364"/>
                  </a:lnTo>
                  <a:lnTo>
                    <a:pt x="1354" y="395"/>
                  </a:lnTo>
                  <a:lnTo>
                    <a:pt x="1364" y="429"/>
                  </a:lnTo>
                  <a:lnTo>
                    <a:pt x="1369" y="465"/>
                  </a:lnTo>
                  <a:lnTo>
                    <a:pt x="1369" y="1054"/>
                  </a:lnTo>
                  <a:lnTo>
                    <a:pt x="1364" y="1090"/>
                  </a:lnTo>
                  <a:lnTo>
                    <a:pt x="1354" y="1124"/>
                  </a:lnTo>
                  <a:lnTo>
                    <a:pt x="1337" y="1154"/>
                  </a:lnTo>
                  <a:lnTo>
                    <a:pt x="1313" y="1181"/>
                  </a:lnTo>
                  <a:lnTo>
                    <a:pt x="1284" y="1201"/>
                  </a:lnTo>
                  <a:lnTo>
                    <a:pt x="768" y="1497"/>
                  </a:lnTo>
                  <a:lnTo>
                    <a:pt x="736" y="1512"/>
                  </a:lnTo>
                  <a:lnTo>
                    <a:pt x="702" y="1519"/>
                  </a:lnTo>
                  <a:lnTo>
                    <a:pt x="668" y="1519"/>
                  </a:lnTo>
                  <a:lnTo>
                    <a:pt x="632" y="1512"/>
                  </a:lnTo>
                  <a:lnTo>
                    <a:pt x="599" y="1497"/>
                  </a:lnTo>
                  <a:lnTo>
                    <a:pt x="85" y="1201"/>
                  </a:lnTo>
                  <a:lnTo>
                    <a:pt x="56" y="1181"/>
                  </a:lnTo>
                  <a:lnTo>
                    <a:pt x="32" y="1154"/>
                  </a:lnTo>
                  <a:lnTo>
                    <a:pt x="15" y="1124"/>
                  </a:lnTo>
                  <a:lnTo>
                    <a:pt x="3" y="1090"/>
                  </a:lnTo>
                  <a:lnTo>
                    <a:pt x="0" y="1054"/>
                  </a:lnTo>
                  <a:lnTo>
                    <a:pt x="0" y="465"/>
                  </a:lnTo>
                  <a:lnTo>
                    <a:pt x="3" y="429"/>
                  </a:lnTo>
                  <a:lnTo>
                    <a:pt x="15" y="395"/>
                  </a:lnTo>
                  <a:lnTo>
                    <a:pt x="32" y="364"/>
                  </a:lnTo>
                  <a:lnTo>
                    <a:pt x="56" y="339"/>
                  </a:lnTo>
                  <a:lnTo>
                    <a:pt x="85" y="318"/>
                  </a:lnTo>
                  <a:lnTo>
                    <a:pt x="599" y="21"/>
                  </a:lnTo>
                  <a:lnTo>
                    <a:pt x="632" y="7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noFill/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endParaRPr lang="ru-RU" i="1" u="sng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63" name="îšļïdè"/>
            <p:cNvSpPr/>
            <p:nvPr/>
          </p:nvSpPr>
          <p:spPr>
            <a:xfrm>
              <a:off x="5915917" y="1873786"/>
              <a:ext cx="347468" cy="275133"/>
            </a:xfrm>
            <a:custGeom>
              <a:avLst/>
              <a:gdLst>
                <a:gd name="connsiteX0" fmla="*/ 66529 w 609120"/>
                <a:gd name="connsiteY0" fmla="*/ 352898 h 482315"/>
                <a:gd name="connsiteX1" fmla="*/ 542591 w 609120"/>
                <a:gd name="connsiteY1" fmla="*/ 352898 h 482315"/>
                <a:gd name="connsiteX2" fmla="*/ 609120 w 609120"/>
                <a:gd name="connsiteY2" fmla="*/ 452184 h 482315"/>
                <a:gd name="connsiteX3" fmla="*/ 609120 w 609120"/>
                <a:gd name="connsiteY3" fmla="*/ 482315 h 482315"/>
                <a:gd name="connsiteX4" fmla="*/ 0 w 609120"/>
                <a:gd name="connsiteY4" fmla="*/ 482315 h 482315"/>
                <a:gd name="connsiteX5" fmla="*/ 0 w 609120"/>
                <a:gd name="connsiteY5" fmla="*/ 452184 h 482315"/>
                <a:gd name="connsiteX6" fmla="*/ 278451 w 609120"/>
                <a:gd name="connsiteY6" fmla="*/ 214237 h 482315"/>
                <a:gd name="connsiteX7" fmla="*/ 447314 w 609120"/>
                <a:gd name="connsiteY7" fmla="*/ 214237 h 482315"/>
                <a:gd name="connsiteX8" fmla="*/ 447314 w 609120"/>
                <a:gd name="connsiteY8" fmla="*/ 232866 h 482315"/>
                <a:gd name="connsiteX9" fmla="*/ 278451 w 609120"/>
                <a:gd name="connsiteY9" fmla="*/ 232866 h 482315"/>
                <a:gd name="connsiteX10" fmla="*/ 156937 w 609120"/>
                <a:gd name="connsiteY10" fmla="*/ 214237 h 482315"/>
                <a:gd name="connsiteX11" fmla="*/ 235970 w 609120"/>
                <a:gd name="connsiteY11" fmla="*/ 214237 h 482315"/>
                <a:gd name="connsiteX12" fmla="*/ 235970 w 609120"/>
                <a:gd name="connsiteY12" fmla="*/ 232866 h 482315"/>
                <a:gd name="connsiteX13" fmla="*/ 156937 w 609120"/>
                <a:gd name="connsiteY13" fmla="*/ 232866 h 482315"/>
                <a:gd name="connsiteX14" fmla="*/ 278451 w 609120"/>
                <a:gd name="connsiteY14" fmla="*/ 157149 h 482315"/>
                <a:gd name="connsiteX15" fmla="*/ 447314 w 609120"/>
                <a:gd name="connsiteY15" fmla="*/ 157149 h 482315"/>
                <a:gd name="connsiteX16" fmla="*/ 447314 w 609120"/>
                <a:gd name="connsiteY16" fmla="*/ 175778 h 482315"/>
                <a:gd name="connsiteX17" fmla="*/ 278451 w 609120"/>
                <a:gd name="connsiteY17" fmla="*/ 175778 h 482315"/>
                <a:gd name="connsiteX18" fmla="*/ 156937 w 609120"/>
                <a:gd name="connsiteY18" fmla="*/ 157149 h 482315"/>
                <a:gd name="connsiteX19" fmla="*/ 235970 w 609120"/>
                <a:gd name="connsiteY19" fmla="*/ 157149 h 482315"/>
                <a:gd name="connsiteX20" fmla="*/ 235970 w 609120"/>
                <a:gd name="connsiteY20" fmla="*/ 175778 h 482315"/>
                <a:gd name="connsiteX21" fmla="*/ 156937 w 609120"/>
                <a:gd name="connsiteY21" fmla="*/ 175778 h 482315"/>
                <a:gd name="connsiteX22" fmla="*/ 278451 w 609120"/>
                <a:gd name="connsiteY22" fmla="*/ 99991 h 482315"/>
                <a:gd name="connsiteX23" fmla="*/ 447314 w 609120"/>
                <a:gd name="connsiteY23" fmla="*/ 99991 h 482315"/>
                <a:gd name="connsiteX24" fmla="*/ 447314 w 609120"/>
                <a:gd name="connsiteY24" fmla="*/ 118691 h 482315"/>
                <a:gd name="connsiteX25" fmla="*/ 278451 w 609120"/>
                <a:gd name="connsiteY25" fmla="*/ 118691 h 482315"/>
                <a:gd name="connsiteX26" fmla="*/ 156937 w 609120"/>
                <a:gd name="connsiteY26" fmla="*/ 99991 h 482315"/>
                <a:gd name="connsiteX27" fmla="*/ 235970 w 609120"/>
                <a:gd name="connsiteY27" fmla="*/ 99991 h 482315"/>
                <a:gd name="connsiteX28" fmla="*/ 235970 w 609120"/>
                <a:gd name="connsiteY28" fmla="*/ 118691 h 482315"/>
                <a:gd name="connsiteX29" fmla="*/ 156937 w 609120"/>
                <a:gd name="connsiteY29" fmla="*/ 118691 h 482315"/>
                <a:gd name="connsiteX30" fmla="*/ 116312 w 609120"/>
                <a:gd name="connsiteY30" fmla="*/ 41471 h 482315"/>
                <a:gd name="connsiteX31" fmla="*/ 116312 w 609120"/>
                <a:gd name="connsiteY31" fmla="*/ 288120 h 482315"/>
                <a:gd name="connsiteX32" fmla="*/ 493160 w 609120"/>
                <a:gd name="connsiteY32" fmla="*/ 288120 h 482315"/>
                <a:gd name="connsiteX33" fmla="*/ 493160 w 609120"/>
                <a:gd name="connsiteY33" fmla="*/ 41471 h 482315"/>
                <a:gd name="connsiteX34" fmla="*/ 66684 w 609120"/>
                <a:gd name="connsiteY34" fmla="*/ 0 h 482315"/>
                <a:gd name="connsiteX35" fmla="*/ 542788 w 609120"/>
                <a:gd name="connsiteY35" fmla="*/ 0 h 482315"/>
                <a:gd name="connsiteX36" fmla="*/ 542788 w 609120"/>
                <a:gd name="connsiteY36" fmla="*/ 329682 h 482315"/>
                <a:gd name="connsiteX37" fmla="*/ 66684 w 609120"/>
                <a:gd name="connsiteY37" fmla="*/ 329682 h 48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9120" h="482315">
                  <a:moveTo>
                    <a:pt x="66529" y="352898"/>
                  </a:moveTo>
                  <a:lnTo>
                    <a:pt x="542591" y="352898"/>
                  </a:lnTo>
                  <a:lnTo>
                    <a:pt x="609120" y="452184"/>
                  </a:lnTo>
                  <a:lnTo>
                    <a:pt x="609120" y="482315"/>
                  </a:lnTo>
                  <a:lnTo>
                    <a:pt x="0" y="482315"/>
                  </a:lnTo>
                  <a:lnTo>
                    <a:pt x="0" y="452184"/>
                  </a:lnTo>
                  <a:close/>
                  <a:moveTo>
                    <a:pt x="278451" y="214237"/>
                  </a:moveTo>
                  <a:lnTo>
                    <a:pt x="447314" y="214237"/>
                  </a:lnTo>
                  <a:lnTo>
                    <a:pt x="447314" y="232866"/>
                  </a:lnTo>
                  <a:lnTo>
                    <a:pt x="278451" y="232866"/>
                  </a:lnTo>
                  <a:close/>
                  <a:moveTo>
                    <a:pt x="156937" y="214237"/>
                  </a:moveTo>
                  <a:lnTo>
                    <a:pt x="235970" y="214237"/>
                  </a:lnTo>
                  <a:lnTo>
                    <a:pt x="235970" y="232866"/>
                  </a:lnTo>
                  <a:lnTo>
                    <a:pt x="156937" y="232866"/>
                  </a:lnTo>
                  <a:close/>
                  <a:moveTo>
                    <a:pt x="278451" y="157149"/>
                  </a:moveTo>
                  <a:lnTo>
                    <a:pt x="447314" y="157149"/>
                  </a:lnTo>
                  <a:lnTo>
                    <a:pt x="447314" y="175778"/>
                  </a:lnTo>
                  <a:lnTo>
                    <a:pt x="278451" y="175778"/>
                  </a:lnTo>
                  <a:close/>
                  <a:moveTo>
                    <a:pt x="156937" y="157149"/>
                  </a:moveTo>
                  <a:lnTo>
                    <a:pt x="235970" y="157149"/>
                  </a:lnTo>
                  <a:lnTo>
                    <a:pt x="235970" y="175778"/>
                  </a:lnTo>
                  <a:lnTo>
                    <a:pt x="156937" y="175778"/>
                  </a:lnTo>
                  <a:close/>
                  <a:moveTo>
                    <a:pt x="278451" y="99991"/>
                  </a:moveTo>
                  <a:lnTo>
                    <a:pt x="447314" y="99991"/>
                  </a:lnTo>
                  <a:lnTo>
                    <a:pt x="447314" y="118691"/>
                  </a:lnTo>
                  <a:lnTo>
                    <a:pt x="278451" y="118691"/>
                  </a:lnTo>
                  <a:close/>
                  <a:moveTo>
                    <a:pt x="156937" y="99991"/>
                  </a:moveTo>
                  <a:lnTo>
                    <a:pt x="235970" y="99991"/>
                  </a:lnTo>
                  <a:lnTo>
                    <a:pt x="235970" y="118691"/>
                  </a:lnTo>
                  <a:lnTo>
                    <a:pt x="156937" y="118691"/>
                  </a:lnTo>
                  <a:close/>
                  <a:moveTo>
                    <a:pt x="116312" y="41471"/>
                  </a:moveTo>
                  <a:lnTo>
                    <a:pt x="116312" y="288120"/>
                  </a:lnTo>
                  <a:lnTo>
                    <a:pt x="493160" y="288120"/>
                  </a:lnTo>
                  <a:lnTo>
                    <a:pt x="493160" y="41471"/>
                  </a:lnTo>
                  <a:close/>
                  <a:moveTo>
                    <a:pt x="66684" y="0"/>
                  </a:moveTo>
                  <a:lnTo>
                    <a:pt x="542788" y="0"/>
                  </a:lnTo>
                  <a:lnTo>
                    <a:pt x="542788" y="329682"/>
                  </a:lnTo>
                  <a:lnTo>
                    <a:pt x="66684" y="329682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b="1" i="1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64" name="íşļïḍè"/>
          <p:cNvSpPr txBox="1"/>
          <p:nvPr/>
        </p:nvSpPr>
        <p:spPr>
          <a:xfrm>
            <a:off x="4634142" y="3069219"/>
            <a:ext cx="1828978" cy="140106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latin typeface="+mn-ea"/>
              </a:rPr>
              <a:t>实现数据的参照完整性，可以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加速数据表之间的连接。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65" name="îs1îḑè"/>
          <p:cNvGrpSpPr/>
          <p:nvPr/>
        </p:nvGrpSpPr>
        <p:grpSpPr>
          <a:xfrm>
            <a:off x="5512631" y="2362807"/>
            <a:ext cx="72000" cy="527678"/>
            <a:chOff x="6053651" y="2482831"/>
            <a:chExt cx="72000" cy="527678"/>
          </a:xfrm>
        </p:grpSpPr>
        <p:cxnSp>
          <p:nvCxnSpPr>
            <p:cNvPr id="66" name="直接连接符 65"/>
            <p:cNvCxnSpPr/>
            <p:nvPr/>
          </p:nvCxnSpPr>
          <p:spPr>
            <a:xfrm>
              <a:off x="6089651" y="2482831"/>
              <a:ext cx="0" cy="455678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íš1íḓè"/>
            <p:cNvSpPr/>
            <p:nvPr/>
          </p:nvSpPr>
          <p:spPr>
            <a:xfrm>
              <a:off x="6053651" y="2938509"/>
              <a:ext cx="72000" cy="72000"/>
            </a:xfrm>
            <a:prstGeom prst="ellipse">
              <a:avLst/>
            </a:prstGeom>
            <a:solidFill>
              <a:schemeClr val="accent3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 b="1" i="1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68" name="îṥḻîďe"/>
          <p:cNvGrpSpPr/>
          <p:nvPr/>
        </p:nvGrpSpPr>
        <p:grpSpPr>
          <a:xfrm>
            <a:off x="7198967" y="1419851"/>
            <a:ext cx="849842" cy="942956"/>
            <a:chOff x="7739987" y="1539875"/>
            <a:chExt cx="849842" cy="942956"/>
          </a:xfrm>
        </p:grpSpPr>
        <p:sp>
          <p:nvSpPr>
            <p:cNvPr id="69" name="iṥlïḋè"/>
            <p:cNvSpPr/>
            <p:nvPr/>
          </p:nvSpPr>
          <p:spPr bwMode="auto">
            <a:xfrm>
              <a:off x="7739987" y="1539875"/>
              <a:ext cx="849842" cy="942956"/>
            </a:xfrm>
            <a:custGeom>
              <a:avLst/>
              <a:gdLst>
                <a:gd name="T0" fmla="*/ 668 w 1369"/>
                <a:gd name="T1" fmla="*/ 0 h 1519"/>
                <a:gd name="T2" fmla="*/ 702 w 1369"/>
                <a:gd name="T3" fmla="*/ 0 h 1519"/>
                <a:gd name="T4" fmla="*/ 736 w 1369"/>
                <a:gd name="T5" fmla="*/ 7 h 1519"/>
                <a:gd name="T6" fmla="*/ 768 w 1369"/>
                <a:gd name="T7" fmla="*/ 21 h 1519"/>
                <a:gd name="T8" fmla="*/ 1284 w 1369"/>
                <a:gd name="T9" fmla="*/ 318 h 1519"/>
                <a:gd name="T10" fmla="*/ 1313 w 1369"/>
                <a:gd name="T11" fmla="*/ 339 h 1519"/>
                <a:gd name="T12" fmla="*/ 1337 w 1369"/>
                <a:gd name="T13" fmla="*/ 364 h 1519"/>
                <a:gd name="T14" fmla="*/ 1354 w 1369"/>
                <a:gd name="T15" fmla="*/ 395 h 1519"/>
                <a:gd name="T16" fmla="*/ 1364 w 1369"/>
                <a:gd name="T17" fmla="*/ 429 h 1519"/>
                <a:gd name="T18" fmla="*/ 1369 w 1369"/>
                <a:gd name="T19" fmla="*/ 465 h 1519"/>
                <a:gd name="T20" fmla="*/ 1369 w 1369"/>
                <a:gd name="T21" fmla="*/ 1054 h 1519"/>
                <a:gd name="T22" fmla="*/ 1364 w 1369"/>
                <a:gd name="T23" fmla="*/ 1090 h 1519"/>
                <a:gd name="T24" fmla="*/ 1354 w 1369"/>
                <a:gd name="T25" fmla="*/ 1124 h 1519"/>
                <a:gd name="T26" fmla="*/ 1337 w 1369"/>
                <a:gd name="T27" fmla="*/ 1154 h 1519"/>
                <a:gd name="T28" fmla="*/ 1313 w 1369"/>
                <a:gd name="T29" fmla="*/ 1181 h 1519"/>
                <a:gd name="T30" fmla="*/ 1284 w 1369"/>
                <a:gd name="T31" fmla="*/ 1201 h 1519"/>
                <a:gd name="T32" fmla="*/ 768 w 1369"/>
                <a:gd name="T33" fmla="*/ 1497 h 1519"/>
                <a:gd name="T34" fmla="*/ 736 w 1369"/>
                <a:gd name="T35" fmla="*/ 1512 h 1519"/>
                <a:gd name="T36" fmla="*/ 702 w 1369"/>
                <a:gd name="T37" fmla="*/ 1519 h 1519"/>
                <a:gd name="T38" fmla="*/ 668 w 1369"/>
                <a:gd name="T39" fmla="*/ 1519 h 1519"/>
                <a:gd name="T40" fmla="*/ 632 w 1369"/>
                <a:gd name="T41" fmla="*/ 1512 h 1519"/>
                <a:gd name="T42" fmla="*/ 599 w 1369"/>
                <a:gd name="T43" fmla="*/ 1497 h 1519"/>
                <a:gd name="T44" fmla="*/ 85 w 1369"/>
                <a:gd name="T45" fmla="*/ 1201 h 1519"/>
                <a:gd name="T46" fmla="*/ 56 w 1369"/>
                <a:gd name="T47" fmla="*/ 1181 h 1519"/>
                <a:gd name="T48" fmla="*/ 32 w 1369"/>
                <a:gd name="T49" fmla="*/ 1154 h 1519"/>
                <a:gd name="T50" fmla="*/ 15 w 1369"/>
                <a:gd name="T51" fmla="*/ 1124 h 1519"/>
                <a:gd name="T52" fmla="*/ 3 w 1369"/>
                <a:gd name="T53" fmla="*/ 1090 h 1519"/>
                <a:gd name="T54" fmla="*/ 0 w 1369"/>
                <a:gd name="T55" fmla="*/ 1054 h 1519"/>
                <a:gd name="T56" fmla="*/ 0 w 1369"/>
                <a:gd name="T57" fmla="*/ 465 h 1519"/>
                <a:gd name="T58" fmla="*/ 3 w 1369"/>
                <a:gd name="T59" fmla="*/ 429 h 1519"/>
                <a:gd name="T60" fmla="*/ 15 w 1369"/>
                <a:gd name="T61" fmla="*/ 395 h 1519"/>
                <a:gd name="T62" fmla="*/ 32 w 1369"/>
                <a:gd name="T63" fmla="*/ 364 h 1519"/>
                <a:gd name="T64" fmla="*/ 56 w 1369"/>
                <a:gd name="T65" fmla="*/ 339 h 1519"/>
                <a:gd name="T66" fmla="*/ 85 w 1369"/>
                <a:gd name="T67" fmla="*/ 318 h 1519"/>
                <a:gd name="T68" fmla="*/ 599 w 1369"/>
                <a:gd name="T69" fmla="*/ 21 h 1519"/>
                <a:gd name="T70" fmla="*/ 632 w 1369"/>
                <a:gd name="T71" fmla="*/ 7 h 1519"/>
                <a:gd name="T72" fmla="*/ 668 w 1369"/>
                <a:gd name="T73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9" h="1519">
                  <a:moveTo>
                    <a:pt x="668" y="0"/>
                  </a:moveTo>
                  <a:lnTo>
                    <a:pt x="702" y="0"/>
                  </a:lnTo>
                  <a:lnTo>
                    <a:pt x="736" y="7"/>
                  </a:lnTo>
                  <a:lnTo>
                    <a:pt x="768" y="21"/>
                  </a:lnTo>
                  <a:lnTo>
                    <a:pt x="1284" y="318"/>
                  </a:lnTo>
                  <a:lnTo>
                    <a:pt x="1313" y="339"/>
                  </a:lnTo>
                  <a:lnTo>
                    <a:pt x="1337" y="364"/>
                  </a:lnTo>
                  <a:lnTo>
                    <a:pt x="1354" y="395"/>
                  </a:lnTo>
                  <a:lnTo>
                    <a:pt x="1364" y="429"/>
                  </a:lnTo>
                  <a:lnTo>
                    <a:pt x="1369" y="465"/>
                  </a:lnTo>
                  <a:lnTo>
                    <a:pt x="1369" y="1054"/>
                  </a:lnTo>
                  <a:lnTo>
                    <a:pt x="1364" y="1090"/>
                  </a:lnTo>
                  <a:lnTo>
                    <a:pt x="1354" y="1124"/>
                  </a:lnTo>
                  <a:lnTo>
                    <a:pt x="1337" y="1154"/>
                  </a:lnTo>
                  <a:lnTo>
                    <a:pt x="1313" y="1181"/>
                  </a:lnTo>
                  <a:lnTo>
                    <a:pt x="1284" y="1201"/>
                  </a:lnTo>
                  <a:lnTo>
                    <a:pt x="768" y="1497"/>
                  </a:lnTo>
                  <a:lnTo>
                    <a:pt x="736" y="1512"/>
                  </a:lnTo>
                  <a:lnTo>
                    <a:pt x="702" y="1519"/>
                  </a:lnTo>
                  <a:lnTo>
                    <a:pt x="668" y="1519"/>
                  </a:lnTo>
                  <a:lnTo>
                    <a:pt x="632" y="1512"/>
                  </a:lnTo>
                  <a:lnTo>
                    <a:pt x="599" y="1497"/>
                  </a:lnTo>
                  <a:lnTo>
                    <a:pt x="85" y="1201"/>
                  </a:lnTo>
                  <a:lnTo>
                    <a:pt x="56" y="1181"/>
                  </a:lnTo>
                  <a:lnTo>
                    <a:pt x="32" y="1154"/>
                  </a:lnTo>
                  <a:lnTo>
                    <a:pt x="15" y="1124"/>
                  </a:lnTo>
                  <a:lnTo>
                    <a:pt x="3" y="1090"/>
                  </a:lnTo>
                  <a:lnTo>
                    <a:pt x="0" y="1054"/>
                  </a:lnTo>
                  <a:lnTo>
                    <a:pt x="0" y="465"/>
                  </a:lnTo>
                  <a:lnTo>
                    <a:pt x="3" y="429"/>
                  </a:lnTo>
                  <a:lnTo>
                    <a:pt x="15" y="395"/>
                  </a:lnTo>
                  <a:lnTo>
                    <a:pt x="32" y="364"/>
                  </a:lnTo>
                  <a:lnTo>
                    <a:pt x="56" y="339"/>
                  </a:lnTo>
                  <a:lnTo>
                    <a:pt x="85" y="318"/>
                  </a:lnTo>
                  <a:lnTo>
                    <a:pt x="599" y="21"/>
                  </a:lnTo>
                  <a:lnTo>
                    <a:pt x="632" y="7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chemeClr val="accent4"/>
            </a:solidFill>
            <a:ln w="3175">
              <a:noFill/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endParaRPr lang="ru-RU" i="1" u="sng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70" name="îṣľíḍe"/>
            <p:cNvSpPr/>
            <p:nvPr/>
          </p:nvSpPr>
          <p:spPr>
            <a:xfrm>
              <a:off x="7991174" y="1854385"/>
              <a:ext cx="347468" cy="313935"/>
            </a:xfrm>
            <a:custGeom>
              <a:avLst/>
              <a:gdLst>
                <a:gd name="connsiteX0" fmla="*/ 462909 w 607639"/>
                <a:gd name="connsiteY0" fmla="*/ 418947 h 548999"/>
                <a:gd name="connsiteX1" fmla="*/ 607639 w 607639"/>
                <a:gd name="connsiteY1" fmla="*/ 418947 h 548999"/>
                <a:gd name="connsiteX2" fmla="*/ 607639 w 607639"/>
                <a:gd name="connsiteY2" fmla="*/ 548999 h 548999"/>
                <a:gd name="connsiteX3" fmla="*/ 462909 w 607639"/>
                <a:gd name="connsiteY3" fmla="*/ 548999 h 548999"/>
                <a:gd name="connsiteX4" fmla="*/ 231525 w 607639"/>
                <a:gd name="connsiteY4" fmla="*/ 418947 h 548999"/>
                <a:gd name="connsiteX5" fmla="*/ 376114 w 607639"/>
                <a:gd name="connsiteY5" fmla="*/ 418947 h 548999"/>
                <a:gd name="connsiteX6" fmla="*/ 376114 w 607639"/>
                <a:gd name="connsiteY6" fmla="*/ 548999 h 548999"/>
                <a:gd name="connsiteX7" fmla="*/ 231525 w 607639"/>
                <a:gd name="connsiteY7" fmla="*/ 548999 h 548999"/>
                <a:gd name="connsiteX8" fmla="*/ 0 w 607639"/>
                <a:gd name="connsiteY8" fmla="*/ 418947 h 548999"/>
                <a:gd name="connsiteX9" fmla="*/ 144659 w 607639"/>
                <a:gd name="connsiteY9" fmla="*/ 418947 h 548999"/>
                <a:gd name="connsiteX10" fmla="*/ 144659 w 607639"/>
                <a:gd name="connsiteY10" fmla="*/ 548999 h 548999"/>
                <a:gd name="connsiteX11" fmla="*/ 0 w 607639"/>
                <a:gd name="connsiteY11" fmla="*/ 548999 h 548999"/>
                <a:gd name="connsiteX12" fmla="*/ 282149 w 607639"/>
                <a:gd name="connsiteY12" fmla="*/ 231172 h 548999"/>
                <a:gd name="connsiteX13" fmla="*/ 325490 w 607639"/>
                <a:gd name="connsiteY13" fmla="*/ 231172 h 548999"/>
                <a:gd name="connsiteX14" fmla="*/ 325490 w 607639"/>
                <a:gd name="connsiteY14" fmla="*/ 281751 h 548999"/>
                <a:gd name="connsiteX15" fmla="*/ 556973 w 607639"/>
                <a:gd name="connsiteY15" fmla="*/ 281751 h 548999"/>
                <a:gd name="connsiteX16" fmla="*/ 556973 w 607639"/>
                <a:gd name="connsiteY16" fmla="*/ 375619 h 548999"/>
                <a:gd name="connsiteX17" fmla="*/ 513542 w 607639"/>
                <a:gd name="connsiteY17" fmla="*/ 375619 h 548999"/>
                <a:gd name="connsiteX18" fmla="*/ 513542 w 607639"/>
                <a:gd name="connsiteY18" fmla="*/ 325040 h 548999"/>
                <a:gd name="connsiteX19" fmla="*/ 325490 w 607639"/>
                <a:gd name="connsiteY19" fmla="*/ 325040 h 548999"/>
                <a:gd name="connsiteX20" fmla="*/ 325490 w 607639"/>
                <a:gd name="connsiteY20" fmla="*/ 375619 h 548999"/>
                <a:gd name="connsiteX21" fmla="*/ 282149 w 607639"/>
                <a:gd name="connsiteY21" fmla="*/ 375619 h 548999"/>
                <a:gd name="connsiteX22" fmla="*/ 282149 w 607639"/>
                <a:gd name="connsiteY22" fmla="*/ 325040 h 548999"/>
                <a:gd name="connsiteX23" fmla="*/ 94097 w 607639"/>
                <a:gd name="connsiteY23" fmla="*/ 325040 h 548999"/>
                <a:gd name="connsiteX24" fmla="*/ 94097 w 607639"/>
                <a:gd name="connsiteY24" fmla="*/ 375619 h 548999"/>
                <a:gd name="connsiteX25" fmla="*/ 50666 w 607639"/>
                <a:gd name="connsiteY25" fmla="*/ 375619 h 548999"/>
                <a:gd name="connsiteX26" fmla="*/ 50666 w 607639"/>
                <a:gd name="connsiteY26" fmla="*/ 281751 h 548999"/>
                <a:gd name="connsiteX27" fmla="*/ 282149 w 607639"/>
                <a:gd name="connsiteY27" fmla="*/ 281751 h 548999"/>
                <a:gd name="connsiteX28" fmla="*/ 159125 w 607639"/>
                <a:gd name="connsiteY28" fmla="*/ 0 h 548999"/>
                <a:gd name="connsiteX29" fmla="*/ 448514 w 607639"/>
                <a:gd name="connsiteY29" fmla="*/ 0 h 548999"/>
                <a:gd name="connsiteX30" fmla="*/ 448514 w 607639"/>
                <a:gd name="connsiteY30" fmla="*/ 187845 h 548999"/>
                <a:gd name="connsiteX31" fmla="*/ 159125 w 607639"/>
                <a:gd name="connsiteY31" fmla="*/ 187845 h 54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7639" h="548999">
                  <a:moveTo>
                    <a:pt x="462909" y="418947"/>
                  </a:moveTo>
                  <a:lnTo>
                    <a:pt x="607639" y="418947"/>
                  </a:lnTo>
                  <a:lnTo>
                    <a:pt x="607639" y="548999"/>
                  </a:lnTo>
                  <a:lnTo>
                    <a:pt x="462909" y="548999"/>
                  </a:lnTo>
                  <a:close/>
                  <a:moveTo>
                    <a:pt x="231525" y="418947"/>
                  </a:moveTo>
                  <a:lnTo>
                    <a:pt x="376114" y="418947"/>
                  </a:lnTo>
                  <a:lnTo>
                    <a:pt x="376114" y="548999"/>
                  </a:lnTo>
                  <a:lnTo>
                    <a:pt x="231525" y="548999"/>
                  </a:lnTo>
                  <a:close/>
                  <a:moveTo>
                    <a:pt x="0" y="418947"/>
                  </a:moveTo>
                  <a:lnTo>
                    <a:pt x="144659" y="418947"/>
                  </a:lnTo>
                  <a:lnTo>
                    <a:pt x="144659" y="548999"/>
                  </a:lnTo>
                  <a:lnTo>
                    <a:pt x="0" y="548999"/>
                  </a:lnTo>
                  <a:close/>
                  <a:moveTo>
                    <a:pt x="282149" y="231172"/>
                  </a:moveTo>
                  <a:lnTo>
                    <a:pt x="325490" y="231172"/>
                  </a:lnTo>
                  <a:lnTo>
                    <a:pt x="325490" y="281751"/>
                  </a:lnTo>
                  <a:lnTo>
                    <a:pt x="556973" y="281751"/>
                  </a:lnTo>
                  <a:lnTo>
                    <a:pt x="556973" y="375619"/>
                  </a:lnTo>
                  <a:lnTo>
                    <a:pt x="513542" y="375619"/>
                  </a:lnTo>
                  <a:lnTo>
                    <a:pt x="513542" y="325040"/>
                  </a:lnTo>
                  <a:lnTo>
                    <a:pt x="325490" y="325040"/>
                  </a:lnTo>
                  <a:lnTo>
                    <a:pt x="325490" y="375619"/>
                  </a:lnTo>
                  <a:lnTo>
                    <a:pt x="282149" y="375619"/>
                  </a:lnTo>
                  <a:lnTo>
                    <a:pt x="282149" y="325040"/>
                  </a:lnTo>
                  <a:lnTo>
                    <a:pt x="94097" y="325040"/>
                  </a:lnTo>
                  <a:lnTo>
                    <a:pt x="94097" y="375619"/>
                  </a:lnTo>
                  <a:lnTo>
                    <a:pt x="50666" y="375619"/>
                  </a:lnTo>
                  <a:lnTo>
                    <a:pt x="50666" y="281751"/>
                  </a:lnTo>
                  <a:lnTo>
                    <a:pt x="282149" y="281751"/>
                  </a:lnTo>
                  <a:close/>
                  <a:moveTo>
                    <a:pt x="159125" y="0"/>
                  </a:moveTo>
                  <a:lnTo>
                    <a:pt x="448514" y="0"/>
                  </a:lnTo>
                  <a:lnTo>
                    <a:pt x="448514" y="187845"/>
                  </a:lnTo>
                  <a:lnTo>
                    <a:pt x="159125" y="187845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b="1" i="1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71" name="îşḷîďe"/>
          <p:cNvSpPr txBox="1"/>
          <p:nvPr/>
        </p:nvSpPr>
        <p:spPr>
          <a:xfrm>
            <a:off x="6709399" y="4206764"/>
            <a:ext cx="1828978" cy="140106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latin typeface="+mn-ea"/>
              </a:rPr>
              <a:t>在分组和排序子句进行数据查询时，可以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减少查询</a:t>
            </a:r>
            <a:r>
              <a:rPr lang="zh-CN" altLang="en-US" dirty="0">
                <a:latin typeface="+mn-ea"/>
              </a:rPr>
              <a:t>中分组与排序的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时间</a:t>
            </a:r>
            <a:r>
              <a:rPr lang="zh-CN" altLang="en-US" dirty="0">
                <a:latin typeface="+mn-ea"/>
              </a:rPr>
              <a:t>。</a:t>
            </a:r>
            <a:endParaRPr lang="zh-CN" altLang="en-US" dirty="0">
              <a:latin typeface="+mn-ea"/>
            </a:endParaRPr>
          </a:p>
        </p:txBody>
      </p:sp>
      <p:grpSp>
        <p:nvGrpSpPr>
          <p:cNvPr id="72" name="išlíḑé"/>
          <p:cNvGrpSpPr/>
          <p:nvPr/>
        </p:nvGrpSpPr>
        <p:grpSpPr>
          <a:xfrm>
            <a:off x="7587888" y="2362806"/>
            <a:ext cx="72000" cy="1767446"/>
            <a:chOff x="8128908" y="2482830"/>
            <a:chExt cx="72000" cy="1767446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8164908" y="2482830"/>
              <a:ext cx="0" cy="1767446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iŝḷîḓè"/>
            <p:cNvSpPr/>
            <p:nvPr/>
          </p:nvSpPr>
          <p:spPr>
            <a:xfrm>
              <a:off x="8128908" y="2938509"/>
              <a:ext cx="72000" cy="72000"/>
            </a:xfrm>
            <a:prstGeom prst="ellipse">
              <a:avLst/>
            </a:prstGeom>
            <a:solidFill>
              <a:schemeClr val="accent4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 b="1" i="1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75" name="íşḷiḓê"/>
          <p:cNvGrpSpPr/>
          <p:nvPr/>
        </p:nvGrpSpPr>
        <p:grpSpPr>
          <a:xfrm>
            <a:off x="9274222" y="1419851"/>
            <a:ext cx="849842" cy="942956"/>
            <a:chOff x="9815242" y="1539875"/>
            <a:chExt cx="849842" cy="942956"/>
          </a:xfrm>
        </p:grpSpPr>
        <p:sp>
          <p:nvSpPr>
            <p:cNvPr id="76" name="ïṥḷiḍê"/>
            <p:cNvSpPr/>
            <p:nvPr/>
          </p:nvSpPr>
          <p:spPr bwMode="auto">
            <a:xfrm>
              <a:off x="9815242" y="1539875"/>
              <a:ext cx="849842" cy="942956"/>
            </a:xfrm>
            <a:custGeom>
              <a:avLst/>
              <a:gdLst>
                <a:gd name="T0" fmla="*/ 668 w 1369"/>
                <a:gd name="T1" fmla="*/ 0 h 1519"/>
                <a:gd name="T2" fmla="*/ 702 w 1369"/>
                <a:gd name="T3" fmla="*/ 0 h 1519"/>
                <a:gd name="T4" fmla="*/ 736 w 1369"/>
                <a:gd name="T5" fmla="*/ 7 h 1519"/>
                <a:gd name="T6" fmla="*/ 768 w 1369"/>
                <a:gd name="T7" fmla="*/ 21 h 1519"/>
                <a:gd name="T8" fmla="*/ 1284 w 1369"/>
                <a:gd name="T9" fmla="*/ 318 h 1519"/>
                <a:gd name="T10" fmla="*/ 1313 w 1369"/>
                <a:gd name="T11" fmla="*/ 339 h 1519"/>
                <a:gd name="T12" fmla="*/ 1337 w 1369"/>
                <a:gd name="T13" fmla="*/ 364 h 1519"/>
                <a:gd name="T14" fmla="*/ 1354 w 1369"/>
                <a:gd name="T15" fmla="*/ 395 h 1519"/>
                <a:gd name="T16" fmla="*/ 1364 w 1369"/>
                <a:gd name="T17" fmla="*/ 429 h 1519"/>
                <a:gd name="T18" fmla="*/ 1369 w 1369"/>
                <a:gd name="T19" fmla="*/ 465 h 1519"/>
                <a:gd name="T20" fmla="*/ 1369 w 1369"/>
                <a:gd name="T21" fmla="*/ 1054 h 1519"/>
                <a:gd name="T22" fmla="*/ 1364 w 1369"/>
                <a:gd name="T23" fmla="*/ 1090 h 1519"/>
                <a:gd name="T24" fmla="*/ 1354 w 1369"/>
                <a:gd name="T25" fmla="*/ 1124 h 1519"/>
                <a:gd name="T26" fmla="*/ 1337 w 1369"/>
                <a:gd name="T27" fmla="*/ 1154 h 1519"/>
                <a:gd name="T28" fmla="*/ 1313 w 1369"/>
                <a:gd name="T29" fmla="*/ 1181 h 1519"/>
                <a:gd name="T30" fmla="*/ 1284 w 1369"/>
                <a:gd name="T31" fmla="*/ 1201 h 1519"/>
                <a:gd name="T32" fmla="*/ 768 w 1369"/>
                <a:gd name="T33" fmla="*/ 1497 h 1519"/>
                <a:gd name="T34" fmla="*/ 736 w 1369"/>
                <a:gd name="T35" fmla="*/ 1512 h 1519"/>
                <a:gd name="T36" fmla="*/ 702 w 1369"/>
                <a:gd name="T37" fmla="*/ 1519 h 1519"/>
                <a:gd name="T38" fmla="*/ 668 w 1369"/>
                <a:gd name="T39" fmla="*/ 1519 h 1519"/>
                <a:gd name="T40" fmla="*/ 632 w 1369"/>
                <a:gd name="T41" fmla="*/ 1512 h 1519"/>
                <a:gd name="T42" fmla="*/ 599 w 1369"/>
                <a:gd name="T43" fmla="*/ 1497 h 1519"/>
                <a:gd name="T44" fmla="*/ 85 w 1369"/>
                <a:gd name="T45" fmla="*/ 1201 h 1519"/>
                <a:gd name="T46" fmla="*/ 56 w 1369"/>
                <a:gd name="T47" fmla="*/ 1181 h 1519"/>
                <a:gd name="T48" fmla="*/ 32 w 1369"/>
                <a:gd name="T49" fmla="*/ 1154 h 1519"/>
                <a:gd name="T50" fmla="*/ 15 w 1369"/>
                <a:gd name="T51" fmla="*/ 1124 h 1519"/>
                <a:gd name="T52" fmla="*/ 3 w 1369"/>
                <a:gd name="T53" fmla="*/ 1090 h 1519"/>
                <a:gd name="T54" fmla="*/ 0 w 1369"/>
                <a:gd name="T55" fmla="*/ 1054 h 1519"/>
                <a:gd name="T56" fmla="*/ 0 w 1369"/>
                <a:gd name="T57" fmla="*/ 465 h 1519"/>
                <a:gd name="T58" fmla="*/ 3 w 1369"/>
                <a:gd name="T59" fmla="*/ 429 h 1519"/>
                <a:gd name="T60" fmla="*/ 15 w 1369"/>
                <a:gd name="T61" fmla="*/ 395 h 1519"/>
                <a:gd name="T62" fmla="*/ 32 w 1369"/>
                <a:gd name="T63" fmla="*/ 364 h 1519"/>
                <a:gd name="T64" fmla="*/ 56 w 1369"/>
                <a:gd name="T65" fmla="*/ 339 h 1519"/>
                <a:gd name="T66" fmla="*/ 85 w 1369"/>
                <a:gd name="T67" fmla="*/ 318 h 1519"/>
                <a:gd name="T68" fmla="*/ 599 w 1369"/>
                <a:gd name="T69" fmla="*/ 21 h 1519"/>
                <a:gd name="T70" fmla="*/ 632 w 1369"/>
                <a:gd name="T71" fmla="*/ 7 h 1519"/>
                <a:gd name="T72" fmla="*/ 668 w 1369"/>
                <a:gd name="T73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9" h="1519">
                  <a:moveTo>
                    <a:pt x="668" y="0"/>
                  </a:moveTo>
                  <a:lnTo>
                    <a:pt x="702" y="0"/>
                  </a:lnTo>
                  <a:lnTo>
                    <a:pt x="736" y="7"/>
                  </a:lnTo>
                  <a:lnTo>
                    <a:pt x="768" y="21"/>
                  </a:lnTo>
                  <a:lnTo>
                    <a:pt x="1284" y="318"/>
                  </a:lnTo>
                  <a:lnTo>
                    <a:pt x="1313" y="339"/>
                  </a:lnTo>
                  <a:lnTo>
                    <a:pt x="1337" y="364"/>
                  </a:lnTo>
                  <a:lnTo>
                    <a:pt x="1354" y="395"/>
                  </a:lnTo>
                  <a:lnTo>
                    <a:pt x="1364" y="429"/>
                  </a:lnTo>
                  <a:lnTo>
                    <a:pt x="1369" y="465"/>
                  </a:lnTo>
                  <a:lnTo>
                    <a:pt x="1369" y="1054"/>
                  </a:lnTo>
                  <a:lnTo>
                    <a:pt x="1364" y="1090"/>
                  </a:lnTo>
                  <a:lnTo>
                    <a:pt x="1354" y="1124"/>
                  </a:lnTo>
                  <a:lnTo>
                    <a:pt x="1337" y="1154"/>
                  </a:lnTo>
                  <a:lnTo>
                    <a:pt x="1313" y="1181"/>
                  </a:lnTo>
                  <a:lnTo>
                    <a:pt x="1284" y="1201"/>
                  </a:lnTo>
                  <a:lnTo>
                    <a:pt x="768" y="1497"/>
                  </a:lnTo>
                  <a:lnTo>
                    <a:pt x="736" y="1512"/>
                  </a:lnTo>
                  <a:lnTo>
                    <a:pt x="702" y="1519"/>
                  </a:lnTo>
                  <a:lnTo>
                    <a:pt x="668" y="1519"/>
                  </a:lnTo>
                  <a:lnTo>
                    <a:pt x="632" y="1512"/>
                  </a:lnTo>
                  <a:lnTo>
                    <a:pt x="599" y="1497"/>
                  </a:lnTo>
                  <a:lnTo>
                    <a:pt x="85" y="1201"/>
                  </a:lnTo>
                  <a:lnTo>
                    <a:pt x="56" y="1181"/>
                  </a:lnTo>
                  <a:lnTo>
                    <a:pt x="32" y="1154"/>
                  </a:lnTo>
                  <a:lnTo>
                    <a:pt x="15" y="1124"/>
                  </a:lnTo>
                  <a:lnTo>
                    <a:pt x="3" y="1090"/>
                  </a:lnTo>
                  <a:lnTo>
                    <a:pt x="0" y="1054"/>
                  </a:lnTo>
                  <a:lnTo>
                    <a:pt x="0" y="465"/>
                  </a:lnTo>
                  <a:lnTo>
                    <a:pt x="3" y="429"/>
                  </a:lnTo>
                  <a:lnTo>
                    <a:pt x="15" y="395"/>
                  </a:lnTo>
                  <a:lnTo>
                    <a:pt x="32" y="364"/>
                  </a:lnTo>
                  <a:lnTo>
                    <a:pt x="56" y="339"/>
                  </a:lnTo>
                  <a:lnTo>
                    <a:pt x="85" y="318"/>
                  </a:lnTo>
                  <a:lnTo>
                    <a:pt x="599" y="21"/>
                  </a:lnTo>
                  <a:lnTo>
                    <a:pt x="632" y="7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chemeClr val="accent5"/>
            </a:solidFill>
            <a:ln w="3175">
              <a:noFill/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endParaRPr lang="ru-RU" i="1" u="sng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77" name="iśľïḋè"/>
            <p:cNvSpPr/>
            <p:nvPr/>
          </p:nvSpPr>
          <p:spPr>
            <a:xfrm>
              <a:off x="10066429" y="1839538"/>
              <a:ext cx="347468" cy="343630"/>
            </a:xfrm>
            <a:custGeom>
              <a:avLst/>
              <a:gdLst>
                <a:gd name="connsiteX0" fmla="*/ 466437 w 600511"/>
                <a:gd name="connsiteY0" fmla="*/ 421770 h 593879"/>
                <a:gd name="connsiteX1" fmla="*/ 504684 w 600511"/>
                <a:gd name="connsiteY1" fmla="*/ 459981 h 593879"/>
                <a:gd name="connsiteX2" fmla="*/ 466437 w 600511"/>
                <a:gd name="connsiteY2" fmla="*/ 498192 h 593879"/>
                <a:gd name="connsiteX3" fmla="*/ 428190 w 600511"/>
                <a:gd name="connsiteY3" fmla="*/ 459981 h 593879"/>
                <a:gd name="connsiteX4" fmla="*/ 466437 w 600511"/>
                <a:gd name="connsiteY4" fmla="*/ 421770 h 593879"/>
                <a:gd name="connsiteX5" fmla="*/ 453390 w 600511"/>
                <a:gd name="connsiteY5" fmla="*/ 375066 h 593879"/>
                <a:gd name="connsiteX6" fmla="*/ 421127 w 600511"/>
                <a:gd name="connsiteY6" fmla="*/ 386990 h 593879"/>
                <a:gd name="connsiteX7" fmla="*/ 418868 w 600511"/>
                <a:gd name="connsiteY7" fmla="*/ 392146 h 593879"/>
                <a:gd name="connsiteX8" fmla="*/ 424031 w 600511"/>
                <a:gd name="connsiteY8" fmla="*/ 406325 h 593879"/>
                <a:gd name="connsiteX9" fmla="*/ 423385 w 600511"/>
                <a:gd name="connsiteY9" fmla="*/ 411481 h 593879"/>
                <a:gd name="connsiteX10" fmla="*/ 416287 w 600511"/>
                <a:gd name="connsiteY10" fmla="*/ 413737 h 593879"/>
                <a:gd name="connsiteX11" fmla="*/ 402414 w 600511"/>
                <a:gd name="connsiteY11" fmla="*/ 407292 h 593879"/>
                <a:gd name="connsiteX12" fmla="*/ 397252 w 600511"/>
                <a:gd name="connsiteY12" fmla="*/ 409226 h 593879"/>
                <a:gd name="connsiteX13" fmla="*/ 383056 w 600511"/>
                <a:gd name="connsiteY13" fmla="*/ 440485 h 593879"/>
                <a:gd name="connsiteX14" fmla="*/ 384669 w 600511"/>
                <a:gd name="connsiteY14" fmla="*/ 445318 h 593879"/>
                <a:gd name="connsiteX15" fmla="*/ 398542 w 600511"/>
                <a:gd name="connsiteY15" fmla="*/ 451764 h 593879"/>
                <a:gd name="connsiteX16" fmla="*/ 401769 w 600511"/>
                <a:gd name="connsiteY16" fmla="*/ 455953 h 593879"/>
                <a:gd name="connsiteX17" fmla="*/ 398220 w 600511"/>
                <a:gd name="connsiteY17" fmla="*/ 462720 h 593879"/>
                <a:gd name="connsiteX18" fmla="*/ 384024 w 600511"/>
                <a:gd name="connsiteY18" fmla="*/ 467876 h 593879"/>
                <a:gd name="connsiteX19" fmla="*/ 381766 w 600511"/>
                <a:gd name="connsiteY19" fmla="*/ 472710 h 593879"/>
                <a:gd name="connsiteX20" fmla="*/ 393380 w 600511"/>
                <a:gd name="connsiteY20" fmla="*/ 504936 h 593879"/>
                <a:gd name="connsiteX21" fmla="*/ 398542 w 600511"/>
                <a:gd name="connsiteY21" fmla="*/ 507192 h 593879"/>
                <a:gd name="connsiteX22" fmla="*/ 412738 w 600511"/>
                <a:gd name="connsiteY22" fmla="*/ 502036 h 593879"/>
                <a:gd name="connsiteX23" fmla="*/ 417900 w 600511"/>
                <a:gd name="connsiteY23" fmla="*/ 502680 h 593879"/>
                <a:gd name="connsiteX24" fmla="*/ 420159 w 600511"/>
                <a:gd name="connsiteY24" fmla="*/ 510092 h 593879"/>
                <a:gd name="connsiteX25" fmla="*/ 413706 w 600511"/>
                <a:gd name="connsiteY25" fmla="*/ 523949 h 593879"/>
                <a:gd name="connsiteX26" fmla="*/ 415642 w 600511"/>
                <a:gd name="connsiteY26" fmla="*/ 528783 h 593879"/>
                <a:gd name="connsiteX27" fmla="*/ 446937 w 600511"/>
                <a:gd name="connsiteY27" fmla="*/ 543285 h 593879"/>
                <a:gd name="connsiteX28" fmla="*/ 451777 w 600511"/>
                <a:gd name="connsiteY28" fmla="*/ 541351 h 593879"/>
                <a:gd name="connsiteX29" fmla="*/ 458230 w 600511"/>
                <a:gd name="connsiteY29" fmla="*/ 527494 h 593879"/>
                <a:gd name="connsiteX30" fmla="*/ 462424 w 600511"/>
                <a:gd name="connsiteY30" fmla="*/ 524272 h 593879"/>
                <a:gd name="connsiteX31" fmla="*/ 469199 w 600511"/>
                <a:gd name="connsiteY31" fmla="*/ 528139 h 593879"/>
                <a:gd name="connsiteX32" fmla="*/ 474361 w 600511"/>
                <a:gd name="connsiteY32" fmla="*/ 542318 h 593879"/>
                <a:gd name="connsiteX33" fmla="*/ 479201 w 600511"/>
                <a:gd name="connsiteY33" fmla="*/ 544574 h 593879"/>
                <a:gd name="connsiteX34" fmla="*/ 511464 w 600511"/>
                <a:gd name="connsiteY34" fmla="*/ 532650 h 593879"/>
                <a:gd name="connsiteX35" fmla="*/ 513723 w 600511"/>
                <a:gd name="connsiteY35" fmla="*/ 527816 h 593879"/>
                <a:gd name="connsiteX36" fmla="*/ 508560 w 600511"/>
                <a:gd name="connsiteY36" fmla="*/ 513315 h 593879"/>
                <a:gd name="connsiteX37" fmla="*/ 509206 w 600511"/>
                <a:gd name="connsiteY37" fmla="*/ 508159 h 593879"/>
                <a:gd name="connsiteX38" fmla="*/ 516626 w 600511"/>
                <a:gd name="connsiteY38" fmla="*/ 506225 h 593879"/>
                <a:gd name="connsiteX39" fmla="*/ 530500 w 600511"/>
                <a:gd name="connsiteY39" fmla="*/ 512348 h 593879"/>
                <a:gd name="connsiteX40" fmla="*/ 535339 w 600511"/>
                <a:gd name="connsiteY40" fmla="*/ 510737 h 593879"/>
                <a:gd name="connsiteX41" fmla="*/ 549858 w 600511"/>
                <a:gd name="connsiteY41" fmla="*/ 479478 h 593879"/>
                <a:gd name="connsiteX42" fmla="*/ 547922 w 600511"/>
                <a:gd name="connsiteY42" fmla="*/ 474322 h 593879"/>
                <a:gd name="connsiteX43" fmla="*/ 534049 w 600511"/>
                <a:gd name="connsiteY43" fmla="*/ 467876 h 593879"/>
                <a:gd name="connsiteX44" fmla="*/ 531145 w 600511"/>
                <a:gd name="connsiteY44" fmla="*/ 461109 h 593879"/>
                <a:gd name="connsiteX45" fmla="*/ 534694 w 600511"/>
                <a:gd name="connsiteY45" fmla="*/ 457242 h 593879"/>
                <a:gd name="connsiteX46" fmla="*/ 548890 w 600511"/>
                <a:gd name="connsiteY46" fmla="*/ 451764 h 593879"/>
                <a:gd name="connsiteX47" fmla="*/ 551148 w 600511"/>
                <a:gd name="connsiteY47" fmla="*/ 446930 h 593879"/>
                <a:gd name="connsiteX48" fmla="*/ 539211 w 600511"/>
                <a:gd name="connsiteY48" fmla="*/ 414704 h 593879"/>
                <a:gd name="connsiteX49" fmla="*/ 534371 w 600511"/>
                <a:gd name="connsiteY49" fmla="*/ 412448 h 593879"/>
                <a:gd name="connsiteX50" fmla="*/ 520175 w 600511"/>
                <a:gd name="connsiteY50" fmla="*/ 417604 h 593879"/>
                <a:gd name="connsiteX51" fmla="*/ 514691 w 600511"/>
                <a:gd name="connsiteY51" fmla="*/ 416960 h 593879"/>
                <a:gd name="connsiteX52" fmla="*/ 512755 w 600511"/>
                <a:gd name="connsiteY52" fmla="*/ 409548 h 593879"/>
                <a:gd name="connsiteX53" fmla="*/ 518885 w 600511"/>
                <a:gd name="connsiteY53" fmla="*/ 396013 h 593879"/>
                <a:gd name="connsiteX54" fmla="*/ 516949 w 600511"/>
                <a:gd name="connsiteY54" fmla="*/ 390857 h 593879"/>
                <a:gd name="connsiteX55" fmla="*/ 485976 w 600511"/>
                <a:gd name="connsiteY55" fmla="*/ 376355 h 593879"/>
                <a:gd name="connsiteX56" fmla="*/ 480814 w 600511"/>
                <a:gd name="connsiteY56" fmla="*/ 378289 h 593879"/>
                <a:gd name="connsiteX57" fmla="*/ 474361 w 600511"/>
                <a:gd name="connsiteY57" fmla="*/ 392146 h 593879"/>
                <a:gd name="connsiteX58" fmla="*/ 470167 w 600511"/>
                <a:gd name="connsiteY58" fmla="*/ 395368 h 593879"/>
                <a:gd name="connsiteX59" fmla="*/ 463714 w 600511"/>
                <a:gd name="connsiteY59" fmla="*/ 391824 h 593879"/>
                <a:gd name="connsiteX60" fmla="*/ 458230 w 600511"/>
                <a:gd name="connsiteY60" fmla="*/ 377322 h 593879"/>
                <a:gd name="connsiteX61" fmla="*/ 453390 w 600511"/>
                <a:gd name="connsiteY61" fmla="*/ 375066 h 593879"/>
                <a:gd name="connsiteX62" fmla="*/ 0 w 600511"/>
                <a:gd name="connsiteY62" fmla="*/ 372515 h 593879"/>
                <a:gd name="connsiteX63" fmla="*/ 233292 w 600511"/>
                <a:gd name="connsiteY63" fmla="*/ 465626 h 593879"/>
                <a:gd name="connsiteX64" fmla="*/ 305248 w 600511"/>
                <a:gd name="connsiteY64" fmla="*/ 461116 h 593879"/>
                <a:gd name="connsiteX65" fmla="*/ 332998 w 600511"/>
                <a:gd name="connsiteY65" fmla="*/ 549716 h 593879"/>
                <a:gd name="connsiteX66" fmla="*/ 233292 w 600511"/>
                <a:gd name="connsiteY66" fmla="*/ 558737 h 593879"/>
                <a:gd name="connsiteX67" fmla="*/ 0 w 600511"/>
                <a:gd name="connsiteY67" fmla="*/ 465626 h 593879"/>
                <a:gd name="connsiteX68" fmla="*/ 466295 w 600511"/>
                <a:gd name="connsiteY68" fmla="*/ 326083 h 593879"/>
                <a:gd name="connsiteX69" fmla="*/ 600511 w 600511"/>
                <a:gd name="connsiteY69" fmla="*/ 459820 h 593879"/>
                <a:gd name="connsiteX70" fmla="*/ 466295 w 600511"/>
                <a:gd name="connsiteY70" fmla="*/ 593879 h 593879"/>
                <a:gd name="connsiteX71" fmla="*/ 332080 w 600511"/>
                <a:gd name="connsiteY71" fmla="*/ 459820 h 593879"/>
                <a:gd name="connsiteX72" fmla="*/ 466295 w 600511"/>
                <a:gd name="connsiteY72" fmla="*/ 326083 h 593879"/>
                <a:gd name="connsiteX73" fmla="*/ 0 w 600511"/>
                <a:gd name="connsiteY73" fmla="*/ 232654 h 593879"/>
                <a:gd name="connsiteX74" fmla="*/ 233309 w 600511"/>
                <a:gd name="connsiteY74" fmla="*/ 326103 h 593879"/>
                <a:gd name="connsiteX75" fmla="*/ 466296 w 600511"/>
                <a:gd name="connsiteY75" fmla="*/ 232654 h 593879"/>
                <a:gd name="connsiteX76" fmla="*/ 466296 w 600511"/>
                <a:gd name="connsiteY76" fmla="*/ 299035 h 593879"/>
                <a:gd name="connsiteX77" fmla="*/ 312370 w 600511"/>
                <a:gd name="connsiteY77" fmla="*/ 413429 h 593879"/>
                <a:gd name="connsiteX78" fmla="*/ 233309 w 600511"/>
                <a:gd name="connsiteY78" fmla="*/ 419229 h 593879"/>
                <a:gd name="connsiteX79" fmla="*/ 0 w 600511"/>
                <a:gd name="connsiteY79" fmla="*/ 326103 h 593879"/>
                <a:gd name="connsiteX80" fmla="*/ 233309 w 600511"/>
                <a:gd name="connsiteY80" fmla="*/ 23200 h 593879"/>
                <a:gd name="connsiteX81" fmla="*/ 23234 w 600511"/>
                <a:gd name="connsiteY81" fmla="*/ 93123 h 593879"/>
                <a:gd name="connsiteX82" fmla="*/ 233309 w 600511"/>
                <a:gd name="connsiteY82" fmla="*/ 163046 h 593879"/>
                <a:gd name="connsiteX83" fmla="*/ 443062 w 600511"/>
                <a:gd name="connsiteY83" fmla="*/ 93123 h 593879"/>
                <a:gd name="connsiteX84" fmla="*/ 233309 w 600511"/>
                <a:gd name="connsiteY84" fmla="*/ 23200 h 593879"/>
                <a:gd name="connsiteX85" fmla="*/ 233309 w 600511"/>
                <a:gd name="connsiteY85" fmla="*/ 0 h 593879"/>
                <a:gd name="connsiteX86" fmla="*/ 466296 w 600511"/>
                <a:gd name="connsiteY86" fmla="*/ 93123 h 593879"/>
                <a:gd name="connsiteX87" fmla="*/ 466296 w 600511"/>
                <a:gd name="connsiteY87" fmla="*/ 186246 h 593879"/>
                <a:gd name="connsiteX88" fmla="*/ 233309 w 600511"/>
                <a:gd name="connsiteY88" fmla="*/ 279369 h 593879"/>
                <a:gd name="connsiteX89" fmla="*/ 0 w 600511"/>
                <a:gd name="connsiteY89" fmla="*/ 186246 h 593879"/>
                <a:gd name="connsiteX90" fmla="*/ 0 w 600511"/>
                <a:gd name="connsiteY90" fmla="*/ 93123 h 593879"/>
                <a:gd name="connsiteX91" fmla="*/ 233309 w 600511"/>
                <a:gd name="connsiteY91" fmla="*/ 0 h 59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00511" h="593879">
                  <a:moveTo>
                    <a:pt x="466437" y="421770"/>
                  </a:moveTo>
                  <a:cubicBezTo>
                    <a:pt x="487560" y="421770"/>
                    <a:pt x="504684" y="438878"/>
                    <a:pt x="504684" y="459981"/>
                  </a:cubicBezTo>
                  <a:cubicBezTo>
                    <a:pt x="504684" y="481084"/>
                    <a:pt x="487560" y="498192"/>
                    <a:pt x="466437" y="498192"/>
                  </a:cubicBezTo>
                  <a:cubicBezTo>
                    <a:pt x="445314" y="498192"/>
                    <a:pt x="428190" y="481084"/>
                    <a:pt x="428190" y="459981"/>
                  </a:cubicBezTo>
                  <a:cubicBezTo>
                    <a:pt x="428190" y="438878"/>
                    <a:pt x="445314" y="421770"/>
                    <a:pt x="466437" y="421770"/>
                  </a:cubicBezTo>
                  <a:close/>
                  <a:moveTo>
                    <a:pt x="453390" y="375066"/>
                  </a:moveTo>
                  <a:lnTo>
                    <a:pt x="421127" y="386990"/>
                  </a:lnTo>
                  <a:cubicBezTo>
                    <a:pt x="419191" y="387957"/>
                    <a:pt x="418223" y="389890"/>
                    <a:pt x="418868" y="392146"/>
                  </a:cubicBezTo>
                  <a:lnTo>
                    <a:pt x="424031" y="406325"/>
                  </a:lnTo>
                  <a:cubicBezTo>
                    <a:pt x="424998" y="408259"/>
                    <a:pt x="424676" y="410515"/>
                    <a:pt x="423385" y="411481"/>
                  </a:cubicBezTo>
                  <a:cubicBezTo>
                    <a:pt x="422417" y="412448"/>
                    <a:pt x="418223" y="414382"/>
                    <a:pt x="416287" y="413737"/>
                  </a:cubicBezTo>
                  <a:lnTo>
                    <a:pt x="402414" y="407292"/>
                  </a:lnTo>
                  <a:cubicBezTo>
                    <a:pt x="400478" y="406325"/>
                    <a:pt x="398220" y="407292"/>
                    <a:pt x="397252" y="409226"/>
                  </a:cubicBezTo>
                  <a:lnTo>
                    <a:pt x="383056" y="440485"/>
                  </a:lnTo>
                  <a:cubicBezTo>
                    <a:pt x="382088" y="442096"/>
                    <a:pt x="383056" y="444674"/>
                    <a:pt x="384669" y="445318"/>
                  </a:cubicBezTo>
                  <a:lnTo>
                    <a:pt x="398542" y="451764"/>
                  </a:lnTo>
                  <a:cubicBezTo>
                    <a:pt x="400478" y="452730"/>
                    <a:pt x="402091" y="454664"/>
                    <a:pt x="401769" y="455953"/>
                  </a:cubicBezTo>
                  <a:cubicBezTo>
                    <a:pt x="401769" y="457564"/>
                    <a:pt x="400156" y="462076"/>
                    <a:pt x="398220" y="462720"/>
                  </a:cubicBezTo>
                  <a:lnTo>
                    <a:pt x="384024" y="467876"/>
                  </a:lnTo>
                  <a:cubicBezTo>
                    <a:pt x="382088" y="468521"/>
                    <a:pt x="381120" y="470777"/>
                    <a:pt x="381766" y="472710"/>
                  </a:cubicBezTo>
                  <a:lnTo>
                    <a:pt x="393380" y="504936"/>
                  </a:lnTo>
                  <a:cubicBezTo>
                    <a:pt x="394348" y="506870"/>
                    <a:pt x="396607" y="507836"/>
                    <a:pt x="398542" y="507192"/>
                  </a:cubicBezTo>
                  <a:lnTo>
                    <a:pt x="412738" y="502036"/>
                  </a:lnTo>
                  <a:cubicBezTo>
                    <a:pt x="414674" y="501391"/>
                    <a:pt x="417255" y="501713"/>
                    <a:pt x="417900" y="502680"/>
                  </a:cubicBezTo>
                  <a:cubicBezTo>
                    <a:pt x="418868" y="503969"/>
                    <a:pt x="421127" y="508159"/>
                    <a:pt x="420159" y="510092"/>
                  </a:cubicBezTo>
                  <a:lnTo>
                    <a:pt x="413706" y="523949"/>
                  </a:lnTo>
                  <a:cubicBezTo>
                    <a:pt x="412738" y="525561"/>
                    <a:pt x="413706" y="527816"/>
                    <a:pt x="415642" y="528783"/>
                  </a:cubicBezTo>
                  <a:lnTo>
                    <a:pt x="446937" y="543285"/>
                  </a:lnTo>
                  <a:cubicBezTo>
                    <a:pt x="448873" y="544251"/>
                    <a:pt x="451132" y="543285"/>
                    <a:pt x="451777" y="541351"/>
                  </a:cubicBezTo>
                  <a:lnTo>
                    <a:pt x="458230" y="527494"/>
                  </a:lnTo>
                  <a:cubicBezTo>
                    <a:pt x="459198" y="525561"/>
                    <a:pt x="461133" y="524272"/>
                    <a:pt x="462424" y="524272"/>
                  </a:cubicBezTo>
                  <a:cubicBezTo>
                    <a:pt x="464037" y="524272"/>
                    <a:pt x="468554" y="525883"/>
                    <a:pt x="469199" y="528139"/>
                  </a:cubicBezTo>
                  <a:lnTo>
                    <a:pt x="474361" y="542318"/>
                  </a:lnTo>
                  <a:cubicBezTo>
                    <a:pt x="475007" y="544251"/>
                    <a:pt x="477265" y="545218"/>
                    <a:pt x="479201" y="544574"/>
                  </a:cubicBezTo>
                  <a:lnTo>
                    <a:pt x="511464" y="532650"/>
                  </a:lnTo>
                  <a:cubicBezTo>
                    <a:pt x="513400" y="532006"/>
                    <a:pt x="514368" y="529750"/>
                    <a:pt x="513723" y="527816"/>
                  </a:cubicBezTo>
                  <a:lnTo>
                    <a:pt x="508560" y="513315"/>
                  </a:lnTo>
                  <a:cubicBezTo>
                    <a:pt x="507915" y="511381"/>
                    <a:pt x="508238" y="509125"/>
                    <a:pt x="509206" y="508159"/>
                  </a:cubicBezTo>
                  <a:cubicBezTo>
                    <a:pt x="510496" y="507192"/>
                    <a:pt x="514691" y="505258"/>
                    <a:pt x="516626" y="506225"/>
                  </a:cubicBezTo>
                  <a:lnTo>
                    <a:pt x="530500" y="512348"/>
                  </a:lnTo>
                  <a:cubicBezTo>
                    <a:pt x="532435" y="513315"/>
                    <a:pt x="534694" y="512348"/>
                    <a:pt x="535339" y="510737"/>
                  </a:cubicBezTo>
                  <a:lnTo>
                    <a:pt x="549858" y="479478"/>
                  </a:lnTo>
                  <a:cubicBezTo>
                    <a:pt x="550825" y="477544"/>
                    <a:pt x="549858" y="475288"/>
                    <a:pt x="547922" y="474322"/>
                  </a:cubicBezTo>
                  <a:lnTo>
                    <a:pt x="534049" y="467876"/>
                  </a:lnTo>
                  <a:cubicBezTo>
                    <a:pt x="532113" y="467232"/>
                    <a:pt x="531145" y="462398"/>
                    <a:pt x="531145" y="461109"/>
                  </a:cubicBezTo>
                  <a:cubicBezTo>
                    <a:pt x="531145" y="459498"/>
                    <a:pt x="532435" y="457886"/>
                    <a:pt x="534694" y="457242"/>
                  </a:cubicBezTo>
                  <a:lnTo>
                    <a:pt x="548890" y="451764"/>
                  </a:lnTo>
                  <a:cubicBezTo>
                    <a:pt x="550825" y="451119"/>
                    <a:pt x="551793" y="448863"/>
                    <a:pt x="551148" y="446930"/>
                  </a:cubicBezTo>
                  <a:lnTo>
                    <a:pt x="539211" y="414704"/>
                  </a:lnTo>
                  <a:cubicBezTo>
                    <a:pt x="538565" y="412770"/>
                    <a:pt x="536307" y="411804"/>
                    <a:pt x="534371" y="412448"/>
                  </a:cubicBezTo>
                  <a:lnTo>
                    <a:pt x="520175" y="417604"/>
                  </a:lnTo>
                  <a:cubicBezTo>
                    <a:pt x="517917" y="418571"/>
                    <a:pt x="515658" y="418249"/>
                    <a:pt x="514691" y="416960"/>
                  </a:cubicBezTo>
                  <a:cubicBezTo>
                    <a:pt x="513723" y="415993"/>
                    <a:pt x="511787" y="411481"/>
                    <a:pt x="512755" y="409548"/>
                  </a:cubicBezTo>
                  <a:lnTo>
                    <a:pt x="518885" y="396013"/>
                  </a:lnTo>
                  <a:cubicBezTo>
                    <a:pt x="519853" y="394079"/>
                    <a:pt x="518885" y="391824"/>
                    <a:pt x="516949" y="390857"/>
                  </a:cubicBezTo>
                  <a:lnTo>
                    <a:pt x="485976" y="376355"/>
                  </a:lnTo>
                  <a:cubicBezTo>
                    <a:pt x="484040" y="375711"/>
                    <a:pt x="481782" y="376355"/>
                    <a:pt x="480814" y="378289"/>
                  </a:cubicBezTo>
                  <a:lnTo>
                    <a:pt x="474361" y="392146"/>
                  </a:lnTo>
                  <a:cubicBezTo>
                    <a:pt x="473716" y="394079"/>
                    <a:pt x="471780" y="395691"/>
                    <a:pt x="470167" y="395368"/>
                  </a:cubicBezTo>
                  <a:cubicBezTo>
                    <a:pt x="468877" y="395368"/>
                    <a:pt x="464360" y="393757"/>
                    <a:pt x="463714" y="391824"/>
                  </a:cubicBezTo>
                  <a:lnTo>
                    <a:pt x="458230" y="377322"/>
                  </a:lnTo>
                  <a:cubicBezTo>
                    <a:pt x="457584" y="375389"/>
                    <a:pt x="455326" y="374422"/>
                    <a:pt x="453390" y="375066"/>
                  </a:cubicBezTo>
                  <a:close/>
                  <a:moveTo>
                    <a:pt x="0" y="372515"/>
                  </a:moveTo>
                  <a:cubicBezTo>
                    <a:pt x="0" y="424064"/>
                    <a:pt x="104223" y="465626"/>
                    <a:pt x="233292" y="465626"/>
                  </a:cubicBezTo>
                  <a:cubicBezTo>
                    <a:pt x="258461" y="465626"/>
                    <a:pt x="282661" y="464015"/>
                    <a:pt x="305248" y="461116"/>
                  </a:cubicBezTo>
                  <a:cubicBezTo>
                    <a:pt x="305571" y="493978"/>
                    <a:pt x="315574" y="524264"/>
                    <a:pt x="332998" y="549716"/>
                  </a:cubicBezTo>
                  <a:cubicBezTo>
                    <a:pt x="302667" y="555515"/>
                    <a:pt x="268786" y="558737"/>
                    <a:pt x="233292" y="558737"/>
                  </a:cubicBezTo>
                  <a:cubicBezTo>
                    <a:pt x="104546" y="558737"/>
                    <a:pt x="0" y="517175"/>
                    <a:pt x="0" y="465626"/>
                  </a:cubicBezTo>
                  <a:close/>
                  <a:moveTo>
                    <a:pt x="466295" y="326083"/>
                  </a:moveTo>
                  <a:cubicBezTo>
                    <a:pt x="540501" y="326083"/>
                    <a:pt x="600511" y="386023"/>
                    <a:pt x="600511" y="459820"/>
                  </a:cubicBezTo>
                  <a:cubicBezTo>
                    <a:pt x="600511" y="533939"/>
                    <a:pt x="540501" y="593879"/>
                    <a:pt x="466295" y="593879"/>
                  </a:cubicBezTo>
                  <a:cubicBezTo>
                    <a:pt x="392412" y="593879"/>
                    <a:pt x="332080" y="533939"/>
                    <a:pt x="332080" y="459820"/>
                  </a:cubicBezTo>
                  <a:cubicBezTo>
                    <a:pt x="332080" y="386023"/>
                    <a:pt x="392412" y="326083"/>
                    <a:pt x="466295" y="326083"/>
                  </a:cubicBezTo>
                  <a:close/>
                  <a:moveTo>
                    <a:pt x="0" y="232654"/>
                  </a:moveTo>
                  <a:cubicBezTo>
                    <a:pt x="0" y="284212"/>
                    <a:pt x="104554" y="326103"/>
                    <a:pt x="233309" y="326103"/>
                  </a:cubicBezTo>
                  <a:cubicBezTo>
                    <a:pt x="362065" y="326103"/>
                    <a:pt x="466296" y="284212"/>
                    <a:pt x="466296" y="232654"/>
                  </a:cubicBezTo>
                  <a:lnTo>
                    <a:pt x="466296" y="299035"/>
                  </a:lnTo>
                  <a:cubicBezTo>
                    <a:pt x="393689" y="299035"/>
                    <a:pt x="332377" y="347370"/>
                    <a:pt x="312370" y="413429"/>
                  </a:cubicBezTo>
                  <a:cubicBezTo>
                    <a:pt x="287522" y="416973"/>
                    <a:pt x="261061" y="419229"/>
                    <a:pt x="233309" y="419229"/>
                  </a:cubicBezTo>
                  <a:cubicBezTo>
                    <a:pt x="104231" y="419229"/>
                    <a:pt x="0" y="377338"/>
                    <a:pt x="0" y="326103"/>
                  </a:cubicBezTo>
                  <a:close/>
                  <a:moveTo>
                    <a:pt x="233309" y="23200"/>
                  </a:moveTo>
                  <a:cubicBezTo>
                    <a:pt x="105199" y="23200"/>
                    <a:pt x="23234" y="64445"/>
                    <a:pt x="23234" y="93123"/>
                  </a:cubicBezTo>
                  <a:cubicBezTo>
                    <a:pt x="23234" y="121479"/>
                    <a:pt x="105199" y="163046"/>
                    <a:pt x="233309" y="163046"/>
                  </a:cubicBezTo>
                  <a:cubicBezTo>
                    <a:pt x="361420" y="163046"/>
                    <a:pt x="443062" y="121479"/>
                    <a:pt x="443062" y="93123"/>
                  </a:cubicBezTo>
                  <a:cubicBezTo>
                    <a:pt x="443062" y="64445"/>
                    <a:pt x="361420" y="23200"/>
                    <a:pt x="233309" y="23200"/>
                  </a:cubicBezTo>
                  <a:close/>
                  <a:moveTo>
                    <a:pt x="233309" y="0"/>
                  </a:moveTo>
                  <a:cubicBezTo>
                    <a:pt x="362065" y="0"/>
                    <a:pt x="466296" y="41567"/>
                    <a:pt x="466296" y="93123"/>
                  </a:cubicBezTo>
                  <a:lnTo>
                    <a:pt x="466296" y="186246"/>
                  </a:lnTo>
                  <a:cubicBezTo>
                    <a:pt x="466296" y="237802"/>
                    <a:pt x="362065" y="279369"/>
                    <a:pt x="233309" y="279369"/>
                  </a:cubicBezTo>
                  <a:cubicBezTo>
                    <a:pt x="104231" y="279369"/>
                    <a:pt x="0" y="237802"/>
                    <a:pt x="0" y="186246"/>
                  </a:cubicBezTo>
                  <a:lnTo>
                    <a:pt x="0" y="93123"/>
                  </a:lnTo>
                  <a:cubicBezTo>
                    <a:pt x="0" y="41567"/>
                    <a:pt x="104554" y="0"/>
                    <a:pt x="233309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b="1" i="1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78" name="îšḷiḓê"/>
          <p:cNvGrpSpPr/>
          <p:nvPr/>
        </p:nvGrpSpPr>
        <p:grpSpPr>
          <a:xfrm>
            <a:off x="9663143" y="2362807"/>
            <a:ext cx="72000" cy="527678"/>
            <a:chOff x="10204163" y="2482831"/>
            <a:chExt cx="72000" cy="527678"/>
          </a:xfrm>
        </p:grpSpPr>
        <p:cxnSp>
          <p:nvCxnSpPr>
            <p:cNvPr id="79" name="直接连接符 78"/>
            <p:cNvCxnSpPr/>
            <p:nvPr/>
          </p:nvCxnSpPr>
          <p:spPr>
            <a:xfrm>
              <a:off x="10240163" y="2482831"/>
              <a:ext cx="0" cy="455678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îṥļiḋê"/>
            <p:cNvSpPr/>
            <p:nvPr/>
          </p:nvSpPr>
          <p:spPr>
            <a:xfrm>
              <a:off x="10204163" y="2938509"/>
              <a:ext cx="72000" cy="72000"/>
            </a:xfrm>
            <a:prstGeom prst="ellipse">
              <a:avLst/>
            </a:prstGeom>
            <a:solidFill>
              <a:schemeClr val="accent5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 b="1" i="1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81" name="ïś1idé"/>
          <p:cNvSpPr txBox="1"/>
          <p:nvPr/>
        </p:nvSpPr>
        <p:spPr>
          <a:xfrm>
            <a:off x="8784654" y="3069219"/>
            <a:ext cx="1828978" cy="140106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latin typeface="+mn-ea"/>
              </a:rPr>
              <a:t>可以在检索数据的过程中使用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隐藏</a:t>
            </a:r>
            <a:r>
              <a:rPr lang="zh-CN" altLang="en-US" dirty="0">
                <a:latin typeface="+mn-ea"/>
              </a:rPr>
              <a:t>器，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提升系统的安全性能</a:t>
            </a:r>
            <a:r>
              <a:rPr lang="zh-CN" altLang="en-US" dirty="0">
                <a:latin typeface="+mn-ea"/>
              </a:rPr>
              <a:t>。</a:t>
            </a:r>
            <a:endParaRPr lang="zh-CN" altLang="en-US" dirty="0">
              <a:latin typeface="+mn-ea"/>
            </a:endParaRPr>
          </a:p>
        </p:txBody>
      </p:sp>
      <p:sp>
        <p:nvSpPr>
          <p:cNvPr id="82" name="TextBox 5"/>
          <p:cNvSpPr txBox="1"/>
          <p:nvPr/>
        </p:nvSpPr>
        <p:spPr>
          <a:xfrm>
            <a:off x="1031050" y="38879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索引的作用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0" grpId="0"/>
      <p:bldP spid="57" grpId="0"/>
      <p:bldP spid="64" grpId="0"/>
      <p:bldP spid="71" grpId="0"/>
      <p:bldP spid="81" grpId="0"/>
      <p:bldP spid="82" grpId="0"/>
      <p:bldP spid="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2214245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6098273" y="2902113"/>
            <a:ext cx="375983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SQL</a:t>
            </a:r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语句创建索引</a:t>
            </a:r>
            <a:endParaRPr lang="zh-CN" altLang="en-US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0492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5920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语句创建索引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348615" y="1584325"/>
            <a:ext cx="10102215" cy="3375025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504190" y="2108200"/>
            <a:ext cx="9636760" cy="175133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800" b="1">
                <a:latin typeface="+mn-ea"/>
                <a:cs typeface="+mn-ea"/>
                <a:sym typeface="+mn-ea"/>
              </a:rPr>
              <a:t>使用</a:t>
            </a:r>
            <a:r>
              <a:rPr altLang="zh-CN" sz="2800" b="1">
                <a:latin typeface="+mn-ea"/>
                <a:cs typeface="+mn-ea"/>
                <a:sym typeface="+mn-ea"/>
              </a:rPr>
              <a:t>alter table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语句创建：</a:t>
            </a:r>
            <a:endParaRPr lang="zh-CN" altLang="en-US" sz="2800" b="1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800" b="1">
                <a:latin typeface="+mn-ea"/>
                <a:cs typeface="+mn-ea"/>
                <a:sym typeface="+mn-ea"/>
              </a:rPr>
              <a:t>语法：</a:t>
            </a:r>
            <a:r>
              <a:rPr sz="2800">
                <a:latin typeface="+mn-ea"/>
                <a:cs typeface="+mn-ea"/>
                <a:sym typeface="+mn-ea"/>
              </a:rPr>
              <a:t>alter table 数据表名  add    unique|fulltext|spatital   </a:t>
            </a:r>
            <a:endParaRPr sz="2800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sz="2800">
                <a:latin typeface="+mn-ea"/>
                <a:cs typeface="+mn-ea"/>
                <a:sym typeface="+mn-ea"/>
              </a:rPr>
              <a:t>                index 索引名称(字段名称)[长度n]  asc|desc</a:t>
            </a:r>
            <a:endParaRPr lang="zh-CN" altLang="en-US" sz="280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6332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00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课前回顾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360680" y="3816350"/>
            <a:ext cx="2580640" cy="89154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600"/>
              <a:t>SQL</a:t>
            </a:r>
            <a:r>
              <a:rPr lang="zh-CN" altLang="en-US" sz="2600"/>
              <a:t>语句操作数据库的字符集</a:t>
            </a:r>
            <a:endParaRPr lang="zh-CN" altLang="en-US" sz="2600"/>
          </a:p>
        </p:txBody>
      </p:sp>
      <p:sp>
        <p:nvSpPr>
          <p:cNvPr id="47" name="文本框 46"/>
          <p:cNvSpPr txBox="1"/>
          <p:nvPr/>
        </p:nvSpPr>
        <p:spPr>
          <a:xfrm>
            <a:off x="360680" y="1428115"/>
            <a:ext cx="256476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600"/>
              <a:t>SQL</a:t>
            </a:r>
            <a:r>
              <a:rPr lang="zh-CN" altLang="en-US" sz="2600"/>
              <a:t>语添加数据</a:t>
            </a:r>
            <a:endParaRPr lang="zh-CN" altLang="en-US" sz="2600"/>
          </a:p>
        </p:txBody>
      </p:sp>
      <p:sp>
        <p:nvSpPr>
          <p:cNvPr id="48" name="文本框 47"/>
          <p:cNvSpPr txBox="1"/>
          <p:nvPr/>
        </p:nvSpPr>
        <p:spPr>
          <a:xfrm>
            <a:off x="4758055" y="992505"/>
            <a:ext cx="581596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/>
              <a:t>insert into </a:t>
            </a:r>
            <a:r>
              <a:rPr lang="zh-CN" altLang="en-US" sz="2400"/>
              <a:t>表名</a:t>
            </a:r>
            <a:r>
              <a:rPr lang="en-US" altLang="zh-CN" sz="2400"/>
              <a:t> values (</a:t>
            </a:r>
            <a:r>
              <a:rPr lang="zh-CN" altLang="en-US" sz="2400"/>
              <a:t>值</a:t>
            </a:r>
            <a:r>
              <a:rPr lang="en-US" altLang="zh-CN" sz="2400"/>
              <a:t>,...)</a:t>
            </a:r>
            <a:endParaRPr lang="en-US" altLang="zh-CN" sz="2400"/>
          </a:p>
        </p:txBody>
      </p:sp>
      <p:sp>
        <p:nvSpPr>
          <p:cNvPr id="49" name="文本框 48"/>
          <p:cNvSpPr txBox="1"/>
          <p:nvPr/>
        </p:nvSpPr>
        <p:spPr>
          <a:xfrm>
            <a:off x="4764405" y="1629410"/>
            <a:ext cx="581025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>
                <a:sym typeface="+mn-ea"/>
              </a:rPr>
              <a:t>insert into </a:t>
            </a:r>
            <a:r>
              <a:rPr lang="zh-CN" altLang="en-US" sz="2400">
                <a:sym typeface="+mn-ea"/>
              </a:rPr>
              <a:t>表名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sym typeface="+mn-ea"/>
              </a:rPr>
              <a:t>字段名</a:t>
            </a:r>
            <a:r>
              <a:rPr lang="en-US" altLang="zh-CN" sz="2400">
                <a:sym typeface="+mn-ea"/>
              </a:rPr>
              <a:t>(</a:t>
            </a:r>
            <a:r>
              <a:rPr lang="zh-CN" altLang="en-US" sz="2400">
                <a:sym typeface="+mn-ea"/>
              </a:rPr>
              <a:t>名</a:t>
            </a:r>
            <a:r>
              <a:rPr lang="en-US" altLang="zh-CN" sz="2400">
                <a:sym typeface="+mn-ea"/>
              </a:rPr>
              <a:t>1,...) values (</a:t>
            </a:r>
            <a:r>
              <a:rPr lang="zh-CN" altLang="en-US" sz="2400">
                <a:sym typeface="+mn-ea"/>
              </a:rPr>
              <a:t>值</a:t>
            </a:r>
            <a:r>
              <a:rPr lang="en-US" altLang="zh-CN" sz="2400">
                <a:sym typeface="+mn-ea"/>
              </a:rPr>
              <a:t>,...)</a:t>
            </a:r>
            <a:endParaRPr lang="zh-CN" altLang="en-US" sz="2400"/>
          </a:p>
        </p:txBody>
      </p:sp>
      <p:sp>
        <p:nvSpPr>
          <p:cNvPr id="50" name="文本框 49"/>
          <p:cNvSpPr txBox="1"/>
          <p:nvPr/>
        </p:nvSpPr>
        <p:spPr>
          <a:xfrm>
            <a:off x="4717415" y="3347085"/>
            <a:ext cx="5854065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Batang" panose="02030600000101010101" charset="-127"/>
              <a:buNone/>
            </a:pPr>
            <a:r>
              <a:rPr lang="zh-CN" altLang="en-US" sz="24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查看数据库的字符集</a:t>
            </a:r>
            <a:endParaRPr lang="zh-CN" altLang="en-US" sz="2400" spc="16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719955" y="4104640"/>
            <a:ext cx="585406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/>
              <a:t>修改设置连接的字符集和排序规则</a:t>
            </a:r>
            <a:endParaRPr lang="zh-CN" altLang="en-US" sz="2400"/>
          </a:p>
        </p:txBody>
      </p:sp>
      <p:sp>
        <p:nvSpPr>
          <p:cNvPr id="52" name="文本框 51"/>
          <p:cNvSpPr txBox="1"/>
          <p:nvPr/>
        </p:nvSpPr>
        <p:spPr>
          <a:xfrm>
            <a:off x="8047355" y="3448685"/>
            <a:ext cx="360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4717415" y="4819650"/>
            <a:ext cx="587121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/>
              <a:t>修改数据库的字符集</a:t>
            </a:r>
            <a:endParaRPr lang="en-US" altLang="zh-CN" sz="2400"/>
          </a:p>
        </p:txBody>
      </p:sp>
      <p:sp>
        <p:nvSpPr>
          <p:cNvPr id="58" name="右箭头 57"/>
          <p:cNvSpPr/>
          <p:nvPr/>
        </p:nvSpPr>
        <p:spPr>
          <a:xfrm>
            <a:off x="3312795" y="1489075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右箭头 60"/>
          <p:cNvSpPr/>
          <p:nvPr/>
        </p:nvSpPr>
        <p:spPr>
          <a:xfrm>
            <a:off x="3384550" y="4061460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4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4" grpId="0" bldLvl="0" animBg="1"/>
      <p:bldP spid="58" grpId="0" bldLvl="0" animBg="1"/>
      <p:bldP spid="61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160" y="111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0492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5920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语句创建索引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408305" y="1210310"/>
            <a:ext cx="9984105" cy="2324735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543560" y="1517015"/>
            <a:ext cx="9665970" cy="155194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500" b="1">
                <a:latin typeface="+mn-ea"/>
                <a:cs typeface="+mn-ea"/>
                <a:sym typeface="+mn-ea"/>
              </a:rPr>
              <a:t>（</a:t>
            </a:r>
            <a:r>
              <a:rPr altLang="zh-CN" sz="2500" b="1">
                <a:latin typeface="+mn-ea"/>
                <a:cs typeface="+mn-ea"/>
                <a:sym typeface="+mn-ea"/>
              </a:rPr>
              <a:t>1</a:t>
            </a:r>
            <a:r>
              <a:rPr lang="zh-CN" altLang="en-US" sz="2500" b="1">
                <a:latin typeface="+mn-ea"/>
                <a:cs typeface="+mn-ea"/>
                <a:sym typeface="+mn-ea"/>
              </a:rPr>
              <a:t>）创建普通索引：</a:t>
            </a:r>
            <a:endParaRPr lang="zh-CN" altLang="en-US" sz="2500" b="1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zh-CN" altLang="en-US" sz="2500" b="1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 b="1">
                <a:latin typeface="+mn-ea"/>
                <a:cs typeface="+mn-ea"/>
                <a:sym typeface="+mn-ea"/>
              </a:rPr>
              <a:t>语法：</a:t>
            </a:r>
            <a:r>
              <a:rPr sz="2400">
                <a:latin typeface="+mn-ea"/>
                <a:cs typeface="+mn-ea"/>
                <a:sym typeface="+mn-ea"/>
              </a:rPr>
              <a:t>alter table 数据表名 add  </a:t>
            </a:r>
            <a:r>
              <a:rPr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index  索引名</a:t>
            </a:r>
            <a:r>
              <a:rPr sz="2400">
                <a:latin typeface="+mn-ea"/>
                <a:cs typeface="+mn-ea"/>
                <a:sym typeface="+mn-ea"/>
              </a:rPr>
              <a:t>(字段名(长度)  asc|desc</a:t>
            </a:r>
            <a:r>
              <a:rPr sz="2400">
                <a:latin typeface="+mn-ea"/>
                <a:cs typeface="+mn-ea"/>
                <a:sym typeface="+mn-ea"/>
              </a:rPr>
              <a:t>)</a:t>
            </a:r>
            <a:endParaRPr sz="240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160" y="111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0492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5920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语句创建索引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415290" y="1210310"/>
            <a:ext cx="9984105" cy="2324735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543560" y="1517015"/>
            <a:ext cx="9665970" cy="105156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500" b="1">
                <a:latin typeface="+mn-ea"/>
                <a:cs typeface="+mn-ea"/>
                <a:sym typeface="+mn-ea"/>
              </a:rPr>
              <a:t>（</a:t>
            </a:r>
            <a:r>
              <a:rPr altLang="zh-CN" sz="2500" b="1">
                <a:latin typeface="+mn-ea"/>
                <a:cs typeface="+mn-ea"/>
                <a:sym typeface="+mn-ea"/>
              </a:rPr>
              <a:t>1</a:t>
            </a:r>
            <a:r>
              <a:rPr lang="zh-CN" altLang="en-US" sz="2500" b="1">
                <a:latin typeface="+mn-ea"/>
                <a:cs typeface="+mn-ea"/>
                <a:sym typeface="+mn-ea"/>
              </a:rPr>
              <a:t>）创建普通索引：</a:t>
            </a:r>
            <a:endParaRPr lang="zh-CN" altLang="en-US" sz="2500" b="1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 b="1">
                <a:latin typeface="+mn-ea"/>
                <a:cs typeface="+mn-ea"/>
                <a:sym typeface="+mn-ea"/>
              </a:rPr>
              <a:t>语法：</a:t>
            </a:r>
            <a:r>
              <a:rPr sz="2400">
                <a:latin typeface="+mn-ea"/>
                <a:cs typeface="+mn-ea"/>
                <a:sym typeface="+mn-ea"/>
              </a:rPr>
              <a:t>create </a:t>
            </a:r>
            <a:r>
              <a:rPr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index 索引名 on</a:t>
            </a:r>
            <a:r>
              <a:rPr sz="2400">
                <a:latin typeface="+mn-ea"/>
                <a:cs typeface="+mn-ea"/>
                <a:sym typeface="+mn-ea"/>
              </a:rPr>
              <a:t> </a:t>
            </a:r>
            <a:r>
              <a:rPr lang="zh-CN" altLang="en-US" sz="2400">
                <a:latin typeface="+mn-ea"/>
                <a:cs typeface="+mn-ea"/>
                <a:sym typeface="+mn-ea"/>
              </a:rPr>
              <a:t>数据表名</a:t>
            </a:r>
            <a:r>
              <a:rPr sz="2400">
                <a:latin typeface="+mn-ea"/>
                <a:cs typeface="+mn-ea"/>
                <a:sym typeface="+mn-ea"/>
              </a:rPr>
              <a:t>(字段名(长度)  asc|desc)</a:t>
            </a:r>
            <a:endParaRPr sz="240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160" y="111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0492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5920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语句创建索引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408305" y="1210310"/>
            <a:ext cx="9984105" cy="2324735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543560" y="1517015"/>
            <a:ext cx="9665970" cy="153162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500" b="1">
                <a:latin typeface="+mn-ea"/>
                <a:cs typeface="+mn-ea"/>
                <a:sym typeface="+mn-ea"/>
              </a:rPr>
              <a:t>（</a:t>
            </a:r>
            <a:r>
              <a:rPr altLang="zh-CN" sz="2500" b="1">
                <a:latin typeface="+mn-ea"/>
                <a:cs typeface="+mn-ea"/>
                <a:sym typeface="+mn-ea"/>
              </a:rPr>
              <a:t>2</a:t>
            </a:r>
            <a:r>
              <a:rPr lang="zh-CN" altLang="en-US" sz="2500" b="1">
                <a:latin typeface="+mn-ea"/>
                <a:cs typeface="+mn-ea"/>
                <a:sym typeface="+mn-ea"/>
              </a:rPr>
              <a:t>）创建唯一索引：</a:t>
            </a:r>
            <a:endParaRPr lang="zh-CN" altLang="en-US" sz="2500" b="1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 b="1">
                <a:latin typeface="+mn-ea"/>
                <a:cs typeface="+mn-ea"/>
                <a:sym typeface="+mn-ea"/>
              </a:rPr>
              <a:t>语法：</a:t>
            </a:r>
            <a:r>
              <a:rPr sz="2400">
                <a:latin typeface="+mn-ea"/>
                <a:cs typeface="+mn-ea"/>
                <a:sym typeface="+mn-ea"/>
              </a:rPr>
              <a:t>alter table 数据表名 add </a:t>
            </a:r>
            <a:r>
              <a:rPr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unique </a:t>
            </a:r>
            <a:r>
              <a:rPr sz="2400">
                <a:latin typeface="+mn-ea"/>
                <a:cs typeface="+mn-ea"/>
                <a:sym typeface="+mn-ea"/>
              </a:rPr>
              <a:t>index 索引名(字段名(长度)  asc|desc)</a:t>
            </a:r>
            <a:endParaRPr sz="2400"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35" y="3816350"/>
            <a:ext cx="10046970" cy="2315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160" y="111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0492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5920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语句创建索引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415290" y="1210310"/>
            <a:ext cx="9984105" cy="2324735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543560" y="1517015"/>
            <a:ext cx="9665970" cy="105156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500" b="1">
                <a:latin typeface="+mn-ea"/>
                <a:cs typeface="+mn-ea"/>
                <a:sym typeface="+mn-ea"/>
              </a:rPr>
              <a:t>（</a:t>
            </a:r>
            <a:r>
              <a:rPr altLang="zh-CN" sz="2500" b="1">
                <a:latin typeface="+mn-ea"/>
                <a:cs typeface="+mn-ea"/>
                <a:sym typeface="+mn-ea"/>
              </a:rPr>
              <a:t>2</a:t>
            </a:r>
            <a:r>
              <a:rPr lang="zh-CN" altLang="en-US" sz="2500" b="1">
                <a:latin typeface="+mn-ea"/>
                <a:cs typeface="+mn-ea"/>
                <a:sym typeface="+mn-ea"/>
              </a:rPr>
              <a:t>）创建唯一索引：</a:t>
            </a:r>
            <a:endParaRPr lang="zh-CN" altLang="en-US" sz="2500" b="1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 b="1">
                <a:latin typeface="+mn-ea"/>
                <a:cs typeface="+mn-ea"/>
                <a:sym typeface="+mn-ea"/>
              </a:rPr>
              <a:t>语法：</a:t>
            </a:r>
            <a:r>
              <a:rPr sz="2400">
                <a:latin typeface="+mn-ea"/>
                <a:cs typeface="+mn-ea"/>
                <a:sym typeface="+mn-ea"/>
              </a:rPr>
              <a:t>create </a:t>
            </a:r>
            <a:r>
              <a:rPr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unique index 索引名</a:t>
            </a:r>
            <a:r>
              <a:rPr sz="2400">
                <a:latin typeface="+mn-ea"/>
                <a:cs typeface="+mn-ea"/>
                <a:sym typeface="+mn-ea"/>
              </a:rPr>
              <a:t> on </a:t>
            </a:r>
            <a:r>
              <a:rPr lang="zh-CN" altLang="en-US" sz="2400">
                <a:latin typeface="+mn-ea"/>
                <a:cs typeface="+mn-ea"/>
                <a:sym typeface="+mn-ea"/>
              </a:rPr>
              <a:t>数据表名</a:t>
            </a:r>
            <a:r>
              <a:rPr sz="2400">
                <a:latin typeface="+mn-ea"/>
                <a:cs typeface="+mn-ea"/>
                <a:sym typeface="+mn-ea"/>
              </a:rPr>
              <a:t>(字段名(长度)  asc|desc)</a:t>
            </a:r>
            <a:endParaRPr sz="240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160" y="111"/>
            <a:ext cx="115824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0492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5920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语句创建索引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94995" y="1207770"/>
            <a:ext cx="9984105" cy="2324735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86435" y="1517015"/>
            <a:ext cx="9665970" cy="155194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500" b="1">
                <a:latin typeface="+mn-ea"/>
                <a:cs typeface="+mn-ea"/>
                <a:sym typeface="+mn-ea"/>
              </a:rPr>
              <a:t>（</a:t>
            </a:r>
            <a:r>
              <a:rPr altLang="zh-CN" sz="2500" b="1">
                <a:latin typeface="+mn-ea"/>
                <a:cs typeface="+mn-ea"/>
                <a:sym typeface="+mn-ea"/>
              </a:rPr>
              <a:t>3</a:t>
            </a:r>
            <a:r>
              <a:rPr lang="zh-CN" altLang="en-US" sz="2500" b="1">
                <a:latin typeface="+mn-ea"/>
                <a:cs typeface="+mn-ea"/>
                <a:sym typeface="+mn-ea"/>
              </a:rPr>
              <a:t>）创建主键索引：</a:t>
            </a:r>
            <a:endParaRPr lang="zh-CN" altLang="en-US" sz="2500" b="1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zh-CN" altLang="en-US" sz="2500" b="1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 b="1">
                <a:latin typeface="+mn-ea"/>
                <a:cs typeface="+mn-ea"/>
                <a:sym typeface="+mn-ea"/>
              </a:rPr>
              <a:t>语法：</a:t>
            </a:r>
            <a:r>
              <a:rPr sz="2400">
                <a:latin typeface="+mn-ea"/>
                <a:cs typeface="+mn-ea"/>
                <a:sym typeface="+mn-ea"/>
              </a:rPr>
              <a:t>alter table 数据表名 add  primary key(字段名(长度)  asc|desc</a:t>
            </a:r>
            <a:r>
              <a:rPr sz="2400">
                <a:latin typeface="+mn-ea"/>
                <a:cs typeface="+mn-ea"/>
                <a:sym typeface="+mn-ea"/>
              </a:rPr>
              <a:t>)</a:t>
            </a:r>
            <a:endParaRPr lang="zh-CN" altLang="en-US" sz="2400">
              <a:latin typeface="+mn-ea"/>
              <a:sym typeface="+mn-ea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35" y="3816350"/>
            <a:ext cx="8703945" cy="229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2155825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04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5872213" y="2902113"/>
            <a:ext cx="421195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SQL</a:t>
            </a:r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语句查看索引</a:t>
            </a:r>
            <a:endParaRPr lang="zh-CN" altLang="en-US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160" y="111"/>
            <a:ext cx="112966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04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0492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5920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语句查看索引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408305" y="1210310"/>
            <a:ext cx="9984105" cy="182245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543560" y="1517015"/>
            <a:ext cx="9665970" cy="105156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500" b="1">
                <a:latin typeface="+mn-ea"/>
                <a:cs typeface="+mn-ea"/>
                <a:sym typeface="+mn-ea"/>
              </a:rPr>
              <a:t>查看索引：</a:t>
            </a:r>
            <a:endParaRPr lang="zh-CN" altLang="en-US" sz="2500" b="1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 b="1">
                <a:latin typeface="+mn-ea"/>
                <a:cs typeface="+mn-ea"/>
                <a:sym typeface="+mn-ea"/>
              </a:rPr>
              <a:t>语法：</a:t>
            </a:r>
            <a:r>
              <a:rPr sz="2400">
                <a:latin typeface="+mn-ea"/>
                <a:cs typeface="+mn-ea"/>
                <a:sym typeface="+mn-ea"/>
              </a:rPr>
              <a:t>show index from 数据表名称</a:t>
            </a:r>
            <a:endParaRPr sz="2400"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15" y="3312160"/>
            <a:ext cx="10354310" cy="2487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2226310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05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5872213" y="2902113"/>
            <a:ext cx="421195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SQL</a:t>
            </a:r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语句删除索引</a:t>
            </a:r>
            <a:endParaRPr lang="zh-CN" altLang="en-US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6395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05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0492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                  </a:t>
            </a:r>
            <a:endParaRPr lang="en-US" altLang="zh-CN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5191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语句删除索引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(P93)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875030" y="975995"/>
            <a:ext cx="9331960" cy="1843405"/>
            <a:chOff x="1653" y="1558"/>
            <a:chExt cx="14691" cy="2786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653" y="1558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1151890" y="1270000"/>
            <a:ext cx="8745855" cy="103124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400" b="1">
                <a:latin typeface="+mn-ea"/>
                <a:cs typeface="+mn-ea"/>
                <a:sym typeface="+mn-ea"/>
              </a:rPr>
              <a:t>1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、使用</a:t>
            </a:r>
            <a:r>
              <a:rPr altLang="zh-CN" sz="2400" b="1">
                <a:latin typeface="+mn-ea"/>
                <a:cs typeface="+mn-ea"/>
                <a:sym typeface="+mn-ea"/>
              </a:rPr>
              <a:t>drop 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语句删除</a:t>
            </a:r>
            <a:r>
              <a:rPr altLang="zh-CN" sz="2400" b="1">
                <a:latin typeface="+mn-ea"/>
                <a:cs typeface="+mn-ea"/>
                <a:sym typeface="+mn-ea"/>
              </a:rPr>
              <a:t>:</a:t>
            </a:r>
            <a:endParaRPr sz="2400" b="1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+mn-ea"/>
                <a:cs typeface="+mn-ea"/>
                <a:sym typeface="+mn-ea"/>
              </a:rPr>
              <a:t>语法：  drop   index  索引名</a:t>
            </a:r>
            <a:r>
              <a:rPr altLang="zh-CN" sz="2400">
                <a:latin typeface="+mn-ea"/>
                <a:cs typeface="+mn-ea"/>
                <a:sym typeface="+mn-ea"/>
              </a:rPr>
              <a:t>  on  </a:t>
            </a:r>
            <a:r>
              <a:rPr lang="zh-CN" altLang="en-US" sz="2400">
                <a:latin typeface="+mn-ea"/>
                <a:cs typeface="+mn-ea"/>
                <a:sym typeface="+mn-ea"/>
              </a:rPr>
              <a:t>数据表名</a:t>
            </a:r>
            <a:endParaRPr lang="zh-CN" altLang="en-US" sz="24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945" y="3168650"/>
            <a:ext cx="9723120" cy="2553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6395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05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5920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语句删除索引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875030" y="975995"/>
            <a:ext cx="9331960" cy="1843405"/>
            <a:chOff x="1653" y="1558"/>
            <a:chExt cx="14691" cy="2786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653" y="1558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1151890" y="1270000"/>
            <a:ext cx="8745855" cy="103124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400" b="1">
                <a:latin typeface="+mn-ea"/>
                <a:cs typeface="+mn-ea"/>
                <a:sym typeface="+mn-ea"/>
              </a:rPr>
              <a:t>2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、使用</a:t>
            </a:r>
            <a:r>
              <a:rPr altLang="zh-CN" sz="2400" b="1">
                <a:latin typeface="+mn-ea"/>
                <a:cs typeface="+mn-ea"/>
                <a:sym typeface="+mn-ea"/>
              </a:rPr>
              <a:t>alter 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语句删除</a:t>
            </a:r>
            <a:r>
              <a:rPr altLang="zh-CN" sz="2400" b="1">
                <a:latin typeface="+mn-ea"/>
                <a:cs typeface="+mn-ea"/>
                <a:sym typeface="+mn-ea"/>
              </a:rPr>
              <a:t>:</a:t>
            </a:r>
            <a:endParaRPr sz="2400" b="1">
              <a:latin typeface="+mn-ea"/>
              <a:cs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+mn-ea"/>
                <a:cs typeface="+mn-ea"/>
                <a:sym typeface="+mn-ea"/>
              </a:rPr>
              <a:t>语法：alter    table   数据表名   drop    index   索引名</a:t>
            </a:r>
            <a:endParaRPr lang="zh-CN" altLang="en-US" sz="2400"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45" y="3096260"/>
            <a:ext cx="9980295" cy="2687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4350967" cy="6480176"/>
          </a:xfrm>
          <a:prstGeom prst="rect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511679" y="1871935"/>
            <a:ext cx="1327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  <a:latin typeface="思源黑体 CN Heavy" pitchFamily="34" charset="-122"/>
                <a:ea typeface="思源黑体 CN Heavy" pitchFamily="34" charset="-122"/>
              </a:rPr>
              <a:t>目 录</a:t>
            </a:r>
            <a:endParaRPr lang="zh-CN" altLang="en-US" sz="4000">
              <a:solidFill>
                <a:schemeClr val="bg1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145" y="2579821"/>
            <a:ext cx="32461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</a:rPr>
              <a:t>第三章第二节</a:t>
            </a:r>
            <a:endParaRPr lang="zh-CN" altLang="en-US" sz="4000" b="1">
              <a:solidFill>
                <a:schemeClr val="bg1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4651" y="579839"/>
            <a:ext cx="42132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r>
              <a:rPr lang="en-US" altLang="zh-CN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  </a:t>
            </a:r>
            <a:r>
              <a:rPr lang="zh-CN" altLang="en-US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数据库的存储引擎</a:t>
            </a:r>
            <a:endParaRPr lang="zh-CN" altLang="en-US" sz="3200">
              <a:solidFill>
                <a:srgbClr val="3CB19B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grpSp>
        <p:nvGrpSpPr>
          <p:cNvPr id="1044" name="组合 1043"/>
          <p:cNvGrpSpPr/>
          <p:nvPr/>
        </p:nvGrpSpPr>
        <p:grpSpPr>
          <a:xfrm>
            <a:off x="455047" y="4729443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15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8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9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0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1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2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3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4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5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6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7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8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9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0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1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2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3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TextBox 11"/>
          <p:cNvSpPr txBox="1"/>
          <p:nvPr/>
        </p:nvSpPr>
        <p:spPr>
          <a:xfrm>
            <a:off x="5184651" y="5075639"/>
            <a:ext cx="38246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06     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本章小结和作业</a:t>
            </a:r>
            <a:endParaRPr lang="zh-CN" altLang="en-US" sz="3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45" name="TextBox 10"/>
          <p:cNvSpPr txBox="1"/>
          <p:nvPr/>
        </p:nvSpPr>
        <p:spPr>
          <a:xfrm>
            <a:off x="5184651" y="1478999"/>
            <a:ext cx="34016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     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数据表的索引</a:t>
            </a:r>
            <a:endParaRPr lang="zh-CN" altLang="en-US" sz="3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30645" y="6205220"/>
            <a:ext cx="234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5" name="TextBox 8"/>
          <p:cNvSpPr txBox="1"/>
          <p:nvPr/>
        </p:nvSpPr>
        <p:spPr>
          <a:xfrm>
            <a:off x="5184651" y="2378159"/>
            <a:ext cx="40703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r>
              <a:rPr lang="en-US" altLang="zh-CN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  SQL</a:t>
            </a:r>
            <a:r>
              <a:rPr lang="zh-CN" altLang="en-US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语句创建索引</a:t>
            </a:r>
            <a:endParaRPr lang="zh-CN" altLang="en-US" sz="3200">
              <a:solidFill>
                <a:srgbClr val="3CB19B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5184651" y="3277319"/>
            <a:ext cx="40106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04     </a:t>
            </a:r>
            <a:r>
              <a:rPr lang="en-US" altLang="zh-CN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  <a:sym typeface="+mn-ea"/>
              </a:rPr>
              <a:t>SQL</a:t>
            </a:r>
            <a:r>
              <a:rPr lang="zh-CN" altLang="en-US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  <a:sym typeface="+mn-ea"/>
              </a:rPr>
              <a:t>语句查看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索引</a:t>
            </a:r>
            <a:endParaRPr lang="zh-CN" altLang="en-US" sz="3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184651" y="4176479"/>
            <a:ext cx="40252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05     </a:t>
            </a:r>
            <a:r>
              <a:rPr lang="en-US" altLang="zh-CN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  <a:sym typeface="+mn-ea"/>
              </a:rPr>
              <a:t>SQL</a:t>
            </a:r>
            <a:r>
              <a:rPr lang="zh-CN" altLang="en-US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  <a:sym typeface="+mn-ea"/>
              </a:rPr>
              <a:t>语句删除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索引</a:t>
            </a:r>
            <a:endParaRPr lang="zh-CN" altLang="en-US" sz="3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9" grpId="0"/>
      <p:bldP spid="2" grpId="0"/>
      <p:bldP spid="45" grpId="0"/>
      <p:bldP spid="5" grpId="0"/>
      <p:bldP spid="8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2235835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06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6761847" y="2902113"/>
            <a:ext cx="296291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本章小结和作业</a:t>
            </a:r>
            <a:endParaRPr lang="zh-CN" altLang="en-US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6840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06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存储引擎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83515" y="4878070"/>
            <a:ext cx="409194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600"/>
              <a:t>如何选择合适的存储引擎</a:t>
            </a:r>
            <a:endParaRPr lang="zh-CN" altLang="en-US" sz="2600"/>
          </a:p>
        </p:txBody>
      </p:sp>
      <p:sp>
        <p:nvSpPr>
          <p:cNvPr id="47" name="文本框 46"/>
          <p:cNvSpPr txBox="1"/>
          <p:nvPr/>
        </p:nvSpPr>
        <p:spPr>
          <a:xfrm>
            <a:off x="232410" y="993775"/>
            <a:ext cx="390652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600"/>
              <a:t>存储引擎概念</a:t>
            </a:r>
            <a:endParaRPr lang="zh-CN" sz="2600"/>
          </a:p>
        </p:txBody>
      </p:sp>
      <p:sp>
        <p:nvSpPr>
          <p:cNvPr id="48" name="文本框 47"/>
          <p:cNvSpPr txBox="1"/>
          <p:nvPr/>
        </p:nvSpPr>
        <p:spPr>
          <a:xfrm>
            <a:off x="5577840" y="992505"/>
            <a:ext cx="454279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+mn-ea"/>
                <a:sym typeface="+mn-ea"/>
              </a:rPr>
              <a:t>负责</a:t>
            </a:r>
            <a:r>
              <a:rPr altLang="zh-CN" sz="2400">
                <a:solidFill>
                  <a:schemeClr val="tx1"/>
                </a:solidFill>
                <a:latin typeface="+mn-ea"/>
                <a:sym typeface="+mn-ea"/>
              </a:rPr>
              <a:t>MySQL</a:t>
            </a:r>
            <a:r>
              <a:rPr lang="zh-CN" altLang="en-US" sz="2400">
                <a:solidFill>
                  <a:schemeClr val="tx1"/>
                </a:solidFill>
                <a:latin typeface="+mn-ea"/>
                <a:sym typeface="+mn-ea"/>
              </a:rPr>
              <a:t>中数据的存储和提取</a:t>
            </a:r>
            <a:endParaRPr lang="en-US" altLang="zh-CN" sz="2400"/>
          </a:p>
        </p:txBody>
      </p:sp>
      <p:sp>
        <p:nvSpPr>
          <p:cNvPr id="49" name="文本框 48"/>
          <p:cNvSpPr txBox="1"/>
          <p:nvPr/>
        </p:nvSpPr>
        <p:spPr>
          <a:xfrm>
            <a:off x="5633085" y="1786890"/>
            <a:ext cx="173672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>
                <a:latin typeface="+mn-ea"/>
              </a:rPr>
              <a:t>InnoDB</a:t>
            </a:r>
            <a:endParaRPr lang="en-US" altLang="zh-CN" sz="2400">
              <a:latin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567680" y="4220210"/>
            <a:ext cx="458597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/>
              <a:t>是否支持事物安全</a:t>
            </a:r>
            <a:endParaRPr lang="zh-CN" altLang="en-US" sz="2400"/>
          </a:p>
        </p:txBody>
      </p:sp>
      <p:sp>
        <p:nvSpPr>
          <p:cNvPr id="52" name="文本框 51"/>
          <p:cNvSpPr txBox="1"/>
          <p:nvPr/>
        </p:nvSpPr>
        <p:spPr>
          <a:xfrm>
            <a:off x="8134350" y="352044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5563235" y="4724400"/>
            <a:ext cx="458597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/>
              <a:t>是否支持高并发</a:t>
            </a:r>
            <a:endParaRPr lang="zh-CN" altLang="en-US" sz="2400"/>
          </a:p>
        </p:txBody>
      </p:sp>
      <p:sp>
        <p:nvSpPr>
          <p:cNvPr id="58" name="右箭头 57"/>
          <p:cNvSpPr/>
          <p:nvPr/>
        </p:nvSpPr>
        <p:spPr>
          <a:xfrm>
            <a:off x="4464685" y="1022350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左大括号 60"/>
          <p:cNvSpPr/>
          <p:nvPr/>
        </p:nvSpPr>
        <p:spPr>
          <a:xfrm>
            <a:off x="4608830" y="4028440"/>
            <a:ext cx="514350" cy="2191385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32410" y="2592070"/>
            <a:ext cx="404368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sz="2600"/>
              <a:t>存储引擎类型</a:t>
            </a:r>
            <a:endParaRPr lang="zh-CN" sz="2600"/>
          </a:p>
        </p:txBody>
      </p:sp>
      <p:sp>
        <p:nvSpPr>
          <p:cNvPr id="3" name="左大括号 2"/>
          <p:cNvSpPr/>
          <p:nvPr/>
        </p:nvSpPr>
        <p:spPr>
          <a:xfrm>
            <a:off x="4665345" y="1660525"/>
            <a:ext cx="386715" cy="2186940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5633085" y="2303780"/>
            <a:ext cx="173672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>
                <a:latin typeface="+mn-ea"/>
              </a:rPr>
              <a:t>MyISAM</a:t>
            </a:r>
            <a:endParaRPr lang="en-US" altLang="zh-CN" sz="2400">
              <a:latin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633085" y="2807970"/>
            <a:ext cx="173672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>
                <a:latin typeface="+mn-ea"/>
              </a:rPr>
              <a:t>Memory</a:t>
            </a:r>
            <a:endParaRPr lang="en-US" altLang="zh-CN" sz="2400">
              <a:latin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653405" y="3312160"/>
            <a:ext cx="173672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>
                <a:latin typeface="+mn-ea"/>
              </a:rPr>
              <a:t>Archive</a:t>
            </a:r>
            <a:endParaRPr lang="en-US" altLang="zh-CN" sz="2400">
              <a:latin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561330" y="5184775"/>
            <a:ext cx="457581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/>
              <a:t>是否是临时性存储</a:t>
            </a:r>
            <a:endParaRPr lang="zh-CN" altLang="en-US" sz="2400"/>
          </a:p>
        </p:txBody>
      </p:sp>
      <p:sp>
        <p:nvSpPr>
          <p:cNvPr id="55" name="文本框 54"/>
          <p:cNvSpPr txBox="1"/>
          <p:nvPr/>
        </p:nvSpPr>
        <p:spPr>
          <a:xfrm>
            <a:off x="5554345" y="5688330"/>
            <a:ext cx="457708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/>
              <a:t>是否要求高效率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4" grpId="0" bldLvl="0" animBg="1"/>
      <p:bldP spid="47" grpId="0" bldLvl="0" animBg="1"/>
      <p:bldP spid="48" grpId="0" bldLvl="0" animBg="1"/>
      <p:bldP spid="49" grpId="0" bldLvl="0" animBg="1"/>
      <p:bldP spid="51" grpId="0" bldLvl="0" animBg="1"/>
      <p:bldP spid="54" grpId="0" bldLvl="0" animBg="1"/>
      <p:bldP spid="58" grpId="0" bldLvl="0" animBg="1"/>
      <p:bldP spid="61" grpId="0" bldLvl="0" animBg="1"/>
      <p:bldP spid="2" grpId="0" bldLvl="0" animBg="1"/>
      <p:bldP spid="3" grpId="0" bldLvl="0" animBg="1"/>
      <p:bldP spid="43" grpId="0" bldLvl="0" animBg="1"/>
      <p:bldP spid="45" grpId="0" bldLvl="0" animBg="1"/>
      <p:bldP spid="46" grpId="0" bldLvl="0" animBg="1"/>
      <p:bldP spid="53" grpId="0" bldLvl="0" animBg="1"/>
      <p:bldP spid="55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6840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06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8112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语句操作存储引擎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44145" y="4320540"/>
            <a:ext cx="306451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600"/>
              <a:t>修改存储引擎</a:t>
            </a:r>
            <a:endParaRPr lang="zh-CN" altLang="en-US" sz="2600"/>
          </a:p>
        </p:txBody>
      </p:sp>
      <p:sp>
        <p:nvSpPr>
          <p:cNvPr id="47" name="文本框 46"/>
          <p:cNvSpPr txBox="1"/>
          <p:nvPr/>
        </p:nvSpPr>
        <p:spPr>
          <a:xfrm>
            <a:off x="144145" y="1428115"/>
            <a:ext cx="312547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600"/>
              <a:t>查看存储引擎</a:t>
            </a:r>
            <a:endParaRPr lang="zh-CN" altLang="en-US" sz="2600"/>
          </a:p>
        </p:txBody>
      </p:sp>
      <p:sp>
        <p:nvSpPr>
          <p:cNvPr id="48" name="文本框 47"/>
          <p:cNvSpPr txBox="1"/>
          <p:nvPr/>
        </p:nvSpPr>
        <p:spPr>
          <a:xfrm>
            <a:off x="4567555" y="1433195"/>
            <a:ext cx="608139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/>
              <a:t>show engines</a:t>
            </a:r>
            <a:endParaRPr lang="en-US" altLang="zh-CN" sz="2400"/>
          </a:p>
        </p:txBody>
      </p:sp>
      <p:sp>
        <p:nvSpPr>
          <p:cNvPr id="49" name="文本框 48"/>
          <p:cNvSpPr txBox="1"/>
          <p:nvPr/>
        </p:nvSpPr>
        <p:spPr>
          <a:xfrm>
            <a:off x="4537075" y="2520315"/>
            <a:ext cx="6090285" cy="53086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en-US" sz="2200">
                <a:latin typeface="+mn-ea"/>
                <a:sym typeface="+mn-ea"/>
              </a:rPr>
              <a:t>show variables like ‘default_storage_engine’</a:t>
            </a:r>
            <a:endParaRPr lang="en-US" sz="2200">
              <a:latin typeface="+mn-ea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567555" y="4300220"/>
            <a:ext cx="602297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alter table 数据表名 engine =存储引擎</a:t>
            </a:r>
            <a:endParaRPr lang="zh-CN" altLang="en-US" sz="2400">
              <a:cs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098155" y="344868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58" name="右箭头 57"/>
          <p:cNvSpPr/>
          <p:nvPr/>
        </p:nvSpPr>
        <p:spPr>
          <a:xfrm>
            <a:off x="3456940" y="1440180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右箭头 60"/>
          <p:cNvSpPr/>
          <p:nvPr/>
        </p:nvSpPr>
        <p:spPr>
          <a:xfrm>
            <a:off x="3456940" y="4359275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3510" y="2559685"/>
            <a:ext cx="312674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600"/>
              <a:t>查看默认存储引擎</a:t>
            </a:r>
            <a:endParaRPr lang="zh-CN" altLang="en-US" sz="2600"/>
          </a:p>
        </p:txBody>
      </p:sp>
      <p:sp>
        <p:nvSpPr>
          <p:cNvPr id="3" name="右箭头 2"/>
          <p:cNvSpPr/>
          <p:nvPr/>
        </p:nvSpPr>
        <p:spPr>
          <a:xfrm>
            <a:off x="3456940" y="2631440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4" grpId="0" bldLvl="0" animBg="1"/>
      <p:bldP spid="47" grpId="0" bldLvl="0" animBg="1"/>
      <p:bldP spid="48" grpId="0" bldLvl="0" animBg="1"/>
      <p:bldP spid="49" grpId="0" bldLvl="0" animBg="1"/>
      <p:bldP spid="51" grpId="0" bldLvl="0" animBg="1"/>
      <p:bldP spid="58" grpId="0" bldLvl="0" animBg="1"/>
      <p:bldP spid="61" grpId="0" bldLvl="0" animBg="1"/>
      <p:bldP spid="2" grpId="0" bldLvl="0" animBg="1"/>
      <p:bldP spid="3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6840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06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数据表的索引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401955" y="5328285"/>
            <a:ext cx="258064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600"/>
              <a:t>索引作用</a:t>
            </a:r>
            <a:endParaRPr lang="zh-CN" altLang="en-US" sz="2600"/>
          </a:p>
        </p:txBody>
      </p:sp>
      <p:sp>
        <p:nvSpPr>
          <p:cNvPr id="47" name="文本框 46"/>
          <p:cNvSpPr txBox="1"/>
          <p:nvPr/>
        </p:nvSpPr>
        <p:spPr>
          <a:xfrm>
            <a:off x="417830" y="985520"/>
            <a:ext cx="256476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600"/>
              <a:t>索引概念</a:t>
            </a:r>
            <a:endParaRPr lang="zh-CN" altLang="en-US" sz="2600"/>
          </a:p>
        </p:txBody>
      </p:sp>
      <p:sp>
        <p:nvSpPr>
          <p:cNvPr id="48" name="文本框 47"/>
          <p:cNvSpPr txBox="1"/>
          <p:nvPr/>
        </p:nvSpPr>
        <p:spPr>
          <a:xfrm>
            <a:off x="5579745" y="988060"/>
            <a:ext cx="4996180" cy="53086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indent="0" algn="l" font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Batang" panose="02030600000101010101" charset="-127"/>
              <a:buNone/>
            </a:pPr>
            <a:r>
              <a:rPr lang="zh-CN" altLang="en-US" sz="2200" spc="16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+mn-ea"/>
                <a:cs typeface="+mn-ea"/>
                <a:sym typeface="+mn-ea"/>
              </a:rPr>
              <a:t>帮助MySQL高效获取数据的数据结构</a:t>
            </a:r>
            <a:endParaRPr lang="en-US" altLang="zh-CN" sz="2200">
              <a:latin typeface="+mn-ea"/>
              <a:cs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602605" y="1772285"/>
            <a:ext cx="1495425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+mn-ea"/>
                <a:sym typeface="+mn-ea"/>
              </a:rPr>
              <a:t>普通索引</a:t>
            </a:r>
            <a:endParaRPr lang="zh-CN" altLang="en-US" sz="2400">
              <a:latin typeface="+mn-ea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602605" y="4896485"/>
            <a:ext cx="502920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+mn-ea"/>
                <a:cs typeface="宋体" panose="02010600030101010101" pitchFamily="2" charset="-122"/>
                <a:sym typeface="+mn-ea"/>
              </a:rPr>
              <a:t>提高查询速度</a:t>
            </a:r>
            <a:endParaRPr lang="zh-CN" altLang="en-US" sz="2400">
              <a:latin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098155" y="3448685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/>
          </a:p>
        </p:txBody>
      </p:sp>
      <p:sp>
        <p:nvSpPr>
          <p:cNvPr id="58" name="右箭头 57"/>
          <p:cNvSpPr/>
          <p:nvPr/>
        </p:nvSpPr>
        <p:spPr>
          <a:xfrm>
            <a:off x="3896360" y="1068705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2435" y="2808605"/>
            <a:ext cx="256476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600"/>
              <a:t>索引类型</a:t>
            </a:r>
            <a:endParaRPr lang="zh-CN" altLang="en-US" sz="2600"/>
          </a:p>
        </p:txBody>
      </p:sp>
      <p:sp>
        <p:nvSpPr>
          <p:cNvPr id="43" name="文本框 42"/>
          <p:cNvSpPr txBox="1"/>
          <p:nvPr/>
        </p:nvSpPr>
        <p:spPr>
          <a:xfrm>
            <a:off x="5617210" y="2947035"/>
            <a:ext cx="1495425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+mn-ea"/>
                <a:sym typeface="+mn-ea"/>
              </a:rPr>
              <a:t>唯一索引</a:t>
            </a:r>
            <a:endParaRPr lang="zh-CN" altLang="en-US" sz="2400">
              <a:latin typeface="+mn-ea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602605" y="3456305"/>
            <a:ext cx="1495425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+mn-ea"/>
                <a:sym typeface="+mn-ea"/>
              </a:rPr>
              <a:t>主键索引</a:t>
            </a:r>
            <a:endParaRPr lang="zh-CN" altLang="en-US" sz="2400">
              <a:latin typeface="+mn-ea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617210" y="2376170"/>
            <a:ext cx="1495425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+mn-ea"/>
                <a:sym typeface="+mn-ea"/>
              </a:rPr>
              <a:t>全文索引</a:t>
            </a:r>
            <a:endParaRPr lang="zh-CN" altLang="en-US" sz="2400">
              <a:latin typeface="+mn-ea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602605" y="5428615"/>
            <a:ext cx="502920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latin typeface="+mn-ea"/>
              </a:rPr>
              <a:t>保证数据唯一性</a:t>
            </a:r>
            <a:endParaRPr lang="zh-CN" altLang="en-US" sz="2400">
              <a:latin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602605" y="5932805"/>
            <a:ext cx="5029200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提高系统安全性能</a:t>
            </a:r>
            <a:endParaRPr lang="en-US" altLang="zh-CN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594350" y="4104640"/>
            <a:ext cx="1495425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+mn-ea"/>
                <a:sym typeface="+mn-ea"/>
              </a:rPr>
              <a:t>空间索引</a:t>
            </a:r>
            <a:endParaRPr lang="zh-CN" altLang="en-US" sz="2400">
              <a:latin typeface="+mn-ea"/>
              <a:sym typeface="+mn-ea"/>
            </a:endParaRPr>
          </a:p>
        </p:txBody>
      </p:sp>
      <p:sp>
        <p:nvSpPr>
          <p:cNvPr id="55" name="左大括号 54"/>
          <p:cNvSpPr/>
          <p:nvPr/>
        </p:nvSpPr>
        <p:spPr>
          <a:xfrm>
            <a:off x="4032885" y="1584325"/>
            <a:ext cx="420370" cy="30194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左大括号 56"/>
          <p:cNvSpPr/>
          <p:nvPr/>
        </p:nvSpPr>
        <p:spPr>
          <a:xfrm>
            <a:off x="4083685" y="4824730"/>
            <a:ext cx="318135" cy="15646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4" grpId="0" bldLvl="0" animBg="1"/>
      <p:bldP spid="47" grpId="0" bldLvl="0" animBg="1"/>
      <p:bldP spid="48" grpId="0" bldLvl="0" animBg="1"/>
      <p:bldP spid="49" grpId="0" bldLvl="0" animBg="1"/>
      <p:bldP spid="51" grpId="0" bldLvl="0" animBg="1"/>
      <p:bldP spid="58" grpId="0" bldLvl="0" animBg="1"/>
      <p:bldP spid="2" grpId="0" bldLvl="0" animBg="1"/>
      <p:bldP spid="43" grpId="0" bldLvl="0" animBg="1"/>
      <p:bldP spid="45" grpId="0" bldLvl="0" animBg="1"/>
      <p:bldP spid="46" grpId="0" bldLvl="0" animBg="1"/>
      <p:bldP spid="50" grpId="0" bldLvl="0" animBg="1"/>
      <p:bldP spid="53" grpId="0" bldLvl="0" animBg="1"/>
      <p:bldP spid="54" grpId="0" bldLvl="0" animBg="1"/>
      <p:bldP spid="55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44034"/>
            <a:ext cx="116840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06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4922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创建索引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360680" y="4392295"/>
            <a:ext cx="2276475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600"/>
              <a:t>创建普通索引</a:t>
            </a:r>
            <a:endParaRPr lang="zh-CN" altLang="en-US" sz="2600"/>
          </a:p>
        </p:txBody>
      </p:sp>
      <p:sp>
        <p:nvSpPr>
          <p:cNvPr id="47" name="文本框 46"/>
          <p:cNvSpPr txBox="1"/>
          <p:nvPr/>
        </p:nvSpPr>
        <p:spPr>
          <a:xfrm>
            <a:off x="368300" y="1169035"/>
            <a:ext cx="226187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2600"/>
              <a:t>创建主键索引</a:t>
            </a:r>
            <a:endParaRPr lang="zh-CN" sz="2600"/>
          </a:p>
        </p:txBody>
      </p:sp>
      <p:sp>
        <p:nvSpPr>
          <p:cNvPr id="48" name="文本框 47"/>
          <p:cNvSpPr txBox="1"/>
          <p:nvPr/>
        </p:nvSpPr>
        <p:spPr>
          <a:xfrm>
            <a:off x="3884295" y="992505"/>
            <a:ext cx="6570980" cy="82994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sz="2400">
                <a:latin typeface="+mn-ea"/>
                <a:cs typeface="+mn-ea"/>
                <a:sym typeface="+mn-ea"/>
              </a:rPr>
              <a:t>alter table 数据表名 add  primary key(字段名(长度)  asc|desc</a:t>
            </a:r>
            <a:r>
              <a:rPr sz="2400">
                <a:latin typeface="+mn-ea"/>
                <a:cs typeface="+mn-ea"/>
                <a:sym typeface="+mn-ea"/>
              </a:rPr>
              <a:t>)</a:t>
            </a:r>
            <a:endParaRPr lang="en-US" altLang="zh-CN" sz="2400"/>
          </a:p>
        </p:txBody>
      </p:sp>
      <p:sp>
        <p:nvSpPr>
          <p:cNvPr id="49" name="文本框 48"/>
          <p:cNvSpPr txBox="1"/>
          <p:nvPr/>
        </p:nvSpPr>
        <p:spPr>
          <a:xfrm>
            <a:off x="3923665" y="2448560"/>
            <a:ext cx="6586855" cy="10502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just" eaLnBrk="1" hangingPunct="1">
              <a:lnSpc>
                <a:spcPct val="130000"/>
              </a:lnSpc>
            </a:pPr>
            <a:r>
              <a:rPr sz="2400">
                <a:latin typeface="+mn-ea"/>
                <a:cs typeface="+mn-ea"/>
                <a:sym typeface="+mn-ea"/>
              </a:rPr>
              <a:t>alter table 数据表名 add unique index 索引名(字段名(长度)  asc|desc</a:t>
            </a:r>
            <a:r>
              <a:rPr sz="2400">
                <a:latin typeface="+mn-ea"/>
                <a:cs typeface="+mn-ea"/>
                <a:sym typeface="+mn-ea"/>
              </a:rPr>
              <a:t>)</a:t>
            </a:r>
            <a:endParaRPr lang="en-US" altLang="zh-CN" sz="2400">
              <a:latin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921760" y="4112895"/>
            <a:ext cx="6631940" cy="10502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just" eaLnBrk="1" hangingPunct="1">
              <a:lnSpc>
                <a:spcPct val="130000"/>
              </a:lnSpc>
            </a:pPr>
            <a:r>
              <a:rPr sz="2400">
                <a:latin typeface="+mn-ea"/>
                <a:cs typeface="+mn-ea"/>
                <a:sym typeface="+mn-ea"/>
              </a:rPr>
              <a:t>alter table 数据表名 add   index  索引名(字段名(长度) asc|desc</a:t>
            </a:r>
            <a:r>
              <a:rPr sz="2400">
                <a:latin typeface="+mn-ea"/>
                <a:cs typeface="+mn-ea"/>
                <a:sym typeface="+mn-ea"/>
              </a:rPr>
              <a:t>) </a:t>
            </a:r>
            <a:endParaRPr lang="zh-CN" altLang="en-US" sz="2400"/>
          </a:p>
        </p:txBody>
      </p:sp>
      <p:sp>
        <p:nvSpPr>
          <p:cNvPr id="52" name="文本框 51"/>
          <p:cNvSpPr txBox="1"/>
          <p:nvPr/>
        </p:nvSpPr>
        <p:spPr>
          <a:xfrm>
            <a:off x="6708140" y="3448685"/>
            <a:ext cx="447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8" name="右箭头 57"/>
          <p:cNvSpPr/>
          <p:nvPr/>
        </p:nvSpPr>
        <p:spPr>
          <a:xfrm>
            <a:off x="2807970" y="1213485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右箭头 60"/>
          <p:cNvSpPr/>
          <p:nvPr/>
        </p:nvSpPr>
        <p:spPr>
          <a:xfrm>
            <a:off x="2807970" y="4437380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1635" y="2736850"/>
            <a:ext cx="226187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2600"/>
              <a:t>创建唯一索引</a:t>
            </a:r>
            <a:endParaRPr lang="zh-CN" sz="2600"/>
          </a:p>
        </p:txBody>
      </p:sp>
      <p:sp>
        <p:nvSpPr>
          <p:cNvPr id="3" name="右箭头 2"/>
          <p:cNvSpPr/>
          <p:nvPr/>
        </p:nvSpPr>
        <p:spPr>
          <a:xfrm>
            <a:off x="2807970" y="2808605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 bldLvl="0" animBg="1"/>
      <p:bldP spid="48" grpId="0" bldLvl="0" animBg="1"/>
      <p:bldP spid="58" grpId="0" bldLvl="0" animBg="1"/>
      <p:bldP spid="49" grpId="0" bldLvl="0" animBg="1"/>
      <p:bldP spid="61" grpId="0" bldLvl="0" animBg="1"/>
      <p:bldP spid="51" grpId="0" bldLvl="0" animBg="1"/>
      <p:bldP spid="44" grpId="0" bldLvl="0" animBg="1"/>
      <p:bldP spid="2" grpId="0" bldLvl="0" animBg="1"/>
      <p:bldP spid="3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44034"/>
            <a:ext cx="116840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06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6868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语句查看和删除索引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431800" y="1244600"/>
            <a:ext cx="154686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2600"/>
              <a:t>查看索引</a:t>
            </a:r>
            <a:endParaRPr lang="zh-CN" sz="2600"/>
          </a:p>
        </p:txBody>
      </p:sp>
      <p:sp>
        <p:nvSpPr>
          <p:cNvPr id="48" name="文本框 47"/>
          <p:cNvSpPr txBox="1"/>
          <p:nvPr/>
        </p:nvSpPr>
        <p:spPr>
          <a:xfrm>
            <a:off x="3915410" y="1265555"/>
            <a:ext cx="637857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2400">
                <a:latin typeface="+mn-ea"/>
                <a:cs typeface="+mn-ea"/>
                <a:sym typeface="+mn-ea"/>
              </a:rPr>
              <a:t>show index from   </a:t>
            </a:r>
            <a:r>
              <a:rPr lang="zh-CN" altLang="en-US" sz="2400">
                <a:latin typeface="+mn-ea"/>
                <a:cs typeface="+mn-ea"/>
                <a:sym typeface="+mn-ea"/>
              </a:rPr>
              <a:t>数据表名</a:t>
            </a:r>
            <a:endParaRPr lang="en-US" altLang="zh-CN" sz="2400">
              <a:latin typeface="+mn-ea"/>
              <a:cs typeface="+mn-ea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14775" y="2872105"/>
            <a:ext cx="6327140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just" eaLnBrk="1" hangingPunct="1">
              <a:lnSpc>
                <a:spcPct val="130000"/>
              </a:lnSpc>
            </a:pPr>
            <a:r>
              <a:rPr lang="en-US" altLang="zh-CN" sz="2400">
                <a:latin typeface="+mn-ea"/>
              </a:rPr>
              <a:t>alter table </a:t>
            </a:r>
            <a:r>
              <a:rPr lang="zh-CN" altLang="en-US" sz="2400">
                <a:latin typeface="+mn-ea"/>
              </a:rPr>
              <a:t>数据表名</a:t>
            </a:r>
            <a:r>
              <a:rPr lang="en-US" altLang="zh-CN" sz="2400">
                <a:latin typeface="+mn-ea"/>
              </a:rPr>
              <a:t> drop index </a:t>
            </a:r>
            <a:r>
              <a:rPr lang="zh-CN" altLang="en-US" sz="2400">
                <a:latin typeface="+mn-ea"/>
              </a:rPr>
              <a:t>索引名</a:t>
            </a:r>
            <a:endParaRPr lang="zh-CN" altLang="en-US" sz="2400">
              <a:latin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923665" y="4248785"/>
            <a:ext cx="6370320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just" eaLnBrk="1" hangingPunct="1">
              <a:lnSpc>
                <a:spcPct val="130000"/>
              </a:lnSpc>
            </a:pPr>
            <a:r>
              <a:rPr lang="en-US" altLang="zh-CN" sz="2400">
                <a:latin typeface="+mn-ea"/>
                <a:cs typeface="+mn-ea"/>
              </a:rPr>
              <a:t>drop index </a:t>
            </a:r>
            <a:r>
              <a:rPr lang="zh-CN" altLang="en-US" sz="2400">
                <a:latin typeface="+mn-ea"/>
                <a:cs typeface="+mn-ea"/>
              </a:rPr>
              <a:t>索引名</a:t>
            </a:r>
            <a:r>
              <a:rPr lang="en-US" altLang="zh-CN" sz="2400">
                <a:latin typeface="+mn-ea"/>
                <a:cs typeface="+mn-ea"/>
              </a:rPr>
              <a:t>  on  </a:t>
            </a:r>
            <a:r>
              <a:rPr lang="zh-CN" altLang="en-US" sz="2400">
                <a:latin typeface="+mn-ea"/>
                <a:cs typeface="+mn-ea"/>
              </a:rPr>
              <a:t>数据表名</a:t>
            </a:r>
            <a:endParaRPr lang="zh-CN" altLang="en-US" sz="2400">
              <a:latin typeface="+mn-ea"/>
              <a:cs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774815" y="3584575"/>
            <a:ext cx="429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8" name="右箭头 57"/>
          <p:cNvSpPr/>
          <p:nvPr/>
        </p:nvSpPr>
        <p:spPr>
          <a:xfrm>
            <a:off x="2447925" y="1324610"/>
            <a:ext cx="931545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1800" y="3655695"/>
            <a:ext cx="1546860" cy="49149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2600"/>
              <a:t>删除索引</a:t>
            </a:r>
            <a:endParaRPr lang="zh-CN" sz="2600"/>
          </a:p>
        </p:txBody>
      </p:sp>
      <p:sp>
        <p:nvSpPr>
          <p:cNvPr id="3" name="左大括号 2"/>
          <p:cNvSpPr/>
          <p:nvPr/>
        </p:nvSpPr>
        <p:spPr>
          <a:xfrm>
            <a:off x="2663825" y="2555875"/>
            <a:ext cx="353695" cy="2690495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 bldLvl="0" animBg="1"/>
      <p:bldP spid="48" grpId="0" bldLvl="0" animBg="1"/>
      <p:bldP spid="58" grpId="0" bldLvl="0" animBg="1"/>
      <p:bldP spid="49" grpId="0" bldLvl="0" animBg="1"/>
      <p:bldP spid="51" grpId="0" bldLvl="0" animBg="1"/>
      <p:bldP spid="2" grpId="0" bldLvl="0" animBg="1"/>
      <p:bldP spid="3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" t="10264" r="301" b="2017"/>
          <a:stretch>
            <a:fillRect/>
          </a:stretch>
        </p:blipFill>
        <p:spPr bwMode="auto">
          <a:xfrm>
            <a:off x="-11411" y="0"/>
            <a:ext cx="10801351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2310" y="1983699"/>
            <a:ext cx="50882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kern="1000" spc="-40">
                <a:solidFill>
                  <a:schemeClr val="bg1"/>
                </a:solidFill>
                <a:latin typeface="Haettenschweiler" panose="020B0706040902060204" pitchFamily="34" charset="-122"/>
              </a:rPr>
              <a:t>THANK YOU</a:t>
            </a:r>
            <a:r>
              <a:rPr lang="zh-CN" altLang="en-US" sz="8800" kern="1000" spc="-40">
                <a:solidFill>
                  <a:schemeClr val="bg1"/>
                </a:solidFill>
                <a:latin typeface="锐字锐线梦想黑简1.0" panose="02010600030101010101" pitchFamily="2" charset="-122"/>
                <a:ea typeface="锐字锐线梦想黑简1.0" panose="02010600030101010101" pitchFamily="2" charset="-122"/>
              </a:rPr>
              <a:t>！</a:t>
            </a:r>
            <a:endParaRPr lang="zh-CN" altLang="en-US" sz="8800" kern="1000" spc="-40">
              <a:solidFill>
                <a:schemeClr val="bg1"/>
              </a:solidFill>
              <a:latin typeface="锐字锐线梦想黑简1.0" panose="02010600030101010101" pitchFamily="2" charset="-122"/>
              <a:ea typeface="锐字锐线梦想黑简1.0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3524" y="3541591"/>
            <a:ext cx="2631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  <a:endParaRPr lang="zh-CN" altLang="en-US" sz="4800" spc="-3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-71933" y="3430249"/>
            <a:ext cx="525658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99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99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19479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6080175" y="2902113"/>
            <a:ext cx="379603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数据库的存储引擎</a:t>
            </a:r>
            <a:endParaRPr lang="zh-CN" altLang="en-US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0492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数据库的存储引擎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1000125" y="1127125"/>
            <a:ext cx="9438005" cy="495617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1381125" y="1551940"/>
            <a:ext cx="8348980" cy="390906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存储引擎：</a:t>
            </a:r>
            <a:r>
              <a:rPr lang="zh-CN" altLang="en-US" sz="2400">
                <a:solidFill>
                  <a:schemeClr val="tx1"/>
                </a:solidFill>
                <a:latin typeface="+mn-ea"/>
                <a:sym typeface="+mn-ea"/>
              </a:rPr>
              <a:t>负责</a:t>
            </a:r>
            <a:r>
              <a:rPr altLang="zh-CN" sz="2400">
                <a:solidFill>
                  <a:schemeClr val="tx1"/>
                </a:solidFill>
                <a:latin typeface="+mn-ea"/>
                <a:sym typeface="+mn-ea"/>
              </a:rPr>
              <a:t>MySQL</a:t>
            </a:r>
            <a:r>
              <a:rPr lang="zh-CN" altLang="en-US" sz="2400">
                <a:solidFill>
                  <a:schemeClr val="tx1"/>
                </a:solidFill>
                <a:latin typeface="+mn-ea"/>
                <a:sym typeface="+mn-ea"/>
              </a:rPr>
              <a:t>中数据的存储和提取</a:t>
            </a:r>
            <a:r>
              <a:rPr lang="zh-CN" altLang="en-US" sz="2400">
                <a:latin typeface="+mn-ea"/>
                <a:sym typeface="+mn-ea"/>
              </a:rPr>
              <a:t>。</a:t>
            </a:r>
            <a:endParaRPr lang="zh-CN" altLang="en-US" sz="2400">
              <a:latin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+mn-ea"/>
                <a:sym typeface="+mn-ea"/>
              </a:rPr>
              <a:t>数据库存储引擎是数据库</a:t>
            </a:r>
            <a:r>
              <a:rPr lang="zh-CN" altLang="en-US" sz="2400">
                <a:solidFill>
                  <a:srgbClr val="FF0000"/>
                </a:solidFill>
                <a:latin typeface="+mn-ea"/>
                <a:sym typeface="+mn-ea"/>
              </a:rPr>
              <a:t>底层软件组件</a:t>
            </a:r>
            <a:r>
              <a:rPr lang="zh-CN" altLang="en-US" sz="2400">
                <a:latin typeface="+mn-ea"/>
                <a:sym typeface="+mn-ea"/>
              </a:rPr>
              <a:t>，数据库管理系统使用数据引擎进行创建、查询、更新和删除数据操作。</a:t>
            </a:r>
            <a:r>
              <a:rPr lang="zh-CN" altLang="en-US" sz="2400">
                <a:solidFill>
                  <a:srgbClr val="FF0000"/>
                </a:solidFill>
                <a:latin typeface="+mn-ea"/>
                <a:sym typeface="+mn-ea"/>
              </a:rPr>
              <a:t>不同的存储引擎提供不同的存储机制、索引技巧、锁定水平等功能</a:t>
            </a:r>
            <a:r>
              <a:rPr lang="zh-CN" altLang="en-US" sz="2400">
                <a:latin typeface="+mn-ea"/>
                <a:sym typeface="+mn-ea"/>
              </a:rPr>
              <a:t>，使用不同的存储引擎还可以获得特定的功能。现在许多数据库管理系统都支持多种不同的存储引擎。</a:t>
            </a:r>
            <a:endParaRPr lang="zh-CN" altLang="en-US" sz="2400">
              <a:latin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0492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不同存储引擎的特点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1000125" y="1127125"/>
            <a:ext cx="9438005" cy="495617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1381125" y="1551940"/>
            <a:ext cx="8348980" cy="390906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400" b="1">
                <a:solidFill>
                  <a:schemeClr val="tx1"/>
                </a:solidFill>
                <a:latin typeface="+mn-ea"/>
                <a:sym typeface="+mn-ea"/>
              </a:rPr>
              <a:t>(1)InnoDB</a:t>
            </a:r>
            <a:r>
              <a:rPr lang="zh-CN" altLang="en-US" sz="2400" b="1">
                <a:solidFill>
                  <a:schemeClr val="tx1"/>
                </a:solidFill>
                <a:latin typeface="+mn-ea"/>
                <a:sym typeface="+mn-ea"/>
              </a:rPr>
              <a:t>存储引擎</a:t>
            </a:r>
            <a:r>
              <a:rPr altLang="zh-CN" sz="2400" b="1">
                <a:solidFill>
                  <a:schemeClr val="tx1"/>
                </a:solidFill>
                <a:latin typeface="+mn-ea"/>
                <a:sym typeface="+mn-ea"/>
              </a:rPr>
              <a:t>:</a:t>
            </a:r>
            <a:r>
              <a:rPr lang="zh-CN" altLang="en-US" sz="2400">
                <a:latin typeface="+mn-ea"/>
                <a:sym typeface="+mn-ea"/>
              </a:rPr>
              <a:t>如果要提供提交、回滚和崩溃恢复能力的</a:t>
            </a:r>
            <a:r>
              <a:rPr lang="zh-CN" altLang="en-US" sz="2400">
                <a:solidFill>
                  <a:srgbClr val="FF0000"/>
                </a:solidFill>
                <a:latin typeface="+mn-ea"/>
                <a:sym typeface="+mn-ea"/>
              </a:rPr>
              <a:t>事务安全能力</a:t>
            </a:r>
            <a:r>
              <a:rPr lang="zh-CN" altLang="en-US" sz="2400">
                <a:latin typeface="+mn-ea"/>
                <a:sym typeface="+mn-ea"/>
              </a:rPr>
              <a:t>，并要求实现</a:t>
            </a:r>
            <a:r>
              <a:rPr lang="zh-CN" altLang="en-US" sz="2400">
                <a:solidFill>
                  <a:srgbClr val="FF0000"/>
                </a:solidFill>
                <a:latin typeface="+mn-ea"/>
                <a:sym typeface="+mn-ea"/>
              </a:rPr>
              <a:t>并发控制</a:t>
            </a:r>
            <a:r>
              <a:rPr lang="zh-CN" altLang="en-US" sz="2400">
                <a:latin typeface="+mn-ea"/>
                <a:sym typeface="+mn-ea"/>
              </a:rPr>
              <a:t>，</a:t>
            </a:r>
            <a:r>
              <a:rPr altLang="zh-CN" sz="2400">
                <a:latin typeface="+mn-ea"/>
                <a:sym typeface="+mn-ea"/>
              </a:rPr>
              <a:t>InnoDB</a:t>
            </a:r>
            <a:r>
              <a:rPr lang="zh-CN" altLang="en-US" sz="2400">
                <a:latin typeface="+mn-ea"/>
                <a:sym typeface="+mn-ea"/>
              </a:rPr>
              <a:t>存储引擎是较好的选择。</a:t>
            </a:r>
            <a:endParaRPr lang="en-US" altLang="zh-CN" sz="2400">
              <a:latin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en-US" altLang="zh-CN" sz="2400">
              <a:latin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altLang="zh-CN" sz="2400" b="1">
                <a:solidFill>
                  <a:schemeClr val="tx1"/>
                </a:solidFill>
                <a:latin typeface="+mn-ea"/>
                <a:sym typeface="+mn-ea"/>
              </a:rPr>
              <a:t>(2)MyISAM</a:t>
            </a:r>
            <a:r>
              <a:rPr lang="zh-CN" altLang="en-US" sz="2400" b="1">
                <a:solidFill>
                  <a:schemeClr val="tx1"/>
                </a:solidFill>
                <a:latin typeface="+mn-ea"/>
                <a:sym typeface="+mn-ea"/>
              </a:rPr>
              <a:t>存储引擎</a:t>
            </a:r>
            <a:r>
              <a:rPr altLang="zh-CN" sz="2400" b="1">
                <a:solidFill>
                  <a:schemeClr val="tx1"/>
                </a:solidFill>
                <a:latin typeface="+mn-ea"/>
                <a:sym typeface="+mn-ea"/>
              </a:rPr>
              <a:t>:</a:t>
            </a:r>
            <a:r>
              <a:rPr lang="zh-CN" altLang="en-US" sz="2400">
                <a:latin typeface="+mn-ea"/>
                <a:sym typeface="+mn-ea"/>
              </a:rPr>
              <a:t>如果数据表主要用来</a:t>
            </a:r>
            <a:r>
              <a:rPr lang="zh-CN" altLang="en-US" sz="2400">
                <a:solidFill>
                  <a:srgbClr val="FF0000"/>
                </a:solidFill>
                <a:latin typeface="+mn-ea"/>
                <a:sym typeface="+mn-ea"/>
              </a:rPr>
              <a:t>插入和查询记录</a:t>
            </a:r>
            <a:r>
              <a:rPr lang="zh-CN" altLang="en-US" sz="2400">
                <a:latin typeface="+mn-ea"/>
                <a:sym typeface="+mn-ea"/>
              </a:rPr>
              <a:t>，则</a:t>
            </a:r>
            <a:r>
              <a:rPr altLang="zh-CN" sz="2400">
                <a:latin typeface="+mn-ea"/>
                <a:sym typeface="+mn-ea"/>
              </a:rPr>
              <a:t>MyISAM</a:t>
            </a:r>
            <a:r>
              <a:rPr lang="zh-CN" altLang="en-US" sz="2400">
                <a:latin typeface="+mn-ea"/>
                <a:sym typeface="+mn-ea"/>
              </a:rPr>
              <a:t>存储引擎具有较</a:t>
            </a:r>
            <a:r>
              <a:rPr lang="zh-CN" altLang="en-US" sz="2400">
                <a:solidFill>
                  <a:srgbClr val="FF0000"/>
                </a:solidFill>
                <a:latin typeface="+mn-ea"/>
                <a:sym typeface="+mn-ea"/>
              </a:rPr>
              <a:t>高</a:t>
            </a:r>
            <a:r>
              <a:rPr lang="zh-CN" altLang="en-US" sz="2400">
                <a:latin typeface="+mn-ea"/>
                <a:sym typeface="+mn-ea"/>
              </a:rPr>
              <a:t>的</a:t>
            </a:r>
            <a:r>
              <a:rPr lang="zh-CN" altLang="en-US" sz="2400">
                <a:solidFill>
                  <a:srgbClr val="FF0000"/>
                </a:solidFill>
                <a:latin typeface="+mn-ea"/>
                <a:sym typeface="+mn-ea"/>
              </a:rPr>
              <a:t>处理效率</a:t>
            </a:r>
            <a:r>
              <a:rPr lang="zh-CN" altLang="en-US" sz="2400">
                <a:latin typeface="+mn-ea"/>
                <a:sym typeface="+mn-ea"/>
              </a:rPr>
              <a:t>，因此 </a:t>
            </a:r>
            <a:r>
              <a:rPr altLang="zh-CN" sz="2400">
                <a:latin typeface="+mn-ea"/>
                <a:sym typeface="+mn-ea"/>
              </a:rPr>
              <a:t>MyISAM</a:t>
            </a:r>
            <a:r>
              <a:rPr lang="zh-CN" altLang="en-US" sz="2400">
                <a:latin typeface="+mn-ea"/>
                <a:sym typeface="+mn-ea"/>
              </a:rPr>
              <a:t>存储引擎是首选。</a:t>
            </a:r>
            <a:endParaRPr lang="en-US" altLang="zh-CN" sz="2400">
              <a:latin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0492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不同存储引擎的特点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1000125" y="1127125"/>
            <a:ext cx="9438005" cy="5096510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1437005" y="1428115"/>
            <a:ext cx="8348980" cy="438848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400" b="1">
                <a:solidFill>
                  <a:schemeClr val="tx1"/>
                </a:solidFill>
                <a:latin typeface="+mn-ea"/>
                <a:sym typeface="+mn-ea"/>
              </a:rPr>
              <a:t>(3)Memory</a:t>
            </a:r>
            <a:r>
              <a:rPr lang="zh-CN" altLang="en-US" sz="2400" b="1">
                <a:solidFill>
                  <a:schemeClr val="tx1"/>
                </a:solidFill>
                <a:latin typeface="+mn-ea"/>
                <a:sym typeface="+mn-ea"/>
              </a:rPr>
              <a:t>存储引擎</a:t>
            </a:r>
            <a:r>
              <a:rPr altLang="zh-CN" sz="2400" b="1">
                <a:solidFill>
                  <a:schemeClr val="tx1"/>
                </a:solidFill>
                <a:latin typeface="+mn-ea"/>
                <a:sym typeface="+mn-ea"/>
              </a:rPr>
              <a:t>:</a:t>
            </a:r>
            <a:r>
              <a:rPr lang="zh-CN" altLang="en-US" sz="2400">
                <a:solidFill>
                  <a:srgbClr val="FF0000"/>
                </a:solidFill>
                <a:latin typeface="+mn-ea"/>
                <a:sym typeface="+mn-ea"/>
              </a:rPr>
              <a:t>临时存放数据，数据量较小</a:t>
            </a:r>
            <a:r>
              <a:rPr lang="zh-CN" altLang="en-US" sz="2400">
                <a:latin typeface="+mn-ea"/>
                <a:sym typeface="+mn-ea"/>
              </a:rPr>
              <a:t>，且不需要较高的数据安全性，可以选择将数据保存在内存中的</a:t>
            </a:r>
            <a:r>
              <a:rPr altLang="zh-CN" sz="2400">
                <a:latin typeface="+mn-ea"/>
                <a:sym typeface="+mn-ea"/>
              </a:rPr>
              <a:t>Memory</a:t>
            </a:r>
            <a:r>
              <a:rPr lang="zh-CN" altLang="en-US" sz="2400">
                <a:latin typeface="+mn-ea"/>
                <a:sym typeface="+mn-ea"/>
              </a:rPr>
              <a:t>存储引擎，</a:t>
            </a:r>
            <a:r>
              <a:rPr altLang="zh-CN" sz="2400">
                <a:latin typeface="+mn-ea"/>
                <a:sym typeface="+mn-ea"/>
              </a:rPr>
              <a:t>MySQL </a:t>
            </a:r>
            <a:r>
              <a:rPr lang="zh-CN" altLang="en-US" sz="2400">
                <a:latin typeface="+mn-ea"/>
                <a:sym typeface="+mn-ea"/>
              </a:rPr>
              <a:t>中使用</a:t>
            </a:r>
            <a:r>
              <a:rPr altLang="zh-CN" sz="2400">
                <a:latin typeface="+mn-ea"/>
                <a:sym typeface="+mn-ea"/>
              </a:rPr>
              <a:t>Memory</a:t>
            </a:r>
            <a:r>
              <a:rPr lang="zh-CN" altLang="en-US" sz="2400">
                <a:latin typeface="+mn-ea"/>
                <a:sym typeface="+mn-ea"/>
              </a:rPr>
              <a:t>存储引擎为</a:t>
            </a:r>
            <a:r>
              <a:rPr lang="zh-CN" altLang="en-US" sz="2400">
                <a:solidFill>
                  <a:srgbClr val="FF0000"/>
                </a:solidFill>
                <a:latin typeface="+mn-ea"/>
                <a:sym typeface="+mn-ea"/>
              </a:rPr>
              <a:t>临时表存放查询的中间结果</a:t>
            </a:r>
            <a:r>
              <a:rPr lang="zh-CN" altLang="en-US" sz="2400">
                <a:latin typeface="+mn-ea"/>
                <a:sym typeface="+mn-ea"/>
              </a:rPr>
              <a:t>。</a:t>
            </a:r>
            <a:endParaRPr lang="en-US" altLang="zh-CN" sz="2400">
              <a:latin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en-US" altLang="zh-CN" sz="2400">
              <a:latin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altLang="zh-CN" sz="2400" b="1">
                <a:solidFill>
                  <a:schemeClr val="tx1"/>
                </a:solidFill>
                <a:latin typeface="+mn-ea"/>
                <a:sym typeface="+mn-ea"/>
              </a:rPr>
              <a:t>(4)Archive</a:t>
            </a:r>
            <a:r>
              <a:rPr lang="zh-CN" altLang="en-US" sz="2400" b="1">
                <a:solidFill>
                  <a:schemeClr val="tx1"/>
                </a:solidFill>
                <a:latin typeface="+mn-ea"/>
                <a:sym typeface="+mn-ea"/>
              </a:rPr>
              <a:t>存储引擎</a:t>
            </a:r>
            <a:r>
              <a:rPr altLang="zh-CN" sz="2400" b="1">
                <a:solidFill>
                  <a:schemeClr val="tx1"/>
                </a:solidFill>
                <a:latin typeface="+mn-ea"/>
                <a:sym typeface="+mn-ea"/>
              </a:rPr>
              <a:t>:</a:t>
            </a:r>
            <a:r>
              <a:rPr lang="zh-CN" altLang="en-US" sz="2400">
                <a:latin typeface="+mn-ea"/>
                <a:sym typeface="+mn-ea"/>
              </a:rPr>
              <a:t>如果只有插入和查询操作，可以选择</a:t>
            </a:r>
            <a:r>
              <a:rPr altLang="zh-CN" sz="2400">
                <a:latin typeface="+mn-ea"/>
                <a:sym typeface="+mn-ea"/>
              </a:rPr>
              <a:t>Archive</a:t>
            </a:r>
            <a:r>
              <a:rPr lang="zh-CN" altLang="en-US" sz="2400">
                <a:latin typeface="+mn-ea"/>
                <a:sym typeface="+mn-ea"/>
              </a:rPr>
              <a:t>存储引擎。这种引擎支持</a:t>
            </a:r>
            <a:r>
              <a:rPr lang="zh-CN" altLang="en-US" sz="2400">
                <a:solidFill>
                  <a:srgbClr val="FF0000"/>
                </a:solidFill>
                <a:latin typeface="+mn-ea"/>
                <a:sym typeface="+mn-ea"/>
              </a:rPr>
              <a:t>高并发的插入操作</a:t>
            </a:r>
            <a:r>
              <a:rPr lang="zh-CN" altLang="en-US" sz="2400">
                <a:latin typeface="+mn-ea"/>
                <a:sym typeface="+mn-ea"/>
              </a:rPr>
              <a:t>，但其本身并不是事务安全的。</a:t>
            </a:r>
            <a:r>
              <a:rPr altLang="zh-CN" sz="2400">
                <a:latin typeface="+mn-ea"/>
                <a:sym typeface="+mn-ea"/>
              </a:rPr>
              <a:t>Archive</a:t>
            </a:r>
            <a:r>
              <a:rPr lang="zh-CN" altLang="en-US" sz="2400">
                <a:latin typeface="+mn-ea"/>
                <a:sym typeface="+mn-ea"/>
              </a:rPr>
              <a:t>存储引擎</a:t>
            </a:r>
            <a:r>
              <a:rPr lang="zh-CN" altLang="en-US" sz="2400">
                <a:solidFill>
                  <a:srgbClr val="FF0000"/>
                </a:solidFill>
                <a:latin typeface="+mn-ea"/>
                <a:sym typeface="+mn-ea"/>
              </a:rPr>
              <a:t>适合存储归档数据</a:t>
            </a:r>
            <a:r>
              <a:rPr lang="zh-CN" altLang="en-US" sz="2400">
                <a:latin typeface="+mn-ea"/>
                <a:sym typeface="+mn-ea"/>
              </a:rPr>
              <a:t>，例如记录</a:t>
            </a:r>
            <a:r>
              <a:rPr lang="zh-CN" altLang="en-US" sz="2400">
                <a:solidFill>
                  <a:srgbClr val="FF0000"/>
                </a:solidFill>
                <a:latin typeface="+mn-ea"/>
                <a:sym typeface="+mn-ea"/>
              </a:rPr>
              <a:t>日志信息</a:t>
            </a:r>
            <a:r>
              <a:rPr lang="zh-CN" altLang="en-US" sz="2400">
                <a:latin typeface="+mn-ea"/>
                <a:sym typeface="+mn-ea"/>
              </a:rPr>
              <a:t>时可以使用</a:t>
            </a:r>
            <a:r>
              <a:rPr altLang="zh-CN" sz="2400">
                <a:latin typeface="+mn-ea"/>
                <a:sym typeface="+mn-ea"/>
              </a:rPr>
              <a:t>Archive</a:t>
            </a:r>
            <a:r>
              <a:rPr lang="zh-CN" altLang="en-US" sz="2400">
                <a:latin typeface="+mn-ea"/>
                <a:sym typeface="+mn-ea"/>
              </a:rPr>
              <a:t>存储引擎。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0492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如何选择合适的存储引擎</a:t>
            </a:r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92480" y="1151890"/>
            <a:ext cx="9438005" cy="5096510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1296670" y="1584325"/>
            <a:ext cx="8348980" cy="19907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400">
                <a:solidFill>
                  <a:schemeClr val="tx1"/>
                </a:solidFill>
                <a:latin typeface="+mn-ea"/>
                <a:sym typeface="+mn-ea"/>
              </a:rPr>
              <a:t>(1)</a:t>
            </a:r>
            <a:r>
              <a:rPr lang="zh-CN" altLang="en-US" sz="2400">
                <a:solidFill>
                  <a:schemeClr val="tx1"/>
                </a:solidFill>
                <a:latin typeface="+mn-ea"/>
                <a:sym typeface="+mn-ea"/>
              </a:rPr>
              <a:t>事务安全</a:t>
            </a:r>
            <a:r>
              <a:rPr altLang="zh-CN" sz="2400">
                <a:solidFill>
                  <a:schemeClr val="tx1"/>
                </a:solidFill>
                <a:latin typeface="+mn-ea"/>
                <a:sym typeface="+mn-ea"/>
              </a:rPr>
              <a:t>+</a:t>
            </a:r>
            <a:r>
              <a:rPr lang="zh-CN" altLang="en-US" sz="2400">
                <a:solidFill>
                  <a:schemeClr val="tx1"/>
                </a:solidFill>
                <a:latin typeface="+mn-ea"/>
                <a:sym typeface="+mn-ea"/>
              </a:rPr>
              <a:t>并发控制</a:t>
            </a:r>
            <a:r>
              <a:rPr altLang="zh-CN" sz="2400">
                <a:solidFill>
                  <a:schemeClr val="tx1"/>
                </a:solidFill>
                <a:latin typeface="+mn-ea"/>
                <a:sym typeface="+mn-ea"/>
              </a:rPr>
              <a:t>   				——&gt;	InnoDB</a:t>
            </a:r>
            <a:endParaRPr lang="zh-CN" altLang="en-US" sz="2400">
              <a:solidFill>
                <a:schemeClr val="tx1"/>
              </a:solidFill>
              <a:latin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zh-CN" altLang="en-US" sz="2400">
              <a:solidFill>
                <a:schemeClr val="tx1"/>
              </a:solidFill>
              <a:latin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altLang="zh-CN" sz="2400">
                <a:solidFill>
                  <a:schemeClr val="tx1"/>
                </a:solidFill>
                <a:latin typeface="+mn-ea"/>
                <a:sym typeface="+mn-ea"/>
              </a:rPr>
              <a:t>(2)</a:t>
            </a:r>
            <a:r>
              <a:rPr lang="zh-CN" altLang="en-US" sz="2400">
                <a:solidFill>
                  <a:schemeClr val="tx1"/>
                </a:solidFill>
                <a:latin typeface="+mn-ea"/>
                <a:sym typeface="+mn-ea"/>
              </a:rPr>
              <a:t>处理表插入和查询，高效率</a:t>
            </a:r>
            <a:r>
              <a:rPr altLang="zh-CN" sz="2400">
                <a:solidFill>
                  <a:schemeClr val="tx1"/>
                </a:solidFill>
                <a:latin typeface="+mn-ea"/>
                <a:sym typeface="+mn-ea"/>
              </a:rPr>
              <a:t>    		——&gt; MyISAM</a:t>
            </a:r>
            <a:endParaRPr lang="zh-CN" altLang="en-US" sz="2400">
              <a:solidFill>
                <a:schemeClr val="tx1"/>
              </a:solidFill>
              <a:latin typeface="+mn-ea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zh-CN" altLang="zh-CN" sz="2400" b="1">
              <a:solidFill>
                <a:schemeClr val="tx1"/>
              </a:solidFill>
              <a:latin typeface="+mn-ea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4280" y="3582035"/>
            <a:ext cx="8468995" cy="237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(3)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临时存放数据，数据量较小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安全性无要求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——&gt; Memory</a:t>
            </a:r>
            <a:endParaRPr altLang="zh-CN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en-US" altLang="zh-CN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 eaLnBrk="1" hangingPunct="1">
              <a:lnSpc>
                <a:spcPct val="130000"/>
              </a:lnSpc>
            </a:pP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(4)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高并发插入和查询，安全性无要求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	    ——&gt; 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Archive</a:t>
            </a:r>
            <a:endParaRPr altLang="zh-CN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zh-CN" altLang="zh-CN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zh-CN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8112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SQL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语句操作存储引擎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1057910" y="955675"/>
            <a:ext cx="9331960" cy="1843405"/>
            <a:chOff x="1653" y="1558"/>
            <a:chExt cx="14691" cy="2786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653" y="1558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1241425" y="1127125"/>
            <a:ext cx="8888095" cy="143129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400" b="1">
                <a:latin typeface="+mn-ea"/>
                <a:sym typeface="+mn-ea"/>
              </a:rPr>
              <a:t>1</a:t>
            </a:r>
            <a:r>
              <a:rPr lang="zh-CN" altLang="en-US" sz="2400" b="1">
                <a:latin typeface="+mn-ea"/>
                <a:sym typeface="+mn-ea"/>
              </a:rPr>
              <a:t>、查看存储引擎：</a:t>
            </a:r>
            <a:endParaRPr lang="en-US" altLang="zh-CN" sz="2400" b="1">
              <a:latin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200">
                <a:latin typeface="+mn-ea"/>
                <a:sym typeface="+mn-ea"/>
              </a:rPr>
              <a:t>使用</a:t>
            </a:r>
            <a:r>
              <a:rPr altLang="zh-CN" sz="2200" b="1">
                <a:solidFill>
                  <a:srgbClr val="FF0000"/>
                </a:solidFill>
                <a:latin typeface="+mn-ea"/>
                <a:sym typeface="+mn-ea"/>
              </a:rPr>
              <a:t>Show Engines  </a:t>
            </a:r>
            <a:r>
              <a:rPr lang="zh-CN" altLang="en-US" sz="2200">
                <a:solidFill>
                  <a:schemeClr val="tx1"/>
                </a:solidFill>
                <a:latin typeface="+mn-ea"/>
                <a:sym typeface="+mn-ea"/>
              </a:rPr>
              <a:t>语句查看</a:t>
            </a:r>
            <a:r>
              <a:rPr altLang="zh-CN" sz="2200">
                <a:solidFill>
                  <a:schemeClr val="tx1"/>
                </a:solidFill>
                <a:latin typeface="+mn-ea"/>
                <a:sym typeface="+mn-ea"/>
              </a:rPr>
              <a:t> </a:t>
            </a:r>
            <a:r>
              <a:rPr altLang="zh-CN" sz="2200">
                <a:latin typeface="+mn-ea"/>
                <a:sym typeface="+mn-ea"/>
              </a:rPr>
              <a:t>MySQL </a:t>
            </a:r>
            <a:r>
              <a:rPr lang="zh-CN" altLang="en-US" sz="2200">
                <a:latin typeface="+mn-ea"/>
                <a:sym typeface="+mn-ea"/>
              </a:rPr>
              <a:t>数据库支持的存储引擎</a:t>
            </a:r>
            <a:r>
              <a:rPr altLang="zh-CN" sz="2200">
                <a:latin typeface="+mn-ea"/>
                <a:sym typeface="+mn-ea"/>
              </a:rPr>
              <a:t>(9</a:t>
            </a:r>
            <a:r>
              <a:rPr lang="zh-CN" altLang="en-US" sz="2200">
                <a:latin typeface="+mn-ea"/>
                <a:sym typeface="+mn-ea"/>
              </a:rPr>
              <a:t>种</a:t>
            </a:r>
            <a:r>
              <a:rPr altLang="zh-CN" sz="2200">
                <a:latin typeface="+mn-ea"/>
                <a:sym typeface="+mn-ea"/>
              </a:rPr>
              <a:t>) </a:t>
            </a:r>
            <a:r>
              <a:rPr lang="zh-CN" altLang="en-US" sz="2200">
                <a:latin typeface="+mn-ea"/>
                <a:sym typeface="+mn-ea"/>
              </a:rPr>
              <a:t>。</a:t>
            </a:r>
            <a:endParaRPr lang="en-US" altLang="zh-CN" sz="2200">
              <a:latin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200">
                <a:latin typeface="+mn-ea"/>
                <a:sym typeface="+mn-ea"/>
              </a:rPr>
              <a:t>根据实际需要选择合适的存储引擎。</a:t>
            </a:r>
            <a:endParaRPr lang="zh-CN" altLang="en-US" sz="2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4" name="图片 43" descr="C:\Users\26643\Desktop\模板.png模板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84325" y="2880360"/>
            <a:ext cx="7388225" cy="3517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10.xml><?xml version="1.0" encoding="utf-8"?>
<p:tagLst xmlns:p="http://schemas.openxmlformats.org/presentationml/2006/main">
  <p:tag name="KSO_WM_UNIT_TEXTBOXSTYLE_GUID" val="{af0f636a-653e-455c-81a9-b893ecbc2d47}"/>
</p:tagLst>
</file>

<file path=ppt/tags/tag11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3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14.xml><?xml version="1.0" encoding="utf-8"?>
<p:tagLst xmlns:p="http://schemas.openxmlformats.org/presentationml/2006/main">
  <p:tag name="KSO_WM_UNIT_TEXTBOXSTYLE_GUID" val="{af0f636a-653e-455c-81a9-b893ecbc2d47}"/>
</p:tagLst>
</file>

<file path=ppt/tags/tag15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18.xml><?xml version="1.0" encoding="utf-8"?>
<p:tagLst xmlns:p="http://schemas.openxmlformats.org/presentationml/2006/main">
  <p:tag name="KSO_WM_UNIT_TEXTBOXSTYLE_GUID" val="{af0f636a-653e-455c-81a9-b893ecbc2d47}"/>
</p:tagLst>
</file>

<file path=ppt/tags/tag19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UNIT_TEXTBOXSTYLE_GUID" val="{af0f636a-653e-455c-81a9-b893ecbc2d47}"/>
</p:tagLst>
</file>

<file path=ppt/tags/tag20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1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22.xml><?xml version="1.0" encoding="utf-8"?>
<p:tagLst xmlns:p="http://schemas.openxmlformats.org/presentationml/2006/main">
  <p:tag name="KSO_WM_UNIT_TEXTBOXSTYLE_GUID" val="{af0f636a-653e-455c-81a9-b893ecbc2d47}"/>
</p:tagLst>
</file>

<file path=ppt/tags/tag23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26.xml><?xml version="1.0" encoding="utf-8"?>
<p:tagLst xmlns:p="http://schemas.openxmlformats.org/presentationml/2006/main">
  <p:tag name="KSO_WM_UNIT_TEXTBOXSTYLE_GUID" val="{af0f636a-653e-455c-81a9-b893ecbc2d47}"/>
</p:tagLst>
</file>

<file path=ppt/tags/tag27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8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9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3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0.xml><?xml version="1.0" encoding="utf-8"?>
<p:tagLst xmlns:p="http://schemas.openxmlformats.org/presentationml/2006/main">
  <p:tag name="KSO_WM_UNIT_TEXTBOXSTYLE_GUID" val="{af0f636a-653e-455c-81a9-b893ecbc2d47}"/>
</p:tagLst>
</file>

<file path=ppt/tags/tag31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2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3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34.xml><?xml version="1.0" encoding="utf-8"?>
<p:tagLst xmlns:p="http://schemas.openxmlformats.org/presentationml/2006/main">
  <p:tag name="KSO_WM_UNIT_TEXTBOXSTYLE_GUID" val="{7966be88-351e-462c-8fe3-b1e17e5819f8}"/>
</p:tagLst>
</file>

<file path=ppt/tags/tag35.xml><?xml version="1.0" encoding="utf-8"?>
<p:tagLst xmlns:p="http://schemas.openxmlformats.org/presentationml/2006/main">
  <p:tag name="KSO_WM_UNIT_TEXTBOXSTYLE_SHAPETYPE" val="1"/>
  <p:tag name="KSO_WM_UNIT_TEXTBOXSTYLE_ADJUSTLEFT" val="0_-32.60001"/>
  <p:tag name="KSO_WM_UNIT_TEXTBOXSTYLE_ADJUSTTOP" val="0_-37.25"/>
  <p:tag name="KSO_WM_UNIT_TEXTBOXSTYLE_ADJUSTWIDTH" val="100_44.5"/>
  <p:tag name="KSO_WM_UNIT_TEXTBOXSTYLE_ADJUSTHEIGTH" val="100_53.7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331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6.xml><?xml version="1.0" encoding="utf-8"?>
<p:tagLst xmlns:p="http://schemas.openxmlformats.org/presentationml/2006/main">
  <p:tag name="KSO_WM_UNIT_TEXTBOXSTYLE_SHAPETYPE" val="1"/>
  <p:tag name="KSO_WM_UNIT_TEXTBOXSTYLE_ADJUSTLEFT" val="0_-22.25"/>
  <p:tag name="KSO_WM_UNIT_TEXTBOXSTYLE_ADJUSTTOP" val="0_-26.89999"/>
  <p:tag name="KSO_WM_UNIT_TEXTBOXSTYLE_ADJUSTWIDTH" val="100_44.5"/>
  <p:tag name="KSO_WM_UNIT_TEXTBOXSTYLE_ADJUSTHEIGTH" val="100_53.7000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331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7.xml><?xml version="1.0" encoding="utf-8"?>
<p:tagLst xmlns:p="http://schemas.openxmlformats.org/presentationml/2006/main">
  <p:tag name="KSO_WM_UNIT_TEXTBOXSTYLE_SHAPETYPE" val="1"/>
  <p:tag name="KSO_WM_UNIT_TEXTBOXSTYLE_ADJUSTLEFT" val="100_3.699982"/>
  <p:tag name="KSO_WM_UNIT_TEXTBOXSTYLE_ADJUSTTOP" val="100_8.19999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941_331*i*3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7966be88-351e-462c-8fe3-b1e17e5819f8}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&#10;您的正文已经经简明扼要，字字珠玑，但信息却千丝万缕、错综复杂，需要用更多。"/>
  <p:tag name="KSO_WM_UNIT_NOCLEAR" val="1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ID" val="mixed20201941_331*f*1"/>
  <p:tag name="KSO_WM_TEMPLATE_CATEGORY" val="mixed"/>
  <p:tag name="KSO_WM_TEMPLATE_INDEX" val="20201941"/>
  <p:tag name="KSO_WM_UNIT_LAYERLEVEL" val="1"/>
  <p:tag name="KSO_WM_TAG_VERSION" val="1.0"/>
  <p:tag name="KSO_WM_UNIT_TEXTBOXSTYLE_GUID" val="{7966be88-351e-462c-8fe3-b1e17e5819f8}"/>
  <p:tag name="KSO_WM_UNIT_TEXTBOXSTYLE_TYPE" val="8"/>
  <p:tag name="KSO_WM_UNIT_TEXT_FILL_FORE_SCHEMECOLOR_INDEX_BRIGHTNESS" val="0.25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UNIT_PLACING_PICTURE_USER_VIEWPORT" val="{&quot;height&quot;:4637,&quot;width&quot;:15375}"/>
</p:tagLst>
</file>

<file path=ppt/tags/tag4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0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41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2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3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44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45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6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7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48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49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50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1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52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53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4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5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56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57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8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6.xml><?xml version="1.0" encoding="utf-8"?>
<p:tagLst xmlns:p="http://schemas.openxmlformats.org/presentationml/2006/main">
  <p:tag name="KSO_WM_UNIT_TEXTBOXSTYLE_GUID" val="{af0f636a-653e-455c-81a9-b893ecbc2d47}"/>
</p:tagLst>
</file>

<file path=ppt/tags/tag60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61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2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3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64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65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6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7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68.xml><?xml version="1.0" encoding="utf-8"?>
<p:tagLst xmlns:p="http://schemas.openxmlformats.org/presentationml/2006/main">
  <p:tag name="KSO_WM_UNIT_TEXTBOXSTYLE_GUID" val="{af0f636a-653e-455c-81a9-b893ecbc2d47}"/>
</p:tagLst>
</file>

<file path=ppt/tags/tag69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0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1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72.xml><?xml version="1.0" encoding="utf-8"?>
<p:tagLst xmlns:p="http://schemas.openxmlformats.org/presentationml/2006/main">
  <p:tag name="KSO_WM_UNIT_TEXTBOXSTYLE_GUID" val="{af0f636a-653e-455c-81a9-b893ecbc2d47}"/>
</p:tagLst>
</file>

<file path=ppt/tags/tag73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4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5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76.xml><?xml version="1.0" encoding="utf-8"?>
<p:tagLst xmlns:p="http://schemas.openxmlformats.org/presentationml/2006/main">
  <p:tag name="COMMONDATA" val="eyJoZGlkIjoiNjIyZDE4MTIxYmMwZjJhMWMzZmU4OTU2MTg5OGJjNGQifQ=="/>
  <p:tag name="KSO_WPP_MARK_KEY" val="da2d12d3-2d77-4c82-ba89-bf14f1cf66dc"/>
</p:tagLst>
</file>

<file path=ppt/tags/tag8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3165</Words>
  <Application>WPS 演示</Application>
  <PresentationFormat>自定义</PresentationFormat>
  <Paragraphs>370</Paragraphs>
  <Slides>36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6" baseType="lpstr">
      <vt:lpstr>Arial</vt:lpstr>
      <vt:lpstr>宋体</vt:lpstr>
      <vt:lpstr>Wingdings</vt:lpstr>
      <vt:lpstr>方正粗黑宋简体</vt:lpstr>
      <vt:lpstr>微软雅黑</vt:lpstr>
      <vt:lpstr>Impact</vt:lpstr>
      <vt:lpstr>思源黑体 CN Heavy</vt:lpstr>
      <vt:lpstr>黑体</vt:lpstr>
      <vt:lpstr>Batang</vt:lpstr>
      <vt:lpstr>Segoe UI</vt:lpstr>
      <vt:lpstr>Calibri</vt:lpstr>
      <vt:lpstr>Arial Unicode MS</vt:lpstr>
      <vt:lpstr>STIXGeneral-Bold</vt:lpstr>
      <vt:lpstr>Lato Regular</vt:lpstr>
      <vt:lpstr>Oxygen</vt:lpstr>
      <vt:lpstr>Haettenschweiler</vt:lpstr>
      <vt:lpstr>锐字锐线梦想黑简1.0</vt:lpstr>
      <vt:lpstr>Constantia</vt:lpstr>
      <vt:lpstr>elusiveicons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wps</cp:lastModifiedBy>
  <cp:revision>731</cp:revision>
  <dcterms:created xsi:type="dcterms:W3CDTF">2016-01-27T00:56:00Z</dcterms:created>
  <dcterms:modified xsi:type="dcterms:W3CDTF">2023-11-14T13:37:49Z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2052-11.8.2.11739</vt:lpwstr>
  </property>
  <property fmtid="{D5CDD505-2E9C-101B-9397-08002B2CF9AE}" pid="3" name="ICV">
    <vt:lpwstr>9D867DECEF5946F495B074FEA6509FA5</vt:lpwstr>
  </property>
</Properties>
</file>