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599" r:id="rId3"/>
    <p:sldId id="875" r:id="rId5"/>
    <p:sldId id="876" r:id="rId6"/>
    <p:sldId id="258" r:id="rId7"/>
    <p:sldId id="259" r:id="rId8"/>
    <p:sldId id="836" r:id="rId9"/>
    <p:sldId id="881" r:id="rId10"/>
    <p:sldId id="882" r:id="rId11"/>
    <p:sldId id="877" r:id="rId12"/>
    <p:sldId id="883" r:id="rId13"/>
    <p:sldId id="895" r:id="rId14"/>
    <p:sldId id="861" r:id="rId15"/>
    <p:sldId id="887" r:id="rId16"/>
    <p:sldId id="888" r:id="rId17"/>
    <p:sldId id="885" r:id="rId18"/>
    <p:sldId id="886" r:id="rId19"/>
    <p:sldId id="833" r:id="rId20"/>
    <p:sldId id="865" r:id="rId21"/>
    <p:sldId id="890" r:id="rId22"/>
    <p:sldId id="287" r:id="rId23"/>
  </p:sldIdLst>
  <p:sldSz cx="10801350" cy="6480175"/>
  <p:notesSz cx="6858000" cy="9144000"/>
  <p:embeddedFontLst>
    <p:embeddedFont>
      <p:font typeface="方正粗黑宋简体" panose="02000000000000000000" pitchFamily="2" charset="-122"/>
      <p:regular r:id="rId28"/>
    </p:embeddedFont>
    <p:embeddedFont>
      <p:font typeface="微软雅黑" panose="020B0503020204020204" pitchFamily="34" charset="-122"/>
      <p:regular r:id="rId29"/>
    </p:embeddedFont>
    <p:embeddedFont>
      <p:font typeface="Impact" panose="020B0806030902050204" pitchFamily="34" charset="0"/>
      <p:regular r:id="rId30"/>
    </p:embeddedFont>
    <p:embeddedFont>
      <p:font typeface="Calibri" panose="020F0502020204030204" charset="0"/>
      <p:regular r:id="rId31"/>
      <p:bold r:id="rId32"/>
      <p:italic r:id="rId33"/>
      <p:boldItalic r:id="rId34"/>
    </p:embeddedFont>
    <p:embeddedFont>
      <p:font typeface="Haettenschweiler" panose="020B0706040902060204" pitchFamily="34" charset="-122"/>
      <p:regular r:id="rId35"/>
    </p:embeddedFont>
    <p:embeddedFont>
      <p:font typeface="锐字锐线梦想黑简1.0" panose="02010600030101010101" pitchFamily="2" charset="-122"/>
      <p:regular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943A202-604E-482A-B115-E6C3E1E7802D}">
          <p14:sldIdLst>
            <p14:sldId id="599"/>
            <p14:sldId id="875"/>
            <p14:sldId id="876"/>
            <p14:sldId id="258"/>
            <p14:sldId id="259"/>
            <p14:sldId id="836"/>
            <p14:sldId id="881"/>
            <p14:sldId id="882"/>
            <p14:sldId id="877"/>
            <p14:sldId id="883"/>
            <p14:sldId id="895"/>
            <p14:sldId id="861"/>
            <p14:sldId id="887"/>
            <p14:sldId id="888"/>
            <p14:sldId id="885"/>
            <p14:sldId id="886"/>
            <p14:sldId id="833"/>
            <p14:sldId id="865"/>
            <p14:sldId id="890"/>
            <p14:sldId id="28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徐 媛媛" initials="徐" lastIdx="1" clrIdx="0"/>
  <p:cmAuthor id="2" name="26643" initials="2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CB19B"/>
    <a:srgbClr val="5BB1A3"/>
    <a:srgbClr val="5E9891"/>
    <a:srgbClr val="3CB1AA"/>
    <a:srgbClr val="61A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3" autoAdjust="0"/>
    <p:restoredTop sz="85507" autoAdjust="0"/>
  </p:normalViewPr>
  <p:slideViewPr>
    <p:cSldViewPr>
      <p:cViewPr varScale="1">
        <p:scale>
          <a:sx n="62" d="100"/>
          <a:sy n="62" d="100"/>
        </p:scale>
        <p:origin x="976" y="44"/>
      </p:cViewPr>
      <p:guideLst>
        <p:guide orient="horz" pos="2040"/>
        <p:guide pos="34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gs" Target="tags/tag27.xml"/><Relationship Id="rId36" Type="http://schemas.openxmlformats.org/officeDocument/2006/relationships/font" Target="fonts/font9.fntdata"/><Relationship Id="rId35" Type="http://schemas.openxmlformats.org/officeDocument/2006/relationships/font" Target="fonts/font8.fntdata"/><Relationship Id="rId34" Type="http://schemas.openxmlformats.org/officeDocument/2006/relationships/font" Target="fonts/font7.fntdata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" Target="slides/slide1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8-05T10:06:03.840" idx="2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8-05T10:06:03.840" idx="2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8-05T10:06:03.840" idx="2">
    <p:pos x="10" y="10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8-05T10:06:03.840" idx="2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A6A68-0EB0-4211-9BA1-8BC8BA962E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UPDATE: 修改数据</a:t>
            </a:r>
            <a:endParaRPr lang="zh-CN" altLang="en-US">
              <a:latin typeface="+mn-ea"/>
              <a:sym typeface="+mn-ea"/>
            </a:endParaRPr>
          </a:p>
          <a:p>
            <a:r>
              <a:rPr lang="zh-CN" altLang="en-US">
                <a:latin typeface="+mn-ea"/>
                <a:sym typeface="+mn-ea"/>
              </a:rPr>
              <a:t>SET: 修改哪些字段</a:t>
            </a:r>
            <a:endParaRPr lang="zh-CN" altLang="en-US">
              <a:latin typeface="+mn-ea"/>
              <a:sym typeface="+mn-ea"/>
            </a:endParaRPr>
          </a:p>
          <a:p>
            <a:r>
              <a:rPr lang="zh-CN" altLang="en-US">
                <a:latin typeface="+mn-ea"/>
                <a:sym typeface="+mn-ea"/>
              </a:rPr>
              <a:t>WHERE: 指定条件(当where后面的条件成立)</a:t>
            </a:r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比如表中的id,delect删除数据之后，再次插入数据，会在原来的基础上递增</a:t>
            </a:r>
            <a:endParaRPr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但是truncate删除数据后，新插入数据会从1开始排序</a:t>
            </a:r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有条件删除，条件表达式：字段名='值'</a:t>
            </a:r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UPDATE: 修改数据</a:t>
            </a:r>
            <a:endParaRPr lang="zh-CN" altLang="en-US">
              <a:latin typeface="+mn-ea"/>
              <a:sym typeface="+mn-ea"/>
            </a:endParaRPr>
          </a:p>
          <a:p>
            <a:r>
              <a:rPr lang="zh-CN" altLang="en-US">
                <a:latin typeface="+mn-ea"/>
                <a:sym typeface="+mn-ea"/>
              </a:rPr>
              <a:t>SET: 修改哪些字段</a:t>
            </a:r>
            <a:endParaRPr lang="zh-CN" altLang="en-US">
              <a:latin typeface="+mn-ea"/>
              <a:sym typeface="+mn-ea"/>
            </a:endParaRPr>
          </a:p>
          <a:p>
            <a:r>
              <a:rPr lang="zh-CN" altLang="en-US">
                <a:latin typeface="+mn-ea"/>
                <a:sym typeface="+mn-ea"/>
              </a:rPr>
              <a:t>WHERE: 指定条件(当where后面的条件成立)</a:t>
            </a:r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10101" y="2013055"/>
            <a:ext cx="9181148" cy="13890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203" y="3672099"/>
            <a:ext cx="7560945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30979" y="259508"/>
            <a:ext cx="2430304" cy="55291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40067" y="259508"/>
            <a:ext cx="7110889" cy="55291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3232" y="4164113"/>
            <a:ext cx="9181148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3232" y="2746575"/>
            <a:ext cx="9181148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40068" y="1512041"/>
            <a:ext cx="477059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90686" y="1512041"/>
            <a:ext cx="477059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0068" y="1450540"/>
            <a:ext cx="4772472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0068" y="2055056"/>
            <a:ext cx="4772472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6936" y="1450540"/>
            <a:ext cx="477434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6936" y="2055056"/>
            <a:ext cx="477434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68" y="258007"/>
            <a:ext cx="3553570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3028" y="258007"/>
            <a:ext cx="6038255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40068" y="1356037"/>
            <a:ext cx="3553570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7140" y="4536122"/>
            <a:ext cx="6480810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17140" y="579016"/>
            <a:ext cx="6480810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17140" y="5071637"/>
            <a:ext cx="6480810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40068" y="259508"/>
            <a:ext cx="9721215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0068" y="1512041"/>
            <a:ext cx="9721215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067" y="6006163"/>
            <a:ext cx="252031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90461" y="6006163"/>
            <a:ext cx="3420428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740968" y="6006163"/>
            <a:ext cx="252031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>
    <p:push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microsoft.com/office/2007/relationships/hdphoto" Target="../media/image3.wdp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microsoft.com/office/2007/relationships/media" Target="file:///F:\&#25105;&#22270;&#32593;\&#25945;&#32946;&#19982;&#22521;&#35757;\&#25945;&#32946;\&#32431;&#38899;&#20048;-&#23567;&#26143;&#26143;.wav" TargetMode="External"/><Relationship Id="rId1" Type="http://schemas.openxmlformats.org/officeDocument/2006/relationships/audio" Target="file:///F:\&#25105;&#22270;&#32593;\&#25945;&#32946;&#19982;&#22521;&#35757;\&#25945;&#32946;\&#32431;&#38899;&#20048;-&#23567;&#26143;&#26143;.wav" TargetMode="Externa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3.xml"/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4.xml"/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2.xml"/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纯音乐-小星星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10009187" y="5904383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" t="10264" r="301" b="2017"/>
          <a:stretch>
            <a:fillRect/>
          </a:stretch>
        </p:blipFill>
        <p:spPr bwMode="auto">
          <a:xfrm>
            <a:off x="-1" y="0"/>
            <a:ext cx="10801351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等腰三角形 18"/>
          <p:cNvSpPr/>
          <p:nvPr/>
        </p:nvSpPr>
        <p:spPr>
          <a:xfrm rot="19587990">
            <a:off x="715929" y="280924"/>
            <a:ext cx="4329201" cy="4067844"/>
          </a:xfrm>
          <a:custGeom>
            <a:avLst/>
            <a:gdLst>
              <a:gd name="connsiteX0" fmla="*/ 0 w 4329201"/>
              <a:gd name="connsiteY0" fmla="*/ 4067844 h 4067844"/>
              <a:gd name="connsiteX1" fmla="*/ 0 w 4329201"/>
              <a:gd name="connsiteY1" fmla="*/ 0 h 4067844"/>
              <a:gd name="connsiteX2" fmla="*/ 4329201 w 4329201"/>
              <a:gd name="connsiteY2" fmla="*/ 4067844 h 4067844"/>
              <a:gd name="connsiteX3" fmla="*/ 0 w 4329201"/>
              <a:gd name="connsiteY3" fmla="*/ 4067844 h 4067844"/>
              <a:gd name="connsiteX0-1" fmla="*/ 0 w 4329201"/>
              <a:gd name="connsiteY0-2" fmla="*/ 4067844 h 4067844"/>
              <a:gd name="connsiteX1-3" fmla="*/ 0 w 4329201"/>
              <a:gd name="connsiteY1-4" fmla="*/ 0 h 4067844"/>
              <a:gd name="connsiteX2-5" fmla="*/ 2487073 w 4329201"/>
              <a:gd name="connsiteY2-6" fmla="*/ 2333699 h 4067844"/>
              <a:gd name="connsiteX3-7" fmla="*/ 4329201 w 4329201"/>
              <a:gd name="connsiteY3-8" fmla="*/ 4067844 h 4067844"/>
              <a:gd name="connsiteX4" fmla="*/ 0 w 4329201"/>
              <a:gd name="connsiteY4" fmla="*/ 4067844 h 4067844"/>
              <a:gd name="connsiteX0-9" fmla="*/ 0 w 4329201"/>
              <a:gd name="connsiteY0-10" fmla="*/ 4067844 h 4067844"/>
              <a:gd name="connsiteX1-11" fmla="*/ 0 w 4329201"/>
              <a:gd name="connsiteY1-12" fmla="*/ 0 h 4067844"/>
              <a:gd name="connsiteX2-13" fmla="*/ 1688268 w 4329201"/>
              <a:gd name="connsiteY2-14" fmla="*/ 1004430 h 4067844"/>
              <a:gd name="connsiteX3-15" fmla="*/ 4329201 w 4329201"/>
              <a:gd name="connsiteY3-16" fmla="*/ 4067844 h 4067844"/>
              <a:gd name="connsiteX4-17" fmla="*/ 0 w 4329201"/>
              <a:gd name="connsiteY4-18" fmla="*/ 4067844 h 4067844"/>
              <a:gd name="connsiteX0-19" fmla="*/ 0 w 4329201"/>
              <a:gd name="connsiteY0-20" fmla="*/ 4067844 h 4067844"/>
              <a:gd name="connsiteX1-21" fmla="*/ 0 w 4329201"/>
              <a:gd name="connsiteY1-22" fmla="*/ 0 h 4067844"/>
              <a:gd name="connsiteX2-23" fmla="*/ 1367483 w 4329201"/>
              <a:gd name="connsiteY2-24" fmla="*/ 1557436 h 4067844"/>
              <a:gd name="connsiteX3-25" fmla="*/ 4329201 w 4329201"/>
              <a:gd name="connsiteY3-26" fmla="*/ 4067844 h 4067844"/>
              <a:gd name="connsiteX4-27" fmla="*/ 0 w 4329201"/>
              <a:gd name="connsiteY4-28" fmla="*/ 4067844 h 4067844"/>
              <a:gd name="connsiteX0-29" fmla="*/ 0 w 4329201"/>
              <a:gd name="connsiteY0-30" fmla="*/ 4067844 h 4067844"/>
              <a:gd name="connsiteX1-31" fmla="*/ 0 w 4329201"/>
              <a:gd name="connsiteY1-32" fmla="*/ 0 h 4067844"/>
              <a:gd name="connsiteX2-33" fmla="*/ 740342 w 4329201"/>
              <a:gd name="connsiteY2-34" fmla="*/ 1176094 h 4067844"/>
              <a:gd name="connsiteX3-35" fmla="*/ 4329201 w 4329201"/>
              <a:gd name="connsiteY3-36" fmla="*/ 4067844 h 4067844"/>
              <a:gd name="connsiteX4-37" fmla="*/ 0 w 4329201"/>
              <a:gd name="connsiteY4-38" fmla="*/ 4067844 h 4067844"/>
              <a:gd name="connsiteX0-39" fmla="*/ 0 w 4329201"/>
              <a:gd name="connsiteY0-40" fmla="*/ 4067844 h 4067844"/>
              <a:gd name="connsiteX1-41" fmla="*/ 0 w 4329201"/>
              <a:gd name="connsiteY1-42" fmla="*/ 0 h 4067844"/>
              <a:gd name="connsiteX2-43" fmla="*/ 1014708 w 4329201"/>
              <a:gd name="connsiteY2-44" fmla="*/ 1037972 h 4067844"/>
              <a:gd name="connsiteX3-45" fmla="*/ 4329201 w 4329201"/>
              <a:gd name="connsiteY3-46" fmla="*/ 4067844 h 4067844"/>
              <a:gd name="connsiteX4-47" fmla="*/ 0 w 4329201"/>
              <a:gd name="connsiteY4-48" fmla="*/ 4067844 h 40678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329201" h="4067844">
                <a:moveTo>
                  <a:pt x="0" y="4067844"/>
                </a:moveTo>
                <a:lnTo>
                  <a:pt x="0" y="0"/>
                </a:lnTo>
                <a:lnTo>
                  <a:pt x="1014708" y="1037972"/>
                </a:lnTo>
                <a:lnTo>
                  <a:pt x="4329201" y="4067844"/>
                </a:lnTo>
                <a:lnTo>
                  <a:pt x="0" y="4067844"/>
                </a:lnTo>
                <a:close/>
              </a:path>
            </a:pathLst>
          </a:cu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9362995">
            <a:off x="-8014" y="2125873"/>
            <a:ext cx="4408666" cy="3378628"/>
          </a:xfrm>
          <a:custGeom>
            <a:avLst/>
            <a:gdLst>
              <a:gd name="connsiteX0" fmla="*/ 0 w 3542970"/>
              <a:gd name="connsiteY0" fmla="*/ 3054284 h 3054284"/>
              <a:gd name="connsiteX1" fmla="*/ 0 w 3542970"/>
              <a:gd name="connsiteY1" fmla="*/ 0 h 3054284"/>
              <a:gd name="connsiteX2" fmla="*/ 3542970 w 3542970"/>
              <a:gd name="connsiteY2" fmla="*/ 3054284 h 3054284"/>
              <a:gd name="connsiteX3" fmla="*/ 0 w 3542970"/>
              <a:gd name="connsiteY3" fmla="*/ 3054284 h 3054284"/>
              <a:gd name="connsiteX0-1" fmla="*/ 0 w 3542970"/>
              <a:gd name="connsiteY0-2" fmla="*/ 3054284 h 3054284"/>
              <a:gd name="connsiteX1-3" fmla="*/ 0 w 3542970"/>
              <a:gd name="connsiteY1-4" fmla="*/ 0 h 3054284"/>
              <a:gd name="connsiteX2-5" fmla="*/ 1744160 w 3542970"/>
              <a:gd name="connsiteY2-6" fmla="*/ 1515987 h 3054284"/>
              <a:gd name="connsiteX3-7" fmla="*/ 3542970 w 3542970"/>
              <a:gd name="connsiteY3-8" fmla="*/ 3054284 h 3054284"/>
              <a:gd name="connsiteX4" fmla="*/ 0 w 3542970"/>
              <a:gd name="connsiteY4" fmla="*/ 3054284 h 3054284"/>
              <a:gd name="connsiteX0-9" fmla="*/ 0 w 3542970"/>
              <a:gd name="connsiteY0-10" fmla="*/ 3054284 h 3054284"/>
              <a:gd name="connsiteX1-11" fmla="*/ 0 w 3542970"/>
              <a:gd name="connsiteY1-12" fmla="*/ 0 h 3054284"/>
              <a:gd name="connsiteX2-13" fmla="*/ 1897871 w 3542970"/>
              <a:gd name="connsiteY2-14" fmla="*/ 1240325 h 3054284"/>
              <a:gd name="connsiteX3-15" fmla="*/ 3542970 w 3542970"/>
              <a:gd name="connsiteY3-16" fmla="*/ 3054284 h 3054284"/>
              <a:gd name="connsiteX4-17" fmla="*/ 0 w 3542970"/>
              <a:gd name="connsiteY4-18" fmla="*/ 3054284 h 3054284"/>
              <a:gd name="connsiteX0-19" fmla="*/ 0 w 3542970"/>
              <a:gd name="connsiteY0-20" fmla="*/ 3054284 h 3054284"/>
              <a:gd name="connsiteX1-21" fmla="*/ 0 w 3542970"/>
              <a:gd name="connsiteY1-22" fmla="*/ 0 h 3054284"/>
              <a:gd name="connsiteX2-23" fmla="*/ 2136750 w 3542970"/>
              <a:gd name="connsiteY2-24" fmla="*/ 1242208 h 3054284"/>
              <a:gd name="connsiteX3-25" fmla="*/ 3542970 w 3542970"/>
              <a:gd name="connsiteY3-26" fmla="*/ 3054284 h 3054284"/>
              <a:gd name="connsiteX4-27" fmla="*/ 0 w 3542970"/>
              <a:gd name="connsiteY4-28" fmla="*/ 3054284 h 3054284"/>
              <a:gd name="connsiteX0-29" fmla="*/ 0 w 3542970"/>
              <a:gd name="connsiteY0-30" fmla="*/ 3054284 h 3054284"/>
              <a:gd name="connsiteX1-31" fmla="*/ 0 w 3542970"/>
              <a:gd name="connsiteY1-32" fmla="*/ 0 h 3054284"/>
              <a:gd name="connsiteX2-33" fmla="*/ 2246998 w 3542970"/>
              <a:gd name="connsiteY2-34" fmla="*/ 1228645 h 3054284"/>
              <a:gd name="connsiteX3-35" fmla="*/ 3542970 w 3542970"/>
              <a:gd name="connsiteY3-36" fmla="*/ 3054284 h 3054284"/>
              <a:gd name="connsiteX4-37" fmla="*/ 0 w 3542970"/>
              <a:gd name="connsiteY4-38" fmla="*/ 3054284 h 3054284"/>
              <a:gd name="connsiteX0-39" fmla="*/ 0 w 3542970"/>
              <a:gd name="connsiteY0-40" fmla="*/ 3054284 h 3054284"/>
              <a:gd name="connsiteX1-41" fmla="*/ 0 w 3542970"/>
              <a:gd name="connsiteY1-42" fmla="*/ 0 h 3054284"/>
              <a:gd name="connsiteX2-43" fmla="*/ 2050611 w 3542970"/>
              <a:gd name="connsiteY2-44" fmla="*/ 943388 h 3054284"/>
              <a:gd name="connsiteX3-45" fmla="*/ 3542970 w 3542970"/>
              <a:gd name="connsiteY3-46" fmla="*/ 3054284 h 3054284"/>
              <a:gd name="connsiteX4-47" fmla="*/ 0 w 3542970"/>
              <a:gd name="connsiteY4-48" fmla="*/ 3054284 h 3054284"/>
              <a:gd name="connsiteX0-49" fmla="*/ 0 w 3542970"/>
              <a:gd name="connsiteY0-50" fmla="*/ 3054284 h 3054284"/>
              <a:gd name="connsiteX1-51" fmla="*/ 0 w 3542970"/>
              <a:gd name="connsiteY1-52" fmla="*/ 0 h 3054284"/>
              <a:gd name="connsiteX2-53" fmla="*/ 2135778 w 3542970"/>
              <a:gd name="connsiteY2-54" fmla="*/ 1220932 h 3054284"/>
              <a:gd name="connsiteX3-55" fmla="*/ 3542970 w 3542970"/>
              <a:gd name="connsiteY3-56" fmla="*/ 3054284 h 3054284"/>
              <a:gd name="connsiteX4-57" fmla="*/ 0 w 3542970"/>
              <a:gd name="connsiteY4-58" fmla="*/ 3054284 h 3054284"/>
              <a:gd name="connsiteX0-59" fmla="*/ 0 w 3542970"/>
              <a:gd name="connsiteY0-60" fmla="*/ 3054284 h 3054284"/>
              <a:gd name="connsiteX1-61" fmla="*/ 0 w 3542970"/>
              <a:gd name="connsiteY1-62" fmla="*/ 0 h 3054284"/>
              <a:gd name="connsiteX2-63" fmla="*/ 1742724 w 3542970"/>
              <a:gd name="connsiteY2-64" fmla="*/ 2343597 h 3054284"/>
              <a:gd name="connsiteX3-65" fmla="*/ 3542970 w 3542970"/>
              <a:gd name="connsiteY3-66" fmla="*/ 3054284 h 3054284"/>
              <a:gd name="connsiteX4-67" fmla="*/ 0 w 3542970"/>
              <a:gd name="connsiteY4-68" fmla="*/ 3054284 h 3054284"/>
              <a:gd name="connsiteX0-69" fmla="*/ 0 w 3542970"/>
              <a:gd name="connsiteY0-70" fmla="*/ 3054284 h 3054284"/>
              <a:gd name="connsiteX1-71" fmla="*/ 0 w 3542970"/>
              <a:gd name="connsiteY1-72" fmla="*/ 0 h 3054284"/>
              <a:gd name="connsiteX2-73" fmla="*/ 2525400 w 3542970"/>
              <a:gd name="connsiteY2-74" fmla="*/ 2461433 h 3054284"/>
              <a:gd name="connsiteX3-75" fmla="*/ 3542970 w 3542970"/>
              <a:gd name="connsiteY3-76" fmla="*/ 3054284 h 3054284"/>
              <a:gd name="connsiteX4-77" fmla="*/ 0 w 3542970"/>
              <a:gd name="connsiteY4-78" fmla="*/ 3054284 h 3054284"/>
              <a:gd name="connsiteX0-79" fmla="*/ 0 w 3542970"/>
              <a:gd name="connsiteY0-80" fmla="*/ 3054284 h 3054284"/>
              <a:gd name="connsiteX1-81" fmla="*/ 0 w 3542970"/>
              <a:gd name="connsiteY1-82" fmla="*/ 0 h 3054284"/>
              <a:gd name="connsiteX2-83" fmla="*/ 2460032 w 3542970"/>
              <a:gd name="connsiteY2-84" fmla="*/ 2033054 h 3054284"/>
              <a:gd name="connsiteX3-85" fmla="*/ 3542970 w 3542970"/>
              <a:gd name="connsiteY3-86" fmla="*/ 3054284 h 3054284"/>
              <a:gd name="connsiteX4-87" fmla="*/ 0 w 3542970"/>
              <a:gd name="connsiteY4-88" fmla="*/ 3054284 h 3054284"/>
              <a:gd name="connsiteX0-89" fmla="*/ 0 w 3542970"/>
              <a:gd name="connsiteY0-90" fmla="*/ 3054284 h 3054284"/>
              <a:gd name="connsiteX1-91" fmla="*/ 0 w 3542970"/>
              <a:gd name="connsiteY1-92" fmla="*/ 0 h 3054284"/>
              <a:gd name="connsiteX2-93" fmla="*/ 2159173 w 3542970"/>
              <a:gd name="connsiteY2-94" fmla="*/ 1628337 h 3054284"/>
              <a:gd name="connsiteX3-95" fmla="*/ 3542970 w 3542970"/>
              <a:gd name="connsiteY3-96" fmla="*/ 3054284 h 3054284"/>
              <a:gd name="connsiteX4-97" fmla="*/ 0 w 3542970"/>
              <a:gd name="connsiteY4-98" fmla="*/ 3054284 h 3054284"/>
              <a:gd name="connsiteX0-99" fmla="*/ 0 w 3542970"/>
              <a:gd name="connsiteY0-100" fmla="*/ 3054284 h 3054284"/>
              <a:gd name="connsiteX1-101" fmla="*/ 0 w 3542970"/>
              <a:gd name="connsiteY1-102" fmla="*/ 0 h 3054284"/>
              <a:gd name="connsiteX2-103" fmla="*/ 1784568 w 3542970"/>
              <a:gd name="connsiteY2-104" fmla="*/ 1686130 h 3054284"/>
              <a:gd name="connsiteX3-105" fmla="*/ 3542970 w 3542970"/>
              <a:gd name="connsiteY3-106" fmla="*/ 3054284 h 3054284"/>
              <a:gd name="connsiteX4-107" fmla="*/ 0 w 3542970"/>
              <a:gd name="connsiteY4-108" fmla="*/ 3054284 h 3054284"/>
              <a:gd name="connsiteX0-109" fmla="*/ 0 w 3542970"/>
              <a:gd name="connsiteY0-110" fmla="*/ 3054284 h 3054284"/>
              <a:gd name="connsiteX1-111" fmla="*/ 0 w 3542970"/>
              <a:gd name="connsiteY1-112" fmla="*/ 0 h 3054284"/>
              <a:gd name="connsiteX2-113" fmla="*/ 1652450 w 3542970"/>
              <a:gd name="connsiteY2-114" fmla="*/ 1723757 h 3054284"/>
              <a:gd name="connsiteX3-115" fmla="*/ 3542970 w 3542970"/>
              <a:gd name="connsiteY3-116" fmla="*/ 3054284 h 3054284"/>
              <a:gd name="connsiteX4-117" fmla="*/ 0 w 3542970"/>
              <a:gd name="connsiteY4-118" fmla="*/ 3054284 h 3054284"/>
              <a:gd name="connsiteX0-119" fmla="*/ 0 w 3542970"/>
              <a:gd name="connsiteY0-120" fmla="*/ 3054284 h 3054284"/>
              <a:gd name="connsiteX1-121" fmla="*/ 0 w 3542970"/>
              <a:gd name="connsiteY1-122" fmla="*/ 0 h 3054284"/>
              <a:gd name="connsiteX2-123" fmla="*/ 1759661 w 3542970"/>
              <a:gd name="connsiteY2-124" fmla="*/ 1494671 h 3054284"/>
              <a:gd name="connsiteX3-125" fmla="*/ 3542970 w 3542970"/>
              <a:gd name="connsiteY3-126" fmla="*/ 3054284 h 3054284"/>
              <a:gd name="connsiteX4-127" fmla="*/ 0 w 3542970"/>
              <a:gd name="connsiteY4-128" fmla="*/ 3054284 h 30542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42970" h="3054284">
                <a:moveTo>
                  <a:pt x="0" y="3054284"/>
                </a:moveTo>
                <a:lnTo>
                  <a:pt x="0" y="0"/>
                </a:lnTo>
                <a:lnTo>
                  <a:pt x="1759661" y="1494671"/>
                </a:lnTo>
                <a:lnTo>
                  <a:pt x="3542970" y="3054284"/>
                </a:lnTo>
                <a:lnTo>
                  <a:pt x="0" y="3054284"/>
                </a:lnTo>
                <a:close/>
              </a:path>
            </a:pathLst>
          </a:cu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7662" y="1727527"/>
            <a:ext cx="53505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第三章</a:t>
            </a:r>
            <a:r>
              <a:rPr lang="en-US" altLang="zh-CN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</a:t>
            </a:r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添加与更新</a:t>
            </a:r>
            <a:endParaRPr lang="zh-CN" altLang="en-US" sz="48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r>
              <a:rPr lang="en-US" altLang="zh-CN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MySQL</a:t>
            </a:r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数据表数据</a:t>
            </a:r>
            <a:endParaRPr lang="zh-CN" altLang="en-US" sz="48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-1" y="3328644"/>
            <a:ext cx="60709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2592037" y="3744197"/>
            <a:ext cx="110918" cy="110918"/>
          </a:xfrm>
          <a:prstGeom prst="chevron">
            <a:avLst>
              <a:gd name="adj" fmla="val 64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燕尾形 15"/>
          <p:cNvSpPr/>
          <p:nvPr/>
        </p:nvSpPr>
        <p:spPr>
          <a:xfrm>
            <a:off x="2447965" y="3729592"/>
            <a:ext cx="110918" cy="110918"/>
          </a:xfrm>
          <a:prstGeom prst="chevron">
            <a:avLst>
              <a:gd name="adj" fmla="val 64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98775" y="3486785"/>
            <a:ext cx="430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pitchFamily="34" charset="-122"/>
              </a:rPr>
              <a:t>MySQL</a:t>
            </a:r>
            <a:r>
              <a: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pitchFamily="34" charset="-122"/>
              </a:rPr>
              <a:t>数据库</a:t>
            </a:r>
            <a:endParaRPr lang="zh-CN" altLang="en-US" sz="2800">
              <a:latin typeface="方正粗黑宋简体" panose="02000000000000000000" pitchFamily="2" charset="-122"/>
              <a:ea typeface="方正粗黑宋简体" panose="02000000000000000000" pitchFamily="2" charset="-122"/>
              <a:cs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0"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9" grpId="0" bldLvl="0" animBg="1"/>
      <p:bldP spid="15" grpId="0" bldLvl="0" animBg="1"/>
      <p:bldP spid="5" grpId="0"/>
      <p:bldP spid="12" grpId="0" bldLvl="0" animBg="1"/>
      <p:bldP spid="16" grpId="0" bldLvl="0" animBg="1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35064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SQL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语句更新数据表数据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84835" y="109664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676275" y="1405890"/>
            <a:ext cx="9665970" cy="6318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800" b="1">
                <a:latin typeface="+mn-ea"/>
                <a:cs typeface="+mn-ea"/>
                <a:sym typeface="+mn-ea"/>
              </a:rPr>
              <a:t>（</a:t>
            </a:r>
            <a:r>
              <a:rPr altLang="zh-CN" sz="2800" b="1">
                <a:latin typeface="+mn-ea"/>
                <a:cs typeface="+mn-ea"/>
                <a:sym typeface="+mn-ea"/>
              </a:rPr>
              <a:t>2</a:t>
            </a:r>
            <a:r>
              <a:rPr lang="zh-CN" altLang="en-US" sz="2800" b="1">
                <a:latin typeface="+mn-ea"/>
                <a:cs typeface="+mn-ea"/>
                <a:sym typeface="+mn-ea"/>
              </a:rPr>
              <a:t>）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带条件修改数据</a:t>
            </a:r>
            <a:r>
              <a:rPr lang="zh-CN" altLang="en-US" sz="2800" b="1">
                <a:latin typeface="+mn-ea"/>
                <a:cs typeface="+mn-ea"/>
                <a:sym typeface="+mn-ea"/>
              </a:rPr>
              <a:t>：</a:t>
            </a:r>
            <a:endParaRPr sz="2800">
              <a:latin typeface="+mn-ea"/>
              <a:cs typeface="+mn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5495" y="2376170"/>
            <a:ext cx="9447530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eaLnBrk="1" hangingPunct="1">
              <a:lnSpc>
                <a:spcPct val="130000"/>
              </a:lnSpc>
            </a:pPr>
            <a:r>
              <a:rPr lang="zh-CN" altLang="en-US" sz="2800">
                <a:latin typeface="+mn-ea"/>
                <a:cs typeface="+mn-ea"/>
                <a:sym typeface="+mn-ea"/>
              </a:rPr>
              <a:t>例子</a:t>
            </a:r>
            <a:r>
              <a:rPr lang="en-US" altLang="zh-CN" sz="2800">
                <a:latin typeface="+mn-ea"/>
                <a:cs typeface="+mn-ea"/>
                <a:sym typeface="+mn-ea"/>
              </a:rPr>
              <a:t>2</a:t>
            </a:r>
            <a:r>
              <a:rPr lang="zh-CN" altLang="en-US" sz="2800">
                <a:latin typeface="+mn-ea"/>
                <a:cs typeface="+mn-ea"/>
                <a:sym typeface="+mn-ea"/>
              </a:rPr>
              <a:t>：</a:t>
            </a:r>
            <a:endParaRPr lang="zh-CN" altLang="en-US" sz="2800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800">
                <a:latin typeface="+mn-ea"/>
                <a:cs typeface="+mn-ea"/>
                <a:sym typeface="+mn-ea"/>
              </a:rPr>
              <a:t>b.修改学号为3188909101 学生姓名为小乔</a:t>
            </a:r>
            <a:endParaRPr lang="zh-CN" altLang="en-US" sz="2800"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1530" y="4104005"/>
            <a:ext cx="9447530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eaLnBrk="1" hangingPunct="1">
              <a:lnSpc>
                <a:spcPct val="130000"/>
              </a:lnSpc>
            </a:pPr>
            <a:r>
              <a:rPr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update student_test  set name='小乔'   where sno='3188909101';</a:t>
            </a:r>
            <a:endParaRPr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160" y="111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0492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5064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SQL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语句更新数据表数据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68425" y="2076450"/>
            <a:ext cx="8329295" cy="2936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4611" y="2520007"/>
            <a:ext cx="2160270" cy="2399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  <a:endParaRPr lang="zh-CN" altLang="en-US" sz="15000"/>
          </a:p>
        </p:txBody>
      </p:sp>
      <p:sp>
        <p:nvSpPr>
          <p:cNvPr id="4" name="TextBox 3"/>
          <p:cNvSpPr txBox="1"/>
          <p:nvPr/>
        </p:nvSpPr>
        <p:spPr>
          <a:xfrm>
            <a:off x="6253213" y="2902113"/>
            <a:ext cx="344995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SQL</a:t>
            </a:r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语句删除</a:t>
            </a:r>
            <a:endParaRPr lang="zh-CN" altLang="en-US" sz="3000">
              <a:solidFill>
                <a:srgbClr val="3CB1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数据表数据</a:t>
            </a:r>
            <a:endParaRPr lang="zh-CN" altLang="en-US" sz="3000">
              <a:solidFill>
                <a:srgbClr val="3CB1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C:\Users\Administrator\Desktop\16450890_234204304000_2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5" t="5909" b="27652"/>
          <a:stretch>
            <a:fillRect/>
          </a:stretch>
        </p:blipFill>
        <p:spPr bwMode="auto">
          <a:xfrm>
            <a:off x="-1" y="0"/>
            <a:ext cx="4350967" cy="64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33841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35064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SQL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语句删除数据表数据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84835" y="109664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676275" y="1405890"/>
            <a:ext cx="9665970" cy="119189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800" b="1">
                <a:latin typeface="+mn-ea"/>
                <a:cs typeface="+mn-ea"/>
                <a:sym typeface="+mn-ea"/>
              </a:rPr>
              <a:t>（</a:t>
            </a:r>
            <a:r>
              <a:rPr altLang="zh-CN" sz="2800" b="1">
                <a:latin typeface="+mn-ea"/>
                <a:cs typeface="+mn-ea"/>
                <a:sym typeface="+mn-ea"/>
              </a:rPr>
              <a:t>1</a:t>
            </a:r>
            <a:r>
              <a:rPr lang="zh-CN" altLang="en-US" sz="2800" b="1">
                <a:latin typeface="+mn-ea"/>
                <a:cs typeface="+mn-ea"/>
                <a:sym typeface="+mn-ea"/>
              </a:rPr>
              <a:t>）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不带条件删除数据</a:t>
            </a:r>
            <a:r>
              <a:rPr lang="zh-CN" altLang="en-US" sz="2800" b="1">
                <a:latin typeface="+mn-ea"/>
                <a:cs typeface="+mn-ea"/>
                <a:sym typeface="+mn-ea"/>
              </a:rPr>
              <a:t>：</a:t>
            </a:r>
            <a:endParaRPr lang="zh-CN" altLang="en-US" sz="2800" b="1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endParaRPr lang="zh-CN" altLang="en-US" sz="2800">
              <a:latin typeface="+mn-ea"/>
              <a:cs typeface="+mn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4235" y="2376170"/>
            <a:ext cx="944753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eaLnBrk="1" hangingPunct="1">
              <a:lnSpc>
                <a:spcPct val="130000"/>
              </a:lnSpc>
            </a:pPr>
            <a:r>
              <a:rPr lang="zh-CN" altLang="en-US" sz="2800">
                <a:latin typeface="+mn-ea"/>
                <a:cs typeface="+mn-ea"/>
                <a:sym typeface="+mn-ea"/>
              </a:rPr>
              <a:t>delete from 表名  	</a:t>
            </a:r>
            <a:r>
              <a:rPr lang="en-US" altLang="zh-CN" sz="2800">
                <a:latin typeface="+mn-ea"/>
                <a:cs typeface="+mn-ea"/>
                <a:sym typeface="+mn-ea"/>
              </a:rPr>
              <a:t>   </a:t>
            </a:r>
            <a:r>
              <a:rPr lang="zh-CN" altLang="en-US" sz="2800">
                <a:latin typeface="+mn-ea"/>
                <a:cs typeface="+mn-ea"/>
                <a:sym typeface="+mn-ea"/>
              </a:rPr>
              <a:t>-- 无条件删除</a:t>
            </a:r>
            <a:r>
              <a:rPr lang="en-US" altLang="zh-CN" sz="2800">
                <a:latin typeface="+mn-ea"/>
                <a:cs typeface="+mn-ea"/>
                <a:sym typeface="+mn-ea"/>
              </a:rPr>
              <a:t>,</a:t>
            </a:r>
            <a:r>
              <a:rPr lang="zh-CN" altLang="en-US" sz="2800">
                <a:latin typeface="+mn-ea"/>
                <a:cs typeface="+mn-ea"/>
                <a:sym typeface="+mn-ea"/>
              </a:rPr>
              <a:t>删除所有数据</a:t>
            </a:r>
            <a:endParaRPr lang="zh-CN" altLang="en-US" sz="2800"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1060" y="3816350"/>
            <a:ext cx="944753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eaLnBrk="1" hangingPunct="1">
              <a:lnSpc>
                <a:spcPct val="130000"/>
              </a:lnSpc>
            </a:pPr>
            <a:r>
              <a:rPr lang="zh-CN" altLang="en-US" sz="2800">
                <a:latin typeface="+mn-ea"/>
                <a:cs typeface="+mn-ea"/>
                <a:sym typeface="+mn-ea"/>
              </a:rPr>
              <a:t>truncate table 表名</a:t>
            </a:r>
            <a:r>
              <a:rPr lang="en-US" altLang="zh-CN" sz="2800">
                <a:latin typeface="+mn-ea"/>
                <a:cs typeface="+mn-ea"/>
                <a:sym typeface="+mn-ea"/>
              </a:rPr>
              <a:t>     </a:t>
            </a:r>
            <a:r>
              <a:rPr lang="zh-CN" altLang="en-US" sz="2800">
                <a:latin typeface="+mn-ea"/>
                <a:cs typeface="+mn-ea"/>
                <a:sym typeface="+mn-ea"/>
              </a:rPr>
              <a:t>-- 无条件删除</a:t>
            </a:r>
            <a:r>
              <a:rPr lang="en-US" altLang="zh-CN" sz="2800">
                <a:latin typeface="+mn-ea"/>
                <a:cs typeface="+mn-ea"/>
                <a:sym typeface="+mn-ea"/>
              </a:rPr>
              <a:t>,</a:t>
            </a:r>
            <a:r>
              <a:rPr lang="zh-CN" altLang="en-US" sz="2800">
                <a:latin typeface="+mn-ea"/>
                <a:cs typeface="+mn-ea"/>
                <a:sym typeface="+mn-ea"/>
              </a:rPr>
              <a:t>摧毁所有数据</a:t>
            </a:r>
            <a:r>
              <a:rPr lang="zh-CN" altLang="en-US" sz="2800">
                <a:latin typeface="+mn-ea"/>
                <a:cs typeface="+mn-ea"/>
                <a:sym typeface="+mn-ea"/>
              </a:rPr>
              <a:t>  </a:t>
            </a:r>
            <a:endParaRPr lang="zh-CN" altLang="en-US" sz="280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35064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SQL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语句删除数据表数据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336550" y="1393190"/>
            <a:ext cx="9979660" cy="4594225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676275" y="1598295"/>
            <a:ext cx="9311640" cy="175133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truncate和delete的区别</a:t>
            </a:r>
            <a:r>
              <a:rPr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endParaRPr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endParaRPr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delete是将表中的数据</a:t>
            </a:r>
            <a:r>
              <a:rPr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一条一条删除</a:t>
            </a:r>
            <a:endParaRPr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91845" y="3850640"/>
            <a:ext cx="9187815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eaLnBrk="1" hangingPunct="1">
              <a:lnSpc>
                <a:spcPct val="130000"/>
              </a:lnSpc>
            </a:pPr>
            <a:r>
              <a:rPr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truncate是将整个表</a:t>
            </a:r>
            <a:r>
              <a:rPr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摧毁</a:t>
            </a:r>
            <a:r>
              <a:rPr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，重新创建一个新的表,新的表结构和原来表结构一模一样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35064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SQL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语句删除数据表数据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84835" y="109664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676275" y="1405890"/>
            <a:ext cx="9665970" cy="175133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800" b="1">
                <a:latin typeface="+mn-ea"/>
                <a:cs typeface="+mn-ea"/>
                <a:sym typeface="+mn-ea"/>
              </a:rPr>
              <a:t>（</a:t>
            </a:r>
            <a:r>
              <a:rPr altLang="zh-CN" sz="2800" b="1">
                <a:latin typeface="+mn-ea"/>
                <a:cs typeface="+mn-ea"/>
                <a:sym typeface="+mn-ea"/>
              </a:rPr>
              <a:t>2</a:t>
            </a:r>
            <a:r>
              <a:rPr lang="zh-CN" altLang="en-US" sz="2800" b="1">
                <a:latin typeface="+mn-ea"/>
                <a:cs typeface="+mn-ea"/>
                <a:sym typeface="+mn-ea"/>
              </a:rPr>
              <a:t>）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带条件删除数据</a:t>
            </a:r>
            <a:r>
              <a:rPr lang="zh-CN" altLang="en-US" sz="2800" b="1">
                <a:latin typeface="+mn-ea"/>
                <a:cs typeface="+mn-ea"/>
                <a:sym typeface="+mn-ea"/>
              </a:rPr>
              <a:t>：</a:t>
            </a:r>
            <a:endParaRPr lang="zh-CN" altLang="en-US" sz="2800" b="1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endParaRPr lang="zh-CN" altLang="en-US" sz="2800" b="1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800" b="1">
                <a:latin typeface="+mn-ea"/>
                <a:cs typeface="+mn-ea"/>
                <a:sym typeface="+mn-ea"/>
              </a:rPr>
              <a:t>语法：</a:t>
            </a:r>
            <a:r>
              <a:rPr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delete  </a:t>
            </a:r>
            <a:r>
              <a:rPr sz="2800">
                <a:latin typeface="+mn-ea"/>
                <a:cs typeface="+mn-ea"/>
                <a:sym typeface="+mn-ea"/>
              </a:rPr>
              <a:t>from 表名  </a:t>
            </a:r>
            <a:r>
              <a:rPr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where  </a:t>
            </a:r>
            <a:r>
              <a:rPr sz="2800">
                <a:latin typeface="+mn-ea"/>
                <a:cs typeface="+mn-ea"/>
                <a:sym typeface="+mn-ea"/>
              </a:rPr>
              <a:t>条件表达式    </a:t>
            </a:r>
            <a:endParaRPr sz="2800">
              <a:latin typeface="+mn-ea"/>
              <a:cs typeface="+mn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4715" y="3717290"/>
            <a:ext cx="944753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eaLnBrk="1" hangingPunct="1">
              <a:lnSpc>
                <a:spcPct val="130000"/>
              </a:lnSpc>
            </a:pPr>
            <a:r>
              <a:rPr lang="zh-CN" altLang="en-US" sz="2800">
                <a:latin typeface="+mn-ea"/>
                <a:cs typeface="+mn-ea"/>
                <a:sym typeface="+mn-ea"/>
              </a:rPr>
              <a:t>例子：删除class_id为4的学生</a:t>
            </a:r>
            <a:endParaRPr lang="zh-CN" altLang="en-US" sz="2800"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1060" y="4608195"/>
            <a:ext cx="944753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eaLnBrk="1" hangingPunct="1">
              <a:lnSpc>
                <a:spcPct val="130000"/>
              </a:lnSpc>
            </a:pPr>
            <a:r>
              <a:rPr lang="zh-CN" altLang="en-US" sz="2800">
                <a:latin typeface="+mn-ea"/>
                <a:cs typeface="+mn-ea"/>
                <a:sym typeface="+mn-ea"/>
              </a:rPr>
              <a:t>delete from student where class_id=4</a:t>
            </a:r>
            <a:endParaRPr lang="zh-CN" altLang="en-US" sz="280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160" y="111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0492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5064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SQL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语句更新数据表数据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44" name="图片 43" descr="C:\Users\26643\Desktop\模板.png模板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78840" y="1710055"/>
            <a:ext cx="9250680" cy="3904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4611" y="2520007"/>
            <a:ext cx="2214245" cy="2399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endParaRPr lang="zh-CN" altLang="en-US" sz="15000"/>
          </a:p>
        </p:txBody>
      </p:sp>
      <p:sp>
        <p:nvSpPr>
          <p:cNvPr id="4" name="TextBox 3"/>
          <p:cNvSpPr txBox="1"/>
          <p:nvPr/>
        </p:nvSpPr>
        <p:spPr>
          <a:xfrm>
            <a:off x="6761847" y="2902113"/>
            <a:ext cx="181991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本章小结</a:t>
            </a:r>
            <a:endParaRPr lang="zh-CN" altLang="en-US" sz="3000">
              <a:solidFill>
                <a:srgbClr val="3CB1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C:\Users\Administrator\Desktop\16450890_234204304000_2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5" t="5909" b="27652"/>
          <a:stretch>
            <a:fillRect/>
          </a:stretch>
        </p:blipFill>
        <p:spPr bwMode="auto">
          <a:xfrm>
            <a:off x="-1" y="0"/>
            <a:ext cx="4350967" cy="64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33841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44034"/>
            <a:ext cx="115824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6868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SQL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语句更新数据表数据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340360" y="2124710"/>
            <a:ext cx="218630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sz="2600"/>
              <a:t>不带条件修改</a:t>
            </a:r>
            <a:endParaRPr lang="zh-CN" sz="2600"/>
          </a:p>
        </p:txBody>
      </p:sp>
      <p:sp>
        <p:nvSpPr>
          <p:cNvPr id="48" name="文本框 47"/>
          <p:cNvSpPr txBox="1"/>
          <p:nvPr/>
        </p:nvSpPr>
        <p:spPr>
          <a:xfrm>
            <a:off x="4129405" y="2183130"/>
            <a:ext cx="637857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sz="2400">
                <a:latin typeface="+mn-ea"/>
                <a:cs typeface="+mn-ea"/>
                <a:sym typeface="+mn-ea"/>
              </a:rPr>
              <a:t>update 表名 set 字段名=值</a:t>
            </a:r>
            <a:endParaRPr sz="2400">
              <a:latin typeface="+mn-ea"/>
              <a:cs typeface="+mn-ea"/>
              <a:sym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128770" y="3749040"/>
            <a:ext cx="6372225" cy="57086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just" eaLnBrk="1" hangingPunct="1">
              <a:lnSpc>
                <a:spcPct val="130000"/>
              </a:lnSpc>
            </a:pPr>
            <a:r>
              <a:rPr sz="2400">
                <a:latin typeface="+mn-ea"/>
              </a:rPr>
              <a:t>update 表名 set 字段名=值 </a:t>
            </a:r>
            <a:r>
              <a:rPr sz="2400">
                <a:solidFill>
                  <a:srgbClr val="FF0000"/>
                </a:solidFill>
                <a:latin typeface="+mn-ea"/>
              </a:rPr>
              <a:t>where </a:t>
            </a:r>
            <a:r>
              <a:rPr sz="2400">
                <a:latin typeface="+mn-ea"/>
              </a:rPr>
              <a:t>字段名=值</a:t>
            </a:r>
            <a:endParaRPr sz="2400">
              <a:latin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988810" y="4461510"/>
            <a:ext cx="429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8" name="右箭头 57"/>
          <p:cNvSpPr/>
          <p:nvPr/>
        </p:nvSpPr>
        <p:spPr>
          <a:xfrm>
            <a:off x="2952750" y="2193925"/>
            <a:ext cx="637540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340360" y="3749040"/>
            <a:ext cx="218630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sz="2600"/>
              <a:t>带条件修改</a:t>
            </a:r>
            <a:endParaRPr lang="zh-CN" sz="2600"/>
          </a:p>
        </p:txBody>
      </p:sp>
      <p:sp>
        <p:nvSpPr>
          <p:cNvPr id="50" name="右箭头 49"/>
          <p:cNvSpPr/>
          <p:nvPr/>
        </p:nvSpPr>
        <p:spPr>
          <a:xfrm>
            <a:off x="2952750" y="3833495"/>
            <a:ext cx="637540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 bldLvl="0" animBg="1"/>
      <p:bldP spid="48" grpId="0" bldLvl="0" animBg="1"/>
      <p:bldP spid="58" grpId="0" bldLvl="0" animBg="1"/>
      <p:bldP spid="49" grpId="0" bldLvl="0" animBg="1"/>
      <p:bldP spid="46" grpId="0" bldLvl="0" animBg="1"/>
      <p:bldP spid="5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44034"/>
            <a:ext cx="115824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6868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SQL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语句删除数据表数据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372745" y="2183130"/>
            <a:ext cx="218630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sz="2600"/>
              <a:t>不带条件删除</a:t>
            </a:r>
            <a:endParaRPr lang="zh-CN" sz="2600"/>
          </a:p>
        </p:txBody>
      </p:sp>
      <p:sp>
        <p:nvSpPr>
          <p:cNvPr id="48" name="文本框 47"/>
          <p:cNvSpPr txBox="1"/>
          <p:nvPr/>
        </p:nvSpPr>
        <p:spPr>
          <a:xfrm>
            <a:off x="3921125" y="1861820"/>
            <a:ext cx="637857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sz="2400">
                <a:latin typeface="+mn-ea"/>
                <a:cs typeface="+mn-ea"/>
                <a:sym typeface="+mn-ea"/>
              </a:rPr>
              <a:t>delete from 表名 </a:t>
            </a:r>
            <a:endParaRPr sz="2400">
              <a:latin typeface="+mn-ea"/>
              <a:cs typeface="+mn-ea"/>
              <a:sym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21125" y="4320540"/>
            <a:ext cx="6728460" cy="57086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just" eaLnBrk="1" hangingPunct="1">
              <a:lnSpc>
                <a:spcPct val="130000"/>
              </a:lnSpc>
            </a:pPr>
            <a:r>
              <a:rPr sz="2400">
                <a:latin typeface="+mn-ea"/>
              </a:rPr>
              <a:t>delete from 表名 where 条件表达式</a:t>
            </a:r>
            <a:r>
              <a:rPr lang="en-US" sz="2400">
                <a:latin typeface="+mn-ea"/>
              </a:rPr>
              <a:t> </a:t>
            </a:r>
            <a:r>
              <a:rPr lang="zh-CN" altLang="en-US" sz="2400">
                <a:latin typeface="+mn-ea"/>
              </a:rPr>
              <a:t>字段名</a:t>
            </a:r>
            <a:r>
              <a:rPr lang="en-US" altLang="zh-CN" sz="2400">
                <a:latin typeface="+mn-ea"/>
              </a:rPr>
              <a:t>=</a:t>
            </a:r>
            <a:r>
              <a:rPr lang="zh-CN" altLang="en-US" sz="2400">
                <a:latin typeface="+mn-ea"/>
              </a:rPr>
              <a:t>值</a:t>
            </a:r>
            <a:r>
              <a:rPr sz="2400">
                <a:latin typeface="+mn-ea"/>
              </a:rPr>
              <a:t>  </a:t>
            </a:r>
            <a:endParaRPr sz="2400">
              <a:latin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021195" y="5033010"/>
            <a:ext cx="429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8" name="左大括号 57"/>
          <p:cNvSpPr/>
          <p:nvPr/>
        </p:nvSpPr>
        <p:spPr>
          <a:xfrm>
            <a:off x="2985135" y="1698625"/>
            <a:ext cx="189865" cy="1468120"/>
          </a:xfrm>
          <a:prstGeom prst="leftBrace">
            <a:avLst/>
          </a:prstGeom>
          <a:noFill/>
          <a:ln>
            <a:solidFill>
              <a:srgbClr val="5BB1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B1A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372745" y="4320540"/>
            <a:ext cx="218630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sz="2600"/>
              <a:t>带条件删除</a:t>
            </a:r>
            <a:endParaRPr lang="zh-CN" sz="2600"/>
          </a:p>
        </p:txBody>
      </p:sp>
      <p:sp>
        <p:nvSpPr>
          <p:cNvPr id="50" name="右箭头 49"/>
          <p:cNvSpPr/>
          <p:nvPr/>
        </p:nvSpPr>
        <p:spPr>
          <a:xfrm>
            <a:off x="2985135" y="4404995"/>
            <a:ext cx="637540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921125" y="2512695"/>
            <a:ext cx="637857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sz="2400">
                <a:latin typeface="+mn-ea"/>
                <a:cs typeface="+mn-ea"/>
                <a:sym typeface="+mn-ea"/>
              </a:rPr>
              <a:t>truncate table 表名</a:t>
            </a:r>
            <a:endParaRPr sz="240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 bldLvl="0" animBg="1"/>
      <p:bldP spid="48" grpId="0" bldLvl="0" animBg="1"/>
      <p:bldP spid="58" grpId="0" bldLvl="0" animBg="1"/>
      <p:bldP spid="49" grpId="0" bldLvl="0" animBg="1"/>
      <p:bldP spid="46" grpId="0" bldLvl="0" animBg="1"/>
      <p:bldP spid="50" grpId="0" bldLvl="0" animBg="1"/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44034"/>
            <a:ext cx="112966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04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4922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创建索引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360680" y="4392295"/>
            <a:ext cx="227647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600"/>
              <a:t>创建普通索引</a:t>
            </a:r>
            <a:endParaRPr lang="zh-CN" altLang="en-US" sz="2600"/>
          </a:p>
        </p:txBody>
      </p:sp>
      <p:sp>
        <p:nvSpPr>
          <p:cNvPr id="47" name="文本框 46"/>
          <p:cNvSpPr txBox="1"/>
          <p:nvPr/>
        </p:nvSpPr>
        <p:spPr>
          <a:xfrm>
            <a:off x="368300" y="1169035"/>
            <a:ext cx="2261870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sz="2600"/>
              <a:t>创建主键索引</a:t>
            </a:r>
            <a:endParaRPr lang="zh-CN" sz="2600"/>
          </a:p>
        </p:txBody>
      </p:sp>
      <p:sp>
        <p:nvSpPr>
          <p:cNvPr id="48" name="文本框 47"/>
          <p:cNvSpPr txBox="1"/>
          <p:nvPr/>
        </p:nvSpPr>
        <p:spPr>
          <a:xfrm>
            <a:off x="3884295" y="992505"/>
            <a:ext cx="6570980" cy="82994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sz="2400">
                <a:latin typeface="+mn-ea"/>
                <a:cs typeface="+mn-ea"/>
                <a:sym typeface="+mn-ea"/>
              </a:rPr>
              <a:t>alter table 数据表名 add  primary key(字段名(长度))  asc|desc</a:t>
            </a:r>
            <a:endParaRPr lang="en-US" altLang="zh-CN" sz="2400"/>
          </a:p>
        </p:txBody>
      </p:sp>
      <p:sp>
        <p:nvSpPr>
          <p:cNvPr id="49" name="文本框 48"/>
          <p:cNvSpPr txBox="1"/>
          <p:nvPr/>
        </p:nvSpPr>
        <p:spPr>
          <a:xfrm>
            <a:off x="3923665" y="2448560"/>
            <a:ext cx="6586855" cy="10502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just" eaLnBrk="1" hangingPunct="1">
              <a:lnSpc>
                <a:spcPct val="130000"/>
              </a:lnSpc>
            </a:pPr>
            <a:r>
              <a:rPr sz="2400">
                <a:latin typeface="+mn-ea"/>
                <a:cs typeface="+mn-ea"/>
                <a:sym typeface="+mn-ea"/>
              </a:rPr>
              <a:t>alter table 数据表名 add unique index 索引名(字段名(长度))  asc|desc</a:t>
            </a:r>
            <a:endParaRPr lang="en-US" altLang="zh-CN" sz="2400">
              <a:latin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921760" y="4112895"/>
            <a:ext cx="6631940" cy="10502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just" eaLnBrk="1" hangingPunct="1">
              <a:lnSpc>
                <a:spcPct val="130000"/>
              </a:lnSpc>
            </a:pPr>
            <a:r>
              <a:rPr sz="2400">
                <a:latin typeface="+mn-ea"/>
                <a:cs typeface="+mn-ea"/>
                <a:sym typeface="+mn-ea"/>
              </a:rPr>
              <a:t>alter table 数据表名 add   index  索引名(字段名(长度))  asc|desc</a:t>
            </a:r>
            <a:endParaRPr lang="zh-CN" altLang="en-US" sz="2400"/>
          </a:p>
        </p:txBody>
      </p:sp>
      <p:sp>
        <p:nvSpPr>
          <p:cNvPr id="52" name="文本框 51"/>
          <p:cNvSpPr txBox="1"/>
          <p:nvPr/>
        </p:nvSpPr>
        <p:spPr>
          <a:xfrm>
            <a:off x="6708140" y="3448685"/>
            <a:ext cx="447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8" name="右箭头 57"/>
          <p:cNvSpPr/>
          <p:nvPr/>
        </p:nvSpPr>
        <p:spPr>
          <a:xfrm>
            <a:off x="2807970" y="1213485"/>
            <a:ext cx="931545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右箭头 60"/>
          <p:cNvSpPr/>
          <p:nvPr/>
        </p:nvSpPr>
        <p:spPr>
          <a:xfrm>
            <a:off x="2807970" y="4437380"/>
            <a:ext cx="931545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1635" y="2736850"/>
            <a:ext cx="2261870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sz="2600"/>
              <a:t>创建唯一索引</a:t>
            </a:r>
            <a:endParaRPr lang="zh-CN" sz="2600"/>
          </a:p>
        </p:txBody>
      </p:sp>
      <p:sp>
        <p:nvSpPr>
          <p:cNvPr id="3" name="右箭头 2"/>
          <p:cNvSpPr/>
          <p:nvPr/>
        </p:nvSpPr>
        <p:spPr>
          <a:xfrm>
            <a:off x="2807970" y="2808605"/>
            <a:ext cx="931545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 bldLvl="0" animBg="1"/>
      <p:bldP spid="48" grpId="0" bldLvl="0" animBg="1"/>
      <p:bldP spid="58" grpId="0" bldLvl="0" animBg="1"/>
      <p:bldP spid="49" grpId="0" bldLvl="0" animBg="1"/>
      <p:bldP spid="61" grpId="0" bldLvl="0" animBg="1"/>
      <p:bldP spid="51" grpId="0" bldLvl="0" animBg="1"/>
      <p:bldP spid="44" grpId="0" bldLvl="0" animBg="1"/>
      <p:bldP spid="2" grpId="0" bldLvl="0" animBg="1"/>
      <p:bldP spid="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" t="10264" r="301" b="2017"/>
          <a:stretch>
            <a:fillRect/>
          </a:stretch>
        </p:blipFill>
        <p:spPr bwMode="auto">
          <a:xfrm>
            <a:off x="-11411" y="0"/>
            <a:ext cx="10801351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2310" y="1983699"/>
            <a:ext cx="50882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kern="1000" spc="-40">
                <a:solidFill>
                  <a:schemeClr val="bg1"/>
                </a:solidFill>
                <a:latin typeface="Haettenschweiler" panose="020B0706040902060204" pitchFamily="34" charset="-122"/>
              </a:rPr>
              <a:t>THANK YOU</a:t>
            </a:r>
            <a:r>
              <a:rPr lang="zh-CN" altLang="en-US" sz="8800" kern="1000" spc="-40">
                <a:solidFill>
                  <a:schemeClr val="bg1"/>
                </a:solidFill>
                <a:latin typeface="锐字锐线梦想黑简1.0" panose="02010600030101010101" pitchFamily="2" charset="-122"/>
                <a:ea typeface="锐字锐线梦想黑简1.0" panose="02010600030101010101" pitchFamily="2" charset="-122"/>
              </a:rPr>
              <a:t>！</a:t>
            </a:r>
            <a:endParaRPr lang="zh-CN" altLang="en-US" sz="8800" kern="1000" spc="-40">
              <a:solidFill>
                <a:schemeClr val="bg1"/>
              </a:solidFill>
              <a:latin typeface="锐字锐线梦想黑简1.0" panose="02010600030101010101" pitchFamily="2" charset="-122"/>
              <a:ea typeface="锐字锐线梦想黑简1.0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3524" y="3541591"/>
            <a:ext cx="2631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  <a:endParaRPr lang="zh-CN" altLang="en-US" sz="4800" spc="-3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-71933" y="3430249"/>
            <a:ext cx="525658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99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99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44034"/>
            <a:ext cx="112966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04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6868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SQL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语句查看和删除索引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431800" y="1244600"/>
            <a:ext cx="1546860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sz="2600"/>
              <a:t>查看索引</a:t>
            </a:r>
            <a:endParaRPr lang="zh-CN" sz="2600"/>
          </a:p>
        </p:txBody>
      </p:sp>
      <p:sp>
        <p:nvSpPr>
          <p:cNvPr id="48" name="文本框 47"/>
          <p:cNvSpPr txBox="1"/>
          <p:nvPr/>
        </p:nvSpPr>
        <p:spPr>
          <a:xfrm>
            <a:off x="3915410" y="1265555"/>
            <a:ext cx="637857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400">
                <a:latin typeface="+mn-ea"/>
                <a:cs typeface="+mn-ea"/>
                <a:sym typeface="+mn-ea"/>
              </a:rPr>
              <a:t>show index from   </a:t>
            </a:r>
            <a:r>
              <a:rPr lang="zh-CN" altLang="en-US" sz="2400">
                <a:latin typeface="+mn-ea"/>
                <a:cs typeface="+mn-ea"/>
                <a:sym typeface="+mn-ea"/>
              </a:rPr>
              <a:t>数据表名</a:t>
            </a:r>
            <a:endParaRPr lang="en-US" altLang="zh-CN" sz="2400">
              <a:latin typeface="+mn-ea"/>
              <a:cs typeface="+mn-ea"/>
              <a:sym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14775" y="2872105"/>
            <a:ext cx="6327140" cy="57086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just" eaLnBrk="1" hangingPunct="1">
              <a:lnSpc>
                <a:spcPct val="130000"/>
              </a:lnSpc>
            </a:pPr>
            <a:r>
              <a:rPr lang="en-US" altLang="zh-CN" sz="2400">
                <a:latin typeface="+mn-ea"/>
              </a:rPr>
              <a:t>alter table </a:t>
            </a:r>
            <a:r>
              <a:rPr lang="zh-CN" altLang="en-US" sz="2400">
                <a:latin typeface="+mn-ea"/>
              </a:rPr>
              <a:t>数据表名</a:t>
            </a:r>
            <a:r>
              <a:rPr lang="en-US" altLang="zh-CN" sz="2400">
                <a:latin typeface="+mn-ea"/>
              </a:rPr>
              <a:t> drop index </a:t>
            </a:r>
            <a:r>
              <a:rPr lang="zh-CN" altLang="en-US" sz="2400">
                <a:latin typeface="+mn-ea"/>
              </a:rPr>
              <a:t>索引名</a:t>
            </a:r>
            <a:endParaRPr lang="zh-CN" altLang="en-US" sz="2400">
              <a:latin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923665" y="4248785"/>
            <a:ext cx="6370320" cy="57086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just" eaLnBrk="1" hangingPunct="1">
              <a:lnSpc>
                <a:spcPct val="130000"/>
              </a:lnSpc>
            </a:pPr>
            <a:r>
              <a:rPr lang="en-US" altLang="zh-CN" sz="2400">
                <a:latin typeface="+mn-ea"/>
                <a:cs typeface="+mn-ea"/>
              </a:rPr>
              <a:t>drop index </a:t>
            </a:r>
            <a:r>
              <a:rPr lang="zh-CN" altLang="en-US" sz="2400">
                <a:latin typeface="+mn-ea"/>
                <a:cs typeface="+mn-ea"/>
              </a:rPr>
              <a:t>索引名</a:t>
            </a:r>
            <a:r>
              <a:rPr lang="en-US" altLang="zh-CN" sz="2400">
                <a:latin typeface="+mn-ea"/>
                <a:cs typeface="+mn-ea"/>
              </a:rPr>
              <a:t>  on  </a:t>
            </a:r>
            <a:r>
              <a:rPr lang="zh-CN" altLang="en-US" sz="2400">
                <a:latin typeface="+mn-ea"/>
                <a:cs typeface="+mn-ea"/>
              </a:rPr>
              <a:t>数据表名</a:t>
            </a:r>
            <a:endParaRPr lang="zh-CN" altLang="en-US" sz="2400">
              <a:latin typeface="+mn-ea"/>
              <a:cs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774815" y="3584575"/>
            <a:ext cx="429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8" name="右箭头 57"/>
          <p:cNvSpPr/>
          <p:nvPr/>
        </p:nvSpPr>
        <p:spPr>
          <a:xfrm>
            <a:off x="2447925" y="1324610"/>
            <a:ext cx="931545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1800" y="3655695"/>
            <a:ext cx="1546860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sz="2600"/>
              <a:t>删除索引</a:t>
            </a:r>
            <a:endParaRPr lang="zh-CN" sz="2600"/>
          </a:p>
        </p:txBody>
      </p:sp>
      <p:sp>
        <p:nvSpPr>
          <p:cNvPr id="3" name="左大括号 2"/>
          <p:cNvSpPr/>
          <p:nvPr/>
        </p:nvSpPr>
        <p:spPr>
          <a:xfrm>
            <a:off x="2663825" y="2555875"/>
            <a:ext cx="353695" cy="2690495"/>
          </a:xfrm>
          <a:prstGeom prst="leftBrace">
            <a:avLst/>
          </a:prstGeom>
          <a:noFill/>
          <a:ln>
            <a:solidFill>
              <a:srgbClr val="5BB1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B1A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 bldLvl="0" animBg="1"/>
      <p:bldP spid="48" grpId="0" bldLvl="0" animBg="1"/>
      <p:bldP spid="58" grpId="0" bldLvl="0" animBg="1"/>
      <p:bldP spid="49" grpId="0" bldLvl="0" animBg="1"/>
      <p:bldP spid="51" grpId="0" bldLvl="0" animBg="1"/>
      <p:bldP spid="2" grpId="0" bldLvl="0" animBg="1"/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4350967" cy="6480176"/>
          </a:xfrm>
          <a:prstGeom prst="rect">
            <a:avLst/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511679" y="1871935"/>
            <a:ext cx="1327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  <a:latin typeface="思源黑体 CN Heavy" pitchFamily="34" charset="-122"/>
                <a:ea typeface="思源黑体 CN Heavy" pitchFamily="34" charset="-122"/>
              </a:rPr>
              <a:t>目 录</a:t>
            </a:r>
            <a:endParaRPr lang="zh-CN" altLang="en-US" sz="4000">
              <a:solidFill>
                <a:schemeClr val="bg1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0145" y="2579821"/>
            <a:ext cx="32461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</a:rPr>
              <a:t>第三章第三节</a:t>
            </a:r>
            <a:endParaRPr lang="zh-CN" altLang="en-US" sz="4000" b="1">
              <a:solidFill>
                <a:schemeClr val="bg1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4651" y="1727919"/>
            <a:ext cx="52292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r>
              <a:rPr lang="en-US" altLang="zh-CN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</a:rPr>
              <a:t>  SQL</a:t>
            </a:r>
            <a:r>
              <a:rPr lang="zh-CN" altLang="en-US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</a:rPr>
              <a:t>语句更新数据表数据</a:t>
            </a:r>
            <a:endParaRPr lang="zh-CN" altLang="en-US" sz="3200">
              <a:solidFill>
                <a:srgbClr val="3CB19B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grpSp>
        <p:nvGrpSpPr>
          <p:cNvPr id="1044" name="组合 1043"/>
          <p:cNvGrpSpPr/>
          <p:nvPr/>
        </p:nvGrpSpPr>
        <p:grpSpPr>
          <a:xfrm>
            <a:off x="455047" y="4729443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15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8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9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0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1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2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3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4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5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6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7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8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9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0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1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2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3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TextBox 11"/>
          <p:cNvSpPr txBox="1"/>
          <p:nvPr/>
        </p:nvSpPr>
        <p:spPr>
          <a:xfrm>
            <a:off x="5184651" y="4429441"/>
            <a:ext cx="38195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     </a:t>
            </a:r>
            <a:r>
              <a:rPr lang="zh-CN" altLang="en-US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本章小结和作业</a:t>
            </a:r>
            <a:endParaRPr lang="zh-CN" altLang="en-US" sz="3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45" name="TextBox 10"/>
          <p:cNvSpPr txBox="1"/>
          <p:nvPr/>
        </p:nvSpPr>
        <p:spPr>
          <a:xfrm>
            <a:off x="5184651" y="3167709"/>
            <a:ext cx="52304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     </a:t>
            </a:r>
            <a:r>
              <a:rPr lang="en-US" altLang="zh-CN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  <a:sym typeface="+mn-ea"/>
              </a:rPr>
              <a:t>SQL</a:t>
            </a:r>
            <a:r>
              <a:rPr lang="zh-CN" altLang="en-US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  <a:sym typeface="+mn-ea"/>
              </a:rPr>
              <a:t>语句删除数据表数据</a:t>
            </a:r>
            <a:endParaRPr lang="zh-CN" altLang="en-US" sz="3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30645" y="6205220"/>
            <a:ext cx="2343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 </a:t>
            </a:r>
            <a:endParaRPr lang="en-US" altLang="zh-CN"/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9" grpId="0"/>
      <p:bldP spid="2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4611" y="2520007"/>
            <a:ext cx="194796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zh-CN" altLang="en-US" sz="15000"/>
          </a:p>
        </p:txBody>
      </p:sp>
      <p:sp>
        <p:nvSpPr>
          <p:cNvPr id="4" name="TextBox 3"/>
          <p:cNvSpPr txBox="1"/>
          <p:nvPr/>
        </p:nvSpPr>
        <p:spPr>
          <a:xfrm>
            <a:off x="6479273" y="2902113"/>
            <a:ext cx="299783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SQL</a:t>
            </a:r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语句更新</a:t>
            </a:r>
            <a:endParaRPr lang="zh-CN" altLang="en-US" sz="3000">
              <a:solidFill>
                <a:srgbClr val="3CB1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数据表数据</a:t>
            </a:r>
            <a:endParaRPr lang="zh-CN" altLang="en-US" sz="3000">
              <a:solidFill>
                <a:srgbClr val="3CB1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C:\Users\Administrator\Desktop\16450890_234204304000_2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5" t="5909" b="27652"/>
          <a:stretch>
            <a:fillRect/>
          </a:stretch>
        </p:blipFill>
        <p:spPr bwMode="auto">
          <a:xfrm>
            <a:off x="-1" y="0"/>
            <a:ext cx="4350967" cy="64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33841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35064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SQL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语句更新数据表数据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84835" y="109664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676275" y="1405890"/>
            <a:ext cx="9665970" cy="175133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800" b="1">
                <a:latin typeface="+mn-ea"/>
                <a:cs typeface="+mn-ea"/>
                <a:sym typeface="+mn-ea"/>
              </a:rPr>
              <a:t>（</a:t>
            </a:r>
            <a:r>
              <a:rPr altLang="zh-CN" sz="2800" b="1">
                <a:latin typeface="+mn-ea"/>
                <a:cs typeface="+mn-ea"/>
                <a:sym typeface="+mn-ea"/>
              </a:rPr>
              <a:t>1</a:t>
            </a:r>
            <a:r>
              <a:rPr lang="zh-CN" altLang="en-US" sz="2800" b="1">
                <a:latin typeface="+mn-ea"/>
                <a:cs typeface="+mn-ea"/>
                <a:sym typeface="+mn-ea"/>
              </a:rPr>
              <a:t>）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不带条件修改数据</a:t>
            </a:r>
            <a:r>
              <a:rPr lang="zh-CN" altLang="en-US" sz="2800" b="1">
                <a:latin typeface="+mn-ea"/>
                <a:cs typeface="+mn-ea"/>
                <a:sym typeface="+mn-ea"/>
              </a:rPr>
              <a:t>：</a:t>
            </a:r>
            <a:endParaRPr lang="zh-CN" altLang="en-US" sz="2800" b="1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endParaRPr lang="zh-CN" altLang="en-US" sz="2800" b="1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800" b="1">
                <a:latin typeface="+mn-ea"/>
                <a:cs typeface="+mn-ea"/>
                <a:sym typeface="+mn-ea"/>
              </a:rPr>
              <a:t>语法：</a:t>
            </a:r>
            <a:r>
              <a:rPr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update </a:t>
            </a:r>
            <a:r>
              <a:rPr sz="2800">
                <a:latin typeface="+mn-ea"/>
                <a:cs typeface="+mn-ea"/>
                <a:sym typeface="+mn-ea"/>
              </a:rPr>
              <a:t>表名 </a:t>
            </a:r>
            <a:r>
              <a:rPr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set </a:t>
            </a:r>
            <a:r>
              <a:rPr sz="2800">
                <a:latin typeface="+mn-ea"/>
                <a:cs typeface="+mn-ea"/>
                <a:sym typeface="+mn-ea"/>
              </a:rPr>
              <a:t>字段名=值</a:t>
            </a:r>
            <a:endParaRPr lang="zh-CN" altLang="en-US" sz="2800">
              <a:latin typeface="+mn-ea"/>
              <a:cs typeface="+mn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5495" y="3672205"/>
            <a:ext cx="944753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eaLnBrk="1" hangingPunct="1">
              <a:lnSpc>
                <a:spcPct val="130000"/>
              </a:lnSpc>
            </a:pPr>
            <a:r>
              <a:rPr lang="zh-CN" altLang="en-US" sz="2800">
                <a:latin typeface="+mn-ea"/>
                <a:cs typeface="+mn-ea"/>
                <a:sym typeface="+mn-ea"/>
              </a:rPr>
              <a:t>例子：修改age字段，将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所有</a:t>
            </a:r>
            <a:r>
              <a:rPr lang="zh-CN" altLang="en-US" sz="2800">
                <a:latin typeface="+mn-ea"/>
                <a:cs typeface="+mn-ea"/>
                <a:sym typeface="+mn-ea"/>
              </a:rPr>
              <a:t>年龄都修改为18</a:t>
            </a:r>
            <a:endParaRPr lang="zh-CN" altLang="en-US" sz="2800"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1060" y="4680585"/>
            <a:ext cx="944753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eaLnBrk="1" hangingPunct="1">
              <a:lnSpc>
                <a:spcPct val="130000"/>
              </a:lnSpc>
            </a:pPr>
            <a:r>
              <a:rPr lang="zh-CN" altLang="en-US" sz="2800">
                <a:latin typeface="+mn-ea"/>
                <a:cs typeface="+mn-ea"/>
                <a:sym typeface="+mn-ea"/>
              </a:rPr>
              <a:t>update student set age =18</a:t>
            </a:r>
            <a:endParaRPr lang="zh-CN" altLang="en-US" sz="280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160" y="111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0492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5064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SQL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语句更新数据表数据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44" name="图片 43" descr="C:\Users\26643\Desktop\模板.png模板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59155" y="1471295"/>
            <a:ext cx="9083675" cy="4399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35064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SQL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语句更新数据表数据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84835" y="109664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676275" y="1405890"/>
            <a:ext cx="9665970" cy="175133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800" b="1">
                <a:latin typeface="+mn-ea"/>
                <a:cs typeface="+mn-ea"/>
                <a:sym typeface="+mn-ea"/>
              </a:rPr>
              <a:t>（</a:t>
            </a:r>
            <a:r>
              <a:rPr altLang="zh-CN" sz="2800" b="1">
                <a:latin typeface="+mn-ea"/>
                <a:cs typeface="+mn-ea"/>
                <a:sym typeface="+mn-ea"/>
              </a:rPr>
              <a:t>2</a:t>
            </a:r>
            <a:r>
              <a:rPr lang="zh-CN" altLang="en-US" sz="2800" b="1">
                <a:latin typeface="+mn-ea"/>
                <a:cs typeface="+mn-ea"/>
                <a:sym typeface="+mn-ea"/>
              </a:rPr>
              <a:t>）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带条件修改数据</a:t>
            </a:r>
            <a:r>
              <a:rPr lang="zh-CN" altLang="en-US" sz="2800" b="1">
                <a:latin typeface="+mn-ea"/>
                <a:cs typeface="+mn-ea"/>
                <a:sym typeface="+mn-ea"/>
              </a:rPr>
              <a:t>：</a:t>
            </a:r>
            <a:endParaRPr lang="zh-CN" altLang="en-US" sz="2800" b="1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endParaRPr lang="zh-CN" altLang="en-US" sz="2800" b="1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800" b="1">
                <a:latin typeface="+mn-ea"/>
                <a:cs typeface="+mn-ea"/>
                <a:sym typeface="+mn-ea"/>
              </a:rPr>
              <a:t>语法：</a:t>
            </a:r>
            <a:r>
              <a:rPr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update </a:t>
            </a:r>
            <a:r>
              <a:rPr sz="2800">
                <a:latin typeface="+mn-ea"/>
                <a:cs typeface="+mn-ea"/>
                <a:sym typeface="+mn-ea"/>
              </a:rPr>
              <a:t>表名 </a:t>
            </a:r>
            <a:r>
              <a:rPr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set  </a:t>
            </a:r>
            <a:r>
              <a:rPr sz="2800">
                <a:latin typeface="+mn-ea"/>
                <a:cs typeface="+mn-ea"/>
                <a:sym typeface="+mn-ea"/>
              </a:rPr>
              <a:t>字段名=值   </a:t>
            </a:r>
            <a:r>
              <a:rPr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where </a:t>
            </a:r>
            <a:r>
              <a:rPr sz="2800">
                <a:latin typeface="+mn-ea"/>
                <a:cs typeface="+mn-ea"/>
                <a:sym typeface="+mn-ea"/>
              </a:rPr>
              <a:t>字段名=值</a:t>
            </a:r>
            <a:endParaRPr sz="2800">
              <a:latin typeface="+mn-ea"/>
              <a:cs typeface="+mn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5495" y="3672205"/>
            <a:ext cx="944753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eaLnBrk="1" hangingPunct="1">
              <a:lnSpc>
                <a:spcPct val="130000"/>
              </a:lnSpc>
            </a:pPr>
            <a:r>
              <a:rPr lang="zh-CN" altLang="en-US" sz="2800">
                <a:latin typeface="+mn-ea"/>
                <a:cs typeface="+mn-ea"/>
                <a:sym typeface="+mn-ea"/>
              </a:rPr>
              <a:t>例子：a.修改姓名为余淮的学生性别为0</a:t>
            </a:r>
            <a:endParaRPr lang="zh-CN" altLang="en-US" sz="2800"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1060" y="4680585"/>
            <a:ext cx="944753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eaLnBrk="1" hangingPunct="1">
              <a:lnSpc>
                <a:spcPct val="130000"/>
              </a:lnSpc>
            </a:pPr>
            <a:r>
              <a:rPr lang="zh-CN" altLang="en-US" sz="2800">
                <a:latin typeface="+mn-ea"/>
                <a:cs typeface="+mn-ea"/>
                <a:sym typeface="+mn-ea"/>
              </a:rPr>
              <a:t>update student set sex=0  where name='余淮'</a:t>
            </a:r>
            <a:endParaRPr lang="zh-CN" altLang="en-US" sz="280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160" y="111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0492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5064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SQL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语句更新数据表数据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44" name="图片 43" descr="C:\Users\26643\Desktop\模板.png模板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59155" y="1669098"/>
            <a:ext cx="9083675" cy="4003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10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11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3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14.xml><?xml version="1.0" encoding="utf-8"?>
<p:tagLst xmlns:p="http://schemas.openxmlformats.org/presentationml/2006/main">
  <p:tag name="KSO_WM_UNIT_PLACING_PICTURE_USER_VIEWPORT" val="{&quot;height&quot;:2760,&quot;width&quot;:7830}"/>
</p:tagLst>
</file>

<file path=ppt/tags/tag15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16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19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2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20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1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2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23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24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5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6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27.xml><?xml version="1.0" encoding="utf-8"?>
<p:tagLst xmlns:p="http://schemas.openxmlformats.org/presentationml/2006/main">
  <p:tag name="COMMONDATA" val="eyJoZGlkIjoiNjIyZDE4MTIxYmMwZjJhMWMzZmU4OTU2MTg5OGJjNGQifQ=="/>
  <p:tag name="KSO_WPP_MARK_KEY" val="da2d12d3-2d77-4c82-ba89-bf14f1cf66dc"/>
</p:tagLst>
</file>

<file path=ppt/tags/tag3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6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7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1301</Words>
  <Application>WPS 演示</Application>
  <PresentationFormat>自定义</PresentationFormat>
  <Paragraphs>175</Paragraphs>
  <Slides>20</Slides>
  <Notes>19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方正粗黑宋简体</vt:lpstr>
      <vt:lpstr>微软雅黑</vt:lpstr>
      <vt:lpstr>Impact</vt:lpstr>
      <vt:lpstr>思源黑体 CN Heavy</vt:lpstr>
      <vt:lpstr>黑体</vt:lpstr>
      <vt:lpstr>Segoe UI</vt:lpstr>
      <vt:lpstr>Calibri</vt:lpstr>
      <vt:lpstr>Arial Unicode MS</vt:lpstr>
      <vt:lpstr>Haettenschweiler</vt:lpstr>
      <vt:lpstr>锐字锐线梦想黑简1.0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wps</cp:lastModifiedBy>
  <cp:revision>774</cp:revision>
  <dcterms:created xsi:type="dcterms:W3CDTF">2016-01-27T00:56:00Z</dcterms:created>
  <dcterms:modified xsi:type="dcterms:W3CDTF">2023-11-15T15:57:12Z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2052-11.8.2.11718</vt:lpwstr>
  </property>
  <property fmtid="{D5CDD505-2E9C-101B-9397-08002B2CF9AE}" pid="3" name="ICV">
    <vt:lpwstr>9D867DECEF5946F495B074FEA6509FA5</vt:lpwstr>
  </property>
</Properties>
</file>