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599" r:id="rId3"/>
    <p:sldId id="895" r:id="rId5"/>
    <p:sldId id="896" r:id="rId6"/>
    <p:sldId id="258" r:id="rId7"/>
    <p:sldId id="259" r:id="rId8"/>
    <p:sldId id="934" r:id="rId9"/>
    <p:sldId id="897" r:id="rId10"/>
    <p:sldId id="881" r:id="rId11"/>
    <p:sldId id="882" r:id="rId12"/>
    <p:sldId id="877" r:id="rId13"/>
    <p:sldId id="883" r:id="rId14"/>
    <p:sldId id="884" r:id="rId15"/>
    <p:sldId id="898" r:id="rId16"/>
    <p:sldId id="899" r:id="rId17"/>
    <p:sldId id="887" r:id="rId18"/>
    <p:sldId id="901" r:id="rId19"/>
    <p:sldId id="935" r:id="rId20"/>
    <p:sldId id="902" r:id="rId21"/>
    <p:sldId id="919" r:id="rId22"/>
    <p:sldId id="885" r:id="rId23"/>
    <p:sldId id="930" r:id="rId24"/>
    <p:sldId id="936" r:id="rId25"/>
    <p:sldId id="929" r:id="rId26"/>
    <p:sldId id="931" r:id="rId27"/>
    <p:sldId id="932" r:id="rId28"/>
    <p:sldId id="937" r:id="rId29"/>
    <p:sldId id="933" r:id="rId30"/>
    <p:sldId id="938" r:id="rId31"/>
    <p:sldId id="939" r:id="rId32"/>
    <p:sldId id="833" r:id="rId33"/>
    <p:sldId id="865" r:id="rId34"/>
    <p:sldId id="890" r:id="rId35"/>
    <p:sldId id="287" r:id="rId36"/>
  </p:sldIdLst>
  <p:sldSz cx="10801350" cy="6480175"/>
  <p:notesSz cx="6858000" cy="9144000"/>
  <p:embeddedFontLst>
    <p:embeddedFont>
      <p:font typeface="方正粗黑宋简体" panose="02000000000000000000" pitchFamily="2" charset="-122"/>
      <p:regular r:id="rId41"/>
    </p:embeddedFont>
    <p:embeddedFont>
      <p:font typeface="微软雅黑" panose="020B0503020204020204" pitchFamily="34" charset="-122"/>
      <p:regular r:id="rId42"/>
    </p:embeddedFont>
    <p:embeddedFont>
      <p:font typeface="Impact" panose="020B0806030902050204" pitchFamily="34" charset="0"/>
      <p:regular r:id="rId43"/>
    </p:embeddedFont>
    <p:embeddedFont>
      <p:font typeface="Calibri" panose="020F0502020204030204" charset="0"/>
      <p:regular r:id="rId44"/>
      <p:bold r:id="rId45"/>
      <p:italic r:id="rId46"/>
      <p:boldItalic r:id="rId47"/>
    </p:embeddedFont>
    <p:embeddedFont>
      <p:font typeface="Haettenschweiler" panose="020B0706040902060204" pitchFamily="34" charset="-122"/>
      <p:regular r:id="rId48"/>
    </p:embeddedFont>
    <p:embeddedFont>
      <p:font typeface="锐字锐线梦想黑简1.0" panose="02010600030101010101" pitchFamily="2" charset="-122"/>
      <p:regular r:id="rId49"/>
    </p:embeddedFont>
  </p:embeddedFontLst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43A202-604E-482A-B115-E6C3E1E7802D}">
          <p14:sldIdLst>
            <p14:sldId id="599"/>
            <p14:sldId id="896"/>
            <p14:sldId id="258"/>
            <p14:sldId id="259"/>
            <p14:sldId id="934"/>
            <p14:sldId id="897"/>
            <p14:sldId id="881"/>
            <p14:sldId id="882"/>
            <p14:sldId id="877"/>
            <p14:sldId id="883"/>
            <p14:sldId id="884"/>
            <p14:sldId id="898"/>
            <p14:sldId id="899"/>
            <p14:sldId id="887"/>
            <p14:sldId id="901"/>
            <p14:sldId id="935"/>
            <p14:sldId id="902"/>
            <p14:sldId id="919"/>
            <p14:sldId id="885"/>
            <p14:sldId id="930"/>
            <p14:sldId id="936"/>
            <p14:sldId id="929"/>
            <p14:sldId id="931"/>
            <p14:sldId id="932"/>
            <p14:sldId id="937"/>
            <p14:sldId id="933"/>
            <p14:sldId id="938"/>
            <p14:sldId id="939"/>
            <p14:sldId id="833"/>
            <p14:sldId id="865"/>
            <p14:sldId id="890"/>
            <p14:sldId id="287"/>
            <p14:sldId id="89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 媛媛" initials="徐" lastIdx="1" clrIdx="0"/>
  <p:cmAuthor id="2" name="26643" initials="2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B19B"/>
    <a:srgbClr val="5BB1A3"/>
    <a:srgbClr val="5E9891"/>
    <a:srgbClr val="3CB1AA"/>
    <a:srgbClr val="61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3" autoAdjust="0"/>
    <p:restoredTop sz="85507" autoAdjust="0"/>
  </p:normalViewPr>
  <p:slideViewPr>
    <p:cSldViewPr>
      <p:cViewPr varScale="1">
        <p:scale>
          <a:sx n="104" d="100"/>
          <a:sy n="104" d="100"/>
        </p:scale>
        <p:origin x="1140" y="348"/>
      </p:cViewPr>
      <p:guideLst>
        <p:guide orient="horz" pos="1989"/>
        <p:guide pos="3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gs" Target="tags/tag72.xml"/><Relationship Id="rId5" Type="http://schemas.openxmlformats.org/officeDocument/2006/relationships/slide" Target="slides/slide2.xml"/><Relationship Id="rId49" Type="http://schemas.openxmlformats.org/officeDocument/2006/relationships/font" Target="fonts/font9.fntdata"/><Relationship Id="rId48" Type="http://schemas.openxmlformats.org/officeDocument/2006/relationships/font" Target="fonts/font8.fntdata"/><Relationship Id="rId47" Type="http://schemas.openxmlformats.org/officeDocument/2006/relationships/font" Target="fonts/font7.fntdata"/><Relationship Id="rId46" Type="http://schemas.openxmlformats.org/officeDocument/2006/relationships/font" Target="fonts/font6.fntdata"/><Relationship Id="rId45" Type="http://schemas.openxmlformats.org/officeDocument/2006/relationships/font" Target="fonts/font5.fntdata"/><Relationship Id="rId44" Type="http://schemas.openxmlformats.org/officeDocument/2006/relationships/font" Target="fonts/font4.fntdata"/><Relationship Id="rId43" Type="http://schemas.openxmlformats.org/officeDocument/2006/relationships/font" Target="fonts/font3.fntdata"/><Relationship Id="rId42" Type="http://schemas.openxmlformats.org/officeDocument/2006/relationships/font" Target="fonts/font2.fntdata"/><Relationship Id="rId41" Type="http://schemas.openxmlformats.org/officeDocument/2006/relationships/font" Target="fonts/font1.fntdata"/><Relationship Id="rId4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5T10:06:03.840" idx="2">
    <p:pos x="10" y="10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9T09:26:58.668" idx="3">
    <p:pos x="6525" y="2352"/>
    <p:text/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9T09:26:58.668" idx="3">
    <p:pos x="6525" y="2352"/>
    <p:text/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9T09:26:58.668" idx="3">
    <p:pos x="6525" y="2352"/>
    <p:text/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9T09:26:58.668" idx="3">
    <p:pos x="6525" y="2352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5T10:06:03.840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5T10:06:03.840" idx="2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5T10:06:03.840" idx="2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5T10:06:03.840" idx="2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5T10:06:03.840" idx="2">
    <p:pos x="10" y="1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9T09:26:58.668" idx="3">
    <p:pos x="6525" y="2352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9T09:26:58.668" idx="3">
    <p:pos x="6525" y="2352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9T09:26:58.668" idx="3">
    <p:pos x="6525" y="2352"/>
    <p:text/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11-01T17:40: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1152 891,'32'0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11-01T17:40:09"/>
    </inkml:context>
    <inkml:brush xml:id="br0">
      <inkml:brushProperty name="width" value="0.09701" units="cm"/>
      <inkml:brushProperty name="height" value="0.09701" units="cm"/>
      <inkml:brushProperty name="color" value="#92d050"/>
    </inkml:brush>
  </inkml:definitions>
  <inkml:trace contextRef="#ctx0" brushRef="#br0">-39 854,'32'0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注意：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    字段名称：数据表字段真实的名称；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    别名：查询结果显示的列标题名称;as可省略,省略后结果相同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注意：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    where后跟逻辑表达式表示的条件 ，查询结果是满足条件的记录         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    逻辑表达式可以使用下面的运算符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P127  常用运算符:比较运算符|逻辑运算符|模糊匹配运算符|范围运算符|空值比较运算符|子查询比较运算符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 in (XXX):包含XX字段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在where子句中使用in关键字,值列表中不允许出现NULL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 in (XXX):包含XX字段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在where子句中使用in关键字,值列表中不允许出现NULL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 in (XXX):包含XX字段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在where子句中使用in关键字,值列表中不允许出现NULL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必须两个条件都成立时才返回结果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必须两个条件都成立时才返回结果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必须两个条件都成立时才返回结果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必须两个条件都成立时才返回结果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microsoft.com/office/2007/relationships/hdphoto" Target="../media/image3.wdp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file:///F:\&#25105;&#22270;&#32593;\&#25945;&#32946;&#19982;&#22521;&#35757;\&#25945;&#32946;\&#32431;&#38899;&#20048;-&#23567;&#26143;&#26143;.wav" TargetMode="External"/><Relationship Id="rId1" Type="http://schemas.openxmlformats.org/officeDocument/2006/relationships/audio" Target="file:///F:\&#25105;&#22270;&#32593;\&#25945;&#32946;&#19982;&#22521;&#35757;\&#25945;&#32946;\&#32431;&#38899;&#20048;-&#23567;&#26143;&#26143;.wav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2.xml"/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3.xml"/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4.xml"/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5.xml"/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6.xml"/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8.xml"/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9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10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1.xml"/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12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3.xml"/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0009187" y="590438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720052" y="1655772"/>
            <a:ext cx="64744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第四章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用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SQL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语句查询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MySQL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数据表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2592037" y="374419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47965" y="3729592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775" y="3486785"/>
            <a:ext cx="430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MySQL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数据库</a:t>
            </a:r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  <a:cs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12" grpId="0" bldLvl="0" animBg="1"/>
      <p:bldP spid="16" grpId="0" bldLvl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查询所有字段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1189" y="1233315"/>
            <a:ext cx="7339712" cy="4672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查询部分字段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175133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查询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指定的部分字段：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字段名称1,字段名称2,...,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字段名称n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from 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数据表名称</a:t>
            </a:r>
            <a:endParaRPr sz="2800" dirty="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1530" y="3743960"/>
            <a:ext cx="9447530" cy="57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例子：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查询学生表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中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的学号、姓名、籍贯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1060" y="4679950"/>
            <a:ext cx="9447530" cy="57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+mn-ea"/>
                <a:cs typeface="+mn-ea"/>
                <a:sym typeface="+mn-ea"/>
              </a:rPr>
              <a:t>select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学号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,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姓名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,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籍贯 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from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学生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表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52" name="墨迹 51"/>
              <p14:cNvContentPartPr/>
              <p14:nvPr/>
            </p14:nvContentPartPr>
            <p14:xfrm>
              <a:off x="6912610" y="5346065"/>
              <a:ext cx="12065" cy="36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6"/>
            </p:blipFill>
            <p:spPr>
              <a:xfrm>
                <a:off x="6912610" y="5346065"/>
                <a:ext cx="12065" cy="3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查询部分字段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866" y="1257194"/>
            <a:ext cx="6904762" cy="4371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查询部分字段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1753557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（</a:t>
            </a:r>
            <a:r>
              <a:rPr altLang="zh-CN" sz="2800" b="1" dirty="0">
                <a:latin typeface="+mn-ea"/>
                <a:cs typeface="+mn-ea"/>
                <a:sym typeface="+mn-ea"/>
              </a:rPr>
              <a:t>3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）使用计算表达式并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指定别名：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字段名称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,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计算表达式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as  </a:t>
            </a:r>
            <a:r>
              <a:rPr sz="28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别名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from  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1845" y="3314065"/>
            <a:ext cx="9447530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600" dirty="0">
                <a:latin typeface="+mn-ea"/>
                <a:cs typeface="+mn-ea"/>
                <a:sym typeface="+mn-ea"/>
              </a:rPr>
              <a:t>例子：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查询所有同学的学号、姓名和年龄</a:t>
            </a:r>
            <a:endParaRPr lang="zh-CN" altLang="en-US" sz="2600" dirty="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1060" y="4649470"/>
            <a:ext cx="9447530" cy="10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600" dirty="0">
                <a:latin typeface="+mn-ea"/>
                <a:cs typeface="+mn-ea"/>
                <a:sym typeface="+mn-ea"/>
              </a:rPr>
              <a:t>select </a:t>
            </a:r>
            <a:r>
              <a:rPr lang="zh-CN" altLang="en-US" sz="2600" dirty="0">
                <a:latin typeface="+mn-ea"/>
                <a:cs typeface="+mn-ea"/>
                <a:sym typeface="+mn-ea"/>
              </a:rPr>
              <a:t>学号</a:t>
            </a:r>
            <a:r>
              <a:rPr lang="en-US" altLang="zh-CN" sz="2600" dirty="0">
                <a:latin typeface="+mn-ea"/>
                <a:cs typeface="+mn-ea"/>
                <a:sym typeface="+mn-ea"/>
              </a:rPr>
              <a:t>,</a:t>
            </a:r>
            <a:r>
              <a:rPr lang="zh-CN" altLang="en-US" sz="2600" dirty="0">
                <a:latin typeface="+mn-ea"/>
                <a:cs typeface="+mn-ea"/>
                <a:sym typeface="+mn-ea"/>
              </a:rPr>
              <a:t>姓名</a:t>
            </a:r>
            <a:r>
              <a:rPr lang="en-US" altLang="zh-CN" sz="2600" dirty="0">
                <a:latin typeface="+mn-ea"/>
                <a:cs typeface="+mn-ea"/>
                <a:sym typeface="+mn-ea"/>
              </a:rPr>
              <a:t>,year(SYSDATE())-year(</a:t>
            </a:r>
            <a:r>
              <a:rPr lang="zh-CN" altLang="en-US" sz="2600" dirty="0">
                <a:latin typeface="+mn-ea"/>
                <a:cs typeface="+mn-ea"/>
                <a:sym typeface="+mn-ea"/>
              </a:rPr>
              <a:t>出生日期</a:t>
            </a:r>
            <a:r>
              <a:rPr lang="en-US" altLang="zh-CN" sz="2600" dirty="0">
                <a:latin typeface="+mn-ea"/>
                <a:cs typeface="+mn-ea"/>
                <a:sym typeface="+mn-ea"/>
              </a:rPr>
              <a:t>)  as </a:t>
            </a:r>
            <a:r>
              <a:rPr lang="zh-CN" altLang="en-US" sz="2600" dirty="0">
                <a:latin typeface="+mn-ea"/>
                <a:cs typeface="+mn-ea"/>
                <a:sym typeface="+mn-ea"/>
              </a:rPr>
              <a:t>年龄 </a:t>
            </a:r>
            <a:r>
              <a:rPr lang="en-US" altLang="zh-CN" sz="2600" dirty="0">
                <a:latin typeface="+mn-ea"/>
                <a:cs typeface="+mn-ea"/>
                <a:sym typeface="+mn-ea"/>
              </a:rPr>
              <a:t>from  </a:t>
            </a:r>
            <a:r>
              <a:rPr lang="zh-CN" altLang="en-US" sz="2600" dirty="0">
                <a:latin typeface="+mn-ea"/>
                <a:cs typeface="+mn-ea"/>
                <a:sym typeface="+mn-ea"/>
              </a:rPr>
              <a:t>学生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表</a:t>
            </a:r>
            <a:endParaRPr lang="zh-CN" altLang="en-US" sz="26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查询部分字段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25" y="1161160"/>
            <a:ext cx="6857143" cy="45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171354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（</a:t>
            </a:r>
            <a:r>
              <a:rPr altLang="zh-CN" sz="2800" b="1" dirty="0"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在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where子句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中使用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比较运算符查询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条件筛选记录：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语法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查询内容</a:t>
            </a:r>
            <a:r>
              <a:rPr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from  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</a:t>
            </a:r>
            <a:r>
              <a:rPr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sz="2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where   </a:t>
            </a:r>
            <a:r>
              <a:rPr sz="26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查询条件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（一般为逻辑表达式</a:t>
            </a:r>
            <a:r>
              <a:rPr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）;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4135" y="3367011"/>
            <a:ext cx="9164955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例子：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学生表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中查询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姓名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为‘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李四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’的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学生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信息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75130" y="3979486"/>
            <a:ext cx="9126220" cy="53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* from </a:t>
            </a:r>
            <a:r>
              <a:rPr lang="zh-CN" altLang="en-US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学生表 </a:t>
            </a: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where </a:t>
            </a:r>
            <a:r>
              <a:rPr lang="zh-CN" altLang="en-US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姓名</a:t>
            </a:r>
            <a:r>
              <a:rPr lang="en-US" altLang="zh-CN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='</a:t>
            </a:r>
            <a:r>
              <a:rPr lang="zh-CN" altLang="en-US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李四</a:t>
            </a:r>
            <a:r>
              <a:rPr lang="en-US" altLang="zh-CN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';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44" name="墨迹 43"/>
              <p14:cNvContentPartPr/>
              <p14:nvPr/>
            </p14:nvContentPartPr>
            <p14:xfrm>
              <a:off x="-233680" y="5123815"/>
              <a:ext cx="12065" cy="36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6"/>
            </p:blipFill>
            <p:spPr>
              <a:xfrm>
                <a:off x="-233680" y="5123815"/>
                <a:ext cx="12065" cy="360"/>
              </a:xfrm>
              <a:prstGeom prst="rect"/>
            </p:spPr>
          </p:pic>
        </mc:Fallback>
      </mc:AlternateContent>
      <p:pic>
        <p:nvPicPr>
          <p:cNvPr id="48" name="图片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2609" y="4712347"/>
            <a:ext cx="6857143" cy="11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078618" y="1482904"/>
            <a:ext cx="9164955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例子：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成绩表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中查询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成绩大于等于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90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信息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872283" y="2049072"/>
            <a:ext cx="9126220" cy="53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* from </a:t>
            </a:r>
            <a:r>
              <a:rPr lang="zh-CN" altLang="en-US" sz="26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成绩表 </a:t>
            </a: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where </a:t>
            </a:r>
            <a:r>
              <a:rPr lang="zh-CN" altLang="en-US" sz="26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成绩</a:t>
            </a:r>
            <a:r>
              <a:rPr lang="en-US" altLang="zh-CN" sz="26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&gt;=90;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7860" y="3180826"/>
            <a:ext cx="6838095" cy="1571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3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030969" y="1270738"/>
            <a:ext cx="9164955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例子：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学生表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中查询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1996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年（含）以后出生的学生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信息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824634" y="1836906"/>
            <a:ext cx="9126220" cy="53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* from </a:t>
            </a:r>
            <a:r>
              <a:rPr lang="zh-CN" altLang="en-US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学生表 </a:t>
            </a: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where </a:t>
            </a:r>
            <a:r>
              <a:rPr lang="zh-CN" altLang="en-US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出生日期</a:t>
            </a:r>
            <a:r>
              <a:rPr lang="en-US" altLang="zh-CN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&gt;='1996-1-1';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8087" y="2989120"/>
            <a:ext cx="6809524" cy="2419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8815" y="1473200"/>
            <a:ext cx="9665970" cy="6318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（</a:t>
            </a:r>
            <a:r>
              <a:rPr altLang="zh-CN" sz="2800" b="1"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）使用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between and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  创建范围查询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：</a:t>
            </a:r>
            <a:endParaRPr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8520" y="2447925"/>
            <a:ext cx="9375140" cy="309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查询内容  from  数据表名  where  查询内容 </a:t>
            </a:r>
            <a:r>
              <a:rPr sz="2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between </a:t>
            </a:r>
            <a:r>
              <a:rPr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查询条件 </a:t>
            </a:r>
            <a:r>
              <a:rPr sz="2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and </a:t>
            </a:r>
            <a:r>
              <a:rPr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查询条件;</a:t>
            </a:r>
            <a:endParaRPr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注意:between and 关键字指定的查询范围,包括起始值和终止值</a:t>
            </a:r>
            <a:endParaRPr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133060" y="2421850"/>
            <a:ext cx="9126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* from </a:t>
            </a:r>
            <a:r>
              <a:rPr lang="zh-CN" altLang="en-US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成绩表 </a:t>
            </a: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where </a:t>
            </a:r>
            <a:r>
              <a:rPr lang="zh-CN" altLang="en-US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成绩 </a:t>
            </a: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BETWEEN 70 and 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80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7730" y="1633855"/>
            <a:ext cx="91649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例子：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成绩表查询成绩在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70-80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的信息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521" y="3118642"/>
            <a:ext cx="4295238" cy="247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686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语句更新数据表数据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40360" y="2124710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不带条件修改</a:t>
            </a:r>
            <a:endParaRPr lang="zh-CN" sz="2600"/>
          </a:p>
        </p:txBody>
      </p:sp>
      <p:sp>
        <p:nvSpPr>
          <p:cNvPr id="48" name="文本框 47"/>
          <p:cNvSpPr txBox="1"/>
          <p:nvPr/>
        </p:nvSpPr>
        <p:spPr>
          <a:xfrm>
            <a:off x="4129405" y="2183130"/>
            <a:ext cx="637857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400">
                <a:latin typeface="+mn-ea"/>
                <a:cs typeface="+mn-ea"/>
                <a:sym typeface="+mn-ea"/>
              </a:rPr>
              <a:t>update 表名 set 字段名=值</a:t>
            </a:r>
            <a:endParaRPr sz="2400">
              <a:latin typeface="+mn-ea"/>
              <a:cs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128770" y="3749040"/>
            <a:ext cx="637222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sz="2400">
                <a:latin typeface="+mn-ea"/>
              </a:rPr>
              <a:t>update 表名 set 字段名=值 where 字段名=值</a:t>
            </a:r>
            <a:endParaRPr sz="240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988810" y="4461510"/>
            <a:ext cx="429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8" name="右箭头 57"/>
          <p:cNvSpPr/>
          <p:nvPr/>
        </p:nvSpPr>
        <p:spPr>
          <a:xfrm>
            <a:off x="2952750" y="2193925"/>
            <a:ext cx="637540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40360" y="3749040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带条件修改</a:t>
            </a:r>
            <a:endParaRPr lang="zh-CN" sz="2600"/>
          </a:p>
        </p:txBody>
      </p:sp>
      <p:sp>
        <p:nvSpPr>
          <p:cNvPr id="50" name="右箭头 49"/>
          <p:cNvSpPr/>
          <p:nvPr/>
        </p:nvSpPr>
        <p:spPr>
          <a:xfrm>
            <a:off x="2952750" y="3833495"/>
            <a:ext cx="637540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49" grpId="0" bldLvl="0" animBg="1"/>
      <p:bldP spid="58" grpId="0" bldLvl="0" animBg="1"/>
      <p:bldP spid="46" grpId="0" bldLvl="0" animBg="1"/>
      <p:bldP spid="5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635125"/>
            <a:ext cx="9665970" cy="231140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（</a:t>
            </a:r>
            <a:r>
              <a:rPr altLang="zh-CN" sz="2800" b="1" dirty="0">
                <a:latin typeface="+mn-ea"/>
                <a:cs typeface="+mn-ea"/>
                <a:sym typeface="+mn-ea"/>
              </a:rPr>
              <a:t>3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）使用</a:t>
            </a:r>
            <a:r>
              <a:rPr altLang="zh-CN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in 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关键字创建：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语法：</a:t>
            </a:r>
            <a:r>
              <a:rPr sz="2800" dirty="0">
                <a:latin typeface="+mn-ea"/>
                <a:cs typeface="+mn-ea"/>
                <a:sym typeface="+mn-ea"/>
              </a:rPr>
              <a:t>select </a:t>
            </a:r>
            <a:r>
              <a:rPr sz="2800" dirty="0" err="1" smtClean="0">
                <a:latin typeface="+mn-ea"/>
                <a:cs typeface="+mn-ea"/>
                <a:sym typeface="+mn-ea"/>
              </a:rPr>
              <a:t>字段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列表</a:t>
            </a:r>
            <a:r>
              <a:rPr sz="2800" dirty="0" smtClean="0">
                <a:latin typeface="+mn-ea"/>
                <a:cs typeface="+mn-ea"/>
                <a:sym typeface="+mn-ea"/>
              </a:rPr>
              <a:t> </a:t>
            </a:r>
            <a:r>
              <a:rPr sz="2800" dirty="0">
                <a:latin typeface="+mn-ea"/>
                <a:cs typeface="+mn-ea"/>
                <a:sym typeface="+mn-ea"/>
              </a:rPr>
              <a:t>from  </a:t>
            </a:r>
            <a:r>
              <a:rPr sz="2800" dirty="0" err="1">
                <a:latin typeface="+mn-ea"/>
                <a:cs typeface="+mn-ea"/>
                <a:sym typeface="+mn-ea"/>
              </a:rPr>
              <a:t>数据表名称</a:t>
            </a:r>
            <a:r>
              <a:rPr sz="2800" dirty="0">
                <a:latin typeface="+mn-ea"/>
                <a:cs typeface="+mn-ea"/>
                <a:sym typeface="+mn-ea"/>
              </a:rPr>
              <a:t> where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查询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内容 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[not]</a:t>
            </a:r>
            <a:r>
              <a:rPr sz="2800" dirty="0" smtClean="0">
                <a:latin typeface="+mn-ea"/>
                <a:cs typeface="+mn-ea"/>
                <a:sym typeface="+mn-ea"/>
              </a:rPr>
              <a:t> </a:t>
            </a:r>
            <a:r>
              <a:rPr sz="2800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in </a:t>
            </a:r>
            <a:r>
              <a:rPr sz="2800" dirty="0" err="1" smtClean="0">
                <a:latin typeface="+mn-ea"/>
                <a:cs typeface="+mn-ea"/>
                <a:sym typeface="+mn-ea"/>
              </a:rPr>
              <a:t>条件表达式</a:t>
            </a:r>
            <a:endParaRPr sz="28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94715" y="1661160"/>
            <a:ext cx="9447530" cy="113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例子：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从学生表中查询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出‘皮特’,‘迈克’,‘王老五’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3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位同学的信息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2337" y="2880047"/>
            <a:ext cx="9447530" cy="113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+mn-ea"/>
                <a:cs typeface="+mn-ea"/>
                <a:sym typeface="+mn-ea"/>
              </a:rPr>
              <a:t>select * from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学生表 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where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姓名 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in ('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皮特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','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迈克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','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王老五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');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371" y="4195045"/>
            <a:ext cx="6800000" cy="14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94715" y="1661160"/>
            <a:ext cx="944753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例子：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从教师表中查询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出不是‘教授’或‘副教授’的教师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信息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2337" y="2880047"/>
            <a:ext cx="944753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+mn-ea"/>
                <a:cs typeface="+mn-ea"/>
                <a:sym typeface="+mn-ea"/>
              </a:rPr>
              <a:t>select * from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教师表 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where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职称 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not in 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('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教授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','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副教授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');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497" y="3995572"/>
            <a:ext cx="6108752" cy="1582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34309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（</a:t>
            </a:r>
            <a:r>
              <a:rPr altLang="zh-CN" sz="2800" b="1" dirty="0">
                <a:latin typeface="+mn-ea"/>
                <a:cs typeface="+mn-ea"/>
                <a:sym typeface="+mn-ea"/>
              </a:rPr>
              <a:t>4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使用 </a:t>
            </a:r>
            <a:r>
              <a:rPr altLang="zh-CN" sz="28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and 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关键字创建</a:t>
            </a:r>
            <a:r>
              <a:rPr altLang="zh-CN" sz="2800" b="1" dirty="0">
                <a:latin typeface="+mn-ea"/>
                <a:cs typeface="+mn-ea"/>
                <a:sym typeface="+mn-ea"/>
              </a:rPr>
              <a:t> 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多条件查询：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语法：</a:t>
            </a:r>
            <a:r>
              <a:rPr sz="2800" dirty="0">
                <a:latin typeface="+mn-ea"/>
                <a:cs typeface="+mn-ea"/>
                <a:sym typeface="+mn-ea"/>
              </a:rPr>
              <a:t>select </a:t>
            </a:r>
            <a:r>
              <a:rPr sz="2800" dirty="0" err="1" smtClean="0">
                <a:latin typeface="+mn-ea"/>
                <a:cs typeface="+mn-ea"/>
                <a:sym typeface="+mn-ea"/>
              </a:rPr>
              <a:t>字段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列表</a:t>
            </a:r>
            <a:r>
              <a:rPr sz="2800" dirty="0" smtClean="0">
                <a:latin typeface="+mn-ea"/>
                <a:cs typeface="+mn-ea"/>
                <a:sym typeface="+mn-ea"/>
              </a:rPr>
              <a:t> </a:t>
            </a:r>
            <a:r>
              <a:rPr sz="2800" dirty="0">
                <a:latin typeface="+mn-ea"/>
                <a:cs typeface="+mn-ea"/>
                <a:sym typeface="+mn-ea"/>
              </a:rPr>
              <a:t>from  </a:t>
            </a:r>
            <a:r>
              <a:rPr sz="2800" dirty="0" err="1">
                <a:latin typeface="+mn-ea"/>
                <a:cs typeface="+mn-ea"/>
                <a:sym typeface="+mn-ea"/>
              </a:rPr>
              <a:t>数据表名称</a:t>
            </a:r>
            <a:r>
              <a:rPr sz="2800" dirty="0">
                <a:latin typeface="+mn-ea"/>
                <a:cs typeface="+mn-ea"/>
                <a:sym typeface="+mn-ea"/>
              </a:rPr>
              <a:t> where </a:t>
            </a:r>
            <a:r>
              <a:rPr sz="2800" dirty="0" err="1">
                <a:latin typeface="+mn-ea"/>
                <a:cs typeface="+mn-ea"/>
                <a:sym typeface="+mn-ea"/>
              </a:rPr>
              <a:t>条件表达式</a:t>
            </a:r>
            <a:r>
              <a:rPr sz="2800" dirty="0">
                <a:latin typeface="+mn-ea"/>
                <a:cs typeface="+mn-ea"/>
                <a:sym typeface="+mn-ea"/>
              </a:rPr>
              <a:t> </a:t>
            </a:r>
            <a:r>
              <a:rPr sz="2800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and  </a:t>
            </a:r>
            <a:r>
              <a:rPr sz="2800" dirty="0" err="1">
                <a:latin typeface="+mn-ea"/>
                <a:cs typeface="+mn-ea"/>
                <a:sym typeface="+mn-ea"/>
              </a:rPr>
              <a:t>条件表达式</a:t>
            </a:r>
            <a:endParaRPr sz="2800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sz="2800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注意：必须两个条件都成立时才返回结果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8775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51943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例子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从教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师表中查询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出管理系的‘教授’ 信息</a:t>
            </a:r>
            <a:endParaRPr lang="zh-CN" altLang="en-US" sz="2400" dirty="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6614" y="2345947"/>
            <a:ext cx="9447530" cy="113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+mn-ea"/>
                <a:cs typeface="+mn-ea"/>
                <a:sym typeface="+mn-ea"/>
              </a:rPr>
              <a:t>select * from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教师表 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where 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职称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='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教授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' and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系别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='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管理系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';</a:t>
            </a:r>
            <a:endParaRPr lang="en-US" altLang="zh-CN" sz="2800" dirty="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045" y="3530407"/>
            <a:ext cx="5834041" cy="1797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34309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（</a:t>
            </a:r>
            <a:r>
              <a:rPr altLang="zh-CN" sz="2800" b="1" dirty="0">
                <a:latin typeface="+mn-ea"/>
                <a:cs typeface="+mn-ea"/>
                <a:sym typeface="+mn-ea"/>
              </a:rPr>
              <a:t>5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）使用</a:t>
            </a:r>
            <a:r>
              <a:rPr altLang="zh-CN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or 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关键字创建</a:t>
            </a:r>
            <a:r>
              <a:rPr altLang="zh-CN" sz="2800" b="1" dirty="0">
                <a:latin typeface="+mn-ea"/>
                <a:cs typeface="+mn-ea"/>
                <a:sym typeface="+mn-ea"/>
              </a:rPr>
              <a:t> 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多条件查询：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语法：</a:t>
            </a:r>
            <a:r>
              <a:rPr sz="2800" dirty="0">
                <a:latin typeface="+mn-ea"/>
                <a:cs typeface="+mn-ea"/>
                <a:sym typeface="+mn-ea"/>
              </a:rPr>
              <a:t>select </a:t>
            </a:r>
            <a:r>
              <a:rPr sz="2800" dirty="0" err="1" smtClean="0">
                <a:latin typeface="+mn-ea"/>
                <a:cs typeface="+mn-ea"/>
                <a:sym typeface="+mn-ea"/>
              </a:rPr>
              <a:t>字段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列表</a:t>
            </a:r>
            <a:r>
              <a:rPr sz="2800" dirty="0" smtClean="0">
                <a:latin typeface="+mn-ea"/>
                <a:cs typeface="+mn-ea"/>
                <a:sym typeface="+mn-ea"/>
              </a:rPr>
              <a:t>from </a:t>
            </a:r>
            <a:r>
              <a:rPr sz="2800" dirty="0" err="1">
                <a:latin typeface="+mn-ea"/>
                <a:cs typeface="+mn-ea"/>
                <a:sym typeface="+mn-ea"/>
              </a:rPr>
              <a:t>数据表名称</a:t>
            </a:r>
            <a:r>
              <a:rPr sz="2800" dirty="0">
                <a:latin typeface="+mn-ea"/>
                <a:cs typeface="+mn-ea"/>
                <a:sym typeface="+mn-ea"/>
              </a:rPr>
              <a:t>  where </a:t>
            </a:r>
            <a:r>
              <a:rPr sz="2800" dirty="0" err="1">
                <a:latin typeface="+mn-ea"/>
                <a:cs typeface="+mn-ea"/>
                <a:sym typeface="+mn-ea"/>
              </a:rPr>
              <a:t>条件表达式</a:t>
            </a:r>
            <a:r>
              <a:rPr sz="2800" dirty="0">
                <a:latin typeface="+mn-ea"/>
                <a:cs typeface="+mn-ea"/>
                <a:sym typeface="+mn-ea"/>
              </a:rPr>
              <a:t>  or   </a:t>
            </a:r>
            <a:r>
              <a:rPr sz="2800" dirty="0" err="1">
                <a:latin typeface="+mn-ea"/>
                <a:cs typeface="+mn-ea"/>
                <a:sym typeface="+mn-ea"/>
              </a:rPr>
              <a:t>条件表达式</a:t>
            </a:r>
            <a:endParaRPr sz="2800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sz="2800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注意：必须一个或两个条件都成立时才返回结果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399417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（</a:t>
            </a:r>
            <a:r>
              <a:rPr altLang="zh-CN" sz="2800" b="1" dirty="0" smtClean="0">
                <a:latin typeface="+mn-ea"/>
                <a:cs typeface="+mn-ea"/>
                <a:sym typeface="+mn-ea"/>
              </a:rPr>
              <a:t>6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）空值判断运算符：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语法：</a:t>
            </a:r>
            <a:r>
              <a:rPr sz="2800" dirty="0">
                <a:latin typeface="+mn-ea"/>
                <a:cs typeface="+mn-ea"/>
                <a:sym typeface="+mn-ea"/>
              </a:rPr>
              <a:t>select </a:t>
            </a:r>
            <a:r>
              <a:rPr sz="2800" dirty="0" err="1" smtClean="0">
                <a:latin typeface="+mn-ea"/>
                <a:cs typeface="+mn-ea"/>
                <a:sym typeface="+mn-ea"/>
              </a:rPr>
              <a:t>字段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列表</a:t>
            </a:r>
            <a:r>
              <a:rPr sz="2800" dirty="0" smtClean="0">
                <a:latin typeface="+mn-ea"/>
                <a:cs typeface="+mn-ea"/>
                <a:sym typeface="+mn-ea"/>
              </a:rPr>
              <a:t>from </a:t>
            </a:r>
            <a:r>
              <a:rPr sz="2800" dirty="0" err="1">
                <a:latin typeface="+mn-ea"/>
                <a:cs typeface="+mn-ea"/>
                <a:sym typeface="+mn-ea"/>
              </a:rPr>
              <a:t>数据表名称</a:t>
            </a:r>
            <a:r>
              <a:rPr sz="2800" dirty="0">
                <a:latin typeface="+mn-ea"/>
                <a:cs typeface="+mn-ea"/>
                <a:sym typeface="+mn-ea"/>
              </a:rPr>
              <a:t>  where 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字段名称 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IS [ NOT ] NULL</a:t>
            </a:r>
            <a:endParaRPr sz="2800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注意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：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NULL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表示“缺少的未知值”，它的处理方式与其他值有所不同，不能使用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=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、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&lt;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、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&gt;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、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&lt;&gt;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、！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=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之类的比较运算符来测试空值。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8775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55380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例子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从教师表中查询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出 ‘教授’或‘副教授’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信息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5168" y="2087959"/>
            <a:ext cx="9447530" cy="113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+mn-ea"/>
                <a:cs typeface="+mn-ea"/>
                <a:sym typeface="+mn-ea"/>
              </a:rPr>
              <a:t>select * from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教师表 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where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职称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='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教授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' or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职称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='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副教授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';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759" y="2880047"/>
            <a:ext cx="4800000" cy="2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399417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（</a:t>
            </a:r>
            <a:r>
              <a:rPr altLang="zh-CN" sz="2800" b="1" dirty="0" smtClean="0">
                <a:latin typeface="+mn-ea"/>
                <a:cs typeface="+mn-ea"/>
                <a:sym typeface="+mn-ea"/>
              </a:rPr>
              <a:t>6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）空值判断运算符：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语法：</a:t>
            </a:r>
            <a:r>
              <a:rPr sz="2800" dirty="0">
                <a:latin typeface="+mn-ea"/>
                <a:cs typeface="+mn-ea"/>
                <a:sym typeface="+mn-ea"/>
              </a:rPr>
              <a:t>select </a:t>
            </a:r>
            <a:r>
              <a:rPr sz="2800" dirty="0" err="1" smtClean="0">
                <a:latin typeface="+mn-ea"/>
                <a:cs typeface="+mn-ea"/>
                <a:sym typeface="+mn-ea"/>
              </a:rPr>
              <a:t>字段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列表</a:t>
            </a:r>
            <a:r>
              <a:rPr sz="2800" dirty="0" smtClean="0">
                <a:latin typeface="+mn-ea"/>
                <a:cs typeface="+mn-ea"/>
                <a:sym typeface="+mn-ea"/>
              </a:rPr>
              <a:t>from </a:t>
            </a:r>
            <a:r>
              <a:rPr sz="2800" dirty="0" err="1">
                <a:latin typeface="+mn-ea"/>
                <a:cs typeface="+mn-ea"/>
                <a:sym typeface="+mn-ea"/>
              </a:rPr>
              <a:t>数据表名称</a:t>
            </a:r>
            <a:r>
              <a:rPr sz="2800" dirty="0">
                <a:latin typeface="+mn-ea"/>
                <a:cs typeface="+mn-ea"/>
                <a:sym typeface="+mn-ea"/>
              </a:rPr>
              <a:t>  where 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字段名称 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IS [ NOT ] NULL</a:t>
            </a:r>
            <a:endParaRPr sz="2800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注意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：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NULL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表示“缺少的未知值”，它的处理方式与其他值有所不同，不能使用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=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、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&lt;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、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&gt;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、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&lt;&gt;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、！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=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之类的比较运算符来测试空值。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条件查询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8775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51943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例子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：查询课程表未安排教师的课程信息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5168" y="2087959"/>
            <a:ext cx="944753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+mn-ea"/>
                <a:cs typeface="+mn-ea"/>
                <a:sym typeface="+mn-ea"/>
              </a:rPr>
              <a:t>select * from 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课程表 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where 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教师编号 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IS NULL;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15" y="3159105"/>
            <a:ext cx="7204689" cy="188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686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语句删除数据表数据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72745" y="2183130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不带条件删除</a:t>
            </a:r>
            <a:endParaRPr lang="zh-CN" sz="2600"/>
          </a:p>
        </p:txBody>
      </p:sp>
      <p:sp>
        <p:nvSpPr>
          <p:cNvPr id="48" name="文本框 47"/>
          <p:cNvSpPr txBox="1"/>
          <p:nvPr/>
        </p:nvSpPr>
        <p:spPr>
          <a:xfrm>
            <a:off x="3921125" y="1861820"/>
            <a:ext cx="637857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400">
                <a:latin typeface="+mn-ea"/>
                <a:cs typeface="+mn-ea"/>
                <a:sym typeface="+mn-ea"/>
              </a:rPr>
              <a:t>delete from 表名 </a:t>
            </a:r>
            <a:endParaRPr sz="2400">
              <a:latin typeface="+mn-ea"/>
              <a:cs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21125" y="4320540"/>
            <a:ext cx="672846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sz="2400">
                <a:latin typeface="+mn-ea"/>
              </a:rPr>
              <a:t>delete from 表名 where 条件表达式</a:t>
            </a:r>
            <a:r>
              <a:rPr lang="en-US" sz="2400">
                <a:latin typeface="+mn-ea"/>
              </a:rPr>
              <a:t>(</a:t>
            </a:r>
            <a:r>
              <a:rPr lang="zh-CN" altLang="en-US" sz="2400">
                <a:latin typeface="+mn-ea"/>
              </a:rPr>
              <a:t>字段名</a:t>
            </a:r>
            <a:r>
              <a:rPr lang="en-US" altLang="zh-CN" sz="2400">
                <a:latin typeface="+mn-ea"/>
              </a:rPr>
              <a:t>=</a:t>
            </a:r>
            <a:r>
              <a:rPr lang="zh-CN" altLang="en-US" sz="2400">
                <a:latin typeface="+mn-ea"/>
              </a:rPr>
              <a:t>值</a:t>
            </a:r>
            <a:r>
              <a:rPr lang="en-US" sz="2400">
                <a:latin typeface="+mn-ea"/>
              </a:rPr>
              <a:t>)</a:t>
            </a:r>
            <a:r>
              <a:rPr sz="2400">
                <a:latin typeface="+mn-ea"/>
              </a:rPr>
              <a:t>  </a:t>
            </a:r>
            <a:endParaRPr sz="240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021195" y="5033010"/>
            <a:ext cx="429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3096260" y="1694815"/>
            <a:ext cx="189865" cy="146812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72745" y="4320540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带条件删除</a:t>
            </a:r>
            <a:endParaRPr lang="zh-CN" sz="2600"/>
          </a:p>
        </p:txBody>
      </p:sp>
      <p:sp>
        <p:nvSpPr>
          <p:cNvPr id="50" name="右箭头 49"/>
          <p:cNvSpPr/>
          <p:nvPr/>
        </p:nvSpPr>
        <p:spPr>
          <a:xfrm>
            <a:off x="2985135" y="4404995"/>
            <a:ext cx="637540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921125" y="2512695"/>
            <a:ext cx="637857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400">
                <a:latin typeface="+mn-ea"/>
                <a:cs typeface="+mn-ea"/>
                <a:sym typeface="+mn-ea"/>
              </a:rPr>
              <a:t>truncate table 表名</a:t>
            </a:r>
            <a:endParaRPr sz="24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49" grpId="0" bldLvl="0" animBg="1"/>
      <p:bldP spid="58" grpId="0" bldLvl="0" animBg="1"/>
      <p:bldP spid="46" grpId="0" bldLvl="0" animBg="1"/>
      <p:bldP spid="50" grpId="0" bldLvl="0" animBg="1"/>
      <p:bldP spid="2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181991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查询字段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60045" y="1728470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查询所有字段</a:t>
            </a:r>
            <a:endParaRPr lang="zh-CN" sz="2600"/>
          </a:p>
        </p:txBody>
      </p:sp>
      <p:sp>
        <p:nvSpPr>
          <p:cNvPr id="48" name="文本框 47"/>
          <p:cNvSpPr txBox="1"/>
          <p:nvPr/>
        </p:nvSpPr>
        <p:spPr>
          <a:xfrm>
            <a:off x="3260725" y="1301115"/>
            <a:ext cx="724408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使用通配符</a:t>
            </a:r>
            <a:r>
              <a:rPr lang="en-US" altLang="zh-CN" sz="2400">
                <a:latin typeface="+mn-ea"/>
                <a:cs typeface="+mn-ea"/>
                <a:sym typeface="+mn-ea"/>
              </a:rPr>
              <a:t>*</a:t>
            </a:r>
            <a:r>
              <a:rPr lang="zh-CN" altLang="en-US" sz="2400">
                <a:latin typeface="+mn-ea"/>
                <a:cs typeface="+mn-ea"/>
                <a:sym typeface="+mn-ea"/>
              </a:rPr>
              <a:t>查询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64535" y="3709035"/>
            <a:ext cx="723709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sz="2400">
                <a:latin typeface="+mn-ea"/>
              </a:rPr>
              <a:t>查询指定的部分字段</a:t>
            </a:r>
            <a:endParaRPr lang="zh-CN" sz="240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931660" y="4421505"/>
            <a:ext cx="487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2736215" y="1127125"/>
            <a:ext cx="253365" cy="155702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60045" y="4073525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查询部分字段</a:t>
            </a:r>
            <a:endParaRPr lang="zh-CN" sz="2600"/>
          </a:p>
        </p:txBody>
      </p:sp>
      <p:sp>
        <p:nvSpPr>
          <p:cNvPr id="50" name="左大括号 49"/>
          <p:cNvSpPr/>
          <p:nvPr/>
        </p:nvSpPr>
        <p:spPr>
          <a:xfrm>
            <a:off x="2736215" y="3528695"/>
            <a:ext cx="260985" cy="1674495"/>
          </a:xfrm>
          <a:prstGeom prst="leftBrace">
            <a:avLst/>
          </a:prstGeom>
          <a:noFill/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63900" y="2124710"/>
            <a:ext cx="724408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查询指定顺序的全部字段</a:t>
            </a:r>
            <a:endParaRPr lang="zh-CN" sz="2400">
              <a:latin typeface="+mn-ea"/>
              <a:cs typeface="+mn-ea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64535" y="4424680"/>
            <a:ext cx="723709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sz="2400">
                <a:latin typeface="+mn-ea"/>
              </a:rPr>
              <a:t>查询计算后的字段并指定别名</a:t>
            </a:r>
            <a:endParaRPr lang="zh-CN" sz="2400">
              <a:latin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263900" y="1301115"/>
            <a:ext cx="724408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cs typeface="+mn-ea"/>
                <a:sym typeface="+mn-ea"/>
              </a:rPr>
              <a:t>select * from 表名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40405" y="2069465"/>
            <a:ext cx="7267575" cy="10502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字段名称1,字段名称2,...,字段名称n  from 数据表名称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240405" y="4421505"/>
            <a:ext cx="7237095" cy="1052596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</a:t>
            </a: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字段名称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计算表达式</a:t>
            </a:r>
            <a:r>
              <a:rPr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as  </a:t>
            </a:r>
            <a:r>
              <a:rPr sz="24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别名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from  </a:t>
            </a: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lang="zh-CN" sz="2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49" grpId="0" bldLvl="0" animBg="1"/>
      <p:bldP spid="58" grpId="0" bldLvl="0" animBg="1"/>
      <p:bldP spid="46" grpId="0" bldLvl="0" animBg="1"/>
      <p:bldP spid="50" grpId="0" bldLvl="0" animBg="1"/>
      <p:bldP spid="2" grpId="0" bldLvl="0" animBg="1"/>
      <p:bldP spid="43" grpId="0" bldLvl="0" animBg="1"/>
      <p:bldP spid="44" grpId="0" bldLvl="0" animBg="1"/>
      <p:bldP spid="45" grpId="0" bldLvl="0" animBg="1"/>
      <p:bldP spid="5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条件查询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727835" y="1295871"/>
            <a:ext cx="76492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 dirty="0">
                <a:latin typeface="+mn-ea"/>
                <a:cs typeface="+mn-ea"/>
                <a:sym typeface="+mn-ea"/>
              </a:rPr>
              <a:t>在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where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子句中属于比较查询条件筛选记录</a:t>
            </a:r>
            <a:r>
              <a:rPr sz="2400" dirty="0">
                <a:latin typeface="+mn-ea"/>
                <a:cs typeface="+mn-ea"/>
                <a:sym typeface="+mn-ea"/>
              </a:rPr>
              <a:t> </a:t>
            </a:r>
            <a:endParaRPr sz="2400" dirty="0">
              <a:latin typeface="+mn-ea"/>
              <a:cs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717040" y="2824521"/>
            <a:ext cx="766000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sz="2400">
                <a:latin typeface="+mn-ea"/>
              </a:rPr>
              <a:t>使用</a:t>
            </a:r>
            <a:r>
              <a:rPr lang="en-US" altLang="zh-CN" sz="2400">
                <a:latin typeface="+mn-ea"/>
              </a:rPr>
              <a:t>in </a:t>
            </a:r>
            <a:r>
              <a:rPr lang="zh-CN" altLang="en-US" sz="2400">
                <a:latin typeface="+mn-ea"/>
              </a:rPr>
              <a:t>关键字创建查询</a:t>
            </a:r>
            <a:endParaRPr lang="zh-CN" altLang="en-US" sz="240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27905" y="4968875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1151890" y="1332865"/>
            <a:ext cx="175895" cy="431419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27835" y="2060196"/>
            <a:ext cx="76492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使用</a:t>
            </a:r>
            <a:r>
              <a:rPr lang="en-US" altLang="zh-CN" sz="2400">
                <a:latin typeface="+mn-ea"/>
                <a:cs typeface="+mn-ea"/>
                <a:sym typeface="+mn-ea"/>
              </a:rPr>
              <a:t>between  and </a:t>
            </a:r>
            <a:r>
              <a:rPr lang="zh-CN" altLang="en-US" sz="2400">
                <a:latin typeface="+mn-ea"/>
                <a:cs typeface="+mn-ea"/>
                <a:sym typeface="+mn-ea"/>
              </a:rPr>
              <a:t>创建范围查询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17830" y="2098675"/>
            <a:ext cx="613410" cy="258064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>
                <a:ln>
                  <a:noFill/>
                </a:ln>
                <a:latin typeface="+mj-ea"/>
                <a:ea typeface="+mj-ea"/>
              </a:rPr>
              <a:t>条件查询</a:t>
            </a:r>
            <a:endParaRPr lang="zh-CN" altLang="en-US" sz="2800">
              <a:ln>
                <a:noFill/>
              </a:ln>
              <a:latin typeface="+mj-ea"/>
              <a:ea typeface="+mj-ea"/>
            </a:endParaRPr>
          </a:p>
          <a:p>
            <a:pPr algn="ctr"/>
            <a:endParaRPr lang="zh-CN" altLang="en-US" sz="2800">
              <a:ln>
                <a:noFill/>
              </a:ln>
              <a:latin typeface="+mj-ea"/>
              <a:ea typeface="+mj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727835" y="3699336"/>
            <a:ext cx="76492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使用</a:t>
            </a:r>
            <a:r>
              <a:rPr lang="en-US" altLang="zh-CN" sz="2400">
                <a:latin typeface="+mn-ea"/>
                <a:cs typeface="+mn-ea"/>
                <a:sym typeface="+mn-ea"/>
              </a:rPr>
              <a:t>and </a:t>
            </a:r>
            <a:r>
              <a:rPr lang="zh-CN" altLang="en-US" sz="2400">
                <a:latin typeface="+mn-ea"/>
                <a:cs typeface="+mn-ea"/>
                <a:sym typeface="+mn-ea"/>
              </a:rPr>
              <a:t>关键字创建多条件查询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727835" y="4463661"/>
            <a:ext cx="76492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使用</a:t>
            </a:r>
            <a:r>
              <a:rPr lang="en-US" altLang="zh-CN" sz="2400">
                <a:latin typeface="+mn-ea"/>
                <a:cs typeface="+mn-ea"/>
                <a:sym typeface="+mn-ea"/>
              </a:rPr>
              <a:t>or  </a:t>
            </a:r>
            <a:r>
              <a:rPr lang="zh-CN" altLang="en-US" sz="2400">
                <a:latin typeface="+mn-ea"/>
                <a:cs typeface="+mn-ea"/>
                <a:sym typeface="+mn-ea"/>
              </a:rPr>
              <a:t>关键字创建多条件查询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17040" y="5227984"/>
            <a:ext cx="76492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 dirty="0" smtClean="0">
                <a:latin typeface="+mn-ea"/>
                <a:cs typeface="+mn-ea"/>
                <a:sym typeface="+mn-ea"/>
              </a:rPr>
              <a:t>使用</a:t>
            </a:r>
            <a:r>
              <a:rPr lang="en-US" altLang="zh-CN" sz="2400" dirty="0" smtClean="0">
                <a:latin typeface="+mn-ea"/>
                <a:cs typeface="+mn-ea"/>
                <a:sym typeface="+mn-ea"/>
              </a:rPr>
              <a:t>[NOT]</a:t>
            </a:r>
            <a:r>
              <a:rPr lang="en-US" altLang="zh-CN" sz="2400" dirty="0" smtClean="0">
                <a:latin typeface="+mn-ea"/>
                <a:cs typeface="+mn-ea"/>
                <a:sym typeface="+mn-ea"/>
              </a:rPr>
              <a:t>IS  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关键字查询空值</a:t>
            </a:r>
            <a:endParaRPr lang="zh-CN" altLang="en-US" sz="24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8" grpId="0" bldLvl="0" animBg="1"/>
      <p:bldP spid="49" grpId="0" bldLvl="0" animBg="1"/>
      <p:bldP spid="58" grpId="0" bldLvl="0" animBg="1"/>
      <p:bldP spid="2" grpId="0" bldLvl="0" animBg="1"/>
      <p:bldP spid="45" grpId="1" animBg="1"/>
      <p:bldP spid="51" grpId="0" bldLvl="0" animBg="1"/>
      <p:bldP spid="54" grpId="0" bldLvl="0" animBg="1"/>
      <p:bldP spid="50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141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310" y="1983699"/>
            <a:ext cx="5088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kern="1000" spc="-40">
                <a:solidFill>
                  <a:schemeClr val="bg1"/>
                </a:solidFill>
                <a:latin typeface="Haettenschweiler" panose="020B0706040902060204" pitchFamily="34" charset="-122"/>
              </a:rPr>
              <a:t>THANK YOU</a:t>
            </a:r>
            <a:r>
              <a:rPr lang="zh-CN" altLang="en-US" sz="8800" kern="1000" spc="-40">
                <a:solidFill>
                  <a:schemeClr val="bg1"/>
                </a:solidFill>
                <a:latin typeface="锐字锐线梦想黑简1.0" panose="02010600030101010101" pitchFamily="2" charset="-122"/>
                <a:ea typeface="锐字锐线梦想黑简1.0" panose="02010600030101010101" pitchFamily="2" charset="-122"/>
              </a:rPr>
              <a:t>！</a:t>
            </a:r>
            <a:endParaRPr lang="zh-CN" altLang="en-US" sz="8800" kern="1000" spc="-40">
              <a:solidFill>
                <a:schemeClr val="bg1"/>
              </a:solidFill>
              <a:latin typeface="锐字锐线梦想黑简1.0" panose="02010600030101010101" pitchFamily="2" charset="-122"/>
              <a:ea typeface="锐字锐线梦想黑简1.0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524" y="3541591"/>
            <a:ext cx="2631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4800" spc="-3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71933" y="3430249"/>
            <a:ext cx="525658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9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350967" cy="6480176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1679" y="1871935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目 录</a:t>
            </a:r>
            <a:endParaRPr lang="zh-CN" altLang="en-US" sz="400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45" y="2579821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第四章第一节</a:t>
            </a:r>
            <a:endParaRPr lang="zh-CN" altLang="en-US" sz="4000" b="1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651" y="1862539"/>
            <a:ext cx="42132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创建单表基本查询</a:t>
            </a:r>
            <a:endParaRPr lang="zh-CN" altLang="en-US" sz="3200">
              <a:solidFill>
                <a:srgbClr val="3CB19B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grpSp>
        <p:nvGrpSpPr>
          <p:cNvPr id="1044" name="组合 1043"/>
          <p:cNvGrpSpPr/>
          <p:nvPr/>
        </p:nvGrpSpPr>
        <p:grpSpPr>
          <a:xfrm>
            <a:off x="455047" y="4729443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1"/>
          <p:cNvSpPr txBox="1"/>
          <p:nvPr/>
        </p:nvSpPr>
        <p:spPr>
          <a:xfrm>
            <a:off x="5184651" y="3384866"/>
            <a:ext cx="38080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本章小结和作业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30645" y="6205220"/>
            <a:ext cx="234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912343" y="2879888"/>
            <a:ext cx="3230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建单表基本查询</a:t>
            </a:r>
            <a:endParaRPr lang="zh-CN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3150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select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语句的基本格式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097280" y="1655445"/>
            <a:ext cx="8950960" cy="342963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eaLnBrk="1" hangingPunct="1">
              <a:lnSpc>
                <a:spcPct val="130000"/>
              </a:lnSpc>
            </a:pPr>
            <a:r>
              <a:rPr sz="2400" dirty="0">
                <a:latin typeface="+mn-ea"/>
                <a:cs typeface="+mn-ea"/>
                <a:sym typeface="+mn-ea"/>
              </a:rPr>
              <a:t>Select     </a:t>
            </a:r>
            <a:r>
              <a:rPr lang="en-US" sz="2400" dirty="0" smtClean="0">
                <a:latin typeface="+mn-ea"/>
                <a:cs typeface="+mn-ea"/>
                <a:sym typeface="+mn-ea"/>
              </a:rPr>
              <a:t>[  ALL | DISTINCT ]</a:t>
            </a:r>
            <a:r>
              <a:rPr sz="2400" dirty="0" smtClean="0">
                <a:latin typeface="+mn-ea"/>
                <a:cs typeface="+mn-ea"/>
                <a:sym typeface="+mn-ea"/>
              </a:rPr>
              <a:t>  </a:t>
            </a:r>
            <a:r>
              <a:rPr sz="2400" dirty="0">
                <a:latin typeface="+mn-ea"/>
                <a:cs typeface="+mn-ea"/>
                <a:sym typeface="+mn-ea"/>
              </a:rPr>
              <a:t>&lt;</a:t>
            </a:r>
            <a:r>
              <a:rPr sz="2400" dirty="0" err="1">
                <a:latin typeface="+mn-ea"/>
                <a:cs typeface="+mn-ea"/>
                <a:sym typeface="+mn-ea"/>
              </a:rPr>
              <a:t>字段名称或表达式列表</a:t>
            </a:r>
            <a:r>
              <a:rPr sz="2400" dirty="0">
                <a:latin typeface="+mn-ea"/>
                <a:cs typeface="+mn-ea"/>
                <a:sym typeface="+mn-ea"/>
              </a:rPr>
              <a:t>&gt; </a:t>
            </a:r>
            <a:endParaRPr sz="2400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sz="2400" dirty="0">
                <a:latin typeface="+mn-ea"/>
                <a:cs typeface="+mn-ea"/>
                <a:sym typeface="+mn-ea"/>
              </a:rPr>
              <a:t>From        &lt;</a:t>
            </a:r>
            <a:r>
              <a:rPr sz="2400" dirty="0" err="1" smtClean="0">
                <a:latin typeface="+mn-ea"/>
                <a:cs typeface="+mn-ea"/>
                <a:sym typeface="+mn-ea"/>
              </a:rPr>
              <a:t>数据表名称或视图名称</a:t>
            </a:r>
            <a:r>
              <a:rPr lang="en-US" sz="2400" dirty="0">
                <a:latin typeface="+mn-ea"/>
                <a:cs typeface="+mn-ea"/>
                <a:sym typeface="+mn-ea"/>
              </a:rPr>
              <a:t>&gt;  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As [ 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数据表的别名 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]</a:t>
            </a:r>
            <a:endParaRPr lang="en-US" altLang="zh-CN" sz="2400" dirty="0">
              <a:latin typeface="+mn-ea"/>
              <a:cs typeface="+mn-ea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sz="2400" dirty="0" smtClean="0">
                <a:latin typeface="+mn-ea"/>
                <a:cs typeface="+mn-ea"/>
                <a:sym typeface="+mn-ea"/>
              </a:rPr>
              <a:t>[  </a:t>
            </a:r>
            <a:r>
              <a:rPr sz="2400" dirty="0">
                <a:latin typeface="+mn-ea"/>
                <a:cs typeface="+mn-ea"/>
                <a:sym typeface="+mn-ea"/>
              </a:rPr>
              <a:t>Where     &lt;</a:t>
            </a:r>
            <a:r>
              <a:rPr sz="2400" dirty="0" err="1">
                <a:latin typeface="+mn-ea"/>
                <a:cs typeface="+mn-ea"/>
                <a:sym typeface="+mn-ea"/>
              </a:rPr>
              <a:t>条件表达式</a:t>
            </a:r>
            <a:r>
              <a:rPr sz="2400" dirty="0">
                <a:latin typeface="+mn-ea"/>
                <a:cs typeface="+mn-ea"/>
                <a:sym typeface="+mn-ea"/>
              </a:rPr>
              <a:t>&gt;  ] </a:t>
            </a:r>
            <a:endParaRPr sz="2400" dirty="0">
              <a:latin typeface="+mn-ea"/>
              <a:cs typeface="+mn-ea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sz="2400" dirty="0">
                <a:latin typeface="+mn-ea"/>
                <a:cs typeface="+mn-ea"/>
                <a:sym typeface="+mn-ea"/>
              </a:rPr>
              <a:t>[  Group By  &lt;</a:t>
            </a:r>
            <a:r>
              <a:rPr sz="2400" dirty="0" err="1">
                <a:latin typeface="+mn-ea"/>
                <a:cs typeface="+mn-ea"/>
                <a:sym typeface="+mn-ea"/>
              </a:rPr>
              <a:t>分组的字段名称或表达式</a:t>
            </a:r>
            <a:r>
              <a:rPr sz="2400" dirty="0">
                <a:latin typeface="+mn-ea"/>
                <a:cs typeface="+mn-ea"/>
                <a:sym typeface="+mn-ea"/>
              </a:rPr>
              <a:t>&gt; ] </a:t>
            </a:r>
            <a:endParaRPr sz="2400" dirty="0">
              <a:latin typeface="+mn-ea"/>
              <a:cs typeface="+mn-ea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sz="2400" dirty="0">
                <a:latin typeface="+mn-ea"/>
                <a:cs typeface="+mn-ea"/>
                <a:sym typeface="+mn-ea"/>
              </a:rPr>
              <a:t>[  Having    &lt;</a:t>
            </a:r>
            <a:r>
              <a:rPr sz="2400" dirty="0" err="1">
                <a:latin typeface="+mn-ea"/>
                <a:cs typeface="+mn-ea"/>
                <a:sym typeface="+mn-ea"/>
              </a:rPr>
              <a:t>筛选条件</a:t>
            </a:r>
            <a:r>
              <a:rPr sz="2400" dirty="0">
                <a:latin typeface="+mn-ea"/>
                <a:cs typeface="+mn-ea"/>
                <a:sym typeface="+mn-ea"/>
              </a:rPr>
              <a:t>&gt;  ] </a:t>
            </a:r>
            <a:endParaRPr sz="2400" dirty="0">
              <a:latin typeface="+mn-ea"/>
              <a:cs typeface="+mn-ea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sz="2400" dirty="0">
                <a:latin typeface="+mn-ea"/>
                <a:cs typeface="+mn-ea"/>
                <a:sym typeface="+mn-ea"/>
              </a:rPr>
              <a:t>[  Order By  &lt;</a:t>
            </a:r>
            <a:r>
              <a:rPr sz="2400" dirty="0" err="1">
                <a:latin typeface="+mn-ea"/>
                <a:cs typeface="+mn-ea"/>
                <a:sym typeface="+mn-ea"/>
              </a:rPr>
              <a:t>排序的字段名称或表达式</a:t>
            </a:r>
            <a:r>
              <a:rPr sz="2400" dirty="0">
                <a:latin typeface="+mn-ea"/>
                <a:cs typeface="+mn-ea"/>
                <a:sym typeface="+mn-ea"/>
              </a:rPr>
              <a:t>&gt;  </a:t>
            </a:r>
            <a:r>
              <a:rPr sz="2400" dirty="0" err="1">
                <a:latin typeface="+mn-ea"/>
                <a:cs typeface="+mn-ea"/>
                <a:sym typeface="+mn-ea"/>
              </a:rPr>
              <a:t>Asc</a:t>
            </a:r>
            <a:r>
              <a:rPr sz="2400" dirty="0">
                <a:latin typeface="+mn-ea"/>
                <a:cs typeface="+mn-ea"/>
                <a:sym typeface="+mn-ea"/>
              </a:rPr>
              <a:t> | </a:t>
            </a:r>
            <a:r>
              <a:rPr sz="2400" dirty="0" err="1">
                <a:latin typeface="+mn-ea"/>
                <a:cs typeface="+mn-ea"/>
                <a:sym typeface="+mn-ea"/>
              </a:rPr>
              <a:t>Desc</a:t>
            </a:r>
            <a:r>
              <a:rPr sz="2400" dirty="0">
                <a:latin typeface="+mn-ea"/>
                <a:cs typeface="+mn-ea"/>
                <a:sym typeface="+mn-ea"/>
              </a:rPr>
              <a:t>  ] </a:t>
            </a:r>
            <a:endParaRPr sz="2400" dirty="0" smtClean="0">
              <a:latin typeface="+mn-ea"/>
              <a:cs typeface="+mn-ea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lang="en-US" sz="2400" dirty="0" smtClean="0">
                <a:latin typeface="+mn-ea"/>
                <a:cs typeface="+mn-ea"/>
                <a:sym typeface="+mn-ea"/>
              </a:rPr>
              <a:t>[ LIMIT  &lt;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行数</a:t>
            </a:r>
            <a:r>
              <a:rPr lang="en-US" sz="2400" dirty="0" smtClean="0">
                <a:latin typeface="+mn-ea"/>
                <a:cs typeface="+mn-ea"/>
                <a:sym typeface="+mn-ea"/>
              </a:rPr>
              <a:t>&gt;]</a:t>
            </a:r>
            <a:endParaRPr sz="24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查询所有字段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175133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（</a:t>
            </a:r>
            <a:r>
              <a:rPr altLang="zh-CN" sz="2800" b="1" dirty="0"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使用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通配符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查询所有字段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：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   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语法：select * from 表名</a:t>
            </a:r>
            <a:endParaRPr sz="2800" dirty="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5495" y="3672205"/>
            <a:ext cx="944753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例子：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查询学生表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中的所有数据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1060" y="4680585"/>
            <a:ext cx="944753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select 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* from 学生表</a:t>
            </a:r>
            <a:endParaRPr lang="zh-CN" altLang="en-US" sz="28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查询所有字段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1603" y="1192183"/>
            <a:ext cx="7430990" cy="4933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查询所有字段</a:t>
            </a:r>
            <a:endParaRPr lang="zh-CN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94209" y="986707"/>
            <a:ext cx="10043929" cy="5313812"/>
            <a:chOff x="1565" y="1741"/>
            <a:chExt cx="14758" cy="2016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48" cy="1837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65" y="1741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329055"/>
            <a:ext cx="9665970" cy="175133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（</a:t>
            </a:r>
            <a:r>
              <a:rPr altLang="zh-CN" sz="2800" b="1" dirty="0"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查询指定的全部字段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：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字段名称1,字段名称2,...,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字段名称n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from 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数据表名称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5495" y="3354070"/>
            <a:ext cx="9447530" cy="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400" b="1" dirty="0">
                <a:latin typeface="+mn-ea"/>
                <a:cs typeface="+mn-ea"/>
                <a:sym typeface="+mn-ea"/>
              </a:rPr>
              <a:t>例子：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查询学生表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中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的学号、姓名、出生日期、性别、籍贯、身高、体重、班级编号</a:t>
            </a:r>
            <a:endParaRPr lang="zh-CN" altLang="en-US" sz="2400" dirty="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3600" y="4536440"/>
            <a:ext cx="944753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+mn-ea"/>
                <a:cs typeface="+mn-ea"/>
                <a:sym typeface="+mn-ea"/>
              </a:rPr>
              <a:t>select 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学号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姓名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出生日期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性别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籍贯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身高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体重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班级编号 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from 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学生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表</a:t>
            </a:r>
            <a:endParaRPr lang="zh-CN" altLang="en-US" sz="24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470,&quot;width&quot;:10196}"/>
</p:tagLst>
</file>

<file path=ppt/tags/tag10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1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12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5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16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9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.xml><?xml version="1.0" encoding="utf-8"?>
<p:tagLst xmlns:p="http://schemas.openxmlformats.org/presentationml/2006/main">
  <p:tag name="KSO_WM_SLIDE_MODEL_TYPE" val="cover"/>
</p:tagLst>
</file>

<file path=ppt/tags/tag20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3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4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7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8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30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1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32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35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8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39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2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5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8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9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0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52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53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56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57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0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61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4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65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8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69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70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72.xml><?xml version="1.0" encoding="utf-8"?>
<p:tagLst xmlns:p="http://schemas.openxmlformats.org/presentationml/2006/main">
  <p:tag name="COMMONDATA" val="eyJoZGlkIjoiNjIyZDE4MTIxYmMwZjJhMWMzZmU4OTU2MTg5OGJjNGQifQ=="/>
  <p:tag name="KSO_WPP_MARK_KEY" val="da2d12d3-2d77-4c82-ba89-bf14f1cf66dc"/>
</p:tagLst>
</file>

<file path=ppt/tags/tag8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2633</Words>
  <Application>WPS 演示</Application>
  <PresentationFormat>自定义</PresentationFormat>
  <Paragraphs>299</Paragraphs>
  <Slides>33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方正粗黑宋简体</vt:lpstr>
      <vt:lpstr>微软雅黑</vt:lpstr>
      <vt:lpstr>Impact</vt:lpstr>
      <vt:lpstr>思源黑体 CN Heavy</vt:lpstr>
      <vt:lpstr>黑体</vt:lpstr>
      <vt:lpstr>Segoe UI</vt:lpstr>
      <vt:lpstr>Calibri</vt:lpstr>
      <vt:lpstr>Arial Unicode MS</vt:lpstr>
      <vt:lpstr>Haettenschweiler</vt:lpstr>
      <vt:lpstr>锐字锐线梦想黑简1.0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</cp:lastModifiedBy>
  <cp:revision>853</cp:revision>
  <dcterms:created xsi:type="dcterms:W3CDTF">2016-01-27T00:56:00Z</dcterms:created>
  <dcterms:modified xsi:type="dcterms:W3CDTF">2023-11-28T13:35:37Z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2052-11.8.2.11739</vt:lpwstr>
  </property>
  <property fmtid="{D5CDD505-2E9C-101B-9397-08002B2CF9AE}" pid="3" name="ICV">
    <vt:lpwstr>9D867DECEF5946F495B074FEA6509FA5</vt:lpwstr>
  </property>
</Properties>
</file>