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599" r:id="rId2"/>
    <p:sldId id="940" r:id="rId3"/>
    <p:sldId id="961" r:id="rId4"/>
    <p:sldId id="258" r:id="rId5"/>
    <p:sldId id="259" r:id="rId6"/>
    <p:sldId id="897" r:id="rId7"/>
    <p:sldId id="944" r:id="rId8"/>
    <p:sldId id="882" r:id="rId9"/>
    <p:sldId id="883" r:id="rId10"/>
    <p:sldId id="946" r:id="rId11"/>
    <p:sldId id="945" r:id="rId12"/>
    <p:sldId id="898" r:id="rId13"/>
    <p:sldId id="948" r:id="rId14"/>
    <p:sldId id="949" r:id="rId15"/>
    <p:sldId id="947" r:id="rId16"/>
    <p:sldId id="950" r:id="rId17"/>
    <p:sldId id="962" r:id="rId18"/>
    <p:sldId id="833" r:id="rId19"/>
    <p:sldId id="942" r:id="rId20"/>
    <p:sldId id="943" r:id="rId21"/>
    <p:sldId id="865" r:id="rId22"/>
    <p:sldId id="287" r:id="rId23"/>
  </p:sldIdLst>
  <p:sldSz cx="10801350" cy="6480175"/>
  <p:notesSz cx="6858000" cy="9144000"/>
  <p:embeddedFontLst>
    <p:embeddedFont>
      <p:font typeface="方正粗黑宋简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Haettenschweiler" panose="020B0706040902060204" pitchFamily="34" charset="0"/>
      <p:regular r:id="rId36"/>
    </p:embeddedFont>
    <p:embeddedFont>
      <p:font typeface="Impact" panose="020B0806030902050204" pitchFamily="34" charset="0"/>
      <p:regular r:id="rId37"/>
    </p:embeddedFont>
    <p:embeddedFont>
      <p:font typeface="锐字锐线梦想黑简1.0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99"/>
            <p14:sldId id="940"/>
            <p14:sldId id="961"/>
            <p14:sldId id="258"/>
            <p14:sldId id="259"/>
            <p14:sldId id="897"/>
            <p14:sldId id="944"/>
            <p14:sldId id="882"/>
            <p14:sldId id="883"/>
            <p14:sldId id="946"/>
            <p14:sldId id="945"/>
            <p14:sldId id="898"/>
            <p14:sldId id="948"/>
            <p14:sldId id="949"/>
            <p14:sldId id="947"/>
            <p14:sldId id="950"/>
            <p14:sldId id="962"/>
            <p14:sldId id="833"/>
            <p14:sldId id="942"/>
            <p14:sldId id="943"/>
            <p14:sldId id="86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64">
          <p15:clr>
            <a:srgbClr val="A4A3A4"/>
          </p15:clr>
        </p15:guide>
        <p15:guide id="2" pos="35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69" d="100"/>
          <a:sy n="69" d="100"/>
        </p:scale>
        <p:origin x="246" y="96"/>
      </p:cViewPr>
      <p:guideLst>
        <p:guide orient="horz" pos="1864"/>
        <p:guide pos="35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14:36:45.231" idx="4">
    <p:pos x="10" y="10"/>
    <p:text>注意：使用Order By子句可以对查询结果集的相应列进行排序,可以同时对多个列进行排序,多列进行排序时，会先按第1列进行排序，然后使用第2列对前面排序结果中相同的值再进行排序。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14:36:45.231" idx="4">
    <p:pos x="10" y="10"/>
    <p:text>注意：使用Order By子句可以对查询结果集的相应列进行排序,可以同时对多个列进行排序,多列进行排序时，会先按第1列进行排序，然后使用第2列对前面排序结果中相同的值再进行排序。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9T14:36:45.231" idx="4">
    <p:pos x="10" y="10"/>
    <p:text>注意：使用Order By子句可以对查询结果集的相应列进行排序,可以同时对多个列进行排序,多列进行排序时，会先按第1列进行排序，然后使用第2列对前面排序结果中相同的值再进行排序。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讲课时对比一下不清除重复行当运行结果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讲课时对比一下不清除重复行当运行结果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n-ea"/>
                <a:sym typeface="+mn-ea"/>
              </a:rPr>
              <a:t>asc:</a:t>
            </a:r>
            <a:r>
              <a:rPr lang="zh-CN" altLang="en-US">
                <a:latin typeface="+mn-ea"/>
                <a:sym typeface="+mn-ea"/>
              </a:rPr>
              <a:t>升序</a:t>
            </a:r>
            <a:r>
              <a:rPr lang="en-US" altLang="zh-CN">
                <a:latin typeface="+mn-ea"/>
                <a:sym typeface="+mn-ea"/>
              </a:rPr>
              <a:t>,英文全称是ascend</a:t>
            </a:r>
            <a:r>
              <a:rPr lang="zh-CN" altLang="en-US">
                <a:latin typeface="+mn-ea"/>
                <a:sym typeface="+mn-ea"/>
              </a:rPr>
              <a:t>，,动词,作及物动词时意思是“上升;登高;追溯”,作不及物动词时意思是“攀登,上升。</a:t>
            </a:r>
          </a:p>
          <a:p>
            <a:r>
              <a:rPr lang="en-US" altLang="zh-CN">
                <a:latin typeface="+mn-ea"/>
                <a:sym typeface="+mn-ea"/>
              </a:rPr>
              <a:t>desc:</a:t>
            </a:r>
            <a:r>
              <a:rPr lang="zh-CN" altLang="en-US">
                <a:latin typeface="+mn-ea"/>
                <a:sym typeface="+mn-ea"/>
              </a:rPr>
              <a:t>降序</a:t>
            </a:r>
            <a:r>
              <a:rPr lang="en-US" altLang="zh-CN">
                <a:latin typeface="+mn-ea"/>
                <a:sym typeface="+mn-ea"/>
              </a:rPr>
              <a:t>,英文全称是descend,下来;下去;下降;下斜;下倾;降临;来临</a:t>
            </a:r>
          </a:p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n-ea"/>
                <a:sym typeface="+mn-ea"/>
              </a:rPr>
              <a:t>asc:</a:t>
            </a:r>
            <a:r>
              <a:rPr lang="zh-CN" altLang="en-US">
                <a:latin typeface="+mn-ea"/>
                <a:sym typeface="+mn-ea"/>
              </a:rPr>
              <a:t>升序</a:t>
            </a:r>
            <a:r>
              <a:rPr lang="en-US" altLang="zh-CN">
                <a:latin typeface="+mn-ea"/>
                <a:sym typeface="+mn-ea"/>
              </a:rPr>
              <a:t>,英文全称是ascend</a:t>
            </a:r>
            <a:r>
              <a:rPr lang="zh-CN" altLang="en-US">
                <a:latin typeface="+mn-ea"/>
                <a:sym typeface="+mn-ea"/>
              </a:rPr>
              <a:t>，,动词,作及物动词时意思是“上升;登高;追溯”,作不及物动词时意思是“攀登,上升。</a:t>
            </a:r>
          </a:p>
          <a:p>
            <a:r>
              <a:rPr lang="en-US" altLang="zh-CN">
                <a:latin typeface="+mn-ea"/>
                <a:sym typeface="+mn-ea"/>
              </a:rPr>
              <a:t>desc:</a:t>
            </a:r>
            <a:r>
              <a:rPr lang="zh-CN" altLang="en-US">
                <a:latin typeface="+mn-ea"/>
                <a:sym typeface="+mn-ea"/>
              </a:rPr>
              <a:t>降序</a:t>
            </a:r>
            <a:r>
              <a:rPr lang="en-US" altLang="zh-CN">
                <a:latin typeface="+mn-ea"/>
                <a:sym typeface="+mn-ea"/>
              </a:rPr>
              <a:t>,英文全称是descend,下来;下去;下降;下斜;下倾;降临;来临</a:t>
            </a:r>
          </a:p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n-ea"/>
                <a:sym typeface="+mn-ea"/>
              </a:rPr>
              <a:t>asc:</a:t>
            </a:r>
            <a:r>
              <a:rPr lang="zh-CN" altLang="en-US">
                <a:latin typeface="+mn-ea"/>
                <a:sym typeface="+mn-ea"/>
              </a:rPr>
              <a:t>升序</a:t>
            </a:r>
            <a:r>
              <a:rPr lang="en-US" altLang="zh-CN">
                <a:latin typeface="+mn-ea"/>
                <a:sym typeface="+mn-ea"/>
              </a:rPr>
              <a:t>,英文全称是ascend</a:t>
            </a:r>
            <a:r>
              <a:rPr lang="zh-CN" altLang="en-US">
                <a:latin typeface="+mn-ea"/>
                <a:sym typeface="+mn-ea"/>
              </a:rPr>
              <a:t>，,动词,作及物动词时意思是“上升;登高;追溯”,作不及物动词时意思是“攀登,上升。</a:t>
            </a:r>
          </a:p>
          <a:p>
            <a:r>
              <a:rPr lang="en-US" altLang="zh-CN">
                <a:latin typeface="+mn-ea"/>
                <a:sym typeface="+mn-ea"/>
              </a:rPr>
              <a:t>desc:</a:t>
            </a:r>
            <a:r>
              <a:rPr lang="zh-CN" altLang="en-US">
                <a:latin typeface="+mn-ea"/>
                <a:sym typeface="+mn-ea"/>
              </a:rPr>
              <a:t>降序</a:t>
            </a:r>
            <a:r>
              <a:rPr lang="en-US" altLang="zh-CN">
                <a:latin typeface="+mn-ea"/>
                <a:sym typeface="+mn-ea"/>
              </a:rPr>
              <a:t>,英文全称是descend,下来;下去;下降;下斜;下倾;降临;来临</a:t>
            </a:r>
          </a:p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0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39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n-ea"/>
                <a:sym typeface="+mn-ea"/>
              </a:rPr>
              <a:t>使用 like 关键字创建模糊查询   |对应的not like </a:t>
            </a:r>
          </a:p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+mn-ea"/>
                <a:sym typeface="+mn-ea"/>
              </a:rPr>
              <a:t>使用 like 关键字创建模糊查询   |对应的not like </a:t>
            </a:r>
          </a:p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7" Type="http://schemas.openxmlformats.org/officeDocument/2006/relationships/notesSlide" Target="../notesSlides/notesSlide1.xml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10" Type="http://schemas.microsoft.com/office/2007/relationships/hdphoto" Target="../media/hdphoto1.wdp"/><Relationship Id="rId4" Type="http://schemas.openxmlformats.org/officeDocument/2006/relationships/tags" Target="../tags/tag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comments" Target="../comments/commen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comments" Target="../comments/commen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comments" Target="../comments/comment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20052" y="1655772"/>
            <a:ext cx="64744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第四章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用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语句查询</a:t>
            </a:r>
          </a:p>
          <a:p>
            <a:pPr algn="ctr"/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5093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关键字查询限定数量的记录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61975" y="990600"/>
            <a:ext cx="9984105" cy="522414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76275" y="1281430"/>
            <a:ext cx="9665970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使用</a:t>
            </a:r>
            <a:r>
              <a:rPr altLang="zh-CN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limit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关键字限定数量：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字段名称  from  数据表名  limit 记录数量;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2480" y="2592070"/>
            <a:ext cx="944753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(1)不指定初始位置:limit 记录数量</a:t>
            </a:r>
          </a:p>
          <a:p>
            <a:pPr algn="just" eaLnBrk="1" hangingPunct="1">
              <a:lnSpc>
                <a:spcPct val="130000"/>
              </a:lnSpc>
            </a:pP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从第一条开始显示,显示记录的数量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2480" y="3672205"/>
            <a:ext cx="944753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(2)</a:t>
            </a: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指定初始位置:</a:t>
            </a:r>
            <a:r>
              <a:rPr lang="en-US" sz="2200" dirty="0" err="1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limit</a:t>
            </a: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sz="2200" dirty="0" err="1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index,n</a:t>
            </a: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    </a:t>
            </a: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初始位置,</a:t>
            </a:r>
            <a:r>
              <a:rPr lang="en-US" sz="2200" dirty="0" err="1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记录数量</a:t>
            </a:r>
            <a:r>
              <a:rPr lang="en-US" sz="22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(n</a:t>
            </a:r>
            <a:r>
              <a:rPr lang="zh-CN" altLang="en-US" sz="22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为几就是几条</a:t>
            </a:r>
            <a:r>
              <a:rPr lang="en-US" sz="22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)</a:t>
            </a:r>
            <a:endParaRPr lang="en-US" sz="220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  </a:t>
            </a: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指定从哪一条开始显示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:  </a:t>
            </a:r>
            <a:r>
              <a:rPr lang="en-US" sz="2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初始位置为0：从第一条记录开始</a:t>
            </a:r>
            <a:endParaRPr lang="en-US" sz="220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				 初始位置为1：从第二条记录开始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注意：</a:t>
            </a:r>
            <a:r>
              <a:rPr lang="en-US" sz="22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limit</a:t>
            </a:r>
            <a:r>
              <a:rPr lang="en-US" sz="2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0,2  </a:t>
            </a:r>
            <a:r>
              <a:rPr lang="en-US" sz="22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与limit</a:t>
            </a:r>
            <a:r>
              <a:rPr lang="en-US" sz="2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2  </a:t>
            </a:r>
            <a:r>
              <a:rPr lang="en-US" sz="22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的含义是等价的，都是显示前两条记录</a:t>
            </a:r>
            <a:endParaRPr lang="en-US" sz="2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50933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limit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关键字查询限定数量的记录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6197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6130" y="1604010"/>
            <a:ext cx="944753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+mn-ea"/>
                <a:cs typeface="+mn-ea"/>
                <a:sym typeface="+mn-ea"/>
              </a:rPr>
              <a:t>例子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: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		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600" dirty="0">
                <a:latin typeface="+mn-ea"/>
                <a:cs typeface="+mn-ea"/>
                <a:sym typeface="+mn-ea"/>
              </a:rPr>
              <a:t>a.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从学生表中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查询前五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种学生信息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;</a:t>
            </a:r>
            <a:endParaRPr lang="zh-CN" altLang="en-US" sz="26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600" dirty="0" err="1">
                <a:latin typeface="+mn-ea"/>
                <a:cs typeface="+mn-ea"/>
                <a:sym typeface="+mn-ea"/>
              </a:rPr>
              <a:t>b.</a:t>
            </a:r>
            <a:r>
              <a:rPr lang="en-US" altLang="zh-CN" sz="2600" dirty="0" err="1" smtClean="0">
                <a:latin typeface="+mn-ea"/>
                <a:cs typeface="+mn-ea"/>
                <a:sym typeface="+mn-ea"/>
              </a:rPr>
              <a:t>从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学生表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中查询第2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个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至第4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个学生</a:t>
            </a:r>
            <a:r>
              <a:rPr lang="en-US" altLang="zh-CN" sz="2600" dirty="0" err="1" smtClean="0">
                <a:latin typeface="+mn-ea"/>
                <a:cs typeface="+mn-ea"/>
                <a:sym typeface="+mn-ea"/>
              </a:rPr>
              <a:t>的信息</a:t>
            </a:r>
            <a:r>
              <a:rPr lang="en-US" altLang="zh-CN" sz="2600" dirty="0">
                <a:latin typeface="+mn-ea"/>
                <a:cs typeface="+mn-ea"/>
                <a:sym typeface="+mn-ea"/>
              </a:rPr>
              <a:t>;</a:t>
            </a:r>
            <a:endParaRPr lang="zh-CN" altLang="en-US" sz="2600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3672205"/>
            <a:ext cx="9447530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6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a.select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* from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学生表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limit 5;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sz="2600" dirty="0" err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b.select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* from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学生表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limit 1,3;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使用聚合函数进行查询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850265"/>
            <a:ext cx="9984105" cy="537781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93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78815" y="1061085"/>
            <a:ext cx="9665970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 b="1">
                <a:latin typeface="+mn-ea"/>
                <a:cs typeface="+mn-ea"/>
                <a:sym typeface="+mn-ea"/>
              </a:rPr>
              <a:t>聚合函数用于对一组数据值进行计算并返回单一值，所以也被称为组合函数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2480" y="2092325"/>
            <a:ext cx="9447530" cy="261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latin typeface="+mn-ea"/>
                <a:cs typeface="+mn-ea"/>
                <a:sym typeface="+mn-ea"/>
              </a:rPr>
              <a:t>C</a:t>
            </a:r>
            <a:r>
              <a:rPr lang="zh-CN" altLang="en-US" sz="2100">
                <a:latin typeface="+mn-ea"/>
                <a:cs typeface="+mn-ea"/>
                <a:sym typeface="+mn-ea"/>
              </a:rPr>
              <a:t>ount(字段名称): 表示求指定列的总行数,忽略字段值为空值的记录;</a:t>
            </a:r>
            <a:r>
              <a:rPr lang="en-US" altLang="zh-CN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</a:t>
            </a:r>
            <a:r>
              <a:rPr lang="zh-CN" altLang="en-US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ount(*)</a:t>
            </a:r>
            <a:r>
              <a:rPr lang="zh-CN" altLang="en-US" sz="2100">
                <a:latin typeface="+mn-ea"/>
                <a:cs typeface="+mn-ea"/>
                <a:sym typeface="+mn-ea"/>
              </a:rPr>
              <a:t>: 包含字段值为空值的记录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latin typeface="+mn-ea"/>
                <a:cs typeface="+mn-ea"/>
                <a:sym typeface="+mn-ea"/>
              </a:rPr>
              <a:t>M</a:t>
            </a:r>
            <a:r>
              <a:rPr lang="zh-CN" altLang="en-US" sz="2100">
                <a:latin typeface="+mn-ea"/>
                <a:cs typeface="+mn-ea"/>
                <a:sym typeface="+mn-ea"/>
              </a:rPr>
              <a:t>ax(字段名称): 表示求指定列的最大值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latin typeface="+mn-ea"/>
                <a:cs typeface="+mn-ea"/>
                <a:sym typeface="+mn-ea"/>
              </a:rPr>
              <a:t>M</a:t>
            </a:r>
            <a:r>
              <a:rPr lang="zh-CN" altLang="en-US" sz="2100">
                <a:latin typeface="+mn-ea"/>
                <a:cs typeface="+mn-ea"/>
                <a:sym typeface="+mn-ea"/>
              </a:rPr>
              <a:t>in(字段名称): 表示求指定列的最小值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latin typeface="+mn-ea"/>
                <a:cs typeface="+mn-ea"/>
                <a:sym typeface="+mn-ea"/>
              </a:rPr>
              <a:t>S</a:t>
            </a:r>
            <a:r>
              <a:rPr lang="zh-CN" altLang="en-US" sz="2100">
                <a:latin typeface="+mn-ea"/>
                <a:cs typeface="+mn-ea"/>
                <a:sym typeface="+mn-ea"/>
              </a:rPr>
              <a:t>um(字段名称): 表示求指定列的总和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latin typeface="+mn-ea"/>
                <a:cs typeface="+mn-ea"/>
                <a:sym typeface="+mn-ea"/>
              </a:rPr>
              <a:t>A</a:t>
            </a:r>
            <a:r>
              <a:rPr lang="zh-CN" altLang="en-US" sz="2100">
                <a:latin typeface="+mn-ea"/>
                <a:cs typeface="+mn-ea"/>
                <a:sym typeface="+mn-ea"/>
              </a:rPr>
              <a:t>vg(字段名称): 表示求指定列的平均值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6130" y="4824095"/>
            <a:ext cx="9447530" cy="93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S</a:t>
            </a:r>
            <a:r>
              <a:rPr lang="zh-CN" altLang="en-US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um() / </a:t>
            </a:r>
            <a:r>
              <a:rPr lang="en-US" altLang="zh-CN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</a:t>
            </a:r>
            <a:r>
              <a:rPr lang="zh-CN" altLang="en-US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vg()</a:t>
            </a:r>
            <a:r>
              <a:rPr lang="zh-CN" altLang="en-US" sz="2100">
                <a:latin typeface="+mn-ea"/>
                <a:cs typeface="+mn-ea"/>
                <a:sym typeface="+mn-ea"/>
              </a:rPr>
              <a:t>:只适用于</a:t>
            </a:r>
            <a:r>
              <a:rPr lang="zh-CN" altLang="en-US" sz="2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数值型</a:t>
            </a:r>
            <a:r>
              <a:rPr lang="en-US" altLang="zh-CN" sz="2100">
                <a:latin typeface="+mn-ea"/>
                <a:cs typeface="+mn-ea"/>
                <a:sym typeface="+mn-ea"/>
              </a:rPr>
              <a:t>;M</a:t>
            </a:r>
            <a:r>
              <a:rPr lang="zh-CN" altLang="en-US" sz="2100">
                <a:latin typeface="+mn-ea"/>
                <a:cs typeface="+mn-ea"/>
                <a:sym typeface="+mn-ea"/>
              </a:rPr>
              <a:t>ax()/</a:t>
            </a:r>
            <a:r>
              <a:rPr lang="en-US" altLang="zh-CN" sz="2100">
                <a:latin typeface="+mn-ea"/>
                <a:cs typeface="+mn-ea"/>
                <a:sym typeface="+mn-ea"/>
              </a:rPr>
              <a:t>M</a:t>
            </a:r>
            <a:r>
              <a:rPr lang="zh-CN" altLang="en-US" sz="2100">
                <a:latin typeface="+mn-ea"/>
                <a:cs typeface="+mn-ea"/>
                <a:sym typeface="+mn-ea"/>
              </a:rPr>
              <a:t>in()/</a:t>
            </a:r>
            <a:r>
              <a:rPr lang="en-US" altLang="zh-CN" sz="2100">
                <a:latin typeface="+mn-ea"/>
                <a:cs typeface="+mn-ea"/>
                <a:sym typeface="+mn-ea"/>
              </a:rPr>
              <a:t>C</a:t>
            </a:r>
            <a:r>
              <a:rPr lang="zh-CN" altLang="en-US" sz="2100">
                <a:latin typeface="+mn-ea"/>
                <a:cs typeface="+mn-ea"/>
                <a:sym typeface="+mn-ea"/>
              </a:rPr>
              <a:t>ount():适用于数值型、字符型、日期型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使用聚合函数进行查询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787400" y="1449070"/>
            <a:ext cx="9554845" cy="295388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dirty="0">
                <a:latin typeface="+mn-ea"/>
                <a:cs typeface="+mn-ea"/>
                <a:sym typeface="+mn-ea"/>
              </a:rPr>
              <a:t>a</a:t>
            </a:r>
            <a:r>
              <a:rPr altLang="zh-CN" sz="240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从学生表统计学生人数</a:t>
            </a:r>
            <a:r>
              <a:rPr altLang="zh-CN" sz="2400" dirty="0" smtClean="0">
                <a:latin typeface="+mn-ea"/>
                <a:cs typeface="+mn-ea"/>
                <a:sym typeface="+mn-ea"/>
              </a:rPr>
              <a:t>：</a:t>
            </a:r>
            <a:endParaRPr altLang="zh-CN" sz="24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 dirty="0">
                <a:latin typeface="+mn-ea"/>
                <a:cs typeface="+mn-ea"/>
                <a:sym typeface="+mn-ea"/>
              </a:rPr>
              <a:t>select </a:t>
            </a:r>
            <a:r>
              <a:rPr altLang="zh-CN" sz="24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Count(*)</a:t>
            </a:r>
            <a:r>
              <a:rPr altLang="zh-CN" sz="2400" dirty="0">
                <a:latin typeface="+mn-ea"/>
                <a:cs typeface="+mn-ea"/>
                <a:sym typeface="+mn-ea"/>
              </a:rPr>
              <a:t> as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学生人数</a:t>
            </a:r>
            <a:r>
              <a:rPr altLang="zh-CN" sz="2400" dirty="0" smtClean="0">
                <a:latin typeface="+mn-ea"/>
                <a:cs typeface="+mn-ea"/>
                <a:sym typeface="+mn-ea"/>
              </a:rPr>
              <a:t> </a:t>
            </a:r>
            <a:r>
              <a:rPr altLang="zh-CN" sz="24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400" smtClean="0">
                <a:latin typeface="+mn-ea"/>
                <a:cs typeface="+mn-ea"/>
                <a:sym typeface="+mn-ea"/>
              </a:rPr>
              <a:t>学生表</a:t>
            </a:r>
            <a:r>
              <a:rPr altLang="zh-CN" sz="2400" smtClean="0">
                <a:latin typeface="+mn-ea"/>
                <a:cs typeface="+mn-ea"/>
                <a:sym typeface="+mn-ea"/>
              </a:rPr>
              <a:t>;</a:t>
            </a:r>
            <a:endParaRPr altLang="zh-CN" sz="2400" dirty="0" smtClean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latin typeface="+mn-ea"/>
                <a:cs typeface="+mn-ea"/>
                <a:sym typeface="+mn-ea"/>
              </a:rPr>
              <a:t>b.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从学生表中统计汉族的学生数: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latin typeface="+mn-ea"/>
                <a:cs typeface="+mn-ea"/>
                <a:sym typeface="+mn-ea"/>
              </a:rPr>
              <a:t>select Count(*) as 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汉族学生人数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学生表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民族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='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汉族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';</a:t>
            </a:r>
          </a:p>
          <a:p>
            <a:pPr algn="just">
              <a:lnSpc>
                <a:spcPct val="13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c.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从学生表统计有多少个民族</a:t>
            </a:r>
            <a:endParaRPr lang="en-US" altLang="zh-CN" sz="2400" dirty="0" smtClean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latin typeface="+mn-ea"/>
                <a:cs typeface="+mn-ea"/>
                <a:sym typeface="+mn-ea"/>
              </a:rPr>
              <a:t>select Count(distinct(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民族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)) as 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民族个数 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学生表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;</a:t>
            </a:r>
            <a:r>
              <a:rPr altLang="zh-CN" sz="2400" dirty="0" smtClean="0">
                <a:latin typeface="+mn-ea"/>
                <a:cs typeface="+mn-ea"/>
                <a:sym typeface="+mn-ea"/>
              </a:rPr>
              <a:t> </a:t>
            </a:r>
            <a:endParaRPr altLang="zh-CN" sz="24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使用聚合函数进行查询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720090" y="1727835"/>
            <a:ext cx="9554845" cy="1513491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从成绩表中查询成绩的最高分、最低分和平均分: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Max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(成绩)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最高分,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Min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(成绩)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最低分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Avg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(成绩)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平均分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成绩表;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740" y="3599815"/>
            <a:ext cx="944753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e.</a:t>
            </a:r>
            <a:r>
              <a:rPr sz="24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成绩表</a:t>
            </a:r>
            <a:r>
              <a:rPr sz="24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数据表中查询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学号为“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2022346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”的成绩之和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Sum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总成绩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成绩表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学号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=‘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2022346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’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对查询结果进行排序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725665" y="1185835"/>
            <a:ext cx="9665970" cy="3514039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使用</a:t>
            </a:r>
            <a:r>
              <a:rPr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order by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语句对查询结果进行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排序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：</a:t>
            </a:r>
          </a:p>
          <a:p>
            <a:pPr algn="just" eaLnBrk="1" hangingPunct="1">
              <a:lnSpc>
                <a:spcPct val="130000"/>
              </a:lnSpc>
            </a:pP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语法：select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from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数据表名称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where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条件表达式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order by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字段名称1 ,字段名称2 ,… ,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字段名称n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4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Asc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| </a:t>
            </a:r>
            <a:r>
              <a:rPr sz="24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</a:t>
            </a:r>
            <a:endParaRPr sz="24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 err="1" smtClean="0">
                <a:latin typeface="+mn-ea"/>
                <a:sym typeface="+mn-ea"/>
              </a:rPr>
              <a:t>注意</a:t>
            </a:r>
            <a:r>
              <a:rPr lang="en-US" altLang="zh-CN" sz="2400" dirty="0" err="1">
                <a:latin typeface="+mn-ea"/>
                <a:sym typeface="+mn-ea"/>
              </a:rPr>
              <a:t>：使用Order</a:t>
            </a:r>
            <a:r>
              <a:rPr lang="en-US" altLang="zh-CN" sz="2400" dirty="0">
                <a:latin typeface="+mn-ea"/>
                <a:sym typeface="+mn-ea"/>
              </a:rPr>
              <a:t> By子句可以对查询结果集的相应列进行排序,可以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sym typeface="+mn-ea"/>
              </a:rPr>
              <a:t>同时对多个列进行排序</a:t>
            </a:r>
            <a:r>
              <a:rPr lang="en-US" altLang="zh-CN" sz="2400" dirty="0">
                <a:latin typeface="+mn-ea"/>
                <a:sym typeface="+mn-ea"/>
              </a:rPr>
              <a:t>,多列进行排序时，会先按第1列进行排序，然后使用第2列对前面排序结果中相同的值再进行排序。</a:t>
            </a:r>
          </a:p>
          <a:p>
            <a:pPr algn="just" eaLnBrk="1" hangingPunct="1">
              <a:lnSpc>
                <a:spcPct val="130000"/>
              </a:lnSpc>
            </a:pPr>
            <a:endParaRPr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4322" y="4425072"/>
            <a:ext cx="944753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 dirty="0">
                <a:latin typeface="+mn-ea"/>
                <a:cs typeface="+mn-ea"/>
                <a:sym typeface="+mn-ea"/>
              </a:rPr>
              <a:t>例子：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检索成绩表中成绩及格的信息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按升序排序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7188" y="5174622"/>
            <a:ext cx="9447530" cy="53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* from 成绩表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where 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成绩&gt;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=60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26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order by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成绩 </a:t>
            </a:r>
            <a:r>
              <a:rPr lang="zh-CN" altLang="en-US" sz="2600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asc</a:t>
            </a:r>
            <a:r>
              <a:rPr lang="en-US" altLang="zh-CN" sz="2600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;</a:t>
            </a:r>
            <a:endParaRPr lang="zh-CN" altLang="en-US" sz="2600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分组进行数据查询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74345" y="1096645"/>
            <a:ext cx="10094595" cy="52171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45" cy="1948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76275" y="1405890"/>
            <a:ext cx="9665970" cy="159131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使用</a:t>
            </a:r>
            <a:r>
              <a:rPr altLang="zh-CN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group by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语句对查询结果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分组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进行数据查询：</a:t>
            </a: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语法：select 字段	名称 from 数据表名称 where 条件表达式 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group by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字段名称 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having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条件表达式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分组后条件过滤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zh-CN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59186" y="3469072"/>
            <a:ext cx="7967039" cy="1711325"/>
          </a:xfrm>
          <a:prstGeom prst="round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dirty="0" err="1">
                <a:latin typeface="+mn-ea"/>
                <a:sym typeface="+mn-ea"/>
              </a:rPr>
              <a:t>注意</a:t>
            </a:r>
            <a:r>
              <a:rPr lang="zh-CN" altLang="en-US" sz="2400" dirty="0">
                <a:latin typeface="+mn-ea"/>
                <a:sym typeface="+mn-ea"/>
              </a:rPr>
              <a:t>：</a:t>
            </a:r>
            <a:r>
              <a:rPr lang="en-US" altLang="zh-CN" sz="2400" dirty="0" err="1">
                <a:latin typeface="+mn-ea"/>
                <a:sym typeface="+mn-ea"/>
              </a:rPr>
              <a:t>having过滤条件,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  <a:sym typeface="+mn-ea"/>
              </a:rPr>
              <a:t>where是查询前</a:t>
            </a:r>
            <a:r>
              <a:rPr lang="en-US" altLang="zh-CN" sz="2400" dirty="0" err="1">
                <a:latin typeface="+mn-ea"/>
                <a:sym typeface="+mn-ea"/>
              </a:rPr>
              <a:t>过滤</a:t>
            </a:r>
            <a:r>
              <a:rPr lang="en-US" altLang="zh-CN" sz="2400" dirty="0">
                <a:latin typeface="+mn-ea"/>
                <a:sym typeface="+mn-ea"/>
              </a:rPr>
              <a:t>---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  <a:sym typeface="+mn-ea"/>
              </a:rPr>
              <a:t>having是查询后</a:t>
            </a:r>
            <a:r>
              <a:rPr lang="en-US" altLang="zh-CN" sz="2400" dirty="0" err="1">
                <a:latin typeface="+mn-ea"/>
                <a:sym typeface="+mn-ea"/>
              </a:rPr>
              <a:t>,此题显然是查询后，所以</a:t>
            </a:r>
            <a:r>
              <a:rPr lang="en-US" altLang="zh-CN" sz="2400" dirty="0">
                <a:latin typeface="+mn-ea"/>
                <a:sym typeface="+mn-ea"/>
              </a:rPr>
              <a:t> group by </a:t>
            </a:r>
            <a:r>
              <a:rPr lang="en-US" altLang="zh-CN" sz="2400" dirty="0" err="1">
                <a:latin typeface="+mn-ea"/>
                <a:sym typeface="+mn-ea"/>
              </a:rPr>
              <a:t>和having</a:t>
            </a:r>
            <a:endParaRPr lang="en-US" altLang="zh-CN" sz="2400" dirty="0"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分组进行数据查询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74345" y="1096645"/>
            <a:ext cx="10094595" cy="52171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45" cy="1948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38588" y="1415663"/>
            <a:ext cx="9447530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 sz="2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sz="22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查询男同学和女同学人数</a:t>
            </a:r>
            <a:endParaRPr lang="en-US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lang="en-US" altLang="zh-CN" sz="2200" dirty="0">
                <a:latin typeface="+mn-ea"/>
                <a:cs typeface="+mn-ea"/>
                <a:sym typeface="+mn-ea"/>
              </a:rPr>
              <a:t>select </a:t>
            </a:r>
            <a:r>
              <a:rPr lang="zh-CN" altLang="en-US" sz="2200" dirty="0">
                <a:latin typeface="+mn-ea"/>
                <a:cs typeface="+mn-ea"/>
                <a:sym typeface="+mn-ea"/>
              </a:rPr>
              <a:t>性别</a:t>
            </a:r>
            <a:r>
              <a:rPr lang="en-US" altLang="zh-CN" sz="2200" dirty="0">
                <a:latin typeface="+mn-ea"/>
                <a:cs typeface="+mn-ea"/>
                <a:sym typeface="+mn-ea"/>
              </a:rPr>
              <a:t>,count(*) from </a:t>
            </a:r>
            <a:r>
              <a:rPr lang="zh-CN" altLang="en-US" sz="2200" dirty="0">
                <a:latin typeface="+mn-ea"/>
                <a:cs typeface="+mn-ea"/>
                <a:sym typeface="+mn-ea"/>
              </a:rPr>
              <a:t>学生表 </a:t>
            </a:r>
            <a:r>
              <a:rPr lang="en-US" altLang="zh-CN" sz="2200" dirty="0">
                <a:latin typeface="+mn-ea"/>
                <a:cs typeface="+mn-ea"/>
                <a:sym typeface="+mn-ea"/>
              </a:rPr>
              <a:t>group by </a:t>
            </a:r>
            <a:r>
              <a:rPr lang="zh-CN" altLang="en-US" sz="2200" dirty="0">
                <a:latin typeface="+mn-ea"/>
                <a:cs typeface="+mn-ea"/>
                <a:sym typeface="+mn-ea"/>
              </a:rPr>
              <a:t>性别</a:t>
            </a:r>
            <a:r>
              <a:rPr lang="en-US" altLang="zh-CN" sz="2200" dirty="0">
                <a:latin typeface="+mn-ea"/>
                <a:cs typeface="+mn-ea"/>
                <a:sym typeface="+mn-ea"/>
              </a:rPr>
              <a:t>;</a:t>
            </a:r>
            <a:endParaRPr lang="zh-CN" altLang="en-US" sz="2200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查询平均成绩大于</a:t>
            </a:r>
            <a:r>
              <a:rPr lang="en-US" altLang="zh-CN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80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的学生学号和平均成绩</a:t>
            </a:r>
            <a:endParaRPr lang="en-US" altLang="zh-CN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select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学号</a:t>
            </a:r>
            <a:r>
              <a:rPr lang="en-US" altLang="zh-CN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avg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</a:t>
            </a:r>
            <a:r>
              <a:rPr lang="en-US" altLang="zh-CN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)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平均成绩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成绩表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group by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学号 </a:t>
            </a: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having 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平均成绩</a:t>
            </a:r>
            <a:r>
              <a:rPr lang="en-US" altLang="zh-CN" sz="22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&gt;80</a:t>
            </a:r>
          </a:p>
          <a:p>
            <a:pPr algn="just">
              <a:lnSpc>
                <a:spcPct val="130000"/>
              </a:lnSpc>
            </a:pP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统计各民族人数，并按从高到低的顺序排列</a:t>
            </a:r>
            <a:endParaRPr lang="en-US" altLang="zh-CN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select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民族</a:t>
            </a:r>
            <a:r>
              <a:rPr lang="en-US" altLang="zh-CN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count(*) as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人数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group by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民族 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order by </a:t>
            </a:r>
            <a:r>
              <a:rPr lang="zh-CN" altLang="en-US" sz="2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人数 </a:t>
            </a:r>
            <a:r>
              <a:rPr lang="en-US" sz="22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</a:t>
            </a: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sz="2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8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181991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本章小结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76580" y="2676525"/>
            <a:ext cx="430847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使用</a:t>
            </a:r>
            <a:r>
              <a:rPr lang="en-US" altLang="zh-CN" sz="2600"/>
              <a:t>like</a:t>
            </a:r>
            <a:r>
              <a:rPr lang="zh-CN" altLang="en-US" sz="2600"/>
              <a:t>关键字创建模糊查询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718550" y="1167130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'XY%'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221730" y="5046345"/>
            <a:ext cx="299021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distinct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02935" y="5631180"/>
            <a:ext cx="201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5256530" y="1367790"/>
            <a:ext cx="246380" cy="310832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76580" y="5040630"/>
            <a:ext cx="430847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查询时去除重复项</a:t>
            </a:r>
          </a:p>
        </p:txBody>
      </p:sp>
      <p:sp>
        <p:nvSpPr>
          <p:cNvPr id="50" name="右箭头 49"/>
          <p:cNvSpPr/>
          <p:nvPr/>
        </p:nvSpPr>
        <p:spPr>
          <a:xfrm>
            <a:off x="5328920" y="5130800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48375" y="1704340"/>
            <a:ext cx="95948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2400">
                <a:latin typeface="+mn-ea"/>
                <a:cs typeface="+mn-ea"/>
                <a:sym typeface="+mn-ea"/>
              </a:rPr>
              <a:t>%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7821930" y="1079500"/>
            <a:ext cx="246380" cy="171450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728710" y="2272030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 '%X'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18550" y="1721485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 'X</a:t>
            </a:r>
            <a:r>
              <a:rPr lang="en-US" sz="2400">
                <a:latin typeface="+mn-ea"/>
                <a:cs typeface="+mn-ea"/>
                <a:sym typeface="+mn-ea"/>
              </a:rPr>
              <a:t>%</a:t>
            </a:r>
            <a:r>
              <a:rPr sz="2400">
                <a:latin typeface="+mn-ea"/>
                <a:cs typeface="+mn-ea"/>
                <a:sym typeface="+mn-ea"/>
              </a:rPr>
              <a:t>'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048375" y="3456305"/>
            <a:ext cx="95948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n-ea"/>
                <a:cs typeface="+mn-ea"/>
                <a:sym typeface="+mn-ea"/>
              </a:rPr>
              <a:t>_</a:t>
            </a:r>
          </a:p>
        </p:txBody>
      </p:sp>
      <p:sp>
        <p:nvSpPr>
          <p:cNvPr id="51" name="左大括号 50"/>
          <p:cNvSpPr/>
          <p:nvPr/>
        </p:nvSpPr>
        <p:spPr>
          <a:xfrm>
            <a:off x="7848600" y="2952115"/>
            <a:ext cx="246380" cy="171450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728710" y="2999740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'</a:t>
            </a:r>
            <a:r>
              <a:rPr lang="en-US" sz="2400">
                <a:latin typeface="+mn-ea"/>
                <a:cs typeface="+mn-ea"/>
                <a:sym typeface="+mn-ea"/>
              </a:rPr>
              <a:t>X_</a:t>
            </a:r>
            <a:r>
              <a:rPr sz="2400">
                <a:latin typeface="+mn-ea"/>
                <a:cs typeface="+mn-ea"/>
                <a:sym typeface="+mn-ea"/>
              </a:rPr>
              <a:t>'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738870" y="4104640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 'X</a:t>
            </a:r>
            <a:r>
              <a:rPr lang="en-US" sz="2400">
                <a:latin typeface="+mn-ea"/>
                <a:cs typeface="+mn-ea"/>
                <a:sym typeface="+mn-ea"/>
              </a:rPr>
              <a:t>_Y</a:t>
            </a:r>
            <a:r>
              <a:rPr sz="2400">
                <a:latin typeface="+mn-ea"/>
                <a:cs typeface="+mn-ea"/>
                <a:sym typeface="+mn-ea"/>
              </a:rPr>
              <a:t>'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728710" y="3554095"/>
            <a:ext cx="138620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400">
                <a:latin typeface="+mn-ea"/>
                <a:cs typeface="+mn-ea"/>
                <a:sym typeface="+mn-ea"/>
              </a:rPr>
              <a:t> '</a:t>
            </a:r>
            <a:r>
              <a:rPr lang="en-US" sz="2400">
                <a:latin typeface="+mn-ea"/>
                <a:cs typeface="+mn-ea"/>
                <a:sym typeface="+mn-ea"/>
              </a:rPr>
              <a:t>_</a:t>
            </a:r>
            <a:r>
              <a:rPr sz="2400">
                <a:latin typeface="+mn-ea"/>
                <a:cs typeface="+mn-ea"/>
                <a:sym typeface="+mn-ea"/>
              </a:rPr>
              <a:t>X'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50" grpId="0" bldLvl="0" animBg="1"/>
      <p:bldP spid="2" grpId="0" bldLvl="0" animBg="1"/>
      <p:bldP spid="3" grpId="0" bldLvl="0" animBg="1"/>
      <p:bldP spid="43" grpId="0" bldLvl="0" animBg="1"/>
      <p:bldP spid="44" grpId="0" bldLvl="0" animBg="1"/>
      <p:bldP spid="45" grpId="0" bldLvl="0" animBg="1"/>
      <p:bldP spid="51" grpId="0" bldLvl="0" animBg="1"/>
      <p:bldP spid="53" grpId="0" bldLvl="0" animBg="1"/>
      <p:bldP spid="54" grpId="0" bldLvl="0" animBg="1"/>
      <p:bldP spid="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查询字段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60045" y="1728470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查询所有字段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260725" y="1301115"/>
            <a:ext cx="72440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使用通配符</a:t>
            </a:r>
            <a:r>
              <a:rPr lang="en-US" altLang="zh-CN" sz="2400">
                <a:latin typeface="+mn-ea"/>
                <a:cs typeface="+mn-ea"/>
                <a:sym typeface="+mn-ea"/>
              </a:rPr>
              <a:t>*</a:t>
            </a:r>
            <a:r>
              <a:rPr lang="zh-CN" altLang="en-US" sz="2400">
                <a:latin typeface="+mn-ea"/>
                <a:cs typeface="+mn-ea"/>
                <a:sym typeface="+mn-ea"/>
              </a:rPr>
              <a:t>查询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264535" y="3709035"/>
            <a:ext cx="723709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查询指定的部分字段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31660" y="4421505"/>
            <a:ext cx="487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2736215" y="1127125"/>
            <a:ext cx="253365" cy="15570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60045" y="4073525"/>
            <a:ext cx="21863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查询部分字段</a:t>
            </a:r>
          </a:p>
        </p:txBody>
      </p:sp>
      <p:sp>
        <p:nvSpPr>
          <p:cNvPr id="50" name="左大括号 49"/>
          <p:cNvSpPr/>
          <p:nvPr/>
        </p:nvSpPr>
        <p:spPr>
          <a:xfrm>
            <a:off x="2736215" y="3528695"/>
            <a:ext cx="260985" cy="1674495"/>
          </a:xfrm>
          <a:prstGeom prst="leftBrace">
            <a:avLst/>
          </a:prstGeom>
          <a:noFill/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63900" y="2124710"/>
            <a:ext cx="72440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查询指定顺序的全部字段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264535" y="4424680"/>
            <a:ext cx="723709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查询计算后的字段并指定别名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63900" y="1301115"/>
            <a:ext cx="724408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select * from 表名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240405" y="2069465"/>
            <a:ext cx="7267575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字段名称1,字段名称2,...,字段名称n  from 数据表名称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240405" y="4421505"/>
            <a:ext cx="7237095" cy="98450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字段名称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计算表达式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as  </a:t>
            </a:r>
            <a:r>
              <a:rPr sz="24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别名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from  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lang="zh-CN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50" grpId="0" bldLvl="0" animBg="1"/>
      <p:bldP spid="2" grpId="0" bldLvl="0" animBg="1"/>
      <p:bldP spid="43" grpId="0" bldLvl="0" animBg="1"/>
      <p:bldP spid="44" grpId="0" bldLvl="0" animBg="1"/>
      <p:bldP spid="45" grpId="0" bldLvl="0" animBg="1"/>
      <p:bldP spid="5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本章小结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44145" y="1529080"/>
            <a:ext cx="45205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使用</a:t>
            </a:r>
            <a:r>
              <a:rPr lang="en-US" altLang="zh-CN" sz="2600"/>
              <a:t>limit</a:t>
            </a:r>
            <a:r>
              <a:rPr lang="zh-CN" altLang="en-US" sz="2600"/>
              <a:t>关键字限定查询数量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134610" y="1270000"/>
            <a:ext cx="533082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不指定初始位置</a:t>
            </a:r>
            <a:r>
              <a:rPr lang="en-US" altLang="zh-CN" sz="2400">
                <a:latin typeface="+mn-ea"/>
                <a:cs typeface="+mn-ea"/>
                <a:sym typeface="+mn-ea"/>
              </a:rPr>
              <a:t>:limit </a:t>
            </a:r>
            <a:r>
              <a:rPr lang="zh-CN" altLang="en-US" sz="2400">
                <a:latin typeface="+mn-ea"/>
                <a:cs typeface="+mn-ea"/>
                <a:sym typeface="+mn-ea"/>
              </a:rPr>
              <a:t>记录数量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113020" y="3052445"/>
            <a:ext cx="54343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Count(*)/Count(</a:t>
            </a:r>
            <a:r>
              <a:rPr lang="zh-CN" altLang="en-US" sz="2400">
                <a:latin typeface="+mn-ea"/>
              </a:rPr>
              <a:t>字段名称</a:t>
            </a:r>
            <a:r>
              <a:rPr lang="en-US" sz="2400">
                <a:latin typeface="+mn-ea"/>
              </a:rPr>
              <a:t>)</a:t>
            </a:r>
            <a:endParaRPr lang="zh-CN" altLang="en-US"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99150" y="4349115"/>
            <a:ext cx="231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4824730" y="1097280"/>
            <a:ext cx="189865" cy="14681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88290" y="4348480"/>
            <a:ext cx="381444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使用聚合函数进行查询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34610" y="1972310"/>
            <a:ext cx="54406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指定初始位置：</a:t>
            </a:r>
            <a:r>
              <a:rPr lang="en-US" altLang="zh-CN" sz="2400">
                <a:latin typeface="+mn-ea"/>
                <a:cs typeface="+mn-ea"/>
                <a:sym typeface="+mn-ea"/>
              </a:rPr>
              <a:t>(</a:t>
            </a:r>
            <a:r>
              <a:rPr lang="zh-CN" altLang="en-US" sz="2400">
                <a:latin typeface="+mn-ea"/>
                <a:cs typeface="+mn-ea"/>
                <a:sym typeface="+mn-ea"/>
              </a:rPr>
              <a:t>初始位置</a:t>
            </a:r>
            <a:r>
              <a:rPr lang="en-US" altLang="zh-CN" sz="2400">
                <a:latin typeface="+mn-ea"/>
                <a:cs typeface="+mn-ea"/>
                <a:sym typeface="+mn-ea"/>
              </a:rPr>
              <a:t>,</a:t>
            </a:r>
            <a:r>
              <a:rPr lang="zh-CN" altLang="en-US" sz="2400">
                <a:latin typeface="+mn-ea"/>
                <a:cs typeface="+mn-ea"/>
                <a:sym typeface="+mn-ea"/>
              </a:rPr>
              <a:t>记录数量</a:t>
            </a:r>
            <a:r>
              <a:rPr lang="en-US" altLang="zh-CN" sz="2400">
                <a:latin typeface="+mn-ea"/>
                <a:cs typeface="+mn-ea"/>
                <a:sym typeface="+mn-ea"/>
              </a:rPr>
              <a:t>)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4502150" y="2980690"/>
            <a:ext cx="162560" cy="322643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119370" y="3679190"/>
            <a:ext cx="54343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Max(</a:t>
            </a:r>
            <a:r>
              <a:rPr lang="zh-CN" altLang="en-US" sz="2400">
                <a:latin typeface="+mn-ea"/>
              </a:rPr>
              <a:t>字段名称</a:t>
            </a:r>
            <a:r>
              <a:rPr lang="en-US" sz="2400">
                <a:latin typeface="+mn-ea"/>
              </a:rPr>
              <a:t>)</a:t>
            </a:r>
            <a:endParaRPr lang="zh-CN" altLang="en-US" sz="2400"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119370" y="4276725"/>
            <a:ext cx="54343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Min(</a:t>
            </a:r>
            <a:r>
              <a:rPr lang="zh-CN" altLang="en-US" sz="2400">
                <a:latin typeface="+mn-ea"/>
              </a:rPr>
              <a:t>字段名称</a:t>
            </a:r>
            <a:r>
              <a:rPr lang="en-US" sz="2400">
                <a:latin typeface="+mn-ea"/>
              </a:rPr>
              <a:t>)</a:t>
            </a:r>
            <a:endParaRPr lang="zh-CN" altLang="en-US" sz="2400"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113020" y="4852670"/>
            <a:ext cx="54343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Sum(</a:t>
            </a:r>
            <a:r>
              <a:rPr lang="zh-CN" altLang="en-US" sz="2400">
                <a:latin typeface="+mn-ea"/>
              </a:rPr>
              <a:t>字段名称</a:t>
            </a:r>
            <a:r>
              <a:rPr lang="en-US" sz="2400">
                <a:latin typeface="+mn-ea"/>
              </a:rPr>
              <a:t>)</a:t>
            </a:r>
            <a:endParaRPr lang="zh-CN" altLang="en-US" sz="240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113020" y="5428615"/>
            <a:ext cx="54343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400">
                <a:latin typeface="+mn-ea"/>
              </a:rPr>
              <a:t>Avg(</a:t>
            </a:r>
            <a:r>
              <a:rPr lang="zh-CN" altLang="en-US" sz="2400">
                <a:latin typeface="+mn-ea"/>
              </a:rPr>
              <a:t>字段名称</a:t>
            </a:r>
            <a:r>
              <a:rPr lang="en-US" sz="2400">
                <a:latin typeface="+mn-ea"/>
              </a:rPr>
              <a:t>)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9" grpId="0" bldLvl="0" animBg="1"/>
      <p:bldP spid="58" grpId="0" bldLvl="0" animBg="1"/>
      <p:bldP spid="46" grpId="0" bldLvl="0" animBg="1"/>
      <p:bldP spid="2" grpId="0" bldLvl="0" animBg="1"/>
      <p:bldP spid="3" grpId="0" bldLvl="0" animBg="1"/>
      <p:bldP spid="43" grpId="0" bldLvl="0" animBg="1"/>
      <p:bldP spid="44" grpId="0" bldLvl="0" animBg="1"/>
      <p:bldP spid="45" grpId="0" bldLvl="0" animBg="1"/>
      <p:bldP spid="5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本章小结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60045" y="1781810"/>
            <a:ext cx="318960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对查询结果进行</a:t>
            </a:r>
            <a:r>
              <a:rPr lang="zh-CN" altLang="en-US" sz="2600">
                <a:solidFill>
                  <a:srgbClr val="FF0000"/>
                </a:solidFill>
              </a:rPr>
              <a:t>排序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400675" y="1812925"/>
            <a:ext cx="391985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order by </a:t>
            </a:r>
            <a:r>
              <a:rPr lang="zh-CN" altLang="en-US" sz="2400">
                <a:latin typeface="+mn-ea"/>
                <a:cs typeface="+mn-ea"/>
                <a:sym typeface="+mn-ea"/>
              </a:rPr>
              <a:t>语句</a:t>
            </a:r>
            <a:r>
              <a:rPr lang="en-US" altLang="zh-CN" sz="2400">
                <a:latin typeface="+mn-ea"/>
                <a:cs typeface="+mn-ea"/>
                <a:sym typeface="+mn-ea"/>
              </a:rPr>
              <a:t> 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31660" y="4678680"/>
            <a:ext cx="487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60045" y="4058285"/>
            <a:ext cx="319024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对查询结果进行</a:t>
            </a:r>
            <a:r>
              <a:rPr lang="zh-CN" sz="2600">
                <a:solidFill>
                  <a:srgbClr val="FF0000"/>
                </a:solidFill>
              </a:rPr>
              <a:t>分组</a:t>
            </a:r>
          </a:p>
        </p:txBody>
      </p:sp>
      <p:sp>
        <p:nvSpPr>
          <p:cNvPr id="3" name="右箭头 2"/>
          <p:cNvSpPr/>
          <p:nvPr/>
        </p:nvSpPr>
        <p:spPr>
          <a:xfrm>
            <a:off x="4177030" y="1871980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403215" y="4089400"/>
            <a:ext cx="400748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group by </a:t>
            </a:r>
            <a:r>
              <a:rPr lang="zh-CN" altLang="en-US" sz="2400">
                <a:latin typeface="+mn-ea"/>
                <a:cs typeface="+mn-ea"/>
                <a:sym typeface="+mn-ea"/>
              </a:rPr>
              <a:t>语句</a:t>
            </a:r>
            <a:r>
              <a:rPr lang="en-US" altLang="zh-CN" sz="2400">
                <a:latin typeface="+mn-ea"/>
                <a:cs typeface="+mn-ea"/>
                <a:sym typeface="+mn-ea"/>
              </a:rPr>
              <a:t>+having 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4177030" y="4132580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46" grpId="0" bldLvl="0" animBg="1"/>
      <p:bldP spid="3" grpId="0" bldLvl="0" animBg="1"/>
      <p:bldP spid="51" grpId="0" bldLvl="0" animBg="1"/>
      <p:bldP spid="5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10600030101010101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753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条件查询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727835" y="1295871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 dirty="0">
                <a:latin typeface="+mn-ea"/>
                <a:cs typeface="+mn-ea"/>
                <a:sym typeface="+mn-ea"/>
              </a:rPr>
              <a:t>在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where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子句中属于比较查询条件筛选记录</a:t>
            </a:r>
            <a:r>
              <a:rPr sz="2400" dirty="0">
                <a:latin typeface="+mn-ea"/>
                <a:cs typeface="+mn-ea"/>
                <a:sym typeface="+mn-ea"/>
              </a:rPr>
              <a:t>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717040" y="2824521"/>
            <a:ext cx="766000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sz="2400">
                <a:latin typeface="+mn-ea"/>
              </a:rPr>
              <a:t>使用</a:t>
            </a:r>
            <a:r>
              <a:rPr lang="en-US" altLang="zh-CN" sz="2400">
                <a:latin typeface="+mn-ea"/>
              </a:rPr>
              <a:t>in </a:t>
            </a:r>
            <a:r>
              <a:rPr lang="zh-CN" altLang="en-US" sz="2400">
                <a:latin typeface="+mn-ea"/>
              </a:rPr>
              <a:t>关键字创建查询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27905" y="496887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1151890" y="1332865"/>
            <a:ext cx="175895" cy="431419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27835" y="2060196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between  and </a:t>
            </a:r>
            <a:r>
              <a:rPr lang="zh-CN" altLang="en-US" sz="2400">
                <a:latin typeface="+mn-ea"/>
                <a:cs typeface="+mn-ea"/>
                <a:sym typeface="+mn-ea"/>
              </a:rPr>
              <a:t>创建范围查询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17830" y="2098675"/>
            <a:ext cx="613410" cy="258064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>
                <a:ln>
                  <a:noFill/>
                </a:ln>
                <a:latin typeface="+mj-ea"/>
                <a:ea typeface="+mj-ea"/>
              </a:rPr>
              <a:t>条件查询</a:t>
            </a:r>
          </a:p>
          <a:p>
            <a:pPr algn="ctr"/>
            <a:endParaRPr lang="zh-CN" altLang="en-US" sz="280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27835" y="3699336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and </a:t>
            </a:r>
            <a:r>
              <a:rPr lang="zh-CN" altLang="en-US" sz="2400">
                <a:latin typeface="+mn-ea"/>
                <a:cs typeface="+mn-ea"/>
                <a:sym typeface="+mn-ea"/>
              </a:rPr>
              <a:t>关键字创建多条件查询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727835" y="4463661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>
                <a:latin typeface="+mn-ea"/>
                <a:cs typeface="+mn-ea"/>
                <a:sym typeface="+mn-ea"/>
              </a:rPr>
              <a:t>or  </a:t>
            </a:r>
            <a:r>
              <a:rPr lang="zh-CN" altLang="en-US" sz="2400">
                <a:latin typeface="+mn-ea"/>
                <a:cs typeface="+mn-ea"/>
                <a:sym typeface="+mn-ea"/>
              </a:rPr>
              <a:t>关键字创建多条件查询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717040" y="5227984"/>
            <a:ext cx="7649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400" dirty="0" smtClean="0">
                <a:latin typeface="+mn-ea"/>
                <a:cs typeface="+mn-ea"/>
                <a:sym typeface="+mn-ea"/>
              </a:rPr>
              <a:t>使用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[NOT]IS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关键字查询空值</a:t>
            </a:r>
            <a:endParaRPr lang="zh-CN" altLang="en-US" sz="2400" dirty="0">
              <a:latin typeface="+mn-ea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5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8" grpId="0" bldLvl="0" animBg="1"/>
      <p:bldP spid="49" grpId="0" bldLvl="0" animBg="1"/>
      <p:bldP spid="58" grpId="0" bldLvl="0" animBg="1"/>
      <p:bldP spid="2" grpId="0" bldLvl="0" animBg="1"/>
      <p:bldP spid="45" grpId="0" animBg="1"/>
      <p:bldP spid="51" grpId="0" bldLvl="0" animBg="1"/>
      <p:bldP spid="54" grpId="0" bldLvl="0" animBg="1"/>
      <p:bldP spid="5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第四章第二节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862539"/>
            <a:ext cx="4213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创建单表基本查询</a:t>
            </a: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3384866"/>
            <a:ext cx="3808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912343" y="2879888"/>
            <a:ext cx="3230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建单表基本查询</a:t>
            </a:r>
            <a:endParaRPr lang="zh-CN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模糊查询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76275" y="1405890"/>
            <a:ext cx="9665970" cy="3834127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  <a:cs typeface="+mn-ea"/>
                <a:sym typeface="+mn-ea"/>
              </a:rPr>
              <a:t>（</a:t>
            </a:r>
            <a:r>
              <a:rPr altLang="zh-CN" sz="2800" b="1" dirty="0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使用</a:t>
            </a:r>
            <a:r>
              <a:rPr altLang="zh-CN" sz="28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like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关键字创建模糊查询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：</a:t>
            </a:r>
          </a:p>
          <a:p>
            <a:pPr algn="just" eaLnBrk="1" hangingPunct="1">
              <a:lnSpc>
                <a:spcPct val="130000"/>
              </a:lnSpc>
            </a:pP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600" dirty="0">
                <a:latin typeface="+mn-ea"/>
                <a:cs typeface="+mn-ea"/>
                <a:sym typeface="+mn-ea"/>
              </a:rPr>
              <a:t>语法：select 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字段列表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from 数据表名称 where 条件表达式 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[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Not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]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 </a:t>
            </a:r>
            <a:r>
              <a:rPr lang="zh-CN" altLang="en-US" sz="2600" dirty="0">
                <a:latin typeface="+mn-ea"/>
                <a:cs typeface="+mn-ea"/>
                <a:sym typeface="+mn-ea"/>
              </a:rPr>
              <a:t>Like/Like  '带通配符的字符串'; </a:t>
            </a:r>
            <a:endParaRPr lang="en-US" altLang="zh-CN" sz="2600" dirty="0" smtClean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600" dirty="0" smtClean="0">
                <a:latin typeface="+mn-ea"/>
                <a:cs typeface="+mn-ea"/>
                <a:sym typeface="+mn-ea"/>
              </a:rPr>
              <a:t>MySQL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中常用的通配符有以下两种：</a:t>
            </a:r>
            <a:endParaRPr lang="en-US" altLang="zh-CN" sz="2600" dirty="0" smtClean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600" dirty="0">
                <a:latin typeface="+mn-ea"/>
                <a:cs typeface="+mn-ea"/>
                <a:sym typeface="+mn-ea"/>
              </a:rPr>
              <a:t>	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%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，匹配零个或多个任意字符构成的字符串；</a:t>
            </a:r>
            <a:endParaRPr lang="en-US" altLang="zh-CN" sz="2600" dirty="0" smtClean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600" dirty="0">
                <a:latin typeface="+mn-ea"/>
                <a:cs typeface="+mn-ea"/>
                <a:sym typeface="+mn-ea"/>
              </a:rPr>
              <a:t>	</a:t>
            </a:r>
            <a:r>
              <a:rPr lang="en-US" altLang="zh-CN" sz="2600" dirty="0" smtClean="0">
                <a:latin typeface="+mn-ea"/>
                <a:cs typeface="+mn-ea"/>
                <a:sym typeface="+mn-ea"/>
              </a:rPr>
              <a:t>_</a:t>
            </a:r>
            <a:r>
              <a:rPr lang="zh-CN" altLang="en-US" sz="2600" dirty="0" smtClean="0">
                <a:latin typeface="+mn-ea"/>
                <a:cs typeface="+mn-ea"/>
                <a:sym typeface="+mn-ea"/>
              </a:rPr>
              <a:t>（下划线），匹配任意的单个字符。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模糊查询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60680" y="1099185"/>
            <a:ext cx="1007808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617" cy="194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3720" y="1417955"/>
            <a:ext cx="95885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、长度为任意字符: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  <a:sym typeface="+mn-ea"/>
              </a:rPr>
              <a:t>	</a:t>
            </a:r>
            <a:r>
              <a:rPr lang="zh-CN" altLang="en-US" sz="20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通配符</a:t>
            </a:r>
            <a:r>
              <a:rPr lang="en-US" altLang="zh-CN" sz="20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%</a:t>
            </a:r>
            <a:endParaRPr lang="zh-CN" altLang="en-US" sz="20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  <a:sym typeface="+mn-ea"/>
              </a:rPr>
              <a:t>    匹配以</a:t>
            </a:r>
            <a:r>
              <a:rPr lang="en-US" altLang="zh-CN" sz="2000">
                <a:latin typeface="+mn-ea"/>
                <a:cs typeface="+mn-ea"/>
                <a:sym typeface="+mn-ea"/>
              </a:rPr>
              <a:t>X</a:t>
            </a:r>
            <a:r>
              <a:rPr lang="zh-CN" altLang="en-US" sz="2000">
                <a:latin typeface="+mn-ea"/>
                <a:cs typeface="+mn-ea"/>
                <a:sym typeface="+mn-ea"/>
              </a:rPr>
              <a:t>开始的任意字符串：'X%'      	  </a:t>
            </a:r>
            <a:r>
              <a:rPr lang="en-US" altLang="zh-CN" sz="2000">
                <a:latin typeface="+mn-ea"/>
                <a:cs typeface="+mn-ea"/>
                <a:sym typeface="+mn-ea"/>
              </a:rPr>
              <a:t>	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latin typeface="+mn-ea"/>
                <a:cs typeface="+mn-ea"/>
                <a:sym typeface="+mn-ea"/>
              </a:rPr>
              <a:t>    匹配以</a:t>
            </a:r>
            <a:r>
              <a:rPr lang="en-US" altLang="zh-CN" sz="2000">
                <a:latin typeface="+mn-ea"/>
                <a:cs typeface="+mn-ea"/>
                <a:sym typeface="+mn-ea"/>
              </a:rPr>
              <a:t>X</a:t>
            </a:r>
            <a:r>
              <a:rPr lang="zh-CN" altLang="en-US" sz="2000">
                <a:latin typeface="+mn-ea"/>
                <a:cs typeface="+mn-ea"/>
                <a:sym typeface="+mn-ea"/>
              </a:rPr>
              <a:t>结束的任意字符串：'%X'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zh-CN" sz="2000">
                <a:latin typeface="+mn-ea"/>
                <a:cs typeface="+mn-ea"/>
                <a:sym typeface="+mn-ea"/>
              </a:rPr>
              <a:t>    </a:t>
            </a:r>
            <a:r>
              <a:rPr lang="zh-CN" altLang="en-US" sz="2000">
                <a:latin typeface="+mn-ea"/>
                <a:cs typeface="+mn-ea"/>
                <a:sym typeface="+mn-ea"/>
              </a:rPr>
              <a:t>匹配以</a:t>
            </a:r>
            <a:r>
              <a:rPr lang="en-US" altLang="zh-CN" sz="2000">
                <a:latin typeface="+mn-ea"/>
                <a:cs typeface="+mn-ea"/>
                <a:sym typeface="+mn-ea"/>
              </a:rPr>
              <a:t>XY</a:t>
            </a:r>
            <a:r>
              <a:rPr lang="zh-CN" altLang="en-US" sz="2000">
                <a:latin typeface="+mn-ea"/>
                <a:cs typeface="+mn-ea"/>
                <a:sym typeface="+mn-ea"/>
              </a:rPr>
              <a:t>开始的任意字符串	</a:t>
            </a:r>
            <a:r>
              <a:rPr lang="en-US" altLang="zh-CN" sz="2000">
                <a:latin typeface="+mn-ea"/>
                <a:cs typeface="+mn-ea"/>
                <a:sym typeface="+mn-ea"/>
              </a:rPr>
              <a:t>:’XY%’</a:t>
            </a:r>
            <a:r>
              <a:rPr lang="zh-CN" altLang="en-US" sz="2000">
                <a:latin typeface="+mn-ea"/>
                <a:cs typeface="+mn-ea"/>
                <a:sym typeface="+mn-ea"/>
              </a:rPr>
              <a:t>		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975" y="3600450"/>
            <a:ext cx="948626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2000" b="1" dirty="0">
                <a:latin typeface="+mn-ea"/>
                <a:cs typeface="+mn-ea"/>
                <a:sym typeface="+mn-ea"/>
              </a:rPr>
              <a:t>、长度有</a:t>
            </a:r>
            <a:r>
              <a:rPr lang="zh-CN" altLang="en-US" sz="2000" b="1" dirty="0" smtClean="0">
                <a:latin typeface="+mn-ea"/>
                <a:cs typeface="+mn-ea"/>
                <a:sym typeface="+mn-ea"/>
              </a:rPr>
              <a:t>限制:  </a:t>
            </a:r>
            <a:endParaRPr lang="zh-CN" altLang="en-US" sz="2000" b="1" dirty="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 dirty="0">
                <a:latin typeface="+mn-ea"/>
                <a:cs typeface="+mn-ea"/>
                <a:sym typeface="+mn-ea"/>
              </a:rPr>
              <a:t> 通配符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000" dirty="0">
                <a:latin typeface="+mn-ea"/>
                <a:cs typeface="+mn-ea"/>
                <a:sym typeface="+mn-ea"/>
              </a:rPr>
              <a:t>下划线   _				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一个下划线代表一个字符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'_X'：匹配以X结束的两个字符的字符串。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'X_Y'：匹配以字母X开头，字母Y结尾的3个字符组成字符串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 dirty="0">
                <a:latin typeface="+mn-ea"/>
                <a:cs typeface="+mn-ea"/>
                <a:sym typeface="+mn-ea"/>
              </a:rPr>
              <a:t> 如：王姓，三个汉字   like  '王 _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2000" dirty="0">
                <a:latin typeface="+mn-ea"/>
                <a:cs typeface="+mn-ea"/>
                <a:sym typeface="+mn-ea"/>
              </a:rPr>
              <a:t>_'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dirty="0">
                <a:latin typeface="+mn-ea"/>
                <a:cs typeface="+mn-ea"/>
                <a:sym typeface="+mn-ea"/>
              </a:rPr>
              <a:t>    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模糊查询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18974" y="991152"/>
            <a:ext cx="10043929" cy="5313812"/>
            <a:chOff x="1565" y="1741"/>
            <a:chExt cx="14758" cy="2016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48" cy="1837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65" y="1741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820420" y="1449070"/>
            <a:ext cx="9413240" cy="399417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sz="24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学生表中查找姓“陈”的学生信息</a:t>
            </a:r>
            <a:r>
              <a:rPr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select * from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姓名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like '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陈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'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 ;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altLang="zh-CN" sz="2400" dirty="0" smtClean="0">
                <a:latin typeface="+mn-ea"/>
                <a:cs typeface="+mn-ea"/>
                <a:sym typeface="+mn-ea"/>
              </a:rPr>
              <a:t>b.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从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学生表中查找姓“王”且姓名为三个字的学生信息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:</a:t>
            </a:r>
            <a:endParaRPr lang="en-US" altLang="zh-CN" sz="2400" dirty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	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姓名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like '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王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__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'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 ;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c.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从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学生表中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查找姓名第二个字为“梦”的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学生信息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:</a:t>
            </a:r>
            <a:endParaRPr lang="en-US" altLang="zh-CN" sz="2400" dirty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select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 from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姓名 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like '_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梦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'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;</a:t>
            </a:r>
            <a:endParaRPr lang="en-US" altLang="zh-CN" sz="24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d.</a:t>
            </a:r>
            <a:r>
              <a:rPr lang="zh-CN" altLang="en-US" sz="2400" dirty="0">
                <a:latin typeface="+mn-ea"/>
                <a:cs typeface="+mn-ea"/>
                <a:sym typeface="+mn-ea"/>
              </a:rPr>
              <a:t>从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</a:t>
            </a:r>
            <a:r>
              <a:rPr lang="zh-CN" altLang="en-US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中不是“陈”姓的学生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信息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:</a:t>
            </a:r>
            <a:endParaRPr lang="en-US" altLang="zh-CN" sz="2400" dirty="0" smtClean="0">
              <a:latin typeface="+mn-ea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latin typeface="+mn-ea"/>
                <a:ea typeface="宋体" panose="02010600030101010101" pitchFamily="2" charset="-122"/>
                <a:cs typeface="+mn-ea"/>
                <a:sym typeface="+mn-ea"/>
              </a:rPr>
              <a:t>	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select * from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学生表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where 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姓名 </a:t>
            </a:r>
            <a:r>
              <a:rPr 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not like '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陈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%'</a:t>
            </a:r>
            <a:r>
              <a:rPr lang="en-US" altLang="zh-CN" sz="2400" dirty="0">
                <a:latin typeface="+mn-ea"/>
                <a:cs typeface="+mn-ea"/>
                <a:sym typeface="+mn-ea"/>
              </a:rPr>
              <a:t> ;</a:t>
            </a:r>
            <a:endParaRPr lang="en-US" sz="24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查询时去除重复项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664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76275" y="1405890"/>
            <a:ext cx="9665970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查询时去除重复项：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distinct 查询内容  from  数据表名;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1530" y="3240405"/>
            <a:ext cx="944753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dirty="0">
                <a:latin typeface="+mn-ea"/>
                <a:cs typeface="+mn-ea"/>
                <a:sym typeface="+mn-ea"/>
              </a:rPr>
              <a:t>例子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: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从学生表中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查询所有</a:t>
            </a:r>
            <a:r>
              <a:rPr lang="zh-CN" altLang="en-US" sz="2800" dirty="0" smtClean="0">
                <a:latin typeface="+mn-ea"/>
                <a:cs typeface="+mn-ea"/>
                <a:sym typeface="+mn-ea"/>
              </a:rPr>
              <a:t>同学的籍贯信息，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并去除重复项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1060" y="4464685"/>
            <a:ext cx="944753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+mn-ea"/>
                <a:cs typeface="+mn-ea"/>
                <a:sym typeface="+mn-ea"/>
              </a:rPr>
              <a:t>select distinct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籍贯 </a:t>
            </a:r>
            <a:r>
              <a:rPr lang="en-US" altLang="zh-CN" sz="2800" dirty="0">
                <a:latin typeface="+mn-ea"/>
                <a:cs typeface="+mn-ea"/>
                <a:sym typeface="+mn-ea"/>
              </a:rPr>
              <a:t>from </a:t>
            </a:r>
            <a:r>
              <a:rPr lang="zh-CN" altLang="en-US" sz="2800" dirty="0">
                <a:latin typeface="+mn-ea"/>
                <a:cs typeface="+mn-ea"/>
                <a:sym typeface="+mn-ea"/>
              </a:rPr>
              <a:t>学生表</a:t>
            </a:r>
            <a:r>
              <a:rPr lang="en-US" altLang="zh-CN" sz="2800" dirty="0" smtClean="0">
                <a:latin typeface="+mn-ea"/>
                <a:cs typeface="+mn-ea"/>
                <a:sym typeface="+mn-ea"/>
              </a:rPr>
              <a:t>;</a:t>
            </a:r>
            <a:endParaRPr lang="en-US" altLang="zh-CN" sz="28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05,&quot;width&quot;:17010.0015748031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70,&quot;width&quot;:1019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1120</Words>
  <Application>Microsoft Office PowerPoint</Application>
  <PresentationFormat>自定义</PresentationFormat>
  <Paragraphs>192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方正粗黑宋简体</vt:lpstr>
      <vt:lpstr>Calibri</vt:lpstr>
      <vt:lpstr>微软雅黑</vt:lpstr>
      <vt:lpstr>Segoe UI</vt:lpstr>
      <vt:lpstr>Haettenschweiler</vt:lpstr>
      <vt:lpstr>Impact</vt:lpstr>
      <vt:lpstr>Arial</vt:lpstr>
      <vt:lpstr>宋体</vt:lpstr>
      <vt:lpstr>锐字锐线梦想黑简1.0</vt:lpstr>
      <vt:lpstr>思源黑体 CN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May</cp:lastModifiedBy>
  <cp:revision>930</cp:revision>
  <dcterms:created xsi:type="dcterms:W3CDTF">2016-01-27T00:56:00Z</dcterms:created>
  <dcterms:modified xsi:type="dcterms:W3CDTF">2023-04-09T14:51:19Z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9D867DECEF5946F495B074FEA6509FA5</vt:lpwstr>
  </property>
</Properties>
</file>