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comments/comment1.xml" ContentType="application/vnd.openxmlformats-officedocument.presentationml.comment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comments/comment3.xml" ContentType="application/vnd.openxmlformats-officedocument.presentationml.comment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599" r:id="rId2"/>
    <p:sldId id="960" r:id="rId3"/>
    <p:sldId id="961" r:id="rId4"/>
    <p:sldId id="962" r:id="rId5"/>
    <p:sldId id="258" r:id="rId6"/>
    <p:sldId id="259" r:id="rId7"/>
    <p:sldId id="897" r:id="rId8"/>
    <p:sldId id="963" r:id="rId9"/>
    <p:sldId id="964" r:id="rId10"/>
    <p:sldId id="965" r:id="rId11"/>
    <p:sldId id="984" r:id="rId12"/>
    <p:sldId id="833" r:id="rId13"/>
    <p:sldId id="942" r:id="rId14"/>
    <p:sldId id="287" r:id="rId15"/>
  </p:sldIdLst>
  <p:sldSz cx="10801350" cy="6480175"/>
  <p:notesSz cx="6858000" cy="9144000"/>
  <p:embeddedFontLst>
    <p:embeddedFont>
      <p:font typeface="微软雅黑" pitchFamily="34" charset="-122"/>
      <p:regular r:id="rId17"/>
      <p:bold r:id="rId18"/>
    </p:embeddedFont>
    <p:embeddedFont>
      <p:font typeface="方正粗黑宋简体" charset="-122"/>
      <p:regular r:id="rId19"/>
    </p:embeddedFont>
    <p:embeddedFont>
      <p:font typeface="锐字锐线梦想黑简1.0" charset="-122"/>
      <p:regular r:id="rId20"/>
    </p:embeddedFont>
    <p:embeddedFont>
      <p:font typeface="Haettenschweiler" pitchFamily="34" charset="0"/>
      <p:regular r:id="rId21"/>
    </p:embeddedFont>
    <p:embeddedFont>
      <p:font typeface="Segoe UI" pitchFamily="34" charset="0"/>
      <p:regular r:id="rId22"/>
      <p:bold r:id="rId23"/>
      <p:italic r:id="rId24"/>
      <p:boldItalic r:id="rId25"/>
    </p:embeddedFont>
    <p:embeddedFont>
      <p:font typeface="Calibri" pitchFamily="34" charset="0"/>
      <p:regular r:id="rId26"/>
      <p:bold r:id="rId27"/>
      <p:italic r:id="rId28"/>
      <p:boldItalic r:id="rId29"/>
    </p:embeddedFont>
    <p:embeddedFont>
      <p:font typeface="Impact" pitchFamily="34" charset="0"/>
      <p:regular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943A202-604E-482A-B115-E6C3E1E7802D}">
          <p14:sldIdLst>
            <p14:sldId id="599"/>
            <p14:sldId id="960"/>
            <p14:sldId id="961"/>
            <p14:sldId id="962"/>
            <p14:sldId id="258"/>
            <p14:sldId id="259"/>
            <p14:sldId id="897"/>
            <p14:sldId id="963"/>
            <p14:sldId id="964"/>
            <p14:sldId id="965"/>
            <p14:sldId id="984"/>
            <p14:sldId id="833"/>
            <p14:sldId id="942"/>
            <p14:sldId id="28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徐 媛媛" initials="徐" lastIdx="1" clrIdx="0"/>
  <p:cmAuthor id="2" name="26643" initials="2"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CB19B"/>
    <a:srgbClr val="5BB1A3"/>
    <a:srgbClr val="5E9891"/>
    <a:srgbClr val="3CB1AA"/>
    <a:srgbClr val="61A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3" autoAdjust="0"/>
    <p:restoredTop sz="85507" autoAdjust="0"/>
  </p:normalViewPr>
  <p:slideViewPr>
    <p:cSldViewPr>
      <p:cViewPr varScale="1">
        <p:scale>
          <a:sx n="103" d="100"/>
          <a:sy n="103" d="100"/>
        </p:scale>
        <p:origin x="-1188" y="-84"/>
      </p:cViewPr>
      <p:guideLst>
        <p:guide orient="horz" pos="1964"/>
        <p:guide pos="34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8-09T17:30:34.860" idx="5">
    <p:pos x="10" y="10"/>
    <p:text>本堂课案例以student和class表作为案例：</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2-08-09T17:30:34.860" idx="5">
    <p:pos x="10" y="10"/>
    <p:text>本堂课案例以student和class表作为案例：</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2-08-09T17:30:34.860" idx="5">
    <p:pos x="10" y="10"/>
    <p:text>本堂课案例以student和class表作为案例：</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2-08-09T17:30:34.860" idx="5">
    <p:pos x="10" y="10"/>
    <p:text>本堂课案例以student和class表作为案例：</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6A68-0EB0-4211-9BA1-8BC8BA962E8D}" type="datetimeFigureOut">
              <a:rPr lang="zh-CN" altLang="en-US" smtClean="0"/>
              <a:t>2023/11/20</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1AE35-1DF0-4D2A-AC3B-20EBDD1DB537}" type="slidenum">
              <a:rPr lang="zh-CN" altLang="en-US" smtClean="0"/>
              <a:t>‹#›</a:t>
            </a:fld>
            <a:endParaRPr lang="zh-CN" altLang="en-US"/>
          </a:p>
        </p:txBody>
      </p:sp>
    </p:spTree>
    <p:extLst>
      <p:ext uri="{BB962C8B-B14F-4D97-AF65-F5344CB8AC3E}">
        <p14:creationId xmlns:p14="http://schemas.microsoft.com/office/powerpoint/2010/main" val="394117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a:latin typeface="+mn-ea"/>
              <a:sym typeface="+mn-ea"/>
            </a:endParaRPr>
          </a:p>
        </p:txBody>
      </p:sp>
      <p:sp>
        <p:nvSpPr>
          <p:cNvPr id="4" name="灯片编号占位符 3"/>
          <p:cNvSpPr>
            <a:spLocks noGrp="1"/>
          </p:cNvSpPr>
          <p:nvPr>
            <p:ph type="sldNum" sz="quarter" idx="10"/>
          </p:nvPr>
        </p:nvSpPr>
        <p:spPr/>
        <p:txBody>
          <a:bodyPr/>
          <a:lstStyle/>
          <a:p>
            <a:fld id="{5F11AE35-1DF0-4D2A-AC3B-20EBDD1DB5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a:latin typeface="+mn-ea"/>
              <a:sym typeface="+mn-ea"/>
            </a:endParaRPr>
          </a:p>
        </p:txBody>
      </p:sp>
      <p:sp>
        <p:nvSpPr>
          <p:cNvPr id="4" name="灯片编号占位符 3"/>
          <p:cNvSpPr>
            <a:spLocks noGrp="1"/>
          </p:cNvSpPr>
          <p:nvPr>
            <p:ph type="sldNum" sz="quarter" idx="10"/>
          </p:nvPr>
        </p:nvSpPr>
        <p:spPr/>
        <p:txBody>
          <a:bodyPr/>
          <a:lstStyle/>
          <a:p>
            <a:fld id="{5F11AE35-1DF0-4D2A-AC3B-20EBDD1DB5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F11AE35-1DF0-4D2A-AC3B-20EBDD1DB5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a:latin typeface="+mn-ea"/>
              <a:sym typeface="+mn-ea"/>
            </a:endParaRPr>
          </a:p>
        </p:txBody>
      </p:sp>
      <p:sp>
        <p:nvSpPr>
          <p:cNvPr id="4" name="灯片编号占位符 3"/>
          <p:cNvSpPr>
            <a:spLocks noGrp="1"/>
          </p:cNvSpPr>
          <p:nvPr>
            <p:ph type="sldNum" sz="quarter" idx="10"/>
          </p:nvPr>
        </p:nvSpPr>
        <p:spPr/>
        <p:txBody>
          <a:bodyPr/>
          <a:lstStyle/>
          <a:p>
            <a:fld id="{5F11AE35-1DF0-4D2A-AC3B-20EBDD1DB5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a:latin typeface="+mn-ea"/>
              <a:sym typeface="+mn-ea"/>
            </a:endParaRPr>
          </a:p>
        </p:txBody>
      </p:sp>
      <p:sp>
        <p:nvSpPr>
          <p:cNvPr id="4" name="灯片编号占位符 3"/>
          <p:cNvSpPr>
            <a:spLocks noGrp="1"/>
          </p:cNvSpPr>
          <p:nvPr>
            <p:ph type="sldNum" sz="quarter" idx="10"/>
          </p:nvPr>
        </p:nvSpPr>
        <p:spPr/>
        <p:txBody>
          <a:bodyPr/>
          <a:lstStyle/>
          <a:p>
            <a:fld id="{5F11AE35-1DF0-4D2A-AC3B-20EBDD1DB5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a:latin typeface="+mn-ea"/>
              <a:sym typeface="+mn-ea"/>
            </a:endParaRPr>
          </a:p>
        </p:txBody>
      </p:sp>
      <p:sp>
        <p:nvSpPr>
          <p:cNvPr id="4" name="灯片编号占位符 3"/>
          <p:cNvSpPr>
            <a:spLocks noGrp="1"/>
          </p:cNvSpPr>
          <p:nvPr>
            <p:ph type="sldNum" sz="quarter" idx="10"/>
          </p:nvPr>
        </p:nvSpPr>
        <p:spPr/>
        <p:txBody>
          <a:bodyPr/>
          <a:lstStyle/>
          <a:p>
            <a:fld id="{5F11AE35-1DF0-4D2A-AC3B-20EBDD1DB5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7272D93A-2E87-41AA-AFB2-5BA3DB11C2E9}" type="datetimeFigureOut">
              <a:rPr lang="zh-CN" altLang="en-US" smtClean="0"/>
              <a:t>2023/11/20</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0">
    <p:push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file:///F:\&#25105;&#22270;&#32593;\&#25945;&#32946;&#19982;&#22521;&#35757;\&#25945;&#32946;\&#32431;&#38899;&#20048;-&#23567;&#26143;&#26143;.wav" TargetMode="External"/><Relationship Id="rId7" Type="http://schemas.openxmlformats.org/officeDocument/2006/relationships/notesSlide" Target="../notesSlides/notesSlide1.xml"/><Relationship Id="rId2" Type="http://schemas.microsoft.com/office/2007/relationships/media" Target="file:///F:\&#25105;&#22270;&#32593;\&#25945;&#32946;&#19982;&#22521;&#35757;\&#25945;&#32946;\&#32431;&#38899;&#20048;-&#23567;&#26143;&#26143;.wav" TargetMode="Externa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4.xml"/><Relationship Id="rId10" Type="http://schemas.microsoft.com/office/2007/relationships/hdphoto" Target="../media/hdphoto1.wdp"/><Relationship Id="rId4" Type="http://schemas.openxmlformats.org/officeDocument/2006/relationships/tags" Target="../tags/tag3.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comments" Target="../comments/commen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comments" Target="../comments/comment4.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comments" Target="../comments/commen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9.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comments" Target="../comments/comment2.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notesSlide" Target="../notesSlides/notesSlide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纯音乐-小星星.wav">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8" cstate="print"/>
          <a:stretch>
            <a:fillRect/>
          </a:stretch>
        </p:blipFill>
        <p:spPr>
          <a:xfrm>
            <a:off x="10009187" y="5904383"/>
            <a:ext cx="304800" cy="304800"/>
          </a:xfrm>
          <a:prstGeom prst="rect">
            <a:avLst/>
          </a:prstGeom>
        </p:spPr>
      </p:pic>
      <p:pic>
        <p:nvPicPr>
          <p:cNvPr id="1026" name="Picture 2"/>
          <p:cNvPicPr>
            <a:picLocks noChangeAspect="1" noChangeArrowheads="1"/>
          </p:cNvPicPr>
          <p:nvPr>
            <p:custDataLst>
              <p:tags r:id="rId4"/>
            </p:custDataLst>
          </p:nvPr>
        </p:nvPicPr>
        <p:blipFill rotWithShape="1">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l="352" t="10264" r="301" b="2017"/>
          <a:stretch>
            <a:fillRect/>
          </a:stretch>
        </p:blipFill>
        <p:spPr bwMode="auto">
          <a:xfrm>
            <a:off x="-1" y="0"/>
            <a:ext cx="10801351" cy="6480175"/>
          </a:xfrm>
          <a:prstGeom prst="rect">
            <a:avLst/>
          </a:prstGeom>
          <a:noFill/>
          <a:extLst>
            <a:ext uri="{909E8E84-426E-40DD-AFC4-6F175D3DCCD1}">
              <a14:hiddenFill xmlns:a14="http://schemas.microsoft.com/office/drawing/2010/main">
                <a:solidFill>
                  <a:srgbClr val="FFFFFF"/>
                </a:solidFill>
              </a14:hiddenFill>
            </a:ext>
          </a:extLst>
        </p:spPr>
      </p:pic>
      <p:sp>
        <p:nvSpPr>
          <p:cNvPr id="19" name="等腰三角形 18"/>
          <p:cNvSpPr/>
          <p:nvPr/>
        </p:nvSpPr>
        <p:spPr>
          <a:xfrm rot="19587990">
            <a:off x="715929" y="280924"/>
            <a:ext cx="4329201" cy="4067844"/>
          </a:xfrm>
          <a:custGeom>
            <a:avLst/>
            <a:gdLst>
              <a:gd name="connsiteX0" fmla="*/ 0 w 4329201"/>
              <a:gd name="connsiteY0" fmla="*/ 4067844 h 4067844"/>
              <a:gd name="connsiteX1" fmla="*/ 0 w 4329201"/>
              <a:gd name="connsiteY1" fmla="*/ 0 h 4067844"/>
              <a:gd name="connsiteX2" fmla="*/ 4329201 w 4329201"/>
              <a:gd name="connsiteY2" fmla="*/ 4067844 h 4067844"/>
              <a:gd name="connsiteX3" fmla="*/ 0 w 4329201"/>
              <a:gd name="connsiteY3" fmla="*/ 4067844 h 4067844"/>
              <a:gd name="connsiteX0-1" fmla="*/ 0 w 4329201"/>
              <a:gd name="connsiteY0-2" fmla="*/ 4067844 h 4067844"/>
              <a:gd name="connsiteX1-3" fmla="*/ 0 w 4329201"/>
              <a:gd name="connsiteY1-4" fmla="*/ 0 h 4067844"/>
              <a:gd name="connsiteX2-5" fmla="*/ 2487073 w 4329201"/>
              <a:gd name="connsiteY2-6" fmla="*/ 2333699 h 4067844"/>
              <a:gd name="connsiteX3-7" fmla="*/ 4329201 w 4329201"/>
              <a:gd name="connsiteY3-8" fmla="*/ 4067844 h 4067844"/>
              <a:gd name="connsiteX4" fmla="*/ 0 w 4329201"/>
              <a:gd name="connsiteY4" fmla="*/ 4067844 h 4067844"/>
              <a:gd name="connsiteX0-9" fmla="*/ 0 w 4329201"/>
              <a:gd name="connsiteY0-10" fmla="*/ 4067844 h 4067844"/>
              <a:gd name="connsiteX1-11" fmla="*/ 0 w 4329201"/>
              <a:gd name="connsiteY1-12" fmla="*/ 0 h 4067844"/>
              <a:gd name="connsiteX2-13" fmla="*/ 1688268 w 4329201"/>
              <a:gd name="connsiteY2-14" fmla="*/ 1004430 h 4067844"/>
              <a:gd name="connsiteX3-15" fmla="*/ 4329201 w 4329201"/>
              <a:gd name="connsiteY3-16" fmla="*/ 4067844 h 4067844"/>
              <a:gd name="connsiteX4-17" fmla="*/ 0 w 4329201"/>
              <a:gd name="connsiteY4-18" fmla="*/ 4067844 h 4067844"/>
              <a:gd name="connsiteX0-19" fmla="*/ 0 w 4329201"/>
              <a:gd name="connsiteY0-20" fmla="*/ 4067844 h 4067844"/>
              <a:gd name="connsiteX1-21" fmla="*/ 0 w 4329201"/>
              <a:gd name="connsiteY1-22" fmla="*/ 0 h 4067844"/>
              <a:gd name="connsiteX2-23" fmla="*/ 1367483 w 4329201"/>
              <a:gd name="connsiteY2-24" fmla="*/ 1557436 h 4067844"/>
              <a:gd name="connsiteX3-25" fmla="*/ 4329201 w 4329201"/>
              <a:gd name="connsiteY3-26" fmla="*/ 4067844 h 4067844"/>
              <a:gd name="connsiteX4-27" fmla="*/ 0 w 4329201"/>
              <a:gd name="connsiteY4-28" fmla="*/ 4067844 h 4067844"/>
              <a:gd name="connsiteX0-29" fmla="*/ 0 w 4329201"/>
              <a:gd name="connsiteY0-30" fmla="*/ 4067844 h 4067844"/>
              <a:gd name="connsiteX1-31" fmla="*/ 0 w 4329201"/>
              <a:gd name="connsiteY1-32" fmla="*/ 0 h 4067844"/>
              <a:gd name="connsiteX2-33" fmla="*/ 740342 w 4329201"/>
              <a:gd name="connsiteY2-34" fmla="*/ 1176094 h 4067844"/>
              <a:gd name="connsiteX3-35" fmla="*/ 4329201 w 4329201"/>
              <a:gd name="connsiteY3-36" fmla="*/ 4067844 h 4067844"/>
              <a:gd name="connsiteX4-37" fmla="*/ 0 w 4329201"/>
              <a:gd name="connsiteY4-38" fmla="*/ 4067844 h 4067844"/>
              <a:gd name="connsiteX0-39" fmla="*/ 0 w 4329201"/>
              <a:gd name="connsiteY0-40" fmla="*/ 4067844 h 4067844"/>
              <a:gd name="connsiteX1-41" fmla="*/ 0 w 4329201"/>
              <a:gd name="connsiteY1-42" fmla="*/ 0 h 4067844"/>
              <a:gd name="connsiteX2-43" fmla="*/ 1014708 w 4329201"/>
              <a:gd name="connsiteY2-44" fmla="*/ 1037972 h 4067844"/>
              <a:gd name="connsiteX3-45" fmla="*/ 4329201 w 4329201"/>
              <a:gd name="connsiteY3-46" fmla="*/ 4067844 h 4067844"/>
              <a:gd name="connsiteX4-47" fmla="*/ 0 w 4329201"/>
              <a:gd name="connsiteY4-48" fmla="*/ 4067844 h 4067844"/>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329201" h="4067844">
                <a:moveTo>
                  <a:pt x="0" y="4067844"/>
                </a:moveTo>
                <a:lnTo>
                  <a:pt x="0" y="0"/>
                </a:lnTo>
                <a:lnTo>
                  <a:pt x="1014708" y="1037972"/>
                </a:lnTo>
                <a:lnTo>
                  <a:pt x="4329201" y="4067844"/>
                </a:lnTo>
                <a:lnTo>
                  <a:pt x="0" y="4067844"/>
                </a:ln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9362995">
            <a:off x="-8014" y="2125873"/>
            <a:ext cx="4408666" cy="3378628"/>
          </a:xfrm>
          <a:custGeom>
            <a:avLst/>
            <a:gdLst>
              <a:gd name="connsiteX0" fmla="*/ 0 w 3542970"/>
              <a:gd name="connsiteY0" fmla="*/ 3054284 h 3054284"/>
              <a:gd name="connsiteX1" fmla="*/ 0 w 3542970"/>
              <a:gd name="connsiteY1" fmla="*/ 0 h 3054284"/>
              <a:gd name="connsiteX2" fmla="*/ 3542970 w 3542970"/>
              <a:gd name="connsiteY2" fmla="*/ 3054284 h 3054284"/>
              <a:gd name="connsiteX3" fmla="*/ 0 w 3542970"/>
              <a:gd name="connsiteY3" fmla="*/ 3054284 h 3054284"/>
              <a:gd name="connsiteX0-1" fmla="*/ 0 w 3542970"/>
              <a:gd name="connsiteY0-2" fmla="*/ 3054284 h 3054284"/>
              <a:gd name="connsiteX1-3" fmla="*/ 0 w 3542970"/>
              <a:gd name="connsiteY1-4" fmla="*/ 0 h 3054284"/>
              <a:gd name="connsiteX2-5" fmla="*/ 1744160 w 3542970"/>
              <a:gd name="connsiteY2-6" fmla="*/ 1515987 h 3054284"/>
              <a:gd name="connsiteX3-7" fmla="*/ 3542970 w 3542970"/>
              <a:gd name="connsiteY3-8" fmla="*/ 3054284 h 3054284"/>
              <a:gd name="connsiteX4" fmla="*/ 0 w 3542970"/>
              <a:gd name="connsiteY4" fmla="*/ 3054284 h 3054284"/>
              <a:gd name="connsiteX0-9" fmla="*/ 0 w 3542970"/>
              <a:gd name="connsiteY0-10" fmla="*/ 3054284 h 3054284"/>
              <a:gd name="connsiteX1-11" fmla="*/ 0 w 3542970"/>
              <a:gd name="connsiteY1-12" fmla="*/ 0 h 3054284"/>
              <a:gd name="connsiteX2-13" fmla="*/ 1897871 w 3542970"/>
              <a:gd name="connsiteY2-14" fmla="*/ 1240325 h 3054284"/>
              <a:gd name="connsiteX3-15" fmla="*/ 3542970 w 3542970"/>
              <a:gd name="connsiteY3-16" fmla="*/ 3054284 h 3054284"/>
              <a:gd name="connsiteX4-17" fmla="*/ 0 w 3542970"/>
              <a:gd name="connsiteY4-18" fmla="*/ 3054284 h 3054284"/>
              <a:gd name="connsiteX0-19" fmla="*/ 0 w 3542970"/>
              <a:gd name="connsiteY0-20" fmla="*/ 3054284 h 3054284"/>
              <a:gd name="connsiteX1-21" fmla="*/ 0 w 3542970"/>
              <a:gd name="connsiteY1-22" fmla="*/ 0 h 3054284"/>
              <a:gd name="connsiteX2-23" fmla="*/ 2136750 w 3542970"/>
              <a:gd name="connsiteY2-24" fmla="*/ 1242208 h 3054284"/>
              <a:gd name="connsiteX3-25" fmla="*/ 3542970 w 3542970"/>
              <a:gd name="connsiteY3-26" fmla="*/ 3054284 h 3054284"/>
              <a:gd name="connsiteX4-27" fmla="*/ 0 w 3542970"/>
              <a:gd name="connsiteY4-28" fmla="*/ 3054284 h 3054284"/>
              <a:gd name="connsiteX0-29" fmla="*/ 0 w 3542970"/>
              <a:gd name="connsiteY0-30" fmla="*/ 3054284 h 3054284"/>
              <a:gd name="connsiteX1-31" fmla="*/ 0 w 3542970"/>
              <a:gd name="connsiteY1-32" fmla="*/ 0 h 3054284"/>
              <a:gd name="connsiteX2-33" fmla="*/ 2246998 w 3542970"/>
              <a:gd name="connsiteY2-34" fmla="*/ 1228645 h 3054284"/>
              <a:gd name="connsiteX3-35" fmla="*/ 3542970 w 3542970"/>
              <a:gd name="connsiteY3-36" fmla="*/ 3054284 h 3054284"/>
              <a:gd name="connsiteX4-37" fmla="*/ 0 w 3542970"/>
              <a:gd name="connsiteY4-38" fmla="*/ 3054284 h 3054284"/>
              <a:gd name="connsiteX0-39" fmla="*/ 0 w 3542970"/>
              <a:gd name="connsiteY0-40" fmla="*/ 3054284 h 3054284"/>
              <a:gd name="connsiteX1-41" fmla="*/ 0 w 3542970"/>
              <a:gd name="connsiteY1-42" fmla="*/ 0 h 3054284"/>
              <a:gd name="connsiteX2-43" fmla="*/ 2050611 w 3542970"/>
              <a:gd name="connsiteY2-44" fmla="*/ 943388 h 3054284"/>
              <a:gd name="connsiteX3-45" fmla="*/ 3542970 w 3542970"/>
              <a:gd name="connsiteY3-46" fmla="*/ 3054284 h 3054284"/>
              <a:gd name="connsiteX4-47" fmla="*/ 0 w 3542970"/>
              <a:gd name="connsiteY4-48" fmla="*/ 3054284 h 3054284"/>
              <a:gd name="connsiteX0-49" fmla="*/ 0 w 3542970"/>
              <a:gd name="connsiteY0-50" fmla="*/ 3054284 h 3054284"/>
              <a:gd name="connsiteX1-51" fmla="*/ 0 w 3542970"/>
              <a:gd name="connsiteY1-52" fmla="*/ 0 h 3054284"/>
              <a:gd name="connsiteX2-53" fmla="*/ 2135778 w 3542970"/>
              <a:gd name="connsiteY2-54" fmla="*/ 1220932 h 3054284"/>
              <a:gd name="connsiteX3-55" fmla="*/ 3542970 w 3542970"/>
              <a:gd name="connsiteY3-56" fmla="*/ 3054284 h 3054284"/>
              <a:gd name="connsiteX4-57" fmla="*/ 0 w 3542970"/>
              <a:gd name="connsiteY4-58" fmla="*/ 3054284 h 3054284"/>
              <a:gd name="connsiteX0-59" fmla="*/ 0 w 3542970"/>
              <a:gd name="connsiteY0-60" fmla="*/ 3054284 h 3054284"/>
              <a:gd name="connsiteX1-61" fmla="*/ 0 w 3542970"/>
              <a:gd name="connsiteY1-62" fmla="*/ 0 h 3054284"/>
              <a:gd name="connsiteX2-63" fmla="*/ 1742724 w 3542970"/>
              <a:gd name="connsiteY2-64" fmla="*/ 2343597 h 3054284"/>
              <a:gd name="connsiteX3-65" fmla="*/ 3542970 w 3542970"/>
              <a:gd name="connsiteY3-66" fmla="*/ 3054284 h 3054284"/>
              <a:gd name="connsiteX4-67" fmla="*/ 0 w 3542970"/>
              <a:gd name="connsiteY4-68" fmla="*/ 3054284 h 3054284"/>
              <a:gd name="connsiteX0-69" fmla="*/ 0 w 3542970"/>
              <a:gd name="connsiteY0-70" fmla="*/ 3054284 h 3054284"/>
              <a:gd name="connsiteX1-71" fmla="*/ 0 w 3542970"/>
              <a:gd name="connsiteY1-72" fmla="*/ 0 h 3054284"/>
              <a:gd name="connsiteX2-73" fmla="*/ 2525400 w 3542970"/>
              <a:gd name="connsiteY2-74" fmla="*/ 2461433 h 3054284"/>
              <a:gd name="connsiteX3-75" fmla="*/ 3542970 w 3542970"/>
              <a:gd name="connsiteY3-76" fmla="*/ 3054284 h 3054284"/>
              <a:gd name="connsiteX4-77" fmla="*/ 0 w 3542970"/>
              <a:gd name="connsiteY4-78" fmla="*/ 3054284 h 3054284"/>
              <a:gd name="connsiteX0-79" fmla="*/ 0 w 3542970"/>
              <a:gd name="connsiteY0-80" fmla="*/ 3054284 h 3054284"/>
              <a:gd name="connsiteX1-81" fmla="*/ 0 w 3542970"/>
              <a:gd name="connsiteY1-82" fmla="*/ 0 h 3054284"/>
              <a:gd name="connsiteX2-83" fmla="*/ 2460032 w 3542970"/>
              <a:gd name="connsiteY2-84" fmla="*/ 2033054 h 3054284"/>
              <a:gd name="connsiteX3-85" fmla="*/ 3542970 w 3542970"/>
              <a:gd name="connsiteY3-86" fmla="*/ 3054284 h 3054284"/>
              <a:gd name="connsiteX4-87" fmla="*/ 0 w 3542970"/>
              <a:gd name="connsiteY4-88" fmla="*/ 3054284 h 3054284"/>
              <a:gd name="connsiteX0-89" fmla="*/ 0 w 3542970"/>
              <a:gd name="connsiteY0-90" fmla="*/ 3054284 h 3054284"/>
              <a:gd name="connsiteX1-91" fmla="*/ 0 w 3542970"/>
              <a:gd name="connsiteY1-92" fmla="*/ 0 h 3054284"/>
              <a:gd name="connsiteX2-93" fmla="*/ 2159173 w 3542970"/>
              <a:gd name="connsiteY2-94" fmla="*/ 1628337 h 3054284"/>
              <a:gd name="connsiteX3-95" fmla="*/ 3542970 w 3542970"/>
              <a:gd name="connsiteY3-96" fmla="*/ 3054284 h 3054284"/>
              <a:gd name="connsiteX4-97" fmla="*/ 0 w 3542970"/>
              <a:gd name="connsiteY4-98" fmla="*/ 3054284 h 3054284"/>
              <a:gd name="connsiteX0-99" fmla="*/ 0 w 3542970"/>
              <a:gd name="connsiteY0-100" fmla="*/ 3054284 h 3054284"/>
              <a:gd name="connsiteX1-101" fmla="*/ 0 w 3542970"/>
              <a:gd name="connsiteY1-102" fmla="*/ 0 h 3054284"/>
              <a:gd name="connsiteX2-103" fmla="*/ 1784568 w 3542970"/>
              <a:gd name="connsiteY2-104" fmla="*/ 1686130 h 3054284"/>
              <a:gd name="connsiteX3-105" fmla="*/ 3542970 w 3542970"/>
              <a:gd name="connsiteY3-106" fmla="*/ 3054284 h 3054284"/>
              <a:gd name="connsiteX4-107" fmla="*/ 0 w 3542970"/>
              <a:gd name="connsiteY4-108" fmla="*/ 3054284 h 3054284"/>
              <a:gd name="connsiteX0-109" fmla="*/ 0 w 3542970"/>
              <a:gd name="connsiteY0-110" fmla="*/ 3054284 h 3054284"/>
              <a:gd name="connsiteX1-111" fmla="*/ 0 w 3542970"/>
              <a:gd name="connsiteY1-112" fmla="*/ 0 h 3054284"/>
              <a:gd name="connsiteX2-113" fmla="*/ 1652450 w 3542970"/>
              <a:gd name="connsiteY2-114" fmla="*/ 1723757 h 3054284"/>
              <a:gd name="connsiteX3-115" fmla="*/ 3542970 w 3542970"/>
              <a:gd name="connsiteY3-116" fmla="*/ 3054284 h 3054284"/>
              <a:gd name="connsiteX4-117" fmla="*/ 0 w 3542970"/>
              <a:gd name="connsiteY4-118" fmla="*/ 3054284 h 3054284"/>
              <a:gd name="connsiteX0-119" fmla="*/ 0 w 3542970"/>
              <a:gd name="connsiteY0-120" fmla="*/ 3054284 h 3054284"/>
              <a:gd name="connsiteX1-121" fmla="*/ 0 w 3542970"/>
              <a:gd name="connsiteY1-122" fmla="*/ 0 h 3054284"/>
              <a:gd name="connsiteX2-123" fmla="*/ 1759661 w 3542970"/>
              <a:gd name="connsiteY2-124" fmla="*/ 1494671 h 3054284"/>
              <a:gd name="connsiteX3-125" fmla="*/ 3542970 w 3542970"/>
              <a:gd name="connsiteY3-126" fmla="*/ 3054284 h 3054284"/>
              <a:gd name="connsiteX4-127" fmla="*/ 0 w 3542970"/>
              <a:gd name="connsiteY4-128" fmla="*/ 3054284 h 3054284"/>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42970" h="3054284">
                <a:moveTo>
                  <a:pt x="0" y="3054284"/>
                </a:moveTo>
                <a:lnTo>
                  <a:pt x="0" y="0"/>
                </a:lnTo>
                <a:lnTo>
                  <a:pt x="1759661" y="1494671"/>
                </a:lnTo>
                <a:lnTo>
                  <a:pt x="3542970" y="3054284"/>
                </a:lnTo>
                <a:lnTo>
                  <a:pt x="0" y="3054284"/>
                </a:lnTo>
                <a:close/>
              </a:path>
            </a:pathLst>
          </a:cu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custDataLst>
              <p:tags r:id="rId5"/>
            </p:custDataLst>
          </p:nvPr>
        </p:nvSpPr>
        <p:spPr>
          <a:xfrm>
            <a:off x="720052" y="1655772"/>
            <a:ext cx="6474460" cy="1568450"/>
          </a:xfrm>
          <a:prstGeom prst="rect">
            <a:avLst/>
          </a:prstGeom>
          <a:noFill/>
        </p:spPr>
        <p:txBody>
          <a:bodyPr wrap="none" rtlCol="0">
            <a:spAutoFit/>
          </a:bodyPr>
          <a:lstStyle/>
          <a:p>
            <a:pPr algn="ctr"/>
            <a:r>
              <a:rPr lang="zh-CN" altLang="en-US" sz="4800">
                <a:latin typeface="方正粗黑宋简体" panose="02000000000000000000" pitchFamily="2" charset="-122"/>
                <a:ea typeface="方正粗黑宋简体" panose="02000000000000000000" pitchFamily="2" charset="-122"/>
              </a:rPr>
              <a:t>第四章</a:t>
            </a:r>
            <a:r>
              <a:rPr lang="en-US" altLang="zh-CN" sz="4800">
                <a:latin typeface="方正粗黑宋简体" panose="02000000000000000000" pitchFamily="2" charset="-122"/>
                <a:ea typeface="方正粗黑宋简体" panose="02000000000000000000" pitchFamily="2" charset="-122"/>
              </a:rPr>
              <a:t> </a:t>
            </a:r>
            <a:r>
              <a:rPr lang="zh-CN" altLang="en-US" sz="4800">
                <a:latin typeface="方正粗黑宋简体" panose="02000000000000000000" pitchFamily="2" charset="-122"/>
                <a:ea typeface="方正粗黑宋简体" panose="02000000000000000000" pitchFamily="2" charset="-122"/>
              </a:rPr>
              <a:t>用</a:t>
            </a:r>
            <a:r>
              <a:rPr lang="en-US" altLang="zh-CN" sz="4800">
                <a:latin typeface="方正粗黑宋简体" panose="02000000000000000000" pitchFamily="2" charset="-122"/>
                <a:ea typeface="方正粗黑宋简体" panose="02000000000000000000" pitchFamily="2" charset="-122"/>
              </a:rPr>
              <a:t>SQL</a:t>
            </a:r>
            <a:r>
              <a:rPr lang="zh-CN" altLang="en-US" sz="4800">
                <a:latin typeface="方正粗黑宋简体" panose="02000000000000000000" pitchFamily="2" charset="-122"/>
                <a:ea typeface="方正粗黑宋简体" panose="02000000000000000000" pitchFamily="2" charset="-122"/>
              </a:rPr>
              <a:t>语句查询</a:t>
            </a:r>
          </a:p>
          <a:p>
            <a:pPr algn="ctr"/>
            <a:r>
              <a:rPr lang="en-US" altLang="zh-CN" sz="4800">
                <a:latin typeface="方正粗黑宋简体" panose="02000000000000000000" pitchFamily="2" charset="-122"/>
                <a:ea typeface="方正粗黑宋简体" panose="02000000000000000000" pitchFamily="2" charset="-122"/>
              </a:rPr>
              <a:t>MySQL</a:t>
            </a:r>
            <a:r>
              <a:rPr lang="zh-CN" altLang="en-US" sz="4800">
                <a:latin typeface="方正粗黑宋简体" panose="02000000000000000000" pitchFamily="2" charset="-122"/>
                <a:ea typeface="方正粗黑宋简体" panose="02000000000000000000" pitchFamily="2" charset="-122"/>
              </a:rPr>
              <a:t>数据表</a:t>
            </a:r>
          </a:p>
        </p:txBody>
      </p:sp>
      <p:cxnSp>
        <p:nvCxnSpPr>
          <p:cNvPr id="7" name="直接连接符 6"/>
          <p:cNvCxnSpPr/>
          <p:nvPr/>
        </p:nvCxnSpPr>
        <p:spPr>
          <a:xfrm>
            <a:off x="-1" y="3328644"/>
            <a:ext cx="6070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燕尾形 11"/>
          <p:cNvSpPr/>
          <p:nvPr/>
        </p:nvSpPr>
        <p:spPr>
          <a:xfrm>
            <a:off x="2592037" y="3744197"/>
            <a:ext cx="110918" cy="110918"/>
          </a:xfrm>
          <a:prstGeom prst="chevron">
            <a:avLst>
              <a:gd name="adj" fmla="val 643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2447965" y="3729592"/>
            <a:ext cx="110918" cy="110918"/>
          </a:xfrm>
          <a:prstGeom prst="chevron">
            <a:avLst>
              <a:gd name="adj" fmla="val 643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文本框 3"/>
          <p:cNvSpPr txBox="1"/>
          <p:nvPr/>
        </p:nvSpPr>
        <p:spPr>
          <a:xfrm>
            <a:off x="2898775" y="3486785"/>
            <a:ext cx="4301490" cy="521970"/>
          </a:xfrm>
          <a:prstGeom prst="rect">
            <a:avLst/>
          </a:prstGeom>
          <a:noFill/>
        </p:spPr>
        <p:txBody>
          <a:bodyPr wrap="square" rtlCol="0">
            <a:spAutoFit/>
          </a:bodyPr>
          <a:lstStyle/>
          <a:p>
            <a:r>
              <a:rPr lang="en-US" altLang="zh-CN" sz="2800">
                <a:latin typeface="方正粗黑宋简体" panose="02000000000000000000" pitchFamily="2" charset="-122"/>
                <a:ea typeface="方正粗黑宋简体" panose="02000000000000000000" pitchFamily="2" charset="-122"/>
                <a:cs typeface="微软雅黑" panose="020B0503020204020204" pitchFamily="34" charset="-122"/>
              </a:rPr>
              <a:t>MySQL</a:t>
            </a:r>
            <a:r>
              <a:rPr lang="zh-CN" altLang="en-US" sz="2800">
                <a:latin typeface="方正粗黑宋简体" panose="02000000000000000000" pitchFamily="2" charset="-122"/>
                <a:ea typeface="方正粗黑宋简体" panose="02000000000000000000" pitchFamily="2" charset="-122"/>
                <a:cs typeface="微软雅黑" panose="020B0503020204020204" pitchFamily="34" charset="-122"/>
              </a:rPr>
              <a:t>数据库</a:t>
            </a:r>
          </a:p>
        </p:txBody>
      </p:sp>
    </p:spTree>
    <p:custDataLst>
      <p:tags r:id="rId1"/>
    </p:custDataLst>
  </p:cSld>
  <p:clrMapOvr>
    <a:masterClrMapping/>
  </p:clrMapOvr>
  <p:transition advClick="0"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 calcmode="lin" valueType="num">
                                      <p:cBhvr>
                                        <p:cTn id="11"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2"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3" dur="1000" tmFilter="0,0; .5, 1; 1, 1"/>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0"/>
                            </p:stCondLst>
                            <p:childTnLst>
                              <p:par>
                                <p:cTn id="18" presetID="31"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100" showWhenStopped="0">
                <p:cTn id="45"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19" grpId="0" bldLvl="0" animBg="1"/>
      <p:bldP spid="15" grpId="0" bldLvl="0" animBg="1"/>
      <p:bldP spid="5" grpId="0"/>
      <p:bldP spid="12" grpId="0" bldLvl="0" animBg="1"/>
      <p:bldP spid="16" grpId="0" bldLvl="0" animBg="1"/>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1014"/>
            <a:ext cx="1021080"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01</a:t>
            </a:r>
          </a:p>
        </p:txBody>
      </p:sp>
      <p:sp>
        <p:nvSpPr>
          <p:cNvPr id="5" name="矩形 4"/>
          <p:cNvSpPr/>
          <p:nvPr/>
        </p:nvSpPr>
        <p:spPr>
          <a:xfrm>
            <a:off x="926019" y="193799"/>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20890" y="277665"/>
            <a:ext cx="2316480" cy="460375"/>
          </a:xfrm>
          <a:prstGeom prst="rect">
            <a:avLst/>
          </a:prstGeom>
          <a:noFill/>
        </p:spPr>
        <p:txBody>
          <a:bodyPr wrap="none" rtlCol="0">
            <a:spAutoFit/>
          </a:bodyPr>
          <a:lstStyle/>
          <a:p>
            <a:pPr algn="l"/>
            <a:r>
              <a:rPr lang="zh-CN" altLang="en-US" sz="2400">
                <a:latin typeface="微软雅黑" panose="020B0503020204020204" pitchFamily="34" charset="-122"/>
                <a:ea typeface="微软雅黑" panose="020B0503020204020204" pitchFamily="34" charset="-122"/>
                <a:sym typeface="+mn-ea"/>
              </a:rPr>
              <a:t>创建外连接查询</a:t>
            </a:r>
          </a:p>
        </p:txBody>
      </p:sp>
      <p:grpSp>
        <p:nvGrpSpPr>
          <p:cNvPr id="7" name="组合 6"/>
          <p:cNvGrpSpPr/>
          <p:nvPr/>
        </p:nvGrpSpPr>
        <p:grpSpPr>
          <a:xfrm>
            <a:off x="7122595" y="3157"/>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43" name="Group 42"/>
          <p:cNvGrpSpPr/>
          <p:nvPr>
            <p:custDataLst>
              <p:tags r:id="rId1"/>
            </p:custDataLst>
          </p:nvPr>
        </p:nvGrpSpPr>
        <p:grpSpPr>
          <a:xfrm>
            <a:off x="601345" y="1099185"/>
            <a:ext cx="9984105" cy="5115560"/>
            <a:chOff x="1575" y="1775"/>
            <a:chExt cx="14769" cy="2008"/>
          </a:xfrm>
        </p:grpSpPr>
        <p:sp>
          <p:nvSpPr>
            <p:cNvPr id="45" name="圆角矩形 3"/>
            <p:cNvSpPr/>
            <p:nvPr>
              <p:custDataLst>
                <p:tags r:id="rId3"/>
              </p:custDataLst>
            </p:nvPr>
          </p:nvSpPr>
          <p:spPr>
            <a:xfrm>
              <a:off x="1775" y="1920"/>
              <a:ext cx="14569" cy="1863"/>
            </a:xfrm>
            <a:prstGeom prst="roundRect">
              <a:avLst>
                <a:gd name="adj" fmla="val 944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圆角矩形 2"/>
            <p:cNvSpPr/>
            <p:nvPr>
              <p:custDataLst>
                <p:tags r:id="rId4"/>
              </p:custDataLst>
            </p:nvPr>
          </p:nvSpPr>
          <p:spPr>
            <a:xfrm>
              <a:off x="1575" y="1775"/>
              <a:ext cx="14553" cy="1926"/>
            </a:xfrm>
            <a:prstGeom prst="roundRect">
              <a:avLst>
                <a:gd name="adj" fmla="val 944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7" name="Title 6"/>
          <p:cNvSpPr txBox="1"/>
          <p:nvPr>
            <p:custDataLst>
              <p:tags r:id="rId2"/>
            </p:custDataLst>
          </p:nvPr>
        </p:nvSpPr>
        <p:spPr>
          <a:xfrm>
            <a:off x="676275" y="1405890"/>
            <a:ext cx="9665970" cy="167195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eaLnBrk="1" hangingPunct="1">
              <a:lnSpc>
                <a:spcPct val="130000"/>
              </a:lnSpc>
            </a:pPr>
            <a:r>
              <a:rPr lang="zh-CN" altLang="en-US" sz="2800" b="1">
                <a:latin typeface="+mn-ea"/>
                <a:cs typeface="+mn-ea"/>
                <a:sym typeface="+mn-ea"/>
              </a:rPr>
              <a:t>（</a:t>
            </a:r>
            <a:r>
              <a:rPr altLang="zh-CN" sz="2800" b="1">
                <a:latin typeface="+mn-ea"/>
                <a:cs typeface="+mn-ea"/>
                <a:sym typeface="+mn-ea"/>
              </a:rPr>
              <a:t>1</a:t>
            </a:r>
            <a:r>
              <a:rPr lang="zh-CN" altLang="en-US" sz="2800" b="1">
                <a:latin typeface="+mn-ea"/>
                <a:cs typeface="+mn-ea"/>
                <a:sym typeface="+mn-ea"/>
              </a:rPr>
              <a:t>）</a:t>
            </a:r>
            <a:r>
              <a:rPr lang="zh-CN" altLang="en-US" sz="2800" b="1">
                <a:solidFill>
                  <a:schemeClr val="tx1"/>
                </a:solidFill>
                <a:latin typeface="+mn-ea"/>
                <a:cs typeface="+mn-ea"/>
                <a:sym typeface="+mn-ea"/>
              </a:rPr>
              <a:t>创建</a:t>
            </a:r>
            <a:r>
              <a:rPr lang="zh-CN" altLang="en-US" sz="2800" b="1">
                <a:solidFill>
                  <a:srgbClr val="FF0000"/>
                </a:solidFill>
                <a:latin typeface="+mn-ea"/>
                <a:cs typeface="+mn-ea"/>
                <a:sym typeface="+mn-ea"/>
              </a:rPr>
              <a:t>左外连接</a:t>
            </a:r>
            <a:r>
              <a:rPr lang="zh-CN" altLang="en-US" sz="2800" b="1">
                <a:solidFill>
                  <a:schemeClr val="tx1"/>
                </a:solidFill>
                <a:latin typeface="+mn-ea"/>
                <a:cs typeface="+mn-ea"/>
                <a:sym typeface="+mn-ea"/>
              </a:rPr>
              <a:t>查询</a:t>
            </a:r>
            <a:r>
              <a:rPr lang="zh-CN" altLang="en-US" sz="2800" b="1">
                <a:latin typeface="+mn-ea"/>
                <a:cs typeface="+mn-ea"/>
                <a:sym typeface="+mn-ea"/>
              </a:rPr>
              <a:t>：</a:t>
            </a:r>
          </a:p>
          <a:p>
            <a:pPr algn="just" eaLnBrk="1" hangingPunct="1">
              <a:lnSpc>
                <a:spcPct val="130000"/>
              </a:lnSpc>
            </a:pPr>
            <a:r>
              <a:rPr lang="zh-CN" altLang="en-US" sz="2600">
                <a:latin typeface="+mn-ea"/>
                <a:cs typeface="+mn-ea"/>
                <a:sym typeface="+mn-ea"/>
              </a:rPr>
              <a:t>语法：</a:t>
            </a:r>
            <a:r>
              <a:rPr sz="2600">
                <a:latin typeface="宋体" panose="02010600030101010101" pitchFamily="2" charset="-122"/>
                <a:ea typeface="宋体" panose="02010600030101010101" pitchFamily="2" charset="-122"/>
                <a:cs typeface="宋体" panose="02010600030101010101" pitchFamily="2" charset="-122"/>
                <a:sym typeface="+mn-ea"/>
              </a:rPr>
              <a:t>select 字段/表达式  from  数据表1  </a:t>
            </a:r>
            <a:r>
              <a:rPr sz="2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Left  Join </a:t>
            </a:r>
            <a:r>
              <a:rPr sz="2600">
                <a:latin typeface="宋体" panose="02010600030101010101" pitchFamily="2" charset="-122"/>
                <a:ea typeface="宋体" panose="02010600030101010101" pitchFamily="2" charset="-122"/>
                <a:cs typeface="宋体" panose="02010600030101010101" pitchFamily="2" charset="-122"/>
                <a:sym typeface="+mn-ea"/>
              </a:rPr>
              <a:t>  数据表2  On 连接条件</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 </a:t>
            </a:r>
          </a:p>
        </p:txBody>
      </p:sp>
      <p:sp>
        <p:nvSpPr>
          <p:cNvPr id="2" name="文本框 1"/>
          <p:cNvSpPr txBox="1"/>
          <p:nvPr/>
        </p:nvSpPr>
        <p:spPr>
          <a:xfrm>
            <a:off x="869950" y="3383915"/>
            <a:ext cx="927862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例子</a:t>
            </a:r>
            <a:r>
              <a:rPr lang="en-US" altLang="zh-CN" sz="2400">
                <a:latin typeface="宋体" panose="02010600030101010101" pitchFamily="2" charset="-122"/>
                <a:ea typeface="宋体" panose="02010600030101010101" pitchFamily="2" charset="-122"/>
                <a:cs typeface="宋体" panose="02010600030101010101" pitchFamily="2" charset="-122"/>
              </a:rPr>
              <a:t>:查询所有学生姓名、学生id、年龄、班级名称</a:t>
            </a:r>
            <a:r>
              <a:rPr lang="zh-CN" altLang="en-US" sz="2400">
                <a:latin typeface="宋体" panose="02010600030101010101" pitchFamily="2" charset="-122"/>
                <a:ea typeface="宋体" panose="02010600030101010101" pitchFamily="2" charset="-122"/>
                <a:cs typeface="宋体" panose="02010600030101010101" pitchFamily="2" charset="-122"/>
              </a:rPr>
              <a:t>等</a:t>
            </a:r>
            <a:r>
              <a:rPr lang="en-US" altLang="zh-CN" sz="2400">
                <a:latin typeface="宋体" panose="02010600030101010101" pitchFamily="2" charset="-122"/>
                <a:ea typeface="宋体" panose="02010600030101010101" pitchFamily="2" charset="-122"/>
                <a:cs typeface="宋体" panose="02010600030101010101" pitchFamily="2" charset="-122"/>
              </a:rPr>
              <a:t>信息</a:t>
            </a:r>
          </a:p>
        </p:txBody>
      </p:sp>
      <p:sp>
        <p:nvSpPr>
          <p:cNvPr id="3" name="文本框 2"/>
          <p:cNvSpPr txBox="1"/>
          <p:nvPr/>
        </p:nvSpPr>
        <p:spPr>
          <a:xfrm>
            <a:off x="925830" y="4464050"/>
            <a:ext cx="9250045" cy="1198880"/>
          </a:xfrm>
          <a:prstGeom prst="rect">
            <a:avLst/>
          </a:prstGeom>
          <a:noFill/>
        </p:spPr>
        <p:txBody>
          <a:bodyPr wrap="square" rtlCol="0">
            <a:spAutoFit/>
          </a:bodyPr>
          <a:lstStyle/>
          <a:p>
            <a:r>
              <a:rPr sz="2400">
                <a:latin typeface="宋体" panose="02010600030101010101" pitchFamily="2" charset="-122"/>
                <a:ea typeface="宋体" panose="02010600030101010101" pitchFamily="2" charset="-122"/>
                <a:cs typeface="宋体" panose="02010600030101010101" pitchFamily="2" charset="-122"/>
              </a:rPr>
              <a:t>select</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student_name,student_id,age,classname,c.class_id,</a:t>
            </a:r>
          </a:p>
          <a:p>
            <a:r>
              <a:rPr sz="2400">
                <a:latin typeface="宋体" panose="02010600030101010101" pitchFamily="2" charset="-122"/>
                <a:ea typeface="宋体" panose="02010600030101010101" pitchFamily="2" charset="-122"/>
                <a:cs typeface="宋体" panose="02010600030101010101" pitchFamily="2" charset="-122"/>
              </a:rPr>
              <a:t>s.class_id  from student as s </a:t>
            </a:r>
            <a:r>
              <a:rPr sz="2400">
                <a:solidFill>
                  <a:srgbClr val="FF0000"/>
                </a:solidFill>
                <a:latin typeface="宋体" panose="02010600030101010101" pitchFamily="2" charset="-122"/>
                <a:ea typeface="宋体" panose="02010600030101010101" pitchFamily="2" charset="-122"/>
                <a:cs typeface="宋体" panose="02010600030101010101" pitchFamily="2" charset="-122"/>
              </a:rPr>
              <a:t>Left Join</a:t>
            </a:r>
            <a:r>
              <a:rPr sz="2400">
                <a:latin typeface="宋体" panose="02010600030101010101" pitchFamily="2" charset="-122"/>
                <a:ea typeface="宋体" panose="02010600030101010101" pitchFamily="2" charset="-122"/>
                <a:cs typeface="宋体" panose="02010600030101010101" pitchFamily="2" charset="-122"/>
              </a:rPr>
              <a:t> class as c On   s.class_id = c.id</a:t>
            </a:r>
          </a:p>
        </p:txBody>
      </p:sp>
      <p:sp>
        <p:nvSpPr>
          <p:cNvPr id="44" name="圆角矩形 43"/>
          <p:cNvSpPr/>
          <p:nvPr/>
        </p:nvSpPr>
        <p:spPr>
          <a:xfrm>
            <a:off x="4968875" y="328295"/>
            <a:ext cx="5558790" cy="1894205"/>
          </a:xfrm>
          <a:prstGeom prst="roundRect">
            <a:avLst/>
          </a:prstGeom>
          <a:ln>
            <a:solidFill>
              <a:srgbClr val="3CB19B"/>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a:t>左外连接:两个表在连接过程中除了返回满足连接条件的行以外，还返回</a:t>
            </a:r>
            <a:r>
              <a:rPr lang="zh-CN" altLang="en-US" sz="2400">
                <a:solidFill>
                  <a:srgbClr val="FF0000"/>
                </a:solidFill>
              </a:rPr>
              <a:t>左表中</a:t>
            </a:r>
            <a:r>
              <a:rPr lang="zh-CN" altLang="en-US" sz="2400"/>
              <a:t>不满足条件的行</a:t>
            </a:r>
            <a:r>
              <a:rPr lang="en-US" altLang="zh-CN" sz="2400"/>
              <a:t>;</a:t>
            </a:r>
            <a:r>
              <a:rPr lang="en-US" altLang="zh-CN" sz="2400">
                <a:solidFill>
                  <a:srgbClr val="FF0000"/>
                </a:solidFill>
              </a:rPr>
              <a:t>左外连接中，左表就是主表，右表就是从表</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000" fill="hold">
                                          <p:stCondLst>
                                            <p:cond delay="0"/>
                                          </p:stCondLst>
                                        </p:cTn>
                                        <p:tgtEl>
                                          <p:spTgt spid="44"/>
                                        </p:tgtEl>
                                        <p:attrNameLst>
                                          <p:attrName>style.visibility</p:attrName>
                                        </p:attrNameLst>
                                      </p:cBhvr>
                                      <p:to>
                                        <p:strVal val="visible"/>
                                      </p:to>
                                    </p:set>
                                    <p:anim calcmode="lin" valueType="num">
                                      <p:cBhvr additive="base">
                                        <p:cTn id="31" dur="1000" fill="hold"/>
                                        <p:tgtEl>
                                          <p:spTgt spid="44"/>
                                        </p:tgtEl>
                                        <p:attrNameLst>
                                          <p:attrName>ppt_x</p:attrName>
                                        </p:attrNameLst>
                                      </p:cBhvr>
                                      <p:tavLst>
                                        <p:tav tm="0">
                                          <p:val>
                                            <p:strVal val="1+#ppt_w/2"/>
                                          </p:val>
                                        </p:tav>
                                        <p:tav tm="100000">
                                          <p:val>
                                            <p:strVal val="#ppt_x"/>
                                          </p:val>
                                        </p:tav>
                                      </p:tavLst>
                                    </p:anim>
                                    <p:anim calcmode="lin" valueType="num">
                                      <p:cBhvr additive="base">
                                        <p:cTn id="32"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500"/>
                                        <p:tgtEl>
                                          <p:spTgt spid="44"/>
                                        </p:tgtEl>
                                        <p:attrNameLst>
                                          <p:attrName>ppt_x</p:attrName>
                                        </p:attrNameLst>
                                      </p:cBhvr>
                                      <p:tavLst>
                                        <p:tav tm="0">
                                          <p:val>
                                            <p:strVal val="ppt_x"/>
                                          </p:val>
                                        </p:tav>
                                        <p:tav tm="100000">
                                          <p:val>
                                            <p:strVal val="1+ppt_w/2"/>
                                          </p:val>
                                        </p:tav>
                                      </p:tavLst>
                                    </p:anim>
                                    <p:anim calcmode="lin" valueType="num">
                                      <p:cBhvr additive="base">
                                        <p:cTn id="37" dur="500"/>
                                        <p:tgtEl>
                                          <p:spTgt spid="44"/>
                                        </p:tgtEl>
                                        <p:attrNameLst>
                                          <p:attrName>ppt_y</p:attrName>
                                        </p:attrNameLst>
                                      </p:cBhvr>
                                      <p:tavLst>
                                        <p:tav tm="0">
                                          <p:val>
                                            <p:strVal val="ppt_y"/>
                                          </p:val>
                                        </p:tav>
                                        <p:tav tm="100000">
                                          <p:val>
                                            <p:strVal val="ppt_y"/>
                                          </p:val>
                                        </p:tav>
                                      </p:tavLst>
                                    </p:anim>
                                    <p:set>
                                      <p:cBhvr>
                                        <p:cTn id="38" dur="1" fill="hold">
                                          <p:stCondLst>
                                            <p:cond delay="499"/>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p:bldP spid="2" grpId="0"/>
      <p:bldP spid="3" grpId="0"/>
      <p:bldP spid="44" grpId="0" bldLvl="0" animBg="1"/>
      <p:bldP spid="44"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1014"/>
            <a:ext cx="1021080"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01</a:t>
            </a:r>
          </a:p>
        </p:txBody>
      </p:sp>
      <p:sp>
        <p:nvSpPr>
          <p:cNvPr id="5" name="矩形 4"/>
          <p:cNvSpPr/>
          <p:nvPr/>
        </p:nvSpPr>
        <p:spPr>
          <a:xfrm>
            <a:off x="926019" y="193799"/>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20890" y="277665"/>
            <a:ext cx="2316480" cy="460375"/>
          </a:xfrm>
          <a:prstGeom prst="rect">
            <a:avLst/>
          </a:prstGeom>
          <a:noFill/>
        </p:spPr>
        <p:txBody>
          <a:bodyPr wrap="none" rtlCol="0">
            <a:spAutoFit/>
          </a:bodyPr>
          <a:lstStyle/>
          <a:p>
            <a:pPr algn="l"/>
            <a:r>
              <a:rPr lang="zh-CN" altLang="en-US" sz="2400">
                <a:latin typeface="微软雅黑" panose="020B0503020204020204" pitchFamily="34" charset="-122"/>
                <a:ea typeface="微软雅黑" panose="020B0503020204020204" pitchFamily="34" charset="-122"/>
                <a:sym typeface="+mn-ea"/>
              </a:rPr>
              <a:t>创建外连接查询</a:t>
            </a:r>
          </a:p>
        </p:txBody>
      </p:sp>
      <p:grpSp>
        <p:nvGrpSpPr>
          <p:cNvPr id="7" name="组合 6"/>
          <p:cNvGrpSpPr/>
          <p:nvPr/>
        </p:nvGrpSpPr>
        <p:grpSpPr>
          <a:xfrm>
            <a:off x="7122595" y="3157"/>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43" name="Group 42"/>
          <p:cNvGrpSpPr/>
          <p:nvPr>
            <p:custDataLst>
              <p:tags r:id="rId1"/>
            </p:custDataLst>
          </p:nvPr>
        </p:nvGrpSpPr>
        <p:grpSpPr>
          <a:xfrm>
            <a:off x="601345" y="1099185"/>
            <a:ext cx="9984105" cy="5115560"/>
            <a:chOff x="1575" y="1775"/>
            <a:chExt cx="14769" cy="2008"/>
          </a:xfrm>
        </p:grpSpPr>
        <p:sp>
          <p:nvSpPr>
            <p:cNvPr id="45" name="圆角矩形 3"/>
            <p:cNvSpPr/>
            <p:nvPr>
              <p:custDataLst>
                <p:tags r:id="rId3"/>
              </p:custDataLst>
            </p:nvPr>
          </p:nvSpPr>
          <p:spPr>
            <a:xfrm>
              <a:off x="1775" y="1920"/>
              <a:ext cx="14569" cy="1863"/>
            </a:xfrm>
            <a:prstGeom prst="roundRect">
              <a:avLst>
                <a:gd name="adj" fmla="val 944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圆角矩形 2"/>
            <p:cNvSpPr/>
            <p:nvPr>
              <p:custDataLst>
                <p:tags r:id="rId4"/>
              </p:custDataLst>
            </p:nvPr>
          </p:nvSpPr>
          <p:spPr>
            <a:xfrm>
              <a:off x="1575" y="1775"/>
              <a:ext cx="14553" cy="1926"/>
            </a:xfrm>
            <a:prstGeom prst="roundRect">
              <a:avLst>
                <a:gd name="adj" fmla="val 944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7" name="Title 6"/>
          <p:cNvSpPr txBox="1"/>
          <p:nvPr>
            <p:custDataLst>
              <p:tags r:id="rId2"/>
            </p:custDataLst>
          </p:nvPr>
        </p:nvSpPr>
        <p:spPr>
          <a:xfrm>
            <a:off x="676275" y="1405890"/>
            <a:ext cx="9665970" cy="167195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eaLnBrk="1" hangingPunct="1">
              <a:lnSpc>
                <a:spcPct val="130000"/>
              </a:lnSpc>
            </a:pPr>
            <a:r>
              <a:rPr lang="zh-CN" altLang="en-US" sz="2800" b="1">
                <a:latin typeface="+mn-ea"/>
                <a:cs typeface="+mn-ea"/>
                <a:sym typeface="+mn-ea"/>
              </a:rPr>
              <a:t>（</a:t>
            </a:r>
            <a:r>
              <a:rPr altLang="zh-CN" sz="2800" b="1">
                <a:latin typeface="+mn-ea"/>
                <a:cs typeface="+mn-ea"/>
                <a:sym typeface="+mn-ea"/>
              </a:rPr>
              <a:t>2</a:t>
            </a:r>
            <a:r>
              <a:rPr lang="zh-CN" altLang="en-US" sz="2800" b="1">
                <a:latin typeface="+mn-ea"/>
                <a:cs typeface="+mn-ea"/>
                <a:sym typeface="+mn-ea"/>
              </a:rPr>
              <a:t>）</a:t>
            </a:r>
            <a:r>
              <a:rPr lang="zh-CN" altLang="en-US" sz="2800" b="1">
                <a:solidFill>
                  <a:schemeClr val="tx1"/>
                </a:solidFill>
                <a:latin typeface="+mn-ea"/>
                <a:cs typeface="+mn-ea"/>
                <a:sym typeface="+mn-ea"/>
              </a:rPr>
              <a:t>创建右</a:t>
            </a:r>
            <a:r>
              <a:rPr lang="zh-CN" altLang="en-US" sz="2800" b="1">
                <a:solidFill>
                  <a:srgbClr val="FF0000"/>
                </a:solidFill>
                <a:latin typeface="+mn-ea"/>
                <a:cs typeface="+mn-ea"/>
                <a:sym typeface="+mn-ea"/>
              </a:rPr>
              <a:t>外连接</a:t>
            </a:r>
            <a:r>
              <a:rPr lang="zh-CN" altLang="en-US" sz="2800" b="1">
                <a:solidFill>
                  <a:schemeClr val="tx1"/>
                </a:solidFill>
                <a:latin typeface="+mn-ea"/>
                <a:cs typeface="+mn-ea"/>
                <a:sym typeface="+mn-ea"/>
              </a:rPr>
              <a:t>查询</a:t>
            </a:r>
            <a:r>
              <a:rPr lang="zh-CN" altLang="en-US" sz="2800" b="1">
                <a:latin typeface="+mn-ea"/>
                <a:cs typeface="+mn-ea"/>
                <a:sym typeface="+mn-ea"/>
              </a:rPr>
              <a:t>：</a:t>
            </a:r>
          </a:p>
          <a:p>
            <a:pPr algn="just" eaLnBrk="1" hangingPunct="1">
              <a:lnSpc>
                <a:spcPct val="130000"/>
              </a:lnSpc>
            </a:pPr>
            <a:r>
              <a:rPr lang="zh-CN" altLang="en-US" sz="2600">
                <a:latin typeface="+mn-ea"/>
                <a:cs typeface="+mn-ea"/>
                <a:sym typeface="+mn-ea"/>
              </a:rPr>
              <a:t>语法：</a:t>
            </a:r>
            <a:r>
              <a:rPr sz="2600">
                <a:latin typeface="宋体" panose="02010600030101010101" pitchFamily="2" charset="-122"/>
                <a:ea typeface="宋体" panose="02010600030101010101" pitchFamily="2" charset="-122"/>
                <a:cs typeface="宋体" panose="02010600030101010101" pitchFamily="2" charset="-122"/>
                <a:sym typeface="+mn-ea"/>
              </a:rPr>
              <a:t>select 字段/表达式  from  数据表1 </a:t>
            </a:r>
            <a:r>
              <a:rPr sz="2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Right Join </a:t>
            </a:r>
            <a:r>
              <a:rPr sz="2600">
                <a:latin typeface="宋体" panose="02010600030101010101" pitchFamily="2" charset="-122"/>
                <a:ea typeface="宋体" panose="02010600030101010101" pitchFamily="2" charset="-122"/>
                <a:cs typeface="宋体" panose="02010600030101010101" pitchFamily="2" charset="-122"/>
                <a:sym typeface="+mn-ea"/>
              </a:rPr>
              <a:t>  数据表2  On 连接条件</a:t>
            </a:r>
          </a:p>
        </p:txBody>
      </p:sp>
      <p:sp>
        <p:nvSpPr>
          <p:cNvPr id="2" name="文本框 1"/>
          <p:cNvSpPr txBox="1"/>
          <p:nvPr/>
        </p:nvSpPr>
        <p:spPr>
          <a:xfrm>
            <a:off x="869950" y="3383915"/>
            <a:ext cx="927862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例子</a:t>
            </a:r>
            <a:r>
              <a:rPr lang="en-US" altLang="zh-CN" sz="2400">
                <a:latin typeface="宋体" panose="02010600030101010101" pitchFamily="2" charset="-122"/>
                <a:ea typeface="宋体" panose="02010600030101010101" pitchFamily="2" charset="-122"/>
                <a:cs typeface="宋体" panose="02010600030101010101" pitchFamily="2" charset="-122"/>
              </a:rPr>
              <a:t>:查询所有学生姓名、学生id、年龄、班级名称</a:t>
            </a:r>
            <a:r>
              <a:rPr lang="zh-CN" altLang="en-US" sz="2400">
                <a:latin typeface="宋体" panose="02010600030101010101" pitchFamily="2" charset="-122"/>
                <a:ea typeface="宋体" panose="02010600030101010101" pitchFamily="2" charset="-122"/>
                <a:cs typeface="宋体" panose="02010600030101010101" pitchFamily="2" charset="-122"/>
              </a:rPr>
              <a:t>等</a:t>
            </a:r>
            <a:r>
              <a:rPr lang="en-US" altLang="zh-CN" sz="2400">
                <a:latin typeface="宋体" panose="02010600030101010101" pitchFamily="2" charset="-122"/>
                <a:ea typeface="宋体" panose="02010600030101010101" pitchFamily="2" charset="-122"/>
                <a:cs typeface="宋体" panose="02010600030101010101" pitchFamily="2" charset="-122"/>
              </a:rPr>
              <a:t>信息</a:t>
            </a:r>
          </a:p>
        </p:txBody>
      </p:sp>
      <p:sp>
        <p:nvSpPr>
          <p:cNvPr id="3" name="文本框 2"/>
          <p:cNvSpPr txBox="1"/>
          <p:nvPr/>
        </p:nvSpPr>
        <p:spPr>
          <a:xfrm>
            <a:off x="898525" y="4248150"/>
            <a:ext cx="9250045" cy="1198880"/>
          </a:xfrm>
          <a:prstGeom prst="rect">
            <a:avLst/>
          </a:prstGeom>
          <a:noFill/>
        </p:spPr>
        <p:txBody>
          <a:bodyPr wrap="square" rtlCol="0">
            <a:spAutoFit/>
          </a:bodyPr>
          <a:lstStyle/>
          <a:p>
            <a:r>
              <a:rPr sz="2400">
                <a:latin typeface="宋体" panose="02010600030101010101" pitchFamily="2" charset="-122"/>
                <a:ea typeface="宋体" panose="02010600030101010101" pitchFamily="2" charset="-122"/>
                <a:cs typeface="宋体" panose="02010600030101010101" pitchFamily="2" charset="-122"/>
              </a:rPr>
              <a:t>select  student_name,student_id,age,classname,c.class_id as c_class_id,s.class_id  from student as s </a:t>
            </a:r>
          </a:p>
          <a:p>
            <a:r>
              <a:rPr lang="en-US" sz="2400">
                <a:solidFill>
                  <a:srgbClr val="FF0000"/>
                </a:solidFill>
                <a:latin typeface="宋体" panose="02010600030101010101" pitchFamily="2" charset="-122"/>
                <a:ea typeface="宋体" panose="02010600030101010101" pitchFamily="2" charset="-122"/>
                <a:cs typeface="宋体" panose="02010600030101010101" pitchFamily="2" charset="-122"/>
              </a:rPr>
              <a:t>	</a:t>
            </a:r>
            <a:r>
              <a:rPr sz="2400">
                <a:solidFill>
                  <a:srgbClr val="FF0000"/>
                </a:solidFill>
                <a:latin typeface="宋体" panose="02010600030101010101" pitchFamily="2" charset="-122"/>
                <a:ea typeface="宋体" panose="02010600030101010101" pitchFamily="2" charset="-122"/>
                <a:cs typeface="宋体" panose="02010600030101010101" pitchFamily="2" charset="-122"/>
              </a:rPr>
              <a:t>Right Join</a:t>
            </a:r>
            <a:r>
              <a:rPr sz="2400">
                <a:latin typeface="宋体" panose="02010600030101010101" pitchFamily="2" charset="-122"/>
                <a:ea typeface="宋体" panose="02010600030101010101" pitchFamily="2" charset="-122"/>
                <a:cs typeface="宋体" panose="02010600030101010101" pitchFamily="2" charset="-122"/>
              </a:rPr>
              <a:t> class as c On   s.class_id = c.id</a:t>
            </a:r>
          </a:p>
        </p:txBody>
      </p:sp>
      <p:sp>
        <p:nvSpPr>
          <p:cNvPr id="44" name="圆角矩形 43"/>
          <p:cNvSpPr/>
          <p:nvPr/>
        </p:nvSpPr>
        <p:spPr>
          <a:xfrm>
            <a:off x="4939030" y="277495"/>
            <a:ext cx="5558790" cy="1748790"/>
          </a:xfrm>
          <a:prstGeom prst="roundRect">
            <a:avLst/>
          </a:prstGeom>
          <a:ln>
            <a:solidFill>
              <a:srgbClr val="3CB19B"/>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a:t>右外连接:两个表在连接过程中除了返回满足连接条件的行以外还返回右表中不满足条件的行</a:t>
            </a:r>
            <a:r>
              <a:rPr lang="en-US" altLang="zh-CN" sz="2400"/>
              <a:t>;</a:t>
            </a:r>
            <a:r>
              <a:rPr lang="zh-CN" altLang="en-US" sz="2400"/>
              <a:t>右</a:t>
            </a:r>
            <a:r>
              <a:rPr lang="en-US" altLang="zh-CN" sz="2400">
                <a:solidFill>
                  <a:srgbClr val="FF0000"/>
                </a:solidFill>
              </a:rPr>
              <a:t>外连接中，</a:t>
            </a:r>
            <a:r>
              <a:rPr lang="zh-CN" altLang="en-US" sz="2400">
                <a:solidFill>
                  <a:srgbClr val="FF0000"/>
                </a:solidFill>
              </a:rPr>
              <a:t>右</a:t>
            </a:r>
            <a:r>
              <a:rPr lang="en-US" altLang="zh-CN" sz="2400">
                <a:solidFill>
                  <a:srgbClr val="FF0000"/>
                </a:solidFill>
              </a:rPr>
              <a:t>表就是主表，</a:t>
            </a:r>
            <a:r>
              <a:rPr lang="zh-CN" altLang="en-US" sz="2400">
                <a:solidFill>
                  <a:srgbClr val="FF0000"/>
                </a:solidFill>
              </a:rPr>
              <a:t>左</a:t>
            </a:r>
            <a:r>
              <a:rPr lang="en-US" altLang="zh-CN" sz="2400">
                <a:solidFill>
                  <a:srgbClr val="FF0000"/>
                </a:solidFill>
              </a:rPr>
              <a:t>表就是从表</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000" fill="hold">
                                          <p:stCondLst>
                                            <p:cond delay="0"/>
                                          </p:stCondLst>
                                        </p:cTn>
                                        <p:tgtEl>
                                          <p:spTgt spid="44"/>
                                        </p:tgtEl>
                                        <p:attrNameLst>
                                          <p:attrName>style.visibility</p:attrName>
                                        </p:attrNameLst>
                                      </p:cBhvr>
                                      <p:to>
                                        <p:strVal val="visible"/>
                                      </p:to>
                                    </p:set>
                                    <p:anim calcmode="lin" valueType="num">
                                      <p:cBhvr additive="base">
                                        <p:cTn id="31" dur="1000" fill="hold"/>
                                        <p:tgtEl>
                                          <p:spTgt spid="44"/>
                                        </p:tgtEl>
                                        <p:attrNameLst>
                                          <p:attrName>ppt_x</p:attrName>
                                        </p:attrNameLst>
                                      </p:cBhvr>
                                      <p:tavLst>
                                        <p:tav tm="0">
                                          <p:val>
                                            <p:strVal val="1+#ppt_w/2"/>
                                          </p:val>
                                        </p:tav>
                                        <p:tav tm="100000">
                                          <p:val>
                                            <p:strVal val="#ppt_x"/>
                                          </p:val>
                                        </p:tav>
                                      </p:tavLst>
                                    </p:anim>
                                    <p:anim calcmode="lin" valueType="num">
                                      <p:cBhvr additive="base">
                                        <p:cTn id="32"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500"/>
                                        <p:tgtEl>
                                          <p:spTgt spid="44"/>
                                        </p:tgtEl>
                                        <p:attrNameLst>
                                          <p:attrName>ppt_x</p:attrName>
                                        </p:attrNameLst>
                                      </p:cBhvr>
                                      <p:tavLst>
                                        <p:tav tm="0">
                                          <p:val>
                                            <p:strVal val="ppt_x"/>
                                          </p:val>
                                        </p:tav>
                                        <p:tav tm="100000">
                                          <p:val>
                                            <p:strVal val="1+ppt_w/2"/>
                                          </p:val>
                                        </p:tav>
                                      </p:tavLst>
                                    </p:anim>
                                    <p:anim calcmode="lin" valueType="num">
                                      <p:cBhvr additive="base">
                                        <p:cTn id="37" dur="500"/>
                                        <p:tgtEl>
                                          <p:spTgt spid="44"/>
                                        </p:tgtEl>
                                        <p:attrNameLst>
                                          <p:attrName>ppt_y</p:attrName>
                                        </p:attrNameLst>
                                      </p:cBhvr>
                                      <p:tavLst>
                                        <p:tav tm="0">
                                          <p:val>
                                            <p:strVal val="ppt_y"/>
                                          </p:val>
                                        </p:tav>
                                        <p:tav tm="100000">
                                          <p:val>
                                            <p:strVal val="ppt_y"/>
                                          </p:val>
                                        </p:tav>
                                      </p:tavLst>
                                    </p:anim>
                                    <p:set>
                                      <p:cBhvr>
                                        <p:cTn id="38" dur="1" fill="hold">
                                          <p:stCondLst>
                                            <p:cond delay="499"/>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p:bldP spid="2" grpId="0"/>
      <p:bldP spid="3" grpId="0"/>
      <p:bldP spid="44" grpId="0" bldLvl="0" animBg="1"/>
      <p:bldP spid="44"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24611" y="2520007"/>
            <a:ext cx="2160270" cy="2399665"/>
          </a:xfrm>
          <a:prstGeom prst="rect">
            <a:avLst/>
          </a:prstGeom>
        </p:spPr>
        <p:txBody>
          <a:bodyPr wrap="none">
            <a:spAutoFit/>
          </a:bodyPr>
          <a:lstStyle/>
          <a:p>
            <a:r>
              <a:rPr lang="en-US" altLang="zh-CN" sz="15000">
                <a:solidFill>
                  <a:srgbClr val="3CB19B"/>
                </a:solidFill>
                <a:latin typeface="Impact" panose="020B0806030902050204" pitchFamily="34" charset="0"/>
                <a:ea typeface="思源黑体 CN Heavy" pitchFamily="34" charset="-122"/>
              </a:rPr>
              <a:t>02</a:t>
            </a:r>
            <a:endParaRPr lang="zh-CN" altLang="en-US" sz="15000"/>
          </a:p>
        </p:txBody>
      </p:sp>
      <p:sp>
        <p:nvSpPr>
          <p:cNvPr id="4" name="TextBox 3"/>
          <p:cNvSpPr txBox="1"/>
          <p:nvPr/>
        </p:nvSpPr>
        <p:spPr>
          <a:xfrm>
            <a:off x="6761847" y="2902113"/>
            <a:ext cx="1819910" cy="553085"/>
          </a:xfrm>
          <a:prstGeom prst="rect">
            <a:avLst/>
          </a:prstGeom>
          <a:noFill/>
        </p:spPr>
        <p:txBody>
          <a:bodyPr wrap="none" rtlCol="0">
            <a:spAutoFit/>
          </a:bodyPr>
          <a:lstStyle/>
          <a:p>
            <a:r>
              <a:rPr lang="en-US" altLang="zh-CN" sz="3000">
                <a:solidFill>
                  <a:srgbClr val="3CB19B"/>
                </a:solidFill>
                <a:latin typeface="微软雅黑" panose="020B0503020204020204" pitchFamily="34" charset="-122"/>
                <a:ea typeface="微软雅黑" panose="020B0503020204020204" pitchFamily="34" charset="-122"/>
              </a:rPr>
              <a:t> </a:t>
            </a:r>
            <a:r>
              <a:rPr lang="zh-CN" altLang="en-US" sz="3000">
                <a:solidFill>
                  <a:srgbClr val="3CB19B"/>
                </a:solidFill>
                <a:latin typeface="微软雅黑" panose="020B0503020204020204" pitchFamily="34" charset="-122"/>
                <a:ea typeface="微软雅黑" panose="020B0503020204020204" pitchFamily="34" charset="-122"/>
              </a:rPr>
              <a:t>本章小结</a:t>
            </a:r>
          </a:p>
        </p:txBody>
      </p:sp>
      <p:pic>
        <p:nvPicPr>
          <p:cNvPr id="10" name="Picture 2" descr="C:\Users\Administrator\Desktop\16450890_234204304000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15" t="5909" b="27652"/>
          <a:stretch>
            <a:fillRect/>
          </a:stretch>
        </p:blipFill>
        <p:spPr bwMode="auto">
          <a:xfrm>
            <a:off x="-1" y="0"/>
            <a:ext cx="4350967" cy="648017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0" y="3384103"/>
            <a:ext cx="10801350" cy="1008112"/>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500"/>
                            </p:stCondLst>
                            <p:childTnLst>
                              <p:par>
                                <p:cTn id="21" presetID="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4034"/>
            <a:ext cx="1132205"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02</a:t>
            </a:r>
            <a:endParaRPr lang="zh-CN" altLang="en-US" sz="7200"/>
          </a:p>
        </p:txBody>
      </p:sp>
      <p:sp>
        <p:nvSpPr>
          <p:cNvPr id="5" name="矩形 4"/>
          <p:cNvSpPr/>
          <p:nvPr/>
        </p:nvSpPr>
        <p:spPr>
          <a:xfrm>
            <a:off x="936179" y="322704"/>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31050" y="388790"/>
            <a:ext cx="1402080" cy="460375"/>
          </a:xfrm>
          <a:prstGeom prst="rect">
            <a:avLst/>
          </a:prstGeom>
          <a:noFill/>
        </p:spPr>
        <p:txBody>
          <a:bodyPr wrap="none" rtlCol="0">
            <a:spAutoFit/>
          </a:bodyPr>
          <a:lstStyle/>
          <a:p>
            <a:pPr algn="l"/>
            <a:r>
              <a:rPr lang="zh-CN" altLang="en-US" sz="2400">
                <a:latin typeface="微软雅黑" panose="020B0503020204020204" pitchFamily="34" charset="-122"/>
                <a:ea typeface="微软雅黑" panose="020B0503020204020204" pitchFamily="34" charset="-122"/>
                <a:cs typeface="微软雅黑" panose="020B0503020204020204" pitchFamily="34" charset="-122"/>
              </a:rPr>
              <a:t>本章小结</a:t>
            </a:r>
          </a:p>
        </p:txBody>
      </p:sp>
      <p:grpSp>
        <p:nvGrpSpPr>
          <p:cNvPr id="7" name="组合 6"/>
          <p:cNvGrpSpPr/>
          <p:nvPr/>
        </p:nvGrpSpPr>
        <p:grpSpPr>
          <a:xfrm>
            <a:off x="7132755" y="114282"/>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47" name="文本框 46"/>
          <p:cNvSpPr txBox="1"/>
          <p:nvPr/>
        </p:nvSpPr>
        <p:spPr>
          <a:xfrm>
            <a:off x="1297940" y="2064385"/>
            <a:ext cx="3235325" cy="521970"/>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800"/>
              <a:t>创建内连接查询</a:t>
            </a:r>
          </a:p>
        </p:txBody>
      </p:sp>
      <p:sp>
        <p:nvSpPr>
          <p:cNvPr id="49" name="文本框 48"/>
          <p:cNvSpPr txBox="1"/>
          <p:nvPr/>
        </p:nvSpPr>
        <p:spPr>
          <a:xfrm>
            <a:off x="6004560" y="4657090"/>
            <a:ext cx="2990215" cy="6508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eaLnBrk="1" hangingPunct="1">
              <a:lnSpc>
                <a:spcPct val="130000"/>
              </a:lnSpc>
            </a:pPr>
            <a:r>
              <a:rPr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Right Join  </a:t>
            </a:r>
            <a:endParaRPr 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2" name="文本框 51"/>
          <p:cNvSpPr txBox="1"/>
          <p:nvPr/>
        </p:nvSpPr>
        <p:spPr>
          <a:xfrm>
            <a:off x="6136640" y="4815840"/>
            <a:ext cx="201295" cy="368300"/>
          </a:xfrm>
          <a:prstGeom prst="rect">
            <a:avLst/>
          </a:prstGeom>
          <a:noFill/>
        </p:spPr>
        <p:txBody>
          <a:bodyPr wrap="square" rtlCol="0">
            <a:spAutoFit/>
          </a:bodyPr>
          <a:lstStyle/>
          <a:p>
            <a:endParaRPr lang="zh-CN" altLang="en-US"/>
          </a:p>
        </p:txBody>
      </p:sp>
      <p:sp>
        <p:nvSpPr>
          <p:cNvPr id="58" name="左大括号 57"/>
          <p:cNvSpPr/>
          <p:nvPr/>
        </p:nvSpPr>
        <p:spPr>
          <a:xfrm>
            <a:off x="5114290" y="3268345"/>
            <a:ext cx="246380" cy="2039620"/>
          </a:xfrm>
          <a:prstGeom prst="leftBrace">
            <a:avLst/>
          </a:prstGeom>
          <a:noFill/>
          <a:ln>
            <a:solidFill>
              <a:srgbClr val="5BB1A3"/>
            </a:solidFill>
          </a:ln>
          <a:extLst>
            <a:ext uri="{909E8E84-426E-40DD-AFC4-6F175D3DCCD1}">
              <a14:hiddenFill xmlns:a14="http://schemas.microsoft.com/office/drawing/2010/main">
                <a:solidFill>
                  <a:srgbClr val="5BB1A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297940" y="4080510"/>
            <a:ext cx="3235325" cy="521970"/>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800">
                <a:sym typeface="+mn-ea"/>
              </a:rPr>
              <a:t>创建外连接查询</a:t>
            </a:r>
          </a:p>
        </p:txBody>
      </p:sp>
      <p:sp>
        <p:nvSpPr>
          <p:cNvPr id="50" name="右箭头 49"/>
          <p:cNvSpPr/>
          <p:nvPr/>
        </p:nvSpPr>
        <p:spPr>
          <a:xfrm>
            <a:off x="4970145" y="2064385"/>
            <a:ext cx="637540" cy="401320"/>
          </a:xfrm>
          <a:prstGeom prst="rightArrow">
            <a:avLst/>
          </a:prstGeom>
          <a:solidFill>
            <a:srgbClr val="5BB1A3"/>
          </a:solidFill>
          <a:ln>
            <a:solidFill>
              <a:srgbClr val="5BB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004560" y="1943735"/>
            <a:ext cx="2835275" cy="6508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lnSpc>
                <a:spcPct val="130000"/>
              </a:lnSpc>
            </a:pPr>
            <a:r>
              <a:rPr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Inner Join </a:t>
            </a:r>
          </a:p>
        </p:txBody>
      </p:sp>
      <p:sp>
        <p:nvSpPr>
          <p:cNvPr id="56" name="文本框 55"/>
          <p:cNvSpPr txBox="1"/>
          <p:nvPr/>
        </p:nvSpPr>
        <p:spPr>
          <a:xfrm>
            <a:off x="6004560" y="3360420"/>
            <a:ext cx="2990215" cy="6508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eaLnBrk="1" hangingPunct="1">
              <a:lnSpc>
                <a:spcPct val="130000"/>
              </a:lnSpc>
            </a:pPr>
            <a:r>
              <a:rPr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Left Join</a:t>
            </a:r>
            <a:endParaRPr 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500"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000" fill="hold">
                                          <p:stCondLst>
                                            <p:cond delay="0"/>
                                          </p:stCondLst>
                                        </p:cTn>
                                        <p:tgtEl>
                                          <p:spTgt spid="47"/>
                                        </p:tgtEl>
                                        <p:attrNameLst>
                                          <p:attrName>style.visibility</p:attrName>
                                        </p:attrNameLst>
                                      </p:cBhvr>
                                      <p:to>
                                        <p:strVal val="visible"/>
                                      </p:to>
                                    </p:set>
                                    <p:animEffect transition="in" filter="wipe(left)">
                                      <p:cBhvr>
                                        <p:cTn id="26" dur="10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000" fill="hold">
                                          <p:stCondLst>
                                            <p:cond delay="0"/>
                                          </p:stCondLst>
                                        </p:cTn>
                                        <p:tgtEl>
                                          <p:spTgt spid="58"/>
                                        </p:tgtEl>
                                        <p:attrNameLst>
                                          <p:attrName>style.visibility</p:attrName>
                                        </p:attrNameLst>
                                      </p:cBhvr>
                                      <p:to>
                                        <p:strVal val="visible"/>
                                      </p:to>
                                    </p:set>
                                    <p:animEffect transition="in" filter="wipe(left)">
                                      <p:cBhvr>
                                        <p:cTn id="31" dur="10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000"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000" fill="hold">
                                          <p:stCondLst>
                                            <p:cond delay="0"/>
                                          </p:stCondLst>
                                        </p:cTn>
                                        <p:tgtEl>
                                          <p:spTgt spid="50"/>
                                        </p:tgtEl>
                                        <p:attrNameLst>
                                          <p:attrName>style.visibility</p:attrName>
                                        </p:attrNameLst>
                                      </p:cBhvr>
                                      <p:to>
                                        <p:strVal val="visible"/>
                                      </p:to>
                                    </p:set>
                                    <p:animEffect transition="in" filter="wipe(left)">
                                      <p:cBhvr>
                                        <p:cTn id="46" dur="10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000" fill="hold">
                                          <p:stCondLst>
                                            <p:cond delay="0"/>
                                          </p:stCondLst>
                                        </p:cTn>
                                        <p:tgtEl>
                                          <p:spTgt spid="49"/>
                                        </p:tgtEl>
                                        <p:attrNameLst>
                                          <p:attrName>style.visibility</p:attrName>
                                        </p:attrNameLst>
                                      </p:cBhvr>
                                      <p:to>
                                        <p:strVal val="visible"/>
                                      </p:to>
                                    </p:set>
                                    <p:animEffect transition="in" filter="wipe(left)">
                                      <p:cBhvr>
                                        <p:cTn id="51" dur="10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000" fill="hold">
                                          <p:stCondLst>
                                            <p:cond delay="0"/>
                                          </p:stCondLst>
                                        </p:cTn>
                                        <p:tgtEl>
                                          <p:spTgt spid="56"/>
                                        </p:tgtEl>
                                        <p:attrNameLst>
                                          <p:attrName>style.visibility</p:attrName>
                                        </p:attrNameLst>
                                      </p:cBhvr>
                                      <p:to>
                                        <p:strVal val="visible"/>
                                      </p:to>
                                    </p:set>
                                    <p:animEffect transition="in" filter="wipe(left)">
                                      <p:cBhvr>
                                        <p:cTn id="56"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bldLvl="0" animBg="1"/>
      <p:bldP spid="49" grpId="0" bldLvl="0" animBg="1"/>
      <p:bldP spid="58" grpId="0" bldLvl="0" animBg="1"/>
      <p:bldP spid="46" grpId="0" bldLvl="0" animBg="1"/>
      <p:bldP spid="50" grpId="0" bldLvl="0" animBg="1"/>
      <p:bldP spid="2" grpId="0" bldLvl="0" animBg="1"/>
      <p:bldP spid="5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352" t="10264" r="301" b="2017"/>
          <a:stretch>
            <a:fillRect/>
          </a:stretch>
        </p:blipFill>
        <p:spPr bwMode="auto">
          <a:xfrm>
            <a:off x="-11411" y="0"/>
            <a:ext cx="10801351" cy="6480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2310" y="1983699"/>
            <a:ext cx="5088252" cy="1446550"/>
          </a:xfrm>
          <a:prstGeom prst="rect">
            <a:avLst/>
          </a:prstGeom>
          <a:noFill/>
        </p:spPr>
        <p:txBody>
          <a:bodyPr wrap="none" rtlCol="0">
            <a:spAutoFit/>
          </a:bodyPr>
          <a:lstStyle/>
          <a:p>
            <a:r>
              <a:rPr lang="en-US" altLang="zh-CN" sz="8800" kern="1000" spc="-40">
                <a:solidFill>
                  <a:schemeClr val="bg1"/>
                </a:solidFill>
                <a:latin typeface="Haettenschweiler" panose="02010600030101010101" pitchFamily="34" charset="-122"/>
              </a:rPr>
              <a:t>THANK YOU</a:t>
            </a:r>
            <a:r>
              <a:rPr lang="zh-CN" altLang="en-US" sz="8800" kern="1000" spc="-40">
                <a:solidFill>
                  <a:schemeClr val="bg1"/>
                </a:solidFill>
                <a:latin typeface="锐字锐线梦想黑简1.0" panose="02010600030101010101" pitchFamily="2" charset="-122"/>
                <a:ea typeface="锐字锐线梦想黑简1.0" panose="02010600030101010101" pitchFamily="2" charset="-122"/>
              </a:rPr>
              <a:t>！</a:t>
            </a:r>
          </a:p>
        </p:txBody>
      </p:sp>
      <p:sp>
        <p:nvSpPr>
          <p:cNvPr id="6" name="TextBox 5"/>
          <p:cNvSpPr txBox="1"/>
          <p:nvPr/>
        </p:nvSpPr>
        <p:spPr>
          <a:xfrm>
            <a:off x="2573524" y="3541591"/>
            <a:ext cx="2631490" cy="830997"/>
          </a:xfrm>
          <a:prstGeom prst="rect">
            <a:avLst/>
          </a:prstGeom>
          <a:noFill/>
        </p:spPr>
        <p:txBody>
          <a:bodyPr wrap="none" rtlCol="0">
            <a:spAutoFit/>
          </a:bodyPr>
          <a:lstStyle/>
          <a:p>
            <a:r>
              <a:rPr lang="zh-CN" altLang="en-US" sz="4800" spc="-30">
                <a:solidFill>
                  <a:schemeClr val="bg1"/>
                </a:solidFill>
                <a:latin typeface="微软雅黑" panose="020B0503020204020204" pitchFamily="34" charset="-122"/>
                <a:ea typeface="微软雅黑" panose="020B0503020204020204" pitchFamily="34" charset="-122"/>
              </a:rPr>
              <a:t>谢谢欣赏</a:t>
            </a:r>
          </a:p>
        </p:txBody>
      </p:sp>
      <p:cxnSp>
        <p:nvCxnSpPr>
          <p:cNvPr id="7" name="直接连接符 6"/>
          <p:cNvCxnSpPr/>
          <p:nvPr/>
        </p:nvCxnSpPr>
        <p:spPr>
          <a:xfrm>
            <a:off x="-71933" y="3430249"/>
            <a:ext cx="525658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899"/>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899"/>
                            </p:stCondLst>
                            <p:childTnLst>
                              <p:par>
                                <p:cTn id="18" presetID="2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4034"/>
            <a:ext cx="1163320"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00</a:t>
            </a:r>
            <a:endParaRPr lang="zh-CN" altLang="en-US" sz="7200"/>
          </a:p>
        </p:txBody>
      </p:sp>
      <p:sp>
        <p:nvSpPr>
          <p:cNvPr id="5" name="矩形 4"/>
          <p:cNvSpPr/>
          <p:nvPr/>
        </p:nvSpPr>
        <p:spPr>
          <a:xfrm>
            <a:off x="936179" y="322704"/>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31050" y="388790"/>
            <a:ext cx="1402080" cy="460375"/>
          </a:xfrm>
          <a:prstGeom prst="rect">
            <a:avLst/>
          </a:prstGeom>
          <a:noFill/>
        </p:spPr>
        <p:txBody>
          <a:bodyPr wrap="none" rtlCol="0">
            <a:spAutoFit/>
          </a:bodyPr>
          <a:lstStyle/>
          <a:p>
            <a:pPr algn="l"/>
            <a:r>
              <a:rPr lang="zh-CN" altLang="en-US" sz="2400">
                <a:latin typeface="微软雅黑" panose="020B0503020204020204" pitchFamily="34" charset="-122"/>
                <a:ea typeface="微软雅黑" panose="020B0503020204020204" pitchFamily="34" charset="-122"/>
                <a:cs typeface="微软雅黑" panose="020B0503020204020204" pitchFamily="34" charset="-122"/>
              </a:rPr>
              <a:t>课前回顾</a:t>
            </a:r>
          </a:p>
        </p:txBody>
      </p:sp>
      <p:grpSp>
        <p:nvGrpSpPr>
          <p:cNvPr id="7" name="组合 6"/>
          <p:cNvGrpSpPr/>
          <p:nvPr/>
        </p:nvGrpSpPr>
        <p:grpSpPr>
          <a:xfrm>
            <a:off x="7132755" y="114282"/>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47" name="文本框 46"/>
          <p:cNvSpPr txBox="1"/>
          <p:nvPr/>
        </p:nvSpPr>
        <p:spPr>
          <a:xfrm>
            <a:off x="576580" y="2676525"/>
            <a:ext cx="4308475" cy="491490"/>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600"/>
              <a:t>使用</a:t>
            </a:r>
            <a:r>
              <a:rPr lang="en-US" altLang="zh-CN" sz="2600"/>
              <a:t>like</a:t>
            </a:r>
            <a:r>
              <a:rPr lang="zh-CN" altLang="en-US" sz="2600"/>
              <a:t>关键字创建模糊查询</a:t>
            </a:r>
          </a:p>
        </p:txBody>
      </p:sp>
      <p:sp>
        <p:nvSpPr>
          <p:cNvPr id="48" name="文本框 47"/>
          <p:cNvSpPr txBox="1"/>
          <p:nvPr/>
        </p:nvSpPr>
        <p:spPr>
          <a:xfrm>
            <a:off x="8718550" y="1167130"/>
            <a:ext cx="138620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sz="2400">
                <a:latin typeface="+mn-ea"/>
                <a:cs typeface="+mn-ea"/>
                <a:sym typeface="+mn-ea"/>
              </a:rPr>
              <a:t>'XY%'</a:t>
            </a:r>
          </a:p>
        </p:txBody>
      </p:sp>
      <p:sp>
        <p:nvSpPr>
          <p:cNvPr id="49" name="文本框 48"/>
          <p:cNvSpPr txBox="1"/>
          <p:nvPr/>
        </p:nvSpPr>
        <p:spPr>
          <a:xfrm>
            <a:off x="6221730" y="5046345"/>
            <a:ext cx="2990215" cy="57086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1" hangingPunct="1">
              <a:lnSpc>
                <a:spcPct val="130000"/>
              </a:lnSpc>
            </a:pPr>
            <a:r>
              <a:rPr lang="en-US" sz="2400">
                <a:latin typeface="+mn-ea"/>
              </a:rPr>
              <a:t>distinct</a:t>
            </a:r>
          </a:p>
        </p:txBody>
      </p:sp>
      <p:sp>
        <p:nvSpPr>
          <p:cNvPr id="52" name="文本框 51"/>
          <p:cNvSpPr txBox="1"/>
          <p:nvPr/>
        </p:nvSpPr>
        <p:spPr>
          <a:xfrm>
            <a:off x="5702935" y="5631180"/>
            <a:ext cx="201295" cy="368300"/>
          </a:xfrm>
          <a:prstGeom prst="rect">
            <a:avLst/>
          </a:prstGeom>
          <a:noFill/>
        </p:spPr>
        <p:txBody>
          <a:bodyPr wrap="square" rtlCol="0">
            <a:spAutoFit/>
          </a:bodyPr>
          <a:lstStyle/>
          <a:p>
            <a:endParaRPr lang="zh-CN" altLang="en-US"/>
          </a:p>
        </p:txBody>
      </p:sp>
      <p:sp>
        <p:nvSpPr>
          <p:cNvPr id="58" name="左大括号 57"/>
          <p:cNvSpPr/>
          <p:nvPr/>
        </p:nvSpPr>
        <p:spPr>
          <a:xfrm>
            <a:off x="5256530" y="1367790"/>
            <a:ext cx="246380" cy="3108325"/>
          </a:xfrm>
          <a:prstGeom prst="leftBrace">
            <a:avLst/>
          </a:prstGeom>
          <a:noFill/>
          <a:ln>
            <a:solidFill>
              <a:srgbClr val="5BB1A3"/>
            </a:solidFill>
          </a:ln>
          <a:extLst>
            <a:ext uri="{909E8E84-426E-40DD-AFC4-6F175D3DCCD1}">
              <a14:hiddenFill xmlns:a14="http://schemas.microsoft.com/office/drawing/2010/main">
                <a:solidFill>
                  <a:srgbClr val="5BB1A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76580" y="5040630"/>
            <a:ext cx="4308475" cy="491490"/>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600"/>
              <a:t>查询时去除重复项目</a:t>
            </a:r>
          </a:p>
        </p:txBody>
      </p:sp>
      <p:sp>
        <p:nvSpPr>
          <p:cNvPr id="50" name="右箭头 49"/>
          <p:cNvSpPr/>
          <p:nvPr/>
        </p:nvSpPr>
        <p:spPr>
          <a:xfrm>
            <a:off x="5328920" y="5130800"/>
            <a:ext cx="637540" cy="401320"/>
          </a:xfrm>
          <a:prstGeom prst="rightArrow">
            <a:avLst/>
          </a:prstGeom>
          <a:solidFill>
            <a:srgbClr val="5BB1A3"/>
          </a:solidFill>
          <a:ln>
            <a:solidFill>
              <a:srgbClr val="5BB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048375" y="1704340"/>
            <a:ext cx="95948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sz="2400">
                <a:latin typeface="+mn-ea"/>
                <a:cs typeface="+mn-ea"/>
                <a:sym typeface="+mn-ea"/>
              </a:rPr>
              <a:t>%</a:t>
            </a:r>
          </a:p>
        </p:txBody>
      </p:sp>
      <p:sp>
        <p:nvSpPr>
          <p:cNvPr id="3" name="左大括号 2"/>
          <p:cNvSpPr/>
          <p:nvPr/>
        </p:nvSpPr>
        <p:spPr>
          <a:xfrm>
            <a:off x="7821930" y="1079500"/>
            <a:ext cx="246380" cy="1714500"/>
          </a:xfrm>
          <a:prstGeom prst="leftBrace">
            <a:avLst/>
          </a:prstGeom>
          <a:noFill/>
          <a:ln>
            <a:solidFill>
              <a:srgbClr val="5BB1A3"/>
            </a:solidFill>
          </a:ln>
          <a:extLst>
            <a:ext uri="{909E8E84-426E-40DD-AFC4-6F175D3DCCD1}">
              <a14:hiddenFill xmlns:a14="http://schemas.microsoft.com/office/drawing/2010/main">
                <a:solidFill>
                  <a:srgbClr val="5BB1A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8728710" y="2272030"/>
            <a:ext cx="138620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sz="2400">
                <a:latin typeface="+mn-ea"/>
                <a:cs typeface="+mn-ea"/>
                <a:sym typeface="+mn-ea"/>
              </a:rPr>
              <a:t> '%X'</a:t>
            </a:r>
          </a:p>
        </p:txBody>
      </p:sp>
      <p:sp>
        <p:nvSpPr>
          <p:cNvPr id="44" name="文本框 43"/>
          <p:cNvSpPr txBox="1"/>
          <p:nvPr/>
        </p:nvSpPr>
        <p:spPr>
          <a:xfrm>
            <a:off x="8718550" y="1721485"/>
            <a:ext cx="138620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sz="2400">
                <a:latin typeface="+mn-ea"/>
                <a:cs typeface="+mn-ea"/>
                <a:sym typeface="+mn-ea"/>
              </a:rPr>
              <a:t> 'X</a:t>
            </a:r>
            <a:r>
              <a:rPr lang="en-US" sz="2400">
                <a:latin typeface="+mn-ea"/>
                <a:cs typeface="+mn-ea"/>
                <a:sym typeface="+mn-ea"/>
              </a:rPr>
              <a:t>%</a:t>
            </a:r>
            <a:r>
              <a:rPr sz="2400">
                <a:latin typeface="+mn-ea"/>
                <a:cs typeface="+mn-ea"/>
                <a:sym typeface="+mn-ea"/>
              </a:rPr>
              <a:t>'</a:t>
            </a:r>
          </a:p>
        </p:txBody>
      </p:sp>
      <p:sp>
        <p:nvSpPr>
          <p:cNvPr id="45" name="文本框 44"/>
          <p:cNvSpPr txBox="1"/>
          <p:nvPr/>
        </p:nvSpPr>
        <p:spPr>
          <a:xfrm>
            <a:off x="6048375" y="3456305"/>
            <a:ext cx="95948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a:latin typeface="+mn-ea"/>
                <a:cs typeface="+mn-ea"/>
                <a:sym typeface="+mn-ea"/>
              </a:rPr>
              <a:t>_</a:t>
            </a:r>
          </a:p>
        </p:txBody>
      </p:sp>
      <p:sp>
        <p:nvSpPr>
          <p:cNvPr id="51" name="左大括号 50"/>
          <p:cNvSpPr/>
          <p:nvPr/>
        </p:nvSpPr>
        <p:spPr>
          <a:xfrm>
            <a:off x="7848600" y="2952115"/>
            <a:ext cx="246380" cy="1714500"/>
          </a:xfrm>
          <a:prstGeom prst="leftBrace">
            <a:avLst/>
          </a:prstGeom>
          <a:noFill/>
          <a:ln>
            <a:solidFill>
              <a:srgbClr val="5BB1A3"/>
            </a:solidFill>
          </a:ln>
          <a:extLst>
            <a:ext uri="{909E8E84-426E-40DD-AFC4-6F175D3DCCD1}">
              <a14:hiddenFill xmlns:a14="http://schemas.microsoft.com/office/drawing/2010/main">
                <a:solidFill>
                  <a:srgbClr val="5BB1A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8728710" y="2999740"/>
            <a:ext cx="138620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sz="2400">
                <a:latin typeface="+mn-ea"/>
                <a:cs typeface="+mn-ea"/>
                <a:sym typeface="+mn-ea"/>
              </a:rPr>
              <a:t>'</a:t>
            </a:r>
            <a:r>
              <a:rPr lang="en-US" sz="2400">
                <a:latin typeface="+mn-ea"/>
                <a:cs typeface="+mn-ea"/>
                <a:sym typeface="+mn-ea"/>
              </a:rPr>
              <a:t>X_</a:t>
            </a:r>
            <a:r>
              <a:rPr sz="2400">
                <a:latin typeface="+mn-ea"/>
                <a:cs typeface="+mn-ea"/>
                <a:sym typeface="+mn-ea"/>
              </a:rPr>
              <a:t>'</a:t>
            </a:r>
          </a:p>
        </p:txBody>
      </p:sp>
      <p:sp>
        <p:nvSpPr>
          <p:cNvPr id="54" name="文本框 53"/>
          <p:cNvSpPr txBox="1"/>
          <p:nvPr/>
        </p:nvSpPr>
        <p:spPr>
          <a:xfrm>
            <a:off x="8738870" y="4104640"/>
            <a:ext cx="138620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sz="2400">
                <a:latin typeface="+mn-ea"/>
                <a:cs typeface="+mn-ea"/>
                <a:sym typeface="+mn-ea"/>
              </a:rPr>
              <a:t> 'X</a:t>
            </a:r>
            <a:r>
              <a:rPr lang="en-US" sz="2400">
                <a:latin typeface="+mn-ea"/>
                <a:cs typeface="+mn-ea"/>
                <a:sym typeface="+mn-ea"/>
              </a:rPr>
              <a:t>_Y</a:t>
            </a:r>
            <a:r>
              <a:rPr sz="2400">
                <a:latin typeface="+mn-ea"/>
                <a:cs typeface="+mn-ea"/>
                <a:sym typeface="+mn-ea"/>
              </a:rPr>
              <a:t>'</a:t>
            </a:r>
          </a:p>
        </p:txBody>
      </p:sp>
      <p:sp>
        <p:nvSpPr>
          <p:cNvPr id="55" name="文本框 54"/>
          <p:cNvSpPr txBox="1"/>
          <p:nvPr/>
        </p:nvSpPr>
        <p:spPr>
          <a:xfrm>
            <a:off x="8728710" y="3554095"/>
            <a:ext cx="138620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sz="2400">
                <a:latin typeface="+mn-ea"/>
                <a:cs typeface="+mn-ea"/>
                <a:sym typeface="+mn-ea"/>
              </a:rPr>
              <a:t> '</a:t>
            </a:r>
            <a:r>
              <a:rPr lang="en-US" sz="2400">
                <a:latin typeface="+mn-ea"/>
                <a:cs typeface="+mn-ea"/>
                <a:sym typeface="+mn-ea"/>
              </a:rPr>
              <a:t>_</a:t>
            </a:r>
            <a:r>
              <a:rPr sz="2400">
                <a:latin typeface="+mn-ea"/>
                <a:cs typeface="+mn-ea"/>
                <a:sym typeface="+mn-ea"/>
              </a:rPr>
              <a:t>X'</a:t>
            </a: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500"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000" fill="hold">
                                          <p:stCondLst>
                                            <p:cond delay="0"/>
                                          </p:stCondLst>
                                        </p:cTn>
                                        <p:tgtEl>
                                          <p:spTgt spid="47"/>
                                        </p:tgtEl>
                                        <p:attrNameLst>
                                          <p:attrName>style.visibility</p:attrName>
                                        </p:attrNameLst>
                                      </p:cBhvr>
                                      <p:to>
                                        <p:strVal val="visible"/>
                                      </p:to>
                                    </p:set>
                                    <p:animEffect transition="in" filter="wipe(left)">
                                      <p:cBhvr>
                                        <p:cTn id="26" dur="10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000" fill="hold">
                                          <p:stCondLst>
                                            <p:cond delay="0"/>
                                          </p:stCondLst>
                                        </p:cTn>
                                        <p:tgtEl>
                                          <p:spTgt spid="58"/>
                                        </p:tgtEl>
                                        <p:attrNameLst>
                                          <p:attrName>style.visibility</p:attrName>
                                        </p:attrNameLst>
                                      </p:cBhvr>
                                      <p:to>
                                        <p:strVal val="visible"/>
                                      </p:to>
                                    </p:set>
                                    <p:animEffect transition="in" filter="wipe(left)">
                                      <p:cBhvr>
                                        <p:cTn id="31" dur="10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000" fill="hold">
                                          <p:stCondLst>
                                            <p:cond delay="0"/>
                                          </p:stCondLst>
                                        </p:cTn>
                                        <p:tgtEl>
                                          <p:spTgt spid="3"/>
                                        </p:tgtEl>
                                        <p:attrNameLst>
                                          <p:attrName>style.visibility</p:attrName>
                                        </p:attrNameLst>
                                      </p:cBhvr>
                                      <p:to>
                                        <p:strVal val="visible"/>
                                      </p:to>
                                    </p:set>
                                    <p:animEffect transition="in" filter="wipe(left)">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000"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000" fill="hold">
                                          <p:stCondLst>
                                            <p:cond delay="0"/>
                                          </p:stCondLst>
                                        </p:cTn>
                                        <p:tgtEl>
                                          <p:spTgt spid="46"/>
                                        </p:tgtEl>
                                        <p:attrNameLst>
                                          <p:attrName>style.visibility</p:attrName>
                                        </p:attrNameLst>
                                      </p:cBhvr>
                                      <p:to>
                                        <p:strVal val="visible"/>
                                      </p:to>
                                    </p:set>
                                    <p:animEffect transition="in" filter="wipe(left)">
                                      <p:cBhvr>
                                        <p:cTn id="86" dur="10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000" fill="hold">
                                          <p:stCondLst>
                                            <p:cond delay="0"/>
                                          </p:stCondLst>
                                        </p:cTn>
                                        <p:tgtEl>
                                          <p:spTgt spid="50"/>
                                        </p:tgtEl>
                                        <p:attrNameLst>
                                          <p:attrName>style.visibility</p:attrName>
                                        </p:attrNameLst>
                                      </p:cBhvr>
                                      <p:to>
                                        <p:strVal val="visible"/>
                                      </p:to>
                                    </p:set>
                                    <p:animEffect transition="in" filter="wipe(left)">
                                      <p:cBhvr>
                                        <p:cTn id="91" dur="100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000" fill="hold">
                                          <p:stCondLst>
                                            <p:cond delay="0"/>
                                          </p:stCondLst>
                                        </p:cTn>
                                        <p:tgtEl>
                                          <p:spTgt spid="49"/>
                                        </p:tgtEl>
                                        <p:attrNameLst>
                                          <p:attrName>style.visibility</p:attrName>
                                        </p:attrNameLst>
                                      </p:cBhvr>
                                      <p:to>
                                        <p:strVal val="visible"/>
                                      </p:to>
                                    </p:set>
                                    <p:animEffect transition="in" filter="wipe(left)">
                                      <p:cBhvr>
                                        <p:cTn id="9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bldLvl="0" animBg="1"/>
      <p:bldP spid="48" grpId="0" bldLvl="0" animBg="1"/>
      <p:bldP spid="49" grpId="0" bldLvl="0" animBg="1"/>
      <p:bldP spid="58" grpId="0" bldLvl="0" animBg="1"/>
      <p:bldP spid="46" grpId="0" bldLvl="0" animBg="1"/>
      <p:bldP spid="50" grpId="0" bldLvl="0" animBg="1"/>
      <p:bldP spid="2" grpId="0" bldLvl="0" animBg="1"/>
      <p:bldP spid="3" grpId="0" bldLvl="0" animBg="1"/>
      <p:bldP spid="43" grpId="0" bldLvl="0" animBg="1"/>
      <p:bldP spid="44" grpId="0" bldLvl="0" animBg="1"/>
      <p:bldP spid="45" grpId="0" bldLvl="0" animBg="1"/>
      <p:bldP spid="51" grpId="0" bldLvl="0" animBg="1"/>
      <p:bldP spid="53" grpId="0" bldLvl="0" animBg="1"/>
      <p:bldP spid="54" grpId="0" bldLvl="0" animBg="1"/>
      <p:bldP spid="5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4034"/>
            <a:ext cx="1163320"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00</a:t>
            </a:r>
            <a:endParaRPr lang="zh-CN" altLang="en-US" sz="7200"/>
          </a:p>
        </p:txBody>
      </p:sp>
      <p:sp>
        <p:nvSpPr>
          <p:cNvPr id="5" name="矩形 4"/>
          <p:cNvSpPr/>
          <p:nvPr/>
        </p:nvSpPr>
        <p:spPr>
          <a:xfrm>
            <a:off x="936179" y="322704"/>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31050" y="388790"/>
            <a:ext cx="1402080" cy="460375"/>
          </a:xfrm>
          <a:prstGeom prst="rect">
            <a:avLst/>
          </a:prstGeom>
          <a:noFill/>
        </p:spPr>
        <p:txBody>
          <a:bodyPr wrap="none" rtlCol="0">
            <a:spAutoFit/>
          </a:bodyPr>
          <a:lstStyle/>
          <a:p>
            <a:pPr algn="l"/>
            <a:r>
              <a:rPr lang="zh-CN" sz="2400">
                <a:latin typeface="微软雅黑" panose="020B0503020204020204" pitchFamily="34" charset="-122"/>
                <a:ea typeface="微软雅黑" panose="020B0503020204020204" pitchFamily="34" charset="-122"/>
                <a:cs typeface="微软雅黑" panose="020B0503020204020204" pitchFamily="34" charset="-122"/>
              </a:rPr>
              <a:t>课前回顾</a:t>
            </a:r>
          </a:p>
        </p:txBody>
      </p:sp>
      <p:grpSp>
        <p:nvGrpSpPr>
          <p:cNvPr id="7" name="组合 6"/>
          <p:cNvGrpSpPr/>
          <p:nvPr/>
        </p:nvGrpSpPr>
        <p:grpSpPr>
          <a:xfrm>
            <a:off x="7132755" y="114282"/>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47" name="文本框 46"/>
          <p:cNvSpPr txBox="1"/>
          <p:nvPr/>
        </p:nvSpPr>
        <p:spPr>
          <a:xfrm>
            <a:off x="144145" y="1529080"/>
            <a:ext cx="4520565" cy="491490"/>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600"/>
              <a:t>使用</a:t>
            </a:r>
            <a:r>
              <a:rPr lang="en-US" altLang="zh-CN" sz="2600"/>
              <a:t>limit</a:t>
            </a:r>
            <a:r>
              <a:rPr lang="zh-CN" altLang="en-US" sz="2600"/>
              <a:t>关键字限定查询数量</a:t>
            </a:r>
          </a:p>
        </p:txBody>
      </p:sp>
      <p:sp>
        <p:nvSpPr>
          <p:cNvPr id="48" name="文本框 47"/>
          <p:cNvSpPr txBox="1"/>
          <p:nvPr/>
        </p:nvSpPr>
        <p:spPr>
          <a:xfrm>
            <a:off x="5134610" y="1270000"/>
            <a:ext cx="533082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400">
                <a:latin typeface="+mn-ea"/>
                <a:cs typeface="+mn-ea"/>
                <a:sym typeface="+mn-ea"/>
              </a:rPr>
              <a:t>不指定初始位置</a:t>
            </a:r>
            <a:r>
              <a:rPr lang="en-US" altLang="zh-CN" sz="2400">
                <a:latin typeface="+mn-ea"/>
                <a:cs typeface="+mn-ea"/>
                <a:sym typeface="+mn-ea"/>
              </a:rPr>
              <a:t>:limit </a:t>
            </a:r>
            <a:r>
              <a:rPr lang="zh-CN" altLang="en-US" sz="2400">
                <a:latin typeface="+mn-ea"/>
                <a:cs typeface="+mn-ea"/>
                <a:sym typeface="+mn-ea"/>
              </a:rPr>
              <a:t>记录数量</a:t>
            </a:r>
          </a:p>
        </p:txBody>
      </p:sp>
      <p:sp>
        <p:nvSpPr>
          <p:cNvPr id="49" name="文本框 48"/>
          <p:cNvSpPr txBox="1"/>
          <p:nvPr/>
        </p:nvSpPr>
        <p:spPr>
          <a:xfrm>
            <a:off x="5113020" y="3052445"/>
            <a:ext cx="5434330" cy="57086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1" hangingPunct="1">
              <a:lnSpc>
                <a:spcPct val="130000"/>
              </a:lnSpc>
            </a:pPr>
            <a:r>
              <a:rPr lang="en-US" sz="2400">
                <a:latin typeface="+mn-ea"/>
              </a:rPr>
              <a:t>Count(*)/Count(</a:t>
            </a:r>
            <a:r>
              <a:rPr lang="zh-CN" altLang="en-US" sz="2400">
                <a:latin typeface="+mn-ea"/>
              </a:rPr>
              <a:t>字段名称</a:t>
            </a:r>
            <a:r>
              <a:rPr lang="en-US" sz="2400">
                <a:latin typeface="+mn-ea"/>
              </a:rPr>
              <a:t>)</a:t>
            </a:r>
            <a:endParaRPr lang="zh-CN" altLang="en-US" sz="2400">
              <a:latin typeface="+mn-ea"/>
            </a:endParaRPr>
          </a:p>
        </p:txBody>
      </p:sp>
      <p:sp>
        <p:nvSpPr>
          <p:cNvPr id="52" name="文本框 51"/>
          <p:cNvSpPr txBox="1"/>
          <p:nvPr/>
        </p:nvSpPr>
        <p:spPr>
          <a:xfrm>
            <a:off x="5899150" y="4349115"/>
            <a:ext cx="231775" cy="368300"/>
          </a:xfrm>
          <a:prstGeom prst="rect">
            <a:avLst/>
          </a:prstGeom>
          <a:noFill/>
        </p:spPr>
        <p:txBody>
          <a:bodyPr wrap="square" rtlCol="0">
            <a:spAutoFit/>
          </a:bodyPr>
          <a:lstStyle/>
          <a:p>
            <a:endParaRPr lang="zh-CN" altLang="en-US"/>
          </a:p>
        </p:txBody>
      </p:sp>
      <p:sp>
        <p:nvSpPr>
          <p:cNvPr id="58" name="左大括号 57"/>
          <p:cNvSpPr/>
          <p:nvPr/>
        </p:nvSpPr>
        <p:spPr>
          <a:xfrm>
            <a:off x="4824730" y="1097280"/>
            <a:ext cx="189865" cy="1468120"/>
          </a:xfrm>
          <a:prstGeom prst="leftBrace">
            <a:avLst/>
          </a:prstGeom>
          <a:noFill/>
          <a:ln>
            <a:solidFill>
              <a:srgbClr val="5BB1A3"/>
            </a:solidFill>
          </a:ln>
          <a:extLst>
            <a:ext uri="{909E8E84-426E-40DD-AFC4-6F175D3DCCD1}">
              <a14:hiddenFill xmlns:a14="http://schemas.microsoft.com/office/drawing/2010/main">
                <a:solidFill>
                  <a:srgbClr val="5BB1A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288290" y="4348480"/>
            <a:ext cx="3814445" cy="491490"/>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600"/>
              <a:t>使用聚合函数进行查询</a:t>
            </a:r>
          </a:p>
        </p:txBody>
      </p:sp>
      <p:sp>
        <p:nvSpPr>
          <p:cNvPr id="2" name="文本框 1"/>
          <p:cNvSpPr txBox="1"/>
          <p:nvPr/>
        </p:nvSpPr>
        <p:spPr>
          <a:xfrm>
            <a:off x="5134610" y="1972310"/>
            <a:ext cx="5440680"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400">
                <a:latin typeface="+mn-ea"/>
                <a:cs typeface="+mn-ea"/>
                <a:sym typeface="+mn-ea"/>
              </a:rPr>
              <a:t>指定初始位置：</a:t>
            </a:r>
            <a:r>
              <a:rPr lang="en-US" altLang="zh-CN" sz="2400">
                <a:latin typeface="+mn-ea"/>
                <a:cs typeface="+mn-ea"/>
                <a:sym typeface="+mn-ea"/>
              </a:rPr>
              <a:t>(</a:t>
            </a:r>
            <a:r>
              <a:rPr lang="zh-CN" altLang="en-US" sz="2400">
                <a:latin typeface="+mn-ea"/>
                <a:cs typeface="+mn-ea"/>
                <a:sym typeface="+mn-ea"/>
              </a:rPr>
              <a:t>初始位置</a:t>
            </a:r>
            <a:r>
              <a:rPr lang="en-US" altLang="zh-CN" sz="2400">
                <a:latin typeface="+mn-ea"/>
                <a:cs typeface="+mn-ea"/>
                <a:sym typeface="+mn-ea"/>
              </a:rPr>
              <a:t>,</a:t>
            </a:r>
            <a:r>
              <a:rPr lang="zh-CN" altLang="en-US" sz="2400">
                <a:latin typeface="+mn-ea"/>
                <a:cs typeface="+mn-ea"/>
                <a:sym typeface="+mn-ea"/>
              </a:rPr>
              <a:t>记录数量</a:t>
            </a:r>
            <a:r>
              <a:rPr lang="en-US" altLang="zh-CN" sz="2400">
                <a:latin typeface="+mn-ea"/>
                <a:cs typeface="+mn-ea"/>
                <a:sym typeface="+mn-ea"/>
              </a:rPr>
              <a:t>)</a:t>
            </a:r>
          </a:p>
        </p:txBody>
      </p:sp>
      <p:sp>
        <p:nvSpPr>
          <p:cNvPr id="3" name="左大括号 2"/>
          <p:cNvSpPr/>
          <p:nvPr/>
        </p:nvSpPr>
        <p:spPr>
          <a:xfrm>
            <a:off x="4502150" y="2980690"/>
            <a:ext cx="162560" cy="3226435"/>
          </a:xfrm>
          <a:prstGeom prst="leftBrace">
            <a:avLst/>
          </a:prstGeom>
          <a:noFill/>
          <a:ln>
            <a:solidFill>
              <a:srgbClr val="5BB1A3"/>
            </a:solidFill>
          </a:ln>
          <a:extLst>
            <a:ext uri="{909E8E84-426E-40DD-AFC4-6F175D3DCCD1}">
              <a14:hiddenFill xmlns:a14="http://schemas.microsoft.com/office/drawing/2010/main">
                <a:solidFill>
                  <a:srgbClr val="5BB1A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119370" y="3679190"/>
            <a:ext cx="5434330" cy="57086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1" hangingPunct="1">
              <a:lnSpc>
                <a:spcPct val="130000"/>
              </a:lnSpc>
            </a:pPr>
            <a:r>
              <a:rPr lang="en-US" sz="2400">
                <a:latin typeface="+mn-ea"/>
              </a:rPr>
              <a:t>Max(</a:t>
            </a:r>
            <a:r>
              <a:rPr lang="zh-CN" altLang="en-US" sz="2400">
                <a:latin typeface="+mn-ea"/>
              </a:rPr>
              <a:t>字段名称</a:t>
            </a:r>
            <a:r>
              <a:rPr lang="en-US" sz="2400">
                <a:latin typeface="+mn-ea"/>
              </a:rPr>
              <a:t>)</a:t>
            </a:r>
            <a:endParaRPr lang="zh-CN" altLang="en-US" sz="2400">
              <a:latin typeface="+mn-ea"/>
            </a:endParaRPr>
          </a:p>
        </p:txBody>
      </p:sp>
      <p:sp>
        <p:nvSpPr>
          <p:cNvPr id="44" name="文本框 43"/>
          <p:cNvSpPr txBox="1"/>
          <p:nvPr/>
        </p:nvSpPr>
        <p:spPr>
          <a:xfrm>
            <a:off x="5119370" y="4276725"/>
            <a:ext cx="5434330" cy="57086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1" hangingPunct="1">
              <a:lnSpc>
                <a:spcPct val="130000"/>
              </a:lnSpc>
            </a:pPr>
            <a:r>
              <a:rPr lang="en-US" sz="2400">
                <a:latin typeface="+mn-ea"/>
              </a:rPr>
              <a:t>Min(</a:t>
            </a:r>
            <a:r>
              <a:rPr lang="zh-CN" altLang="en-US" sz="2400">
                <a:latin typeface="+mn-ea"/>
              </a:rPr>
              <a:t>字段名称</a:t>
            </a:r>
            <a:r>
              <a:rPr lang="en-US" sz="2400">
                <a:latin typeface="+mn-ea"/>
              </a:rPr>
              <a:t>)</a:t>
            </a:r>
            <a:endParaRPr lang="zh-CN" altLang="en-US" sz="2400">
              <a:latin typeface="+mn-ea"/>
            </a:endParaRPr>
          </a:p>
        </p:txBody>
      </p:sp>
      <p:sp>
        <p:nvSpPr>
          <p:cNvPr id="45" name="文本框 44"/>
          <p:cNvSpPr txBox="1"/>
          <p:nvPr/>
        </p:nvSpPr>
        <p:spPr>
          <a:xfrm>
            <a:off x="5113020" y="4852670"/>
            <a:ext cx="5434330" cy="57086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1" hangingPunct="1">
              <a:lnSpc>
                <a:spcPct val="130000"/>
              </a:lnSpc>
            </a:pPr>
            <a:r>
              <a:rPr lang="en-US" sz="2400">
                <a:latin typeface="+mn-ea"/>
              </a:rPr>
              <a:t>Sum(</a:t>
            </a:r>
            <a:r>
              <a:rPr lang="zh-CN" altLang="en-US" sz="2400">
                <a:latin typeface="+mn-ea"/>
              </a:rPr>
              <a:t>字段名称</a:t>
            </a:r>
            <a:r>
              <a:rPr lang="en-US" sz="2400">
                <a:latin typeface="+mn-ea"/>
              </a:rPr>
              <a:t>)</a:t>
            </a:r>
            <a:endParaRPr lang="zh-CN" altLang="en-US" sz="2400">
              <a:latin typeface="+mn-ea"/>
            </a:endParaRPr>
          </a:p>
        </p:txBody>
      </p:sp>
      <p:sp>
        <p:nvSpPr>
          <p:cNvPr id="53" name="文本框 52"/>
          <p:cNvSpPr txBox="1"/>
          <p:nvPr/>
        </p:nvSpPr>
        <p:spPr>
          <a:xfrm>
            <a:off x="5113020" y="5428615"/>
            <a:ext cx="5434330" cy="57086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1" hangingPunct="1">
              <a:lnSpc>
                <a:spcPct val="130000"/>
              </a:lnSpc>
            </a:pPr>
            <a:r>
              <a:rPr lang="en-US" sz="2400">
                <a:latin typeface="+mn-ea"/>
              </a:rPr>
              <a:t>Avg(</a:t>
            </a:r>
            <a:r>
              <a:rPr lang="zh-CN" altLang="en-US" sz="2400">
                <a:latin typeface="+mn-ea"/>
              </a:rPr>
              <a:t>字段名称</a:t>
            </a:r>
            <a:r>
              <a:rPr lang="en-US" sz="2400">
                <a:latin typeface="+mn-ea"/>
              </a:rPr>
              <a:t>)</a:t>
            </a:r>
            <a:endParaRPr lang="zh-CN" altLang="en-US" sz="240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500"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000" fill="hold">
                                          <p:stCondLst>
                                            <p:cond delay="0"/>
                                          </p:stCondLst>
                                        </p:cTn>
                                        <p:tgtEl>
                                          <p:spTgt spid="47"/>
                                        </p:tgtEl>
                                        <p:attrNameLst>
                                          <p:attrName>style.visibility</p:attrName>
                                        </p:attrNameLst>
                                      </p:cBhvr>
                                      <p:to>
                                        <p:strVal val="visible"/>
                                      </p:to>
                                    </p:set>
                                    <p:animEffect transition="in" filter="wipe(left)">
                                      <p:cBhvr>
                                        <p:cTn id="26" dur="10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000" fill="hold">
                                          <p:stCondLst>
                                            <p:cond delay="0"/>
                                          </p:stCondLst>
                                        </p:cTn>
                                        <p:tgtEl>
                                          <p:spTgt spid="58"/>
                                        </p:tgtEl>
                                        <p:attrNameLst>
                                          <p:attrName>style.visibility</p:attrName>
                                        </p:attrNameLst>
                                      </p:cBhvr>
                                      <p:to>
                                        <p:strVal val="visible"/>
                                      </p:to>
                                    </p:set>
                                    <p:animEffect transition="in" filter="wipe(left)">
                                      <p:cBhvr>
                                        <p:cTn id="31" dur="10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000" fill="hold">
                                          <p:stCondLst>
                                            <p:cond delay="0"/>
                                          </p:stCondLst>
                                        </p:cTn>
                                        <p:tgtEl>
                                          <p:spTgt spid="46"/>
                                        </p:tgtEl>
                                        <p:attrNameLst>
                                          <p:attrName>style.visibility</p:attrName>
                                        </p:attrNameLst>
                                      </p:cBhvr>
                                      <p:to>
                                        <p:strVal val="visible"/>
                                      </p:to>
                                    </p:set>
                                    <p:animEffect transition="in" filter="wipe(left)">
                                      <p:cBhvr>
                                        <p:cTn id="46" dur="10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000" fill="hold">
                                          <p:stCondLst>
                                            <p:cond delay="0"/>
                                          </p:stCondLst>
                                        </p:cTn>
                                        <p:tgtEl>
                                          <p:spTgt spid="49"/>
                                        </p:tgtEl>
                                        <p:attrNameLst>
                                          <p:attrName>style.visibility</p:attrName>
                                        </p:attrNameLst>
                                      </p:cBhvr>
                                      <p:to>
                                        <p:strVal val="visible"/>
                                      </p:to>
                                    </p:set>
                                    <p:animEffect transition="in" filter="wipe(left)">
                                      <p:cBhvr>
                                        <p:cTn id="51" dur="10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000" fill="hold">
                                          <p:stCondLst>
                                            <p:cond delay="0"/>
                                          </p:stCondLst>
                                        </p:cTn>
                                        <p:tgtEl>
                                          <p:spTgt spid="3"/>
                                        </p:tgtEl>
                                        <p:attrNameLst>
                                          <p:attrName>style.visibility</p:attrName>
                                        </p:attrNameLst>
                                      </p:cBhvr>
                                      <p:to>
                                        <p:strVal val="visible"/>
                                      </p:to>
                                    </p:set>
                                    <p:animEffect transition="in" filter="wipe(left)">
                                      <p:cBhvr>
                                        <p:cTn id="56" dur="1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000" fill="hold">
                                          <p:stCondLst>
                                            <p:cond delay="0"/>
                                          </p:stCondLst>
                                        </p:cTn>
                                        <p:tgtEl>
                                          <p:spTgt spid="43"/>
                                        </p:tgtEl>
                                        <p:attrNameLst>
                                          <p:attrName>style.visibility</p:attrName>
                                        </p:attrNameLst>
                                      </p:cBhvr>
                                      <p:to>
                                        <p:strVal val="visible"/>
                                      </p:to>
                                    </p:set>
                                    <p:animEffect transition="in" filter="wipe(left)">
                                      <p:cBhvr>
                                        <p:cTn id="61" dur="10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000" fill="hold">
                                          <p:stCondLst>
                                            <p:cond delay="0"/>
                                          </p:stCondLst>
                                        </p:cTn>
                                        <p:tgtEl>
                                          <p:spTgt spid="44"/>
                                        </p:tgtEl>
                                        <p:attrNameLst>
                                          <p:attrName>style.visibility</p:attrName>
                                        </p:attrNameLst>
                                      </p:cBhvr>
                                      <p:to>
                                        <p:strVal val="visible"/>
                                      </p:to>
                                    </p:set>
                                    <p:animEffect transition="in" filter="wipe(left)">
                                      <p:cBhvr>
                                        <p:cTn id="66" dur="10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000" fill="hold">
                                          <p:stCondLst>
                                            <p:cond delay="0"/>
                                          </p:stCondLst>
                                        </p:cTn>
                                        <p:tgtEl>
                                          <p:spTgt spid="45"/>
                                        </p:tgtEl>
                                        <p:attrNameLst>
                                          <p:attrName>style.visibility</p:attrName>
                                        </p:attrNameLst>
                                      </p:cBhvr>
                                      <p:to>
                                        <p:strVal val="visible"/>
                                      </p:to>
                                    </p:set>
                                    <p:animEffect transition="in" filter="wipe(left)">
                                      <p:cBhvr>
                                        <p:cTn id="71" dur="10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000" fill="hold">
                                          <p:stCondLst>
                                            <p:cond delay="0"/>
                                          </p:stCondLst>
                                        </p:cTn>
                                        <p:tgtEl>
                                          <p:spTgt spid="53"/>
                                        </p:tgtEl>
                                        <p:attrNameLst>
                                          <p:attrName>style.visibility</p:attrName>
                                        </p:attrNameLst>
                                      </p:cBhvr>
                                      <p:to>
                                        <p:strVal val="visible"/>
                                      </p:to>
                                    </p:set>
                                    <p:animEffect transition="in" filter="wipe(left)">
                                      <p:cBhvr>
                                        <p:cTn id="7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bldLvl="0" animBg="1"/>
      <p:bldP spid="48" grpId="0" bldLvl="0" animBg="1"/>
      <p:bldP spid="49" grpId="0" bldLvl="0" animBg="1"/>
      <p:bldP spid="58" grpId="0" bldLvl="0" animBg="1"/>
      <p:bldP spid="46" grpId="0" bldLvl="0" animBg="1"/>
      <p:bldP spid="2" grpId="0" bldLvl="0" animBg="1"/>
      <p:bldP spid="3" grpId="0" bldLvl="0" animBg="1"/>
      <p:bldP spid="43" grpId="0" bldLvl="0" animBg="1"/>
      <p:bldP spid="44" grpId="0" bldLvl="0" animBg="1"/>
      <p:bldP spid="45" grpId="0" bldLvl="0" animBg="1"/>
      <p:bldP spid="5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4034"/>
            <a:ext cx="1163320"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00</a:t>
            </a:r>
            <a:endParaRPr lang="zh-CN" altLang="en-US" sz="7200"/>
          </a:p>
        </p:txBody>
      </p:sp>
      <p:sp>
        <p:nvSpPr>
          <p:cNvPr id="5" name="矩形 4"/>
          <p:cNvSpPr/>
          <p:nvPr/>
        </p:nvSpPr>
        <p:spPr>
          <a:xfrm>
            <a:off x="936179" y="322704"/>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31050" y="388790"/>
            <a:ext cx="1402080" cy="460375"/>
          </a:xfrm>
          <a:prstGeom prst="rect">
            <a:avLst/>
          </a:prstGeom>
          <a:noFill/>
        </p:spPr>
        <p:txBody>
          <a:bodyPr wrap="none" rtlCol="0">
            <a:spAutoFit/>
          </a:bodyPr>
          <a:lstStyle/>
          <a:p>
            <a:pPr algn="l"/>
            <a:r>
              <a:rPr lang="zh-CN" altLang="en-US" sz="2400">
                <a:latin typeface="微软雅黑" panose="020B0503020204020204" pitchFamily="34" charset="-122"/>
                <a:ea typeface="微软雅黑" panose="020B0503020204020204" pitchFamily="34" charset="-122"/>
                <a:cs typeface="微软雅黑" panose="020B0503020204020204" pitchFamily="34" charset="-122"/>
              </a:rPr>
              <a:t>课前回顾</a:t>
            </a:r>
          </a:p>
        </p:txBody>
      </p:sp>
      <p:grpSp>
        <p:nvGrpSpPr>
          <p:cNvPr id="7" name="组合 6"/>
          <p:cNvGrpSpPr/>
          <p:nvPr/>
        </p:nvGrpSpPr>
        <p:grpSpPr>
          <a:xfrm>
            <a:off x="7132755" y="114282"/>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47" name="文本框 46"/>
          <p:cNvSpPr txBox="1"/>
          <p:nvPr/>
        </p:nvSpPr>
        <p:spPr>
          <a:xfrm>
            <a:off x="1008380" y="1871980"/>
            <a:ext cx="3189605" cy="491490"/>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en-US" sz="2600"/>
              <a:t>对查询结果进行</a:t>
            </a:r>
            <a:r>
              <a:rPr lang="zh-CN" altLang="en-US" sz="2600">
                <a:solidFill>
                  <a:srgbClr val="FF0000"/>
                </a:solidFill>
              </a:rPr>
              <a:t>排序</a:t>
            </a:r>
          </a:p>
        </p:txBody>
      </p:sp>
      <p:sp>
        <p:nvSpPr>
          <p:cNvPr id="48" name="文本框 47"/>
          <p:cNvSpPr txBox="1"/>
          <p:nvPr/>
        </p:nvSpPr>
        <p:spPr>
          <a:xfrm>
            <a:off x="6049010" y="1903095"/>
            <a:ext cx="391985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zh-CN" sz="2400">
                <a:latin typeface="+mn-ea"/>
                <a:cs typeface="+mn-ea"/>
                <a:sym typeface="+mn-ea"/>
              </a:rPr>
              <a:t>使用</a:t>
            </a:r>
            <a:r>
              <a:rPr lang="en-US" altLang="zh-CN" sz="2400">
                <a:latin typeface="+mn-ea"/>
                <a:cs typeface="+mn-ea"/>
                <a:sym typeface="+mn-ea"/>
              </a:rPr>
              <a:t>order by </a:t>
            </a:r>
            <a:r>
              <a:rPr lang="zh-CN" altLang="en-US" sz="2400">
                <a:latin typeface="+mn-ea"/>
                <a:cs typeface="+mn-ea"/>
                <a:sym typeface="+mn-ea"/>
              </a:rPr>
              <a:t>语句</a:t>
            </a:r>
            <a:r>
              <a:rPr lang="en-US" altLang="zh-CN" sz="2400">
                <a:latin typeface="+mn-ea"/>
                <a:cs typeface="+mn-ea"/>
                <a:sym typeface="+mn-ea"/>
              </a:rPr>
              <a:t> </a:t>
            </a:r>
            <a:endParaRPr lang="zh-CN" altLang="en-US" sz="2400">
              <a:latin typeface="+mn-ea"/>
              <a:cs typeface="+mn-ea"/>
              <a:sym typeface="+mn-ea"/>
            </a:endParaRPr>
          </a:p>
        </p:txBody>
      </p:sp>
      <p:sp>
        <p:nvSpPr>
          <p:cNvPr id="52" name="文本框 51"/>
          <p:cNvSpPr txBox="1"/>
          <p:nvPr/>
        </p:nvSpPr>
        <p:spPr>
          <a:xfrm>
            <a:off x="6931660" y="4678680"/>
            <a:ext cx="487680" cy="368300"/>
          </a:xfrm>
          <a:prstGeom prst="rect">
            <a:avLst/>
          </a:prstGeom>
          <a:noFill/>
        </p:spPr>
        <p:txBody>
          <a:bodyPr wrap="square" rtlCol="0">
            <a:spAutoFit/>
          </a:bodyPr>
          <a:lstStyle/>
          <a:p>
            <a:endParaRPr lang="zh-CN" altLang="en-US"/>
          </a:p>
        </p:txBody>
      </p:sp>
      <p:sp>
        <p:nvSpPr>
          <p:cNvPr id="46" name="文本框 45"/>
          <p:cNvSpPr txBox="1"/>
          <p:nvPr/>
        </p:nvSpPr>
        <p:spPr>
          <a:xfrm>
            <a:off x="1008380" y="4148455"/>
            <a:ext cx="3190240" cy="491490"/>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sz="2600"/>
              <a:t>对查询结果进行</a:t>
            </a:r>
            <a:r>
              <a:rPr lang="zh-CN" sz="2600">
                <a:solidFill>
                  <a:srgbClr val="FF0000"/>
                </a:solidFill>
              </a:rPr>
              <a:t>分组</a:t>
            </a:r>
          </a:p>
        </p:txBody>
      </p:sp>
      <p:sp>
        <p:nvSpPr>
          <p:cNvPr id="3" name="右箭头 2"/>
          <p:cNvSpPr/>
          <p:nvPr/>
        </p:nvSpPr>
        <p:spPr>
          <a:xfrm>
            <a:off x="4825365" y="1962150"/>
            <a:ext cx="637540" cy="401320"/>
          </a:xfrm>
          <a:prstGeom prst="rightArrow">
            <a:avLst/>
          </a:prstGeom>
          <a:solidFill>
            <a:srgbClr val="5BB1A3"/>
          </a:solidFill>
          <a:ln>
            <a:solidFill>
              <a:srgbClr val="5BB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6051550" y="4179570"/>
            <a:ext cx="4007485" cy="460375"/>
          </a:xfrm>
          <a:prstGeom prst="rect">
            <a:avLst/>
          </a:prstGeom>
          <a:ln>
            <a:solidFill>
              <a:srgbClr val="5BB1A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zh-CN" sz="2400">
                <a:latin typeface="+mn-ea"/>
                <a:cs typeface="+mn-ea"/>
                <a:sym typeface="+mn-ea"/>
              </a:rPr>
              <a:t>使用</a:t>
            </a:r>
            <a:r>
              <a:rPr lang="en-US" altLang="zh-CN" sz="2400">
                <a:latin typeface="+mn-ea"/>
                <a:cs typeface="+mn-ea"/>
                <a:sym typeface="+mn-ea"/>
              </a:rPr>
              <a:t>group by </a:t>
            </a:r>
            <a:r>
              <a:rPr lang="zh-CN" altLang="en-US" sz="2400">
                <a:latin typeface="+mn-ea"/>
                <a:cs typeface="+mn-ea"/>
                <a:sym typeface="+mn-ea"/>
              </a:rPr>
              <a:t>语句</a:t>
            </a:r>
            <a:r>
              <a:rPr lang="en-US" altLang="zh-CN" sz="2400">
                <a:latin typeface="+mn-ea"/>
                <a:cs typeface="+mn-ea"/>
                <a:sym typeface="+mn-ea"/>
              </a:rPr>
              <a:t>+having </a:t>
            </a:r>
            <a:endParaRPr lang="zh-CN" altLang="en-US" sz="2400">
              <a:latin typeface="+mn-ea"/>
              <a:cs typeface="+mn-ea"/>
              <a:sym typeface="+mn-ea"/>
            </a:endParaRPr>
          </a:p>
        </p:txBody>
      </p:sp>
      <p:sp>
        <p:nvSpPr>
          <p:cNvPr id="54" name="右箭头 53"/>
          <p:cNvSpPr/>
          <p:nvPr/>
        </p:nvSpPr>
        <p:spPr>
          <a:xfrm>
            <a:off x="4825365" y="4222750"/>
            <a:ext cx="637540" cy="401320"/>
          </a:xfrm>
          <a:prstGeom prst="rightArrow">
            <a:avLst/>
          </a:prstGeom>
          <a:solidFill>
            <a:srgbClr val="5BB1A3"/>
          </a:solidFill>
          <a:ln>
            <a:solidFill>
              <a:srgbClr val="5BB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500"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000" fill="hold">
                                          <p:stCondLst>
                                            <p:cond delay="0"/>
                                          </p:stCondLst>
                                        </p:cTn>
                                        <p:tgtEl>
                                          <p:spTgt spid="47"/>
                                        </p:tgtEl>
                                        <p:attrNameLst>
                                          <p:attrName>style.visibility</p:attrName>
                                        </p:attrNameLst>
                                      </p:cBhvr>
                                      <p:to>
                                        <p:strVal val="visible"/>
                                      </p:to>
                                    </p:set>
                                    <p:animEffect transition="in" filter="wipe(left)">
                                      <p:cBhvr>
                                        <p:cTn id="26" dur="10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000" fill="hold">
                                          <p:stCondLst>
                                            <p:cond delay="0"/>
                                          </p:stCondLst>
                                        </p:cTn>
                                        <p:tgtEl>
                                          <p:spTgt spid="46"/>
                                        </p:tgtEl>
                                        <p:attrNameLst>
                                          <p:attrName>style.visibility</p:attrName>
                                        </p:attrNameLst>
                                      </p:cBhvr>
                                      <p:to>
                                        <p:strVal val="visible"/>
                                      </p:to>
                                    </p:set>
                                    <p:animEffect transition="in" filter="wipe(left)">
                                      <p:cBhvr>
                                        <p:cTn id="36" dur="10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000" fill="hold">
                                          <p:stCondLst>
                                            <p:cond delay="0"/>
                                          </p:stCondLst>
                                        </p:cTn>
                                        <p:tgtEl>
                                          <p:spTgt spid="3"/>
                                        </p:tgtEl>
                                        <p:attrNameLst>
                                          <p:attrName>style.visibility</p:attrName>
                                        </p:attrNameLst>
                                      </p:cBhvr>
                                      <p:to>
                                        <p:strVal val="visible"/>
                                      </p:to>
                                    </p:set>
                                    <p:animEffect transition="in" filter="wipe(left)">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000" fill="hold">
                                          <p:stCondLst>
                                            <p:cond delay="0"/>
                                          </p:stCondLst>
                                        </p:cTn>
                                        <p:tgtEl>
                                          <p:spTgt spid="54"/>
                                        </p:tgtEl>
                                        <p:attrNameLst>
                                          <p:attrName>style.visibility</p:attrName>
                                        </p:attrNameLst>
                                      </p:cBhvr>
                                      <p:to>
                                        <p:strVal val="visible"/>
                                      </p:to>
                                    </p:set>
                                    <p:animEffect transition="in" filter="wipe(left)">
                                      <p:cBhvr>
                                        <p:cTn id="51"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bldLvl="0" animBg="1"/>
      <p:bldP spid="48" grpId="0" bldLvl="0" animBg="1"/>
      <p:bldP spid="46" grpId="0" bldLvl="0" animBg="1"/>
      <p:bldP spid="3" grpId="0" bldLvl="0" animBg="1"/>
      <p:bldP spid="51" grpId="0" bldLvl="0" animBg="1"/>
      <p:bldP spid="5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4350967" cy="6480176"/>
          </a:xfrm>
          <a:prstGeom prst="rect">
            <a:avLst/>
          </a:prstGeom>
          <a:solidFill>
            <a:srgbClr val="3CB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511679" y="1871935"/>
            <a:ext cx="1327608" cy="707886"/>
          </a:xfrm>
          <a:prstGeom prst="rect">
            <a:avLst/>
          </a:prstGeom>
          <a:noFill/>
        </p:spPr>
        <p:txBody>
          <a:bodyPr wrap="none" rtlCol="0">
            <a:spAutoFit/>
          </a:bodyPr>
          <a:lstStyle/>
          <a:p>
            <a:r>
              <a:rPr lang="zh-CN" altLang="en-US" sz="4000">
                <a:solidFill>
                  <a:schemeClr val="bg1"/>
                </a:solidFill>
                <a:latin typeface="思源黑体 CN Heavy" pitchFamily="34" charset="-122"/>
                <a:ea typeface="思源黑体 CN Heavy" pitchFamily="34" charset="-122"/>
              </a:rPr>
              <a:t>目 录</a:t>
            </a:r>
          </a:p>
        </p:txBody>
      </p:sp>
      <p:sp>
        <p:nvSpPr>
          <p:cNvPr id="9" name="TextBox 8"/>
          <p:cNvSpPr txBox="1"/>
          <p:nvPr/>
        </p:nvSpPr>
        <p:spPr>
          <a:xfrm>
            <a:off x="5184651" y="1862539"/>
            <a:ext cx="4213225" cy="583565"/>
          </a:xfrm>
          <a:prstGeom prst="rect">
            <a:avLst/>
          </a:prstGeom>
          <a:noFill/>
        </p:spPr>
        <p:txBody>
          <a:bodyPr wrap="none" rtlCol="0">
            <a:spAutoFit/>
          </a:bodyPr>
          <a:lstStyle/>
          <a:p>
            <a:pPr algn="l"/>
            <a:r>
              <a:rPr lang="en-US" altLang="zh-CN" sz="3200">
                <a:solidFill>
                  <a:srgbClr val="3CB19B"/>
                </a:solidFill>
                <a:latin typeface="Impact" panose="020B0806030902050204" pitchFamily="34" charset="0"/>
                <a:ea typeface="思源黑体 CN Heavy" pitchFamily="34" charset="-122"/>
              </a:rPr>
              <a:t>01</a:t>
            </a:r>
            <a:r>
              <a:rPr lang="en-US" altLang="zh-CN" sz="3200">
                <a:solidFill>
                  <a:srgbClr val="3CB19B"/>
                </a:solidFill>
                <a:latin typeface="思源黑体 CN Heavy" pitchFamily="34" charset="-122"/>
                <a:ea typeface="思源黑体 CN Heavy" pitchFamily="34" charset="-122"/>
              </a:rPr>
              <a:t>  </a:t>
            </a:r>
            <a:r>
              <a:rPr lang="zh-CN" altLang="en-US" sz="3200">
                <a:solidFill>
                  <a:srgbClr val="3CB19B"/>
                </a:solidFill>
                <a:latin typeface="思源黑体 CN Heavy" pitchFamily="34" charset="-122"/>
                <a:ea typeface="思源黑体 CN Heavy" pitchFamily="34" charset="-122"/>
              </a:rPr>
              <a:t>创建多表连接查询</a:t>
            </a:r>
          </a:p>
        </p:txBody>
      </p:sp>
      <p:grpSp>
        <p:nvGrpSpPr>
          <p:cNvPr id="1044" name="组合 1043"/>
          <p:cNvGrpSpPr/>
          <p:nvPr/>
        </p:nvGrpSpPr>
        <p:grpSpPr>
          <a:xfrm>
            <a:off x="455047" y="4729443"/>
            <a:ext cx="3591396" cy="1658195"/>
            <a:chOff x="85725" y="4449763"/>
            <a:chExt cx="4187826" cy="1933575"/>
          </a:xfrm>
          <a:effectLst>
            <a:glow>
              <a:schemeClr val="accent1"/>
            </a:glow>
          </a:effectLst>
        </p:grpSpPr>
        <p:sp>
          <p:nvSpPr>
            <p:cNvPr id="15"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5"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6"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0"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7"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028"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029"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030"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1"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2"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3"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34"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5"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6"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7"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8"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9"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040"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041"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042"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043"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2" name="TextBox 11"/>
          <p:cNvSpPr txBox="1"/>
          <p:nvPr/>
        </p:nvSpPr>
        <p:spPr>
          <a:xfrm>
            <a:off x="5184651" y="3384866"/>
            <a:ext cx="3808095" cy="583565"/>
          </a:xfrm>
          <a:prstGeom prst="rect">
            <a:avLst/>
          </a:prstGeom>
          <a:noFill/>
        </p:spPr>
        <p:txBody>
          <a:bodyPr wrap="none" rtlCol="0">
            <a:spAutoFit/>
          </a:bodyPr>
          <a:lstStyle/>
          <a:p>
            <a:pPr algn="l"/>
            <a:r>
              <a:rPr lang="en-US" altLang="zh-CN" sz="3200">
                <a:solidFill>
                  <a:srgbClr val="3CB19B"/>
                </a:solidFill>
                <a:latin typeface="Impact" panose="020B0806030902050204" pitchFamily="34" charset="0"/>
                <a:ea typeface="思源黑体 CN Heavy" pitchFamily="34" charset="-122"/>
              </a:rPr>
              <a:t>02     </a:t>
            </a:r>
            <a:r>
              <a:rPr lang="zh-CN" altLang="en-US" sz="3200">
                <a:solidFill>
                  <a:srgbClr val="3CB19B"/>
                </a:solidFill>
                <a:latin typeface="Impact" panose="020B0806030902050204" pitchFamily="34" charset="0"/>
                <a:ea typeface="思源黑体 CN Heavy" pitchFamily="34" charset="-122"/>
              </a:rPr>
              <a:t>本章小结和作业</a:t>
            </a:r>
          </a:p>
        </p:txBody>
      </p:sp>
      <p:sp>
        <p:nvSpPr>
          <p:cNvPr id="6" name="文本框 5"/>
          <p:cNvSpPr txBox="1"/>
          <p:nvPr/>
        </p:nvSpPr>
        <p:spPr>
          <a:xfrm>
            <a:off x="6430645" y="6205220"/>
            <a:ext cx="234315" cy="368300"/>
          </a:xfrm>
          <a:prstGeom prst="rect">
            <a:avLst/>
          </a:prstGeom>
          <a:noFill/>
        </p:spPr>
        <p:txBody>
          <a:bodyPr wrap="none" rtlCol="0">
            <a:spAutoFit/>
          </a:bodyPr>
          <a:lstStyle/>
          <a:p>
            <a:r>
              <a:rPr lang="en-US" altLang="zh-CN"/>
              <a:t> </a:t>
            </a:r>
          </a:p>
        </p:txBody>
      </p:sp>
    </p:spTree>
  </p:cSld>
  <p:clrMapOvr>
    <a:masterClrMapping/>
  </p:clrMapOvr>
  <p:transition advClick="0"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4"/>
                                        </p:tgtEl>
                                        <p:attrNameLst>
                                          <p:attrName>style.visibility</p:attrName>
                                        </p:attrNameLst>
                                      </p:cBhvr>
                                      <p:to>
                                        <p:strVal val="visible"/>
                                      </p:to>
                                    </p:set>
                                    <p:animEffect transition="in" filter="fade">
                                      <p:cBhvr>
                                        <p:cTn id="19" dur="1000"/>
                                        <p:tgtEl>
                                          <p:spTgt spid="1044"/>
                                        </p:tgtEl>
                                      </p:cBhvr>
                                    </p:animEffect>
                                  </p:childTnLst>
                                </p:cTn>
                              </p:par>
                            </p:childTnLst>
                          </p:cTn>
                        </p:par>
                        <p:par>
                          <p:cTn id="20" fill="hold">
                            <p:stCondLst>
                              <p:cond delay="2500"/>
                            </p:stCondLst>
                            <p:childTnLst>
                              <p:par>
                                <p:cTn id="21" presetID="3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9" fill="hold">
                            <p:stCondLst>
                              <p:cond delay="3500"/>
                            </p:stCondLst>
                            <p:childTnLst>
                              <p:par>
                                <p:cTn id="30" presetID="3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800" decel="100000"/>
                                        <p:tgtEl>
                                          <p:spTgt spid="2"/>
                                        </p:tgtEl>
                                      </p:cBhvr>
                                    </p:animEffect>
                                    <p:anim calcmode="lin" valueType="num">
                                      <p:cBhvr>
                                        <p:cTn id="33" dur="800" decel="100000" fill="hold"/>
                                        <p:tgtEl>
                                          <p:spTgt spid="2"/>
                                        </p:tgtEl>
                                        <p:attrNameLst>
                                          <p:attrName>style.rotation</p:attrName>
                                        </p:attrNameLst>
                                      </p:cBhvr>
                                      <p:tavLst>
                                        <p:tav tm="0">
                                          <p:val>
                                            <p:fltVal val="-90"/>
                                          </p:val>
                                        </p:tav>
                                        <p:tav tm="100000">
                                          <p:val>
                                            <p:fltVal val="0"/>
                                          </p:val>
                                        </p:tav>
                                      </p:tavLst>
                                    </p:anim>
                                    <p:anim calcmode="lin" valueType="num">
                                      <p:cBhvr>
                                        <p:cTn id="34" dur="800" decel="100000" fill="hold"/>
                                        <p:tgtEl>
                                          <p:spTgt spid="2"/>
                                        </p:tgtEl>
                                        <p:attrNameLst>
                                          <p:attrName>ppt_x</p:attrName>
                                        </p:attrNameLst>
                                      </p:cBhvr>
                                      <p:tavLst>
                                        <p:tav tm="0">
                                          <p:val>
                                            <p:strVal val="#ppt_x+0.4"/>
                                          </p:val>
                                        </p:tav>
                                        <p:tav tm="100000">
                                          <p:val>
                                            <p:strVal val="#ppt_x-0.05"/>
                                          </p:val>
                                        </p:tav>
                                      </p:tavLst>
                                    </p:anim>
                                    <p:anim calcmode="lin" valueType="num">
                                      <p:cBhvr>
                                        <p:cTn id="35" dur="800" decel="100000" fill="hold"/>
                                        <p:tgtEl>
                                          <p:spTgt spid="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24611" y="2520007"/>
            <a:ext cx="1947969" cy="2400657"/>
          </a:xfrm>
          <a:prstGeom prst="rect">
            <a:avLst/>
          </a:prstGeom>
        </p:spPr>
        <p:txBody>
          <a:bodyPr wrap="none">
            <a:spAutoFit/>
          </a:bodyPr>
          <a:lstStyle/>
          <a:p>
            <a:r>
              <a:rPr lang="en-US" altLang="zh-CN" sz="15000">
                <a:solidFill>
                  <a:srgbClr val="3CB19B"/>
                </a:solidFill>
                <a:latin typeface="Impact" panose="020B0806030902050204" pitchFamily="34" charset="0"/>
                <a:ea typeface="思源黑体 CN Heavy" pitchFamily="34" charset="-122"/>
              </a:rPr>
              <a:t>01</a:t>
            </a:r>
            <a:endParaRPr lang="zh-CN" altLang="en-US" sz="15000"/>
          </a:p>
        </p:txBody>
      </p:sp>
      <p:sp>
        <p:nvSpPr>
          <p:cNvPr id="4" name="TextBox 3"/>
          <p:cNvSpPr txBox="1"/>
          <p:nvPr/>
        </p:nvSpPr>
        <p:spPr>
          <a:xfrm>
            <a:off x="6912343" y="2879888"/>
            <a:ext cx="3230880" cy="553085"/>
          </a:xfrm>
          <a:prstGeom prst="rect">
            <a:avLst/>
          </a:prstGeom>
          <a:noFill/>
        </p:spPr>
        <p:txBody>
          <a:bodyPr wrap="none" rtlCol="0">
            <a:spAutoFit/>
          </a:bodyPr>
          <a:lstStyle/>
          <a:p>
            <a:pPr algn="r"/>
            <a:r>
              <a:rPr lang="zh-CN" sz="3000">
                <a:solidFill>
                  <a:srgbClr val="3CB19B"/>
                </a:solidFill>
                <a:latin typeface="微软雅黑" panose="020B0503020204020204" pitchFamily="34" charset="-122"/>
                <a:ea typeface="微软雅黑" panose="020B0503020204020204" pitchFamily="34" charset="-122"/>
              </a:rPr>
              <a:t>创</a:t>
            </a:r>
            <a:r>
              <a:rPr lang="zh-CN" sz="3000">
                <a:solidFill>
                  <a:srgbClr val="3CB19B"/>
                </a:solidFill>
                <a:latin typeface="微软雅黑" panose="020B0503020204020204" pitchFamily="34" charset="-122"/>
                <a:ea typeface="微软雅黑" panose="020B0503020204020204" pitchFamily="34" charset="-122"/>
                <a:sym typeface="+mn-ea"/>
              </a:rPr>
              <a:t>建多表连接查询</a:t>
            </a:r>
            <a:endParaRPr lang="zh-CN" sz="3000">
              <a:solidFill>
                <a:srgbClr val="3CB19B"/>
              </a:solidFill>
              <a:latin typeface="微软雅黑" panose="020B0503020204020204" pitchFamily="34" charset="-122"/>
              <a:ea typeface="微软雅黑" panose="020B0503020204020204" pitchFamily="34" charset="-122"/>
            </a:endParaRPr>
          </a:p>
        </p:txBody>
      </p:sp>
      <p:pic>
        <p:nvPicPr>
          <p:cNvPr id="10" name="Picture 2" descr="C:\Users\Administrator\Desktop\16450890_234204304000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15" t="5909" b="27652"/>
          <a:stretch>
            <a:fillRect/>
          </a:stretch>
        </p:blipFill>
        <p:spPr bwMode="auto">
          <a:xfrm>
            <a:off x="-1" y="0"/>
            <a:ext cx="4350967" cy="648017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0" y="3384103"/>
            <a:ext cx="10801350" cy="1008112"/>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500"/>
                            </p:stCondLst>
                            <p:childTnLst>
                              <p:par>
                                <p:cTn id="21" presetID="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1014"/>
            <a:ext cx="1021080"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01</a:t>
            </a:r>
          </a:p>
        </p:txBody>
      </p:sp>
      <p:sp>
        <p:nvSpPr>
          <p:cNvPr id="5" name="矩形 4"/>
          <p:cNvSpPr/>
          <p:nvPr/>
        </p:nvSpPr>
        <p:spPr>
          <a:xfrm>
            <a:off x="926019" y="193799"/>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20890" y="277665"/>
            <a:ext cx="2621280" cy="460375"/>
          </a:xfrm>
          <a:prstGeom prst="rect">
            <a:avLst/>
          </a:prstGeom>
          <a:noFill/>
        </p:spPr>
        <p:txBody>
          <a:bodyPr wrap="none" rtlCol="0">
            <a:spAutoFit/>
          </a:bodyPr>
          <a:lstStyle/>
          <a:p>
            <a:pPr algn="l"/>
            <a:r>
              <a:rPr lang="zh-CN" altLang="en-US" sz="2400">
                <a:latin typeface="微软雅黑" panose="020B0503020204020204" pitchFamily="34" charset="-122"/>
                <a:ea typeface="微软雅黑" panose="020B0503020204020204" pitchFamily="34" charset="-122"/>
                <a:sym typeface="+mn-ea"/>
              </a:rPr>
              <a:t>创建基本连接查询</a:t>
            </a:r>
          </a:p>
        </p:txBody>
      </p:sp>
      <p:grpSp>
        <p:nvGrpSpPr>
          <p:cNvPr id="7" name="组合 6"/>
          <p:cNvGrpSpPr/>
          <p:nvPr/>
        </p:nvGrpSpPr>
        <p:grpSpPr>
          <a:xfrm>
            <a:off x="7122595" y="3157"/>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43" name="Group 42"/>
          <p:cNvGrpSpPr/>
          <p:nvPr>
            <p:custDataLst>
              <p:tags r:id="rId1"/>
            </p:custDataLst>
          </p:nvPr>
        </p:nvGrpSpPr>
        <p:grpSpPr>
          <a:xfrm>
            <a:off x="601345" y="1099185"/>
            <a:ext cx="9984105" cy="5115560"/>
            <a:chOff x="1575" y="1775"/>
            <a:chExt cx="14769" cy="2008"/>
          </a:xfrm>
        </p:grpSpPr>
        <p:sp>
          <p:nvSpPr>
            <p:cNvPr id="45" name="圆角矩形 3"/>
            <p:cNvSpPr/>
            <p:nvPr>
              <p:custDataLst>
                <p:tags r:id="rId3"/>
              </p:custDataLst>
            </p:nvPr>
          </p:nvSpPr>
          <p:spPr>
            <a:xfrm>
              <a:off x="1775" y="1920"/>
              <a:ext cx="14569" cy="1863"/>
            </a:xfrm>
            <a:prstGeom prst="roundRect">
              <a:avLst>
                <a:gd name="adj" fmla="val 944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圆角矩形 2"/>
            <p:cNvSpPr/>
            <p:nvPr>
              <p:custDataLst>
                <p:tags r:id="rId4"/>
              </p:custDataLst>
            </p:nvPr>
          </p:nvSpPr>
          <p:spPr>
            <a:xfrm>
              <a:off x="1575" y="1775"/>
              <a:ext cx="14553" cy="1926"/>
            </a:xfrm>
            <a:prstGeom prst="roundRect">
              <a:avLst>
                <a:gd name="adj" fmla="val 944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7" name="Title 6"/>
          <p:cNvSpPr txBox="1"/>
          <p:nvPr>
            <p:custDataLst>
              <p:tags r:id="rId2"/>
            </p:custDataLst>
          </p:nvPr>
        </p:nvSpPr>
        <p:spPr>
          <a:xfrm>
            <a:off x="676275" y="1405890"/>
            <a:ext cx="9665970" cy="171196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eaLnBrk="1" hangingPunct="1">
              <a:lnSpc>
                <a:spcPct val="130000"/>
              </a:lnSpc>
            </a:pPr>
            <a:r>
              <a:rPr lang="zh-CN" altLang="en-US" sz="2800" b="1">
                <a:solidFill>
                  <a:schemeClr val="tx1"/>
                </a:solidFill>
                <a:latin typeface="+mn-ea"/>
                <a:cs typeface="+mn-ea"/>
                <a:sym typeface="+mn-ea"/>
              </a:rPr>
              <a:t>创建基本连接查询</a:t>
            </a:r>
            <a:r>
              <a:rPr lang="zh-CN" altLang="en-US" sz="2800" b="1">
                <a:latin typeface="+mn-ea"/>
                <a:cs typeface="+mn-ea"/>
                <a:sym typeface="+mn-ea"/>
              </a:rPr>
              <a:t>：</a:t>
            </a:r>
          </a:p>
          <a:p>
            <a:pPr algn="just" eaLnBrk="1" hangingPunct="1">
              <a:lnSpc>
                <a:spcPct val="130000"/>
              </a:lnSpc>
            </a:pPr>
            <a:r>
              <a:rPr lang="zh-CN" altLang="en-US" sz="2600">
                <a:latin typeface="+mn-ea"/>
                <a:cs typeface="+mn-ea"/>
                <a:sym typeface="+mn-ea"/>
              </a:rPr>
              <a:t>语法：select 字段/表达式  from  数据表1</a:t>
            </a:r>
            <a:r>
              <a:rPr altLang="zh-CN" sz="2600">
                <a:latin typeface="+mn-ea"/>
                <a:cs typeface="+mn-ea"/>
                <a:sym typeface="+mn-ea"/>
              </a:rPr>
              <a:t>,</a:t>
            </a:r>
            <a:r>
              <a:rPr lang="zh-CN" altLang="en-US" sz="2600">
                <a:latin typeface="+mn-ea"/>
                <a:cs typeface="+mn-ea"/>
                <a:sym typeface="+mn-ea"/>
              </a:rPr>
              <a:t>数据表</a:t>
            </a:r>
            <a:r>
              <a:rPr altLang="zh-CN" sz="2600">
                <a:latin typeface="+mn-ea"/>
                <a:cs typeface="+mn-ea"/>
                <a:sym typeface="+mn-ea"/>
              </a:rPr>
              <a:t>2</a:t>
            </a:r>
            <a:r>
              <a:rPr lang="zh-CN" altLang="en-US" sz="2600">
                <a:latin typeface="+mn-ea"/>
                <a:cs typeface="+mn-ea"/>
                <a:sym typeface="+mn-ea"/>
              </a:rPr>
              <a:t>  where 条件表达式</a:t>
            </a:r>
            <a:r>
              <a:rPr altLang="zh-CN" sz="2600">
                <a:latin typeface="+mn-ea"/>
                <a:cs typeface="+mn-ea"/>
                <a:sym typeface="+mn-ea"/>
              </a:rPr>
              <a:t>;</a:t>
            </a:r>
            <a:r>
              <a:rPr lang="zh-CN" altLang="en-US" sz="2600">
                <a:latin typeface="+mn-ea"/>
                <a:cs typeface="+mn-ea"/>
                <a:sym typeface="+mn-ea"/>
              </a:rPr>
              <a:t> </a:t>
            </a:r>
            <a:r>
              <a:rPr lang="zh-CN" altLang="en-US" sz="2600" b="1">
                <a:latin typeface="+mn-ea"/>
                <a:cs typeface="+mn-ea"/>
                <a:sym typeface="+mn-ea"/>
              </a:rPr>
              <a:t>  </a:t>
            </a:r>
            <a:r>
              <a:rPr lang="zh-CN" altLang="en-US" sz="2800" b="1">
                <a:latin typeface="+mn-ea"/>
                <a:cs typeface="+mn-ea"/>
                <a:sym typeface="+mn-ea"/>
              </a:rPr>
              <a:t>  </a:t>
            </a:r>
          </a:p>
        </p:txBody>
      </p:sp>
      <p:sp>
        <p:nvSpPr>
          <p:cNvPr id="2" name="文本框 1"/>
          <p:cNvSpPr txBox="1"/>
          <p:nvPr/>
        </p:nvSpPr>
        <p:spPr>
          <a:xfrm>
            <a:off x="869950" y="3383915"/>
            <a:ext cx="9278620" cy="46037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例子</a:t>
            </a:r>
            <a:r>
              <a:rPr lang="en-US" altLang="zh-CN" sz="2400">
                <a:latin typeface="宋体" panose="02010600030101010101" pitchFamily="2" charset="-122"/>
                <a:ea typeface="宋体" panose="02010600030101010101" pitchFamily="2" charset="-122"/>
                <a:cs typeface="宋体" panose="02010600030101010101" pitchFamily="2" charset="-122"/>
              </a:rPr>
              <a:t>:查询学生姓名为李四的</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学生和班级表信息(</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以两个表为例</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a:t>
            </a:r>
          </a:p>
        </p:txBody>
      </p:sp>
      <p:sp>
        <p:nvSpPr>
          <p:cNvPr id="3" name="文本框 2"/>
          <p:cNvSpPr txBox="1"/>
          <p:nvPr/>
        </p:nvSpPr>
        <p:spPr>
          <a:xfrm>
            <a:off x="895350" y="4032250"/>
            <a:ext cx="9250045" cy="1198880"/>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select *from student,class where student.class_id=class.id </a:t>
            </a:r>
            <a:r>
              <a:rPr lang="en-US" altLang="zh-CN" sz="2400">
                <a:latin typeface="宋体" panose="02010600030101010101" pitchFamily="2" charset="-122"/>
                <a:ea typeface="宋体" panose="02010600030101010101" pitchFamily="2" charset="-122"/>
                <a:cs typeface="宋体" panose="02010600030101010101" pitchFamily="2" charset="-122"/>
              </a:rPr>
              <a:t> </a:t>
            </a:r>
          </a:p>
          <a:p>
            <a:endPar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and </a:t>
            </a:r>
            <a:r>
              <a:rPr lang="zh-CN" altLang="en-US" sz="2400">
                <a:latin typeface="宋体" panose="02010600030101010101" pitchFamily="2" charset="-122"/>
                <a:ea typeface="宋体" panose="02010600030101010101" pitchFamily="2" charset="-122"/>
                <a:cs typeface="宋体" panose="02010600030101010101" pitchFamily="2" charset="-122"/>
              </a:rPr>
              <a:t>student.student_name ='李四';</a:t>
            </a:r>
          </a:p>
        </p:txBody>
      </p:sp>
      <p:sp>
        <p:nvSpPr>
          <p:cNvPr id="44" name="圆角矩形 43"/>
          <p:cNvSpPr/>
          <p:nvPr/>
        </p:nvSpPr>
        <p:spPr>
          <a:xfrm>
            <a:off x="6369685" y="1503680"/>
            <a:ext cx="3816350" cy="1544955"/>
          </a:xfrm>
          <a:prstGeom prst="roundRect">
            <a:avLst/>
          </a:prstGeom>
          <a:ln>
            <a:solidFill>
              <a:srgbClr val="3CB19B"/>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a:solidFill>
                  <a:srgbClr val="FF0000"/>
                </a:solidFill>
              </a:rPr>
              <a:t>多表连接查询</a:t>
            </a:r>
            <a:r>
              <a:rPr lang="zh-CN" altLang="en-US" sz="2400"/>
              <a:t>与两张数据表连接查询类似，需要使用</a:t>
            </a:r>
            <a:r>
              <a:rPr lang="zh-CN" altLang="en-US" sz="2400">
                <a:solidFill>
                  <a:srgbClr val="FF0000"/>
                </a:solidFill>
              </a:rPr>
              <a:t>多个And关键字连接</a:t>
            </a:r>
            <a:r>
              <a:rPr lang="zh-CN" altLang="en-US" sz="2400"/>
              <a:t>两个连接条件</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1+#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p:bldP spid="2" grpId="0"/>
      <p:bldP spid="3" grpId="0"/>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1014"/>
            <a:ext cx="1021080"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01</a:t>
            </a:r>
          </a:p>
        </p:txBody>
      </p:sp>
      <p:sp>
        <p:nvSpPr>
          <p:cNvPr id="5" name="矩形 4"/>
          <p:cNvSpPr/>
          <p:nvPr/>
        </p:nvSpPr>
        <p:spPr>
          <a:xfrm>
            <a:off x="926019" y="193799"/>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20890" y="277665"/>
            <a:ext cx="2316480" cy="460375"/>
          </a:xfrm>
          <a:prstGeom prst="rect">
            <a:avLst/>
          </a:prstGeom>
          <a:noFill/>
        </p:spPr>
        <p:txBody>
          <a:bodyPr wrap="none" rtlCol="0">
            <a:spAutoFit/>
          </a:bodyPr>
          <a:lstStyle/>
          <a:p>
            <a:pPr algn="l"/>
            <a:r>
              <a:rPr lang="zh-CN" altLang="en-US" sz="2400">
                <a:latin typeface="微软雅黑" panose="020B0503020204020204" pitchFamily="34" charset="-122"/>
                <a:ea typeface="微软雅黑" panose="020B0503020204020204" pitchFamily="34" charset="-122"/>
                <a:sym typeface="+mn-ea"/>
              </a:rPr>
              <a:t>创建内连接查询</a:t>
            </a:r>
          </a:p>
        </p:txBody>
      </p:sp>
      <p:grpSp>
        <p:nvGrpSpPr>
          <p:cNvPr id="7" name="组合 6"/>
          <p:cNvGrpSpPr/>
          <p:nvPr/>
        </p:nvGrpSpPr>
        <p:grpSpPr>
          <a:xfrm>
            <a:off x="7122595" y="3157"/>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43" name="Group 42"/>
          <p:cNvGrpSpPr/>
          <p:nvPr>
            <p:custDataLst>
              <p:tags r:id="rId1"/>
            </p:custDataLst>
          </p:nvPr>
        </p:nvGrpSpPr>
        <p:grpSpPr>
          <a:xfrm>
            <a:off x="601345" y="1099185"/>
            <a:ext cx="9984105" cy="5115560"/>
            <a:chOff x="1575" y="1775"/>
            <a:chExt cx="14769" cy="2008"/>
          </a:xfrm>
        </p:grpSpPr>
        <p:sp>
          <p:nvSpPr>
            <p:cNvPr id="45" name="圆角矩形 3"/>
            <p:cNvSpPr/>
            <p:nvPr>
              <p:custDataLst>
                <p:tags r:id="rId3"/>
              </p:custDataLst>
            </p:nvPr>
          </p:nvSpPr>
          <p:spPr>
            <a:xfrm>
              <a:off x="1775" y="1920"/>
              <a:ext cx="14569" cy="1863"/>
            </a:xfrm>
            <a:prstGeom prst="roundRect">
              <a:avLst>
                <a:gd name="adj" fmla="val 944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圆角矩形 2"/>
            <p:cNvSpPr/>
            <p:nvPr>
              <p:custDataLst>
                <p:tags r:id="rId4"/>
              </p:custDataLst>
            </p:nvPr>
          </p:nvSpPr>
          <p:spPr>
            <a:xfrm>
              <a:off x="1575" y="1775"/>
              <a:ext cx="14553" cy="1926"/>
            </a:xfrm>
            <a:prstGeom prst="roundRect">
              <a:avLst>
                <a:gd name="adj" fmla="val 944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7" name="Title 6"/>
          <p:cNvSpPr txBox="1"/>
          <p:nvPr>
            <p:custDataLst>
              <p:tags r:id="rId2"/>
            </p:custDataLst>
          </p:nvPr>
        </p:nvSpPr>
        <p:spPr>
          <a:xfrm>
            <a:off x="676275" y="1405890"/>
            <a:ext cx="9665970" cy="171196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eaLnBrk="1" hangingPunct="1">
              <a:lnSpc>
                <a:spcPct val="130000"/>
              </a:lnSpc>
            </a:pPr>
            <a:r>
              <a:rPr lang="zh-CN" altLang="en-US" sz="2800" b="1">
                <a:solidFill>
                  <a:schemeClr val="tx1"/>
                </a:solidFill>
                <a:latin typeface="+mn-ea"/>
                <a:cs typeface="+mn-ea"/>
                <a:sym typeface="+mn-ea"/>
              </a:rPr>
              <a:t>创建内连接查询</a:t>
            </a:r>
            <a:r>
              <a:rPr lang="zh-CN" altLang="en-US" sz="2800" b="1">
                <a:latin typeface="+mn-ea"/>
                <a:cs typeface="+mn-ea"/>
                <a:sym typeface="+mn-ea"/>
              </a:rPr>
              <a:t>：</a:t>
            </a:r>
          </a:p>
          <a:p>
            <a:pPr algn="just" eaLnBrk="1" hangingPunct="1">
              <a:lnSpc>
                <a:spcPct val="130000"/>
              </a:lnSpc>
            </a:pPr>
            <a:r>
              <a:rPr lang="zh-CN" altLang="en-US" sz="2600">
                <a:latin typeface="+mn-ea"/>
                <a:cs typeface="+mn-ea"/>
                <a:sym typeface="+mn-ea"/>
              </a:rPr>
              <a:t>语法：</a:t>
            </a:r>
            <a:r>
              <a:rPr sz="2600">
                <a:latin typeface="宋体" panose="02010600030101010101" pitchFamily="2" charset="-122"/>
                <a:ea typeface="宋体" panose="02010600030101010101" pitchFamily="2" charset="-122"/>
                <a:cs typeface="宋体" panose="02010600030101010101" pitchFamily="2" charset="-122"/>
                <a:sym typeface="+mn-ea"/>
              </a:rPr>
              <a:t>select 字段/表达式  from  数据表1  </a:t>
            </a:r>
            <a:r>
              <a:rPr sz="2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Inner Join </a:t>
            </a:r>
            <a:r>
              <a:rPr sz="2600">
                <a:latin typeface="宋体" panose="02010600030101010101" pitchFamily="2" charset="-122"/>
                <a:ea typeface="宋体" panose="02010600030101010101" pitchFamily="2" charset="-122"/>
                <a:cs typeface="宋体" panose="02010600030101010101" pitchFamily="2" charset="-122"/>
                <a:sym typeface="+mn-ea"/>
              </a:rPr>
              <a:t>  数据表2  On 连接条件</a:t>
            </a:r>
            <a:r>
              <a:rPr lang="zh-CN" altLang="en-US" sz="26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latin typeface="+mn-ea"/>
                <a:cs typeface="+mn-ea"/>
                <a:sym typeface="+mn-ea"/>
              </a:rPr>
              <a:t>  </a:t>
            </a:r>
          </a:p>
        </p:txBody>
      </p:sp>
      <p:sp>
        <p:nvSpPr>
          <p:cNvPr id="2" name="文本框 1"/>
          <p:cNvSpPr txBox="1"/>
          <p:nvPr/>
        </p:nvSpPr>
        <p:spPr>
          <a:xfrm>
            <a:off x="869950" y="3383915"/>
            <a:ext cx="9278620" cy="829945"/>
          </a:xfrm>
          <a:prstGeom prst="rect">
            <a:avLst/>
          </a:prstGeom>
          <a:noFill/>
        </p:spPr>
        <p:txBody>
          <a:bodyPr wrap="square" rtlCol="0">
            <a:spAutoFit/>
          </a:bodyPr>
          <a:lstStyle/>
          <a:p>
            <a:r>
              <a:rPr lang="zh-CN" altLang="en-US" sz="2400">
                <a:latin typeface="宋体" panose="02010600030101010101" pitchFamily="2" charset="-122"/>
                <a:ea typeface="宋体" panose="02010600030101010101" pitchFamily="2" charset="-122"/>
                <a:cs typeface="宋体" panose="02010600030101010101" pitchFamily="2" charset="-122"/>
              </a:rPr>
              <a:t>例子</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查询</a:t>
            </a:r>
            <a:r>
              <a:rPr sz="2400">
                <a:latin typeface="宋体" panose="02010600030101010101" pitchFamily="2" charset="-122"/>
                <a:ea typeface="宋体" panose="02010600030101010101" pitchFamily="2" charset="-122"/>
                <a:cs typeface="宋体" panose="02010600030101010101" pitchFamily="2" charset="-122"/>
                <a:sym typeface="+mn-ea"/>
              </a:rPr>
              <a:t>所有学生姓名、学生id、年龄、班级名称（是class表的）信息</a:t>
            </a:r>
          </a:p>
        </p:txBody>
      </p:sp>
      <p:sp>
        <p:nvSpPr>
          <p:cNvPr id="3" name="文本框 2"/>
          <p:cNvSpPr txBox="1"/>
          <p:nvPr/>
        </p:nvSpPr>
        <p:spPr>
          <a:xfrm>
            <a:off x="898525" y="4392295"/>
            <a:ext cx="9250045" cy="1568450"/>
          </a:xfrm>
          <a:prstGeom prst="rect">
            <a:avLst/>
          </a:prstGeom>
          <a:noFill/>
        </p:spPr>
        <p:txBody>
          <a:bodyPr wrap="square" rtlCol="0">
            <a:spAutoFit/>
          </a:bodyPr>
          <a:lstStyle/>
          <a:p>
            <a:r>
              <a:rPr sz="2400">
                <a:latin typeface="宋体" panose="02010600030101010101" pitchFamily="2" charset="-122"/>
                <a:ea typeface="宋体" panose="02010600030101010101" pitchFamily="2" charset="-122"/>
                <a:cs typeface="宋体" panose="02010600030101010101" pitchFamily="2" charset="-122"/>
              </a:rPr>
              <a:t>select student_name,student_id,age,classname from student as s </a:t>
            </a:r>
          </a:p>
          <a:p>
            <a:r>
              <a:rPr lang="en-US" sz="2400">
                <a:latin typeface="宋体" panose="02010600030101010101" pitchFamily="2" charset="-122"/>
                <a:ea typeface="宋体" panose="02010600030101010101" pitchFamily="2" charset="-122"/>
                <a:cs typeface="宋体" panose="02010600030101010101" pitchFamily="2" charset="-122"/>
              </a:rPr>
              <a:t>	</a:t>
            </a:r>
            <a:r>
              <a:rPr sz="2400">
                <a:solidFill>
                  <a:srgbClr val="FF0000"/>
                </a:solidFill>
                <a:latin typeface="宋体" panose="02010600030101010101" pitchFamily="2" charset="-122"/>
                <a:ea typeface="宋体" panose="02010600030101010101" pitchFamily="2" charset="-122"/>
                <a:cs typeface="宋体" panose="02010600030101010101" pitchFamily="2" charset="-122"/>
              </a:rPr>
              <a:t>inner join</a:t>
            </a:r>
            <a:r>
              <a:rPr sz="2400">
                <a:latin typeface="宋体" panose="02010600030101010101" pitchFamily="2" charset="-122"/>
                <a:ea typeface="宋体" panose="02010600030101010101" pitchFamily="2" charset="-122"/>
                <a:cs typeface="宋体" panose="02010600030101010101" pitchFamily="2" charset="-122"/>
              </a:rPr>
              <a:t> class as c</a:t>
            </a:r>
          </a:p>
          <a:p>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on s.class_id = c.class_id</a:t>
            </a:r>
          </a:p>
        </p:txBody>
      </p:sp>
      <p:sp>
        <p:nvSpPr>
          <p:cNvPr id="44" name="圆角矩形 43"/>
          <p:cNvSpPr/>
          <p:nvPr/>
        </p:nvSpPr>
        <p:spPr>
          <a:xfrm>
            <a:off x="4133215" y="3117850"/>
            <a:ext cx="6175375" cy="2043430"/>
          </a:xfrm>
          <a:prstGeom prst="roundRect">
            <a:avLst/>
          </a:prstGeom>
          <a:ln>
            <a:solidFill>
              <a:srgbClr val="3CB19B"/>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a:t>内连接:合并具有同一列的</a:t>
            </a:r>
            <a:r>
              <a:rPr lang="zh-CN" altLang="en-US" sz="2400">
                <a:solidFill>
                  <a:srgbClr val="FF0000"/>
                </a:solidFill>
              </a:rPr>
              <a:t>两个以上的表</a:t>
            </a:r>
            <a:r>
              <a:rPr lang="zh-CN" altLang="en-US" sz="2400"/>
              <a:t>的</a:t>
            </a:r>
            <a:r>
              <a:rPr lang="zh-CN" altLang="en-US" sz="2400">
                <a:solidFill>
                  <a:srgbClr val="FF0000"/>
                </a:solidFill>
              </a:rPr>
              <a:t>行</a:t>
            </a:r>
            <a:r>
              <a:rPr lang="zh-CN" altLang="en-US" sz="2400"/>
              <a:t>,结果集中</a:t>
            </a:r>
            <a:r>
              <a:rPr lang="zh-CN" altLang="en-US" sz="2400">
                <a:solidFill>
                  <a:srgbClr val="FF0000"/>
                </a:solidFill>
              </a:rPr>
              <a:t>不包含</a:t>
            </a:r>
            <a:r>
              <a:rPr lang="zh-CN" altLang="en-US" sz="2400"/>
              <a:t>一个表与另一个表</a:t>
            </a:r>
            <a:r>
              <a:rPr lang="zh-CN" altLang="en-US" sz="2400">
                <a:solidFill>
                  <a:srgbClr val="FF0000"/>
                </a:solidFill>
              </a:rPr>
              <a:t>不匹配的行</a:t>
            </a:r>
            <a:r>
              <a:rPr lang="zh-CN" altLang="en-US" sz="2400"/>
              <a:t>;内连接是系统默认的,可以</a:t>
            </a:r>
            <a:r>
              <a:rPr lang="zh-CN" altLang="en-US" sz="2400">
                <a:solidFill>
                  <a:srgbClr val="FF0000"/>
                </a:solidFill>
              </a:rPr>
              <a:t>省略</a:t>
            </a:r>
            <a:r>
              <a:rPr lang="en-US" altLang="zh-CN" sz="2400">
                <a:solidFill>
                  <a:srgbClr val="FF0000"/>
                </a:solidFill>
              </a:rPr>
              <a:t>I</a:t>
            </a:r>
            <a:r>
              <a:rPr lang="zh-CN" altLang="en-US" sz="2400">
                <a:solidFill>
                  <a:srgbClr val="FF0000"/>
                </a:solidFill>
              </a:rPr>
              <a:t>nner关键字</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000" fill="hold">
                                          <p:stCondLst>
                                            <p:cond delay="0"/>
                                          </p:stCondLst>
                                        </p:cTn>
                                        <p:tgtEl>
                                          <p:spTgt spid="44"/>
                                        </p:tgtEl>
                                        <p:attrNameLst>
                                          <p:attrName>style.visibility</p:attrName>
                                        </p:attrNameLst>
                                      </p:cBhvr>
                                      <p:to>
                                        <p:strVal val="visible"/>
                                      </p:to>
                                    </p:set>
                                    <p:anim calcmode="lin" valueType="num">
                                      <p:cBhvr additive="base">
                                        <p:cTn id="31" dur="1000" fill="hold"/>
                                        <p:tgtEl>
                                          <p:spTgt spid="44"/>
                                        </p:tgtEl>
                                        <p:attrNameLst>
                                          <p:attrName>ppt_x</p:attrName>
                                        </p:attrNameLst>
                                      </p:cBhvr>
                                      <p:tavLst>
                                        <p:tav tm="0">
                                          <p:val>
                                            <p:strVal val="1+#ppt_w/2"/>
                                          </p:val>
                                        </p:tav>
                                        <p:tav tm="100000">
                                          <p:val>
                                            <p:strVal val="#ppt_x"/>
                                          </p:val>
                                        </p:tav>
                                      </p:tavLst>
                                    </p:anim>
                                    <p:anim calcmode="lin" valueType="num">
                                      <p:cBhvr additive="base">
                                        <p:cTn id="32"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500"/>
                                        <p:tgtEl>
                                          <p:spTgt spid="44"/>
                                        </p:tgtEl>
                                        <p:attrNameLst>
                                          <p:attrName>ppt_x</p:attrName>
                                        </p:attrNameLst>
                                      </p:cBhvr>
                                      <p:tavLst>
                                        <p:tav tm="0">
                                          <p:val>
                                            <p:strVal val="ppt_x"/>
                                          </p:val>
                                        </p:tav>
                                        <p:tav tm="100000">
                                          <p:val>
                                            <p:strVal val="1+ppt_w/2"/>
                                          </p:val>
                                        </p:tav>
                                      </p:tavLst>
                                    </p:anim>
                                    <p:anim calcmode="lin" valueType="num">
                                      <p:cBhvr additive="base">
                                        <p:cTn id="37" dur="500"/>
                                        <p:tgtEl>
                                          <p:spTgt spid="44"/>
                                        </p:tgtEl>
                                        <p:attrNameLst>
                                          <p:attrName>ppt_y</p:attrName>
                                        </p:attrNameLst>
                                      </p:cBhvr>
                                      <p:tavLst>
                                        <p:tav tm="0">
                                          <p:val>
                                            <p:strVal val="ppt_y"/>
                                          </p:val>
                                        </p:tav>
                                        <p:tav tm="100000">
                                          <p:val>
                                            <p:strVal val="ppt_y"/>
                                          </p:val>
                                        </p:tav>
                                      </p:tavLst>
                                    </p:anim>
                                    <p:set>
                                      <p:cBhvr>
                                        <p:cTn id="38" dur="1" fill="hold">
                                          <p:stCondLst>
                                            <p:cond delay="499"/>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p:bldP spid="2" grpId="0"/>
      <p:bldP spid="3" grpId="0"/>
      <p:bldP spid="44" grpId="0" bldLvl="0" animBg="1"/>
      <p:bldP spid="44"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1014"/>
            <a:ext cx="1021080" cy="1198880"/>
          </a:xfrm>
          <a:prstGeom prst="rect">
            <a:avLst/>
          </a:prstGeom>
        </p:spPr>
        <p:txBody>
          <a:bodyPr wrap="none">
            <a:spAutoFit/>
          </a:bodyPr>
          <a:lstStyle/>
          <a:p>
            <a:r>
              <a:rPr lang="en-US" altLang="zh-CN" sz="7200">
                <a:solidFill>
                  <a:srgbClr val="3CB19B"/>
                </a:solidFill>
                <a:latin typeface="Impact" panose="020B0806030902050204" pitchFamily="34" charset="0"/>
                <a:ea typeface="思源黑体 CN Heavy" pitchFamily="34" charset="-122"/>
              </a:rPr>
              <a:t>01</a:t>
            </a:r>
          </a:p>
        </p:txBody>
      </p:sp>
      <p:sp>
        <p:nvSpPr>
          <p:cNvPr id="5" name="矩形 4"/>
          <p:cNvSpPr/>
          <p:nvPr/>
        </p:nvSpPr>
        <p:spPr>
          <a:xfrm>
            <a:off x="926019" y="193799"/>
            <a:ext cx="9865246" cy="504056"/>
          </a:xfrm>
          <a:prstGeom prst="rect">
            <a:avLst/>
          </a:prstGeom>
          <a:solidFill>
            <a:srgbClr val="3CB19B">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020890" y="277665"/>
            <a:ext cx="2316480" cy="460375"/>
          </a:xfrm>
          <a:prstGeom prst="rect">
            <a:avLst/>
          </a:prstGeom>
          <a:noFill/>
        </p:spPr>
        <p:txBody>
          <a:bodyPr wrap="none" rtlCol="0">
            <a:spAutoFit/>
          </a:bodyPr>
          <a:lstStyle/>
          <a:p>
            <a:pPr algn="l"/>
            <a:r>
              <a:rPr lang="zh-CN" altLang="en-US" sz="2400">
                <a:latin typeface="微软雅黑" panose="020B0503020204020204" pitchFamily="34" charset="-122"/>
                <a:ea typeface="微软雅黑" panose="020B0503020204020204" pitchFamily="34" charset="-122"/>
                <a:sym typeface="+mn-ea"/>
              </a:rPr>
              <a:t>创建外连接查询</a:t>
            </a:r>
          </a:p>
        </p:txBody>
      </p:sp>
      <p:grpSp>
        <p:nvGrpSpPr>
          <p:cNvPr id="7" name="组合 6"/>
          <p:cNvGrpSpPr/>
          <p:nvPr/>
        </p:nvGrpSpPr>
        <p:grpSpPr>
          <a:xfrm>
            <a:off x="7122595" y="3157"/>
            <a:ext cx="3591396" cy="1658195"/>
            <a:chOff x="85725" y="4449763"/>
            <a:chExt cx="4187826" cy="1933575"/>
          </a:xfrm>
          <a:effectLst>
            <a:glow>
              <a:schemeClr val="accent1"/>
            </a:glow>
          </a:effectLst>
        </p:grpSpPr>
        <p:sp>
          <p:nvSpPr>
            <p:cNvPr id="8" name="Freeform 6"/>
            <p:cNvSpPr/>
            <p:nvPr/>
          </p:nvSpPr>
          <p:spPr bwMode="auto">
            <a:xfrm>
              <a:off x="85725" y="4672013"/>
              <a:ext cx="303213" cy="577850"/>
            </a:xfrm>
            <a:custGeom>
              <a:avLst/>
              <a:gdLst>
                <a:gd name="T0" fmla="*/ 72 w 121"/>
                <a:gd name="T1" fmla="*/ 4 h 231"/>
                <a:gd name="T2" fmla="*/ 61 w 121"/>
                <a:gd name="T3" fmla="*/ 0 h 231"/>
                <a:gd name="T4" fmla="*/ 0 w 121"/>
                <a:gd name="T5" fmla="*/ 175 h 231"/>
                <a:gd name="T6" fmla="*/ 111 w 121"/>
                <a:gd name="T7" fmla="*/ 215 h 231"/>
                <a:gd name="T8" fmla="*/ 121 w 121"/>
                <a:gd name="T9" fmla="*/ 231 h 231"/>
              </a:gdLst>
              <a:ahLst/>
              <a:cxnLst>
                <a:cxn ang="0">
                  <a:pos x="T0" y="T1"/>
                </a:cxn>
                <a:cxn ang="0">
                  <a:pos x="T2" y="T3"/>
                </a:cxn>
                <a:cxn ang="0">
                  <a:pos x="T4" y="T5"/>
                </a:cxn>
                <a:cxn ang="0">
                  <a:pos x="T6" y="T7"/>
                </a:cxn>
                <a:cxn ang="0">
                  <a:pos x="T8" y="T9"/>
                </a:cxn>
              </a:cxnLst>
              <a:rect l="0" t="0" r="r" b="b"/>
              <a:pathLst>
                <a:path w="121" h="231">
                  <a:moveTo>
                    <a:pt x="72" y="4"/>
                  </a:moveTo>
                  <a:cubicBezTo>
                    <a:pt x="61" y="0"/>
                    <a:pt x="61" y="0"/>
                    <a:pt x="61" y="0"/>
                  </a:cubicBezTo>
                  <a:cubicBezTo>
                    <a:pt x="0" y="175"/>
                    <a:pt x="0" y="175"/>
                    <a:pt x="0" y="175"/>
                  </a:cubicBezTo>
                  <a:cubicBezTo>
                    <a:pt x="111" y="215"/>
                    <a:pt x="111" y="215"/>
                    <a:pt x="111" y="215"/>
                  </a:cubicBezTo>
                  <a:cubicBezTo>
                    <a:pt x="111" y="215"/>
                    <a:pt x="111" y="227"/>
                    <a:pt x="121" y="231"/>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85763" y="4881563"/>
              <a:ext cx="473075" cy="449263"/>
            </a:xfrm>
            <a:custGeom>
              <a:avLst/>
              <a:gdLst>
                <a:gd name="T0" fmla="*/ 0 w 189"/>
                <a:gd name="T1" fmla="*/ 147 h 179"/>
                <a:gd name="T2" fmla="*/ 19 w 189"/>
                <a:gd name="T3" fmla="*/ 140 h 179"/>
                <a:gd name="T4" fmla="*/ 127 w 189"/>
                <a:gd name="T5" fmla="*/ 179 h 179"/>
                <a:gd name="T6" fmla="*/ 189 w 189"/>
                <a:gd name="T7" fmla="*/ 3 h 179"/>
                <a:gd name="T8" fmla="*/ 178 w 189"/>
                <a:gd name="T9" fmla="*/ 0 h 179"/>
              </a:gdLst>
              <a:ahLst/>
              <a:cxnLst>
                <a:cxn ang="0">
                  <a:pos x="T0" y="T1"/>
                </a:cxn>
                <a:cxn ang="0">
                  <a:pos x="T2" y="T3"/>
                </a:cxn>
                <a:cxn ang="0">
                  <a:pos x="T4" y="T5"/>
                </a:cxn>
                <a:cxn ang="0">
                  <a:pos x="T6" y="T7"/>
                </a:cxn>
                <a:cxn ang="0">
                  <a:pos x="T8" y="T9"/>
                </a:cxn>
              </a:cxnLst>
              <a:rect l="0" t="0" r="r" b="b"/>
              <a:pathLst>
                <a:path w="189" h="179">
                  <a:moveTo>
                    <a:pt x="0" y="147"/>
                  </a:moveTo>
                  <a:cubicBezTo>
                    <a:pt x="11" y="151"/>
                    <a:pt x="19" y="140"/>
                    <a:pt x="19" y="140"/>
                  </a:cubicBezTo>
                  <a:cubicBezTo>
                    <a:pt x="127" y="179"/>
                    <a:pt x="127" y="179"/>
                    <a:pt x="127" y="179"/>
                  </a:cubicBezTo>
                  <a:cubicBezTo>
                    <a:pt x="189" y="3"/>
                    <a:pt x="189" y="3"/>
                    <a:pt x="189" y="3"/>
                  </a:cubicBezTo>
                  <a:cubicBezTo>
                    <a:pt x="178" y="0"/>
                    <a:pt x="178" y="0"/>
                    <a:pt x="178"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23825" y="4672013"/>
              <a:ext cx="279400" cy="528638"/>
            </a:xfrm>
            <a:custGeom>
              <a:avLst/>
              <a:gdLst>
                <a:gd name="T0" fmla="*/ 112 w 112"/>
                <a:gd name="T1" fmla="*/ 211 h 211"/>
                <a:gd name="T2" fmla="*/ 0 w 112"/>
                <a:gd name="T3" fmla="*/ 165 h 211"/>
                <a:gd name="T4" fmla="*/ 58 w 112"/>
                <a:gd name="T5" fmla="*/ 0 h 211"/>
                <a:gd name="T6" fmla="*/ 70 w 112"/>
                <a:gd name="T7" fmla="*/ 4 h 211"/>
              </a:gdLst>
              <a:ahLst/>
              <a:cxnLst>
                <a:cxn ang="0">
                  <a:pos x="T0" y="T1"/>
                </a:cxn>
                <a:cxn ang="0">
                  <a:pos x="T2" y="T3"/>
                </a:cxn>
                <a:cxn ang="0">
                  <a:pos x="T4" y="T5"/>
                </a:cxn>
                <a:cxn ang="0">
                  <a:pos x="T6" y="T7"/>
                </a:cxn>
              </a:cxnLst>
              <a:rect l="0" t="0" r="r" b="b"/>
              <a:pathLst>
                <a:path w="112" h="211">
                  <a:moveTo>
                    <a:pt x="112" y="211"/>
                  </a:moveTo>
                  <a:cubicBezTo>
                    <a:pt x="112" y="211"/>
                    <a:pt x="74" y="194"/>
                    <a:pt x="0" y="165"/>
                  </a:cubicBezTo>
                  <a:cubicBezTo>
                    <a:pt x="20" y="108"/>
                    <a:pt x="43" y="43"/>
                    <a:pt x="58" y="0"/>
                  </a:cubicBezTo>
                  <a:cubicBezTo>
                    <a:pt x="63" y="2"/>
                    <a:pt x="65" y="3"/>
                    <a:pt x="70" y="4"/>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401638" y="4862513"/>
              <a:ext cx="434975" cy="422275"/>
            </a:xfrm>
            <a:custGeom>
              <a:avLst/>
              <a:gdLst>
                <a:gd name="T0" fmla="*/ 0 w 174"/>
                <a:gd name="T1" fmla="*/ 135 h 169"/>
                <a:gd name="T2" fmla="*/ 116 w 174"/>
                <a:gd name="T3" fmla="*/ 169 h 169"/>
                <a:gd name="T4" fmla="*/ 174 w 174"/>
                <a:gd name="T5" fmla="*/ 4 h 169"/>
                <a:gd name="T6" fmla="*/ 161 w 174"/>
                <a:gd name="T7" fmla="*/ 0 h 169"/>
              </a:gdLst>
              <a:ahLst/>
              <a:cxnLst>
                <a:cxn ang="0">
                  <a:pos x="T0" y="T1"/>
                </a:cxn>
                <a:cxn ang="0">
                  <a:pos x="T2" y="T3"/>
                </a:cxn>
                <a:cxn ang="0">
                  <a:pos x="T4" y="T5"/>
                </a:cxn>
                <a:cxn ang="0">
                  <a:pos x="T6" y="T7"/>
                </a:cxn>
              </a:cxnLst>
              <a:rect l="0" t="0" r="r" b="b"/>
              <a:pathLst>
                <a:path w="174" h="169">
                  <a:moveTo>
                    <a:pt x="0" y="135"/>
                  </a:moveTo>
                  <a:cubicBezTo>
                    <a:pt x="0" y="135"/>
                    <a:pt x="43" y="146"/>
                    <a:pt x="116" y="169"/>
                  </a:cubicBezTo>
                  <a:cubicBezTo>
                    <a:pt x="136" y="112"/>
                    <a:pt x="159" y="47"/>
                    <a:pt x="174" y="4"/>
                  </a:cubicBezTo>
                  <a:cubicBezTo>
                    <a:pt x="169" y="2"/>
                    <a:pt x="165" y="1"/>
                    <a:pt x="161" y="0"/>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63513" y="4662488"/>
              <a:ext cx="381000" cy="544513"/>
            </a:xfrm>
            <a:custGeom>
              <a:avLst/>
              <a:gdLst>
                <a:gd name="T0" fmla="*/ 97 w 152"/>
                <a:gd name="T1" fmla="*/ 218 h 218"/>
                <a:gd name="T2" fmla="*/ 0 w 152"/>
                <a:gd name="T3" fmla="*/ 165 h 218"/>
                <a:gd name="T4" fmla="*/ 58 w 152"/>
                <a:gd name="T5" fmla="*/ 0 h 218"/>
                <a:gd name="T6" fmla="*/ 152 w 152"/>
                <a:gd name="T7" fmla="*/ 63 h 218"/>
                <a:gd name="T8" fmla="*/ 97 w 152"/>
                <a:gd name="T9" fmla="*/ 218 h 218"/>
              </a:gdLst>
              <a:ahLst/>
              <a:cxnLst>
                <a:cxn ang="0">
                  <a:pos x="T0" y="T1"/>
                </a:cxn>
                <a:cxn ang="0">
                  <a:pos x="T2" y="T3"/>
                </a:cxn>
                <a:cxn ang="0">
                  <a:pos x="T4" y="T5"/>
                </a:cxn>
                <a:cxn ang="0">
                  <a:pos x="T6" y="T7"/>
                </a:cxn>
                <a:cxn ang="0">
                  <a:pos x="T8" y="T9"/>
                </a:cxn>
              </a:cxnLst>
              <a:rect l="0" t="0" r="r" b="b"/>
              <a:pathLst>
                <a:path w="152" h="218">
                  <a:moveTo>
                    <a:pt x="97" y="218"/>
                  </a:moveTo>
                  <a:cubicBezTo>
                    <a:pt x="97" y="218"/>
                    <a:pt x="74" y="194"/>
                    <a:pt x="0" y="165"/>
                  </a:cubicBezTo>
                  <a:cubicBezTo>
                    <a:pt x="20" y="109"/>
                    <a:pt x="43" y="44"/>
                    <a:pt x="58" y="0"/>
                  </a:cubicBezTo>
                  <a:cubicBezTo>
                    <a:pt x="133" y="27"/>
                    <a:pt x="152" y="63"/>
                    <a:pt x="152" y="63"/>
                  </a:cubicBezTo>
                  <a:lnTo>
                    <a:pt x="97" y="218"/>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406400" y="4779963"/>
              <a:ext cx="404813" cy="473075"/>
            </a:xfrm>
            <a:custGeom>
              <a:avLst/>
              <a:gdLst>
                <a:gd name="T0" fmla="*/ 0 w 162"/>
                <a:gd name="T1" fmla="*/ 171 h 189"/>
                <a:gd name="T2" fmla="*/ 104 w 162"/>
                <a:gd name="T3" fmla="*/ 189 h 189"/>
                <a:gd name="T4" fmla="*/ 162 w 162"/>
                <a:gd name="T5" fmla="*/ 24 h 189"/>
                <a:gd name="T6" fmla="*/ 55 w 162"/>
                <a:gd name="T7" fmla="*/ 16 h 189"/>
                <a:gd name="T8" fmla="*/ 0 w 162"/>
                <a:gd name="T9" fmla="*/ 171 h 189"/>
              </a:gdLst>
              <a:ahLst/>
              <a:cxnLst>
                <a:cxn ang="0">
                  <a:pos x="T0" y="T1"/>
                </a:cxn>
                <a:cxn ang="0">
                  <a:pos x="T2" y="T3"/>
                </a:cxn>
                <a:cxn ang="0">
                  <a:pos x="T4" y="T5"/>
                </a:cxn>
                <a:cxn ang="0">
                  <a:pos x="T6" y="T7"/>
                </a:cxn>
                <a:cxn ang="0">
                  <a:pos x="T8" y="T9"/>
                </a:cxn>
              </a:cxnLst>
              <a:rect l="0" t="0" r="r" b="b"/>
              <a:pathLst>
                <a:path w="162" h="189">
                  <a:moveTo>
                    <a:pt x="0" y="171"/>
                  </a:moveTo>
                  <a:cubicBezTo>
                    <a:pt x="0" y="171"/>
                    <a:pt x="31" y="166"/>
                    <a:pt x="104" y="189"/>
                  </a:cubicBezTo>
                  <a:cubicBezTo>
                    <a:pt x="124" y="133"/>
                    <a:pt x="147" y="67"/>
                    <a:pt x="162" y="24"/>
                  </a:cubicBezTo>
                  <a:cubicBezTo>
                    <a:pt x="92" y="0"/>
                    <a:pt x="55" y="16"/>
                    <a:pt x="55" y="16"/>
                  </a:cubicBezTo>
                  <a:lnTo>
                    <a:pt x="0" y="171"/>
                  </a:ln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2"/>
            <p:cNvSpPr>
              <a:spLocks noEditPoints="1"/>
            </p:cNvSpPr>
            <p:nvPr/>
          </p:nvSpPr>
          <p:spPr bwMode="auto">
            <a:xfrm>
              <a:off x="1751013" y="4449763"/>
              <a:ext cx="639763" cy="657225"/>
            </a:xfrm>
            <a:custGeom>
              <a:avLst/>
              <a:gdLst>
                <a:gd name="T0" fmla="*/ 252 w 256"/>
                <a:gd name="T1" fmla="*/ 238 h 263"/>
                <a:gd name="T2" fmla="*/ 154 w 256"/>
                <a:gd name="T3" fmla="*/ 140 h 263"/>
                <a:gd name="T4" fmla="*/ 157 w 256"/>
                <a:gd name="T5" fmla="*/ 137 h 263"/>
                <a:gd name="T6" fmla="*/ 155 w 256"/>
                <a:gd name="T7" fmla="*/ 126 h 263"/>
                <a:gd name="T8" fmla="*/ 152 w 256"/>
                <a:gd name="T9" fmla="*/ 122 h 263"/>
                <a:gd name="T10" fmla="*/ 160 w 256"/>
                <a:gd name="T11" fmla="*/ 105 h 263"/>
                <a:gd name="T12" fmla="*/ 143 w 256"/>
                <a:gd name="T13" fmla="*/ 26 h 263"/>
                <a:gd name="T14" fmla="*/ 87 w 256"/>
                <a:gd name="T15" fmla="*/ 1 h 263"/>
                <a:gd name="T16" fmla="*/ 31 w 256"/>
                <a:gd name="T17" fmla="*/ 22 h 263"/>
                <a:gd name="T18" fmla="*/ 9 w 256"/>
                <a:gd name="T19" fmla="*/ 55 h 263"/>
                <a:gd name="T20" fmla="*/ 27 w 256"/>
                <a:gd name="T21" fmla="*/ 134 h 263"/>
                <a:gd name="T22" fmla="*/ 82 w 256"/>
                <a:gd name="T23" fmla="*/ 160 h 263"/>
                <a:gd name="T24" fmla="*/ 121 w 256"/>
                <a:gd name="T25" fmla="*/ 151 h 263"/>
                <a:gd name="T26" fmla="*/ 125 w 256"/>
                <a:gd name="T27" fmla="*/ 154 h 263"/>
                <a:gd name="T28" fmla="*/ 136 w 256"/>
                <a:gd name="T29" fmla="*/ 156 h 263"/>
                <a:gd name="T30" fmla="*/ 139 w 256"/>
                <a:gd name="T31" fmla="*/ 154 h 263"/>
                <a:gd name="T32" fmla="*/ 229 w 256"/>
                <a:gd name="T33" fmla="*/ 259 h 263"/>
                <a:gd name="T34" fmla="*/ 246 w 256"/>
                <a:gd name="T35" fmla="*/ 255 h 263"/>
                <a:gd name="T36" fmla="*/ 252 w 256"/>
                <a:gd name="T37" fmla="*/ 238 h 263"/>
                <a:gd name="T38" fmla="*/ 87 w 256"/>
                <a:gd name="T39" fmla="*/ 18 h 263"/>
                <a:gd name="T40" fmla="*/ 130 w 256"/>
                <a:gd name="T41" fmla="*/ 38 h 263"/>
                <a:gd name="T42" fmla="*/ 144 w 256"/>
                <a:gd name="T43" fmla="*/ 100 h 263"/>
                <a:gd name="T44" fmla="*/ 127 w 256"/>
                <a:gd name="T45" fmla="*/ 126 h 263"/>
                <a:gd name="T46" fmla="*/ 39 w 256"/>
                <a:gd name="T47" fmla="*/ 123 h 263"/>
                <a:gd name="T48" fmla="*/ 26 w 256"/>
                <a:gd name="T49" fmla="*/ 61 h 263"/>
                <a:gd name="T50" fmla="*/ 42 w 256"/>
                <a:gd name="T51" fmla="*/ 35 h 263"/>
                <a:gd name="T52" fmla="*/ 87 w 256"/>
                <a:gd name="T53"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263">
                  <a:moveTo>
                    <a:pt x="252" y="238"/>
                  </a:moveTo>
                  <a:cubicBezTo>
                    <a:pt x="249" y="229"/>
                    <a:pt x="181" y="166"/>
                    <a:pt x="154" y="140"/>
                  </a:cubicBezTo>
                  <a:cubicBezTo>
                    <a:pt x="155" y="139"/>
                    <a:pt x="156" y="138"/>
                    <a:pt x="157" y="137"/>
                  </a:cubicBezTo>
                  <a:cubicBezTo>
                    <a:pt x="159" y="133"/>
                    <a:pt x="158" y="128"/>
                    <a:pt x="155" y="126"/>
                  </a:cubicBezTo>
                  <a:cubicBezTo>
                    <a:pt x="152" y="122"/>
                    <a:pt x="152" y="122"/>
                    <a:pt x="152" y="122"/>
                  </a:cubicBezTo>
                  <a:cubicBezTo>
                    <a:pt x="155" y="117"/>
                    <a:pt x="158" y="111"/>
                    <a:pt x="160" y="105"/>
                  </a:cubicBezTo>
                  <a:cubicBezTo>
                    <a:pt x="169" y="78"/>
                    <a:pt x="163" y="47"/>
                    <a:pt x="143" y="26"/>
                  </a:cubicBezTo>
                  <a:cubicBezTo>
                    <a:pt x="128" y="11"/>
                    <a:pt x="109" y="2"/>
                    <a:pt x="87" y="1"/>
                  </a:cubicBezTo>
                  <a:cubicBezTo>
                    <a:pt x="66" y="0"/>
                    <a:pt x="46" y="8"/>
                    <a:pt x="31" y="22"/>
                  </a:cubicBezTo>
                  <a:cubicBezTo>
                    <a:pt x="21" y="31"/>
                    <a:pt x="14" y="43"/>
                    <a:pt x="9" y="55"/>
                  </a:cubicBezTo>
                  <a:cubicBezTo>
                    <a:pt x="0" y="83"/>
                    <a:pt x="7" y="113"/>
                    <a:pt x="27" y="134"/>
                  </a:cubicBezTo>
                  <a:cubicBezTo>
                    <a:pt x="41" y="150"/>
                    <a:pt x="61" y="159"/>
                    <a:pt x="82" y="160"/>
                  </a:cubicBezTo>
                  <a:cubicBezTo>
                    <a:pt x="96" y="160"/>
                    <a:pt x="109" y="157"/>
                    <a:pt x="121" y="151"/>
                  </a:cubicBezTo>
                  <a:cubicBezTo>
                    <a:pt x="125" y="154"/>
                    <a:pt x="125" y="154"/>
                    <a:pt x="125" y="154"/>
                  </a:cubicBezTo>
                  <a:cubicBezTo>
                    <a:pt x="127" y="157"/>
                    <a:pt x="132" y="158"/>
                    <a:pt x="136" y="156"/>
                  </a:cubicBezTo>
                  <a:cubicBezTo>
                    <a:pt x="137" y="156"/>
                    <a:pt x="138" y="155"/>
                    <a:pt x="139" y="154"/>
                  </a:cubicBezTo>
                  <a:cubicBezTo>
                    <a:pt x="162" y="183"/>
                    <a:pt x="221" y="255"/>
                    <a:pt x="229" y="259"/>
                  </a:cubicBezTo>
                  <a:cubicBezTo>
                    <a:pt x="238" y="263"/>
                    <a:pt x="246" y="255"/>
                    <a:pt x="246" y="255"/>
                  </a:cubicBezTo>
                  <a:cubicBezTo>
                    <a:pt x="246" y="255"/>
                    <a:pt x="256" y="247"/>
                    <a:pt x="252" y="238"/>
                  </a:cubicBezTo>
                  <a:close/>
                  <a:moveTo>
                    <a:pt x="87" y="18"/>
                  </a:moveTo>
                  <a:cubicBezTo>
                    <a:pt x="103" y="19"/>
                    <a:pt x="119" y="26"/>
                    <a:pt x="130" y="38"/>
                  </a:cubicBezTo>
                  <a:cubicBezTo>
                    <a:pt x="146" y="55"/>
                    <a:pt x="151" y="78"/>
                    <a:pt x="144" y="100"/>
                  </a:cubicBezTo>
                  <a:cubicBezTo>
                    <a:pt x="140" y="110"/>
                    <a:pt x="135" y="119"/>
                    <a:pt x="127" y="126"/>
                  </a:cubicBezTo>
                  <a:cubicBezTo>
                    <a:pt x="102" y="149"/>
                    <a:pt x="63" y="148"/>
                    <a:pt x="39" y="123"/>
                  </a:cubicBezTo>
                  <a:cubicBezTo>
                    <a:pt x="24" y="106"/>
                    <a:pt x="18" y="82"/>
                    <a:pt x="26" y="61"/>
                  </a:cubicBezTo>
                  <a:cubicBezTo>
                    <a:pt x="29" y="51"/>
                    <a:pt x="35" y="42"/>
                    <a:pt x="42" y="35"/>
                  </a:cubicBezTo>
                  <a:cubicBezTo>
                    <a:pt x="54" y="23"/>
                    <a:pt x="70" y="18"/>
                    <a:pt x="87" y="18"/>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1870075" y="5775325"/>
              <a:ext cx="515938" cy="608013"/>
            </a:xfrm>
            <a:custGeom>
              <a:avLst/>
              <a:gdLst>
                <a:gd name="T0" fmla="*/ 198 w 206"/>
                <a:gd name="T1" fmla="*/ 47 h 243"/>
                <a:gd name="T2" fmla="*/ 141 w 206"/>
                <a:gd name="T3" fmla="*/ 5 h 243"/>
                <a:gd name="T4" fmla="*/ 121 w 206"/>
                <a:gd name="T5" fmla="*/ 8 h 243"/>
                <a:gd name="T6" fmla="*/ 119 w 206"/>
                <a:gd name="T7" fmla="*/ 10 h 243"/>
                <a:gd name="T8" fmla="*/ 122 w 206"/>
                <a:gd name="T9" fmla="*/ 30 h 243"/>
                <a:gd name="T10" fmla="*/ 127 w 206"/>
                <a:gd name="T11" fmla="*/ 34 h 243"/>
                <a:gd name="T12" fmla="*/ 10 w 206"/>
                <a:gd name="T13" fmla="*/ 192 h 243"/>
                <a:gd name="T14" fmla="*/ 16 w 206"/>
                <a:gd name="T15" fmla="*/ 233 h 243"/>
                <a:gd name="T16" fmla="*/ 58 w 206"/>
                <a:gd name="T17" fmla="*/ 227 h 243"/>
                <a:gd name="T18" fmla="*/ 175 w 206"/>
                <a:gd name="T19" fmla="*/ 69 h 243"/>
                <a:gd name="T20" fmla="*/ 179 w 206"/>
                <a:gd name="T21" fmla="*/ 73 h 243"/>
                <a:gd name="T22" fmla="*/ 199 w 206"/>
                <a:gd name="T23" fmla="*/ 70 h 243"/>
                <a:gd name="T24" fmla="*/ 201 w 206"/>
                <a:gd name="T25" fmla="*/ 67 h 243"/>
                <a:gd name="T26" fmla="*/ 198 w 206"/>
                <a:gd name="T27" fmla="*/ 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43">
                  <a:moveTo>
                    <a:pt x="198" y="47"/>
                  </a:moveTo>
                  <a:cubicBezTo>
                    <a:pt x="141" y="5"/>
                    <a:pt x="141" y="5"/>
                    <a:pt x="141" y="5"/>
                  </a:cubicBezTo>
                  <a:cubicBezTo>
                    <a:pt x="135" y="0"/>
                    <a:pt x="126" y="1"/>
                    <a:pt x="121" y="8"/>
                  </a:cubicBezTo>
                  <a:cubicBezTo>
                    <a:pt x="119" y="10"/>
                    <a:pt x="119" y="10"/>
                    <a:pt x="119" y="10"/>
                  </a:cubicBezTo>
                  <a:cubicBezTo>
                    <a:pt x="114" y="17"/>
                    <a:pt x="116" y="26"/>
                    <a:pt x="122" y="30"/>
                  </a:cubicBezTo>
                  <a:cubicBezTo>
                    <a:pt x="127" y="34"/>
                    <a:pt x="127" y="34"/>
                    <a:pt x="127" y="34"/>
                  </a:cubicBezTo>
                  <a:cubicBezTo>
                    <a:pt x="10" y="192"/>
                    <a:pt x="10" y="192"/>
                    <a:pt x="10" y="192"/>
                  </a:cubicBezTo>
                  <a:cubicBezTo>
                    <a:pt x="0" y="205"/>
                    <a:pt x="3" y="224"/>
                    <a:pt x="16" y="233"/>
                  </a:cubicBezTo>
                  <a:cubicBezTo>
                    <a:pt x="29" y="243"/>
                    <a:pt x="48" y="241"/>
                    <a:pt x="58" y="227"/>
                  </a:cubicBezTo>
                  <a:cubicBezTo>
                    <a:pt x="175" y="69"/>
                    <a:pt x="175" y="69"/>
                    <a:pt x="175" y="69"/>
                  </a:cubicBezTo>
                  <a:cubicBezTo>
                    <a:pt x="179" y="73"/>
                    <a:pt x="179" y="73"/>
                    <a:pt x="179" y="73"/>
                  </a:cubicBezTo>
                  <a:cubicBezTo>
                    <a:pt x="186" y="78"/>
                    <a:pt x="195" y="76"/>
                    <a:pt x="199" y="70"/>
                  </a:cubicBezTo>
                  <a:cubicBezTo>
                    <a:pt x="201" y="67"/>
                    <a:pt x="201" y="67"/>
                    <a:pt x="201" y="67"/>
                  </a:cubicBezTo>
                  <a:cubicBezTo>
                    <a:pt x="206" y="61"/>
                    <a:pt x="205" y="52"/>
                    <a:pt x="198" y="47"/>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1903413" y="6135688"/>
              <a:ext cx="190500" cy="215900"/>
            </a:xfrm>
            <a:custGeom>
              <a:avLst/>
              <a:gdLst>
                <a:gd name="T0" fmla="*/ 45 w 76"/>
                <a:gd name="T1" fmla="*/ 0 h 86"/>
                <a:gd name="T2" fmla="*/ 7 w 76"/>
                <a:gd name="T3" fmla="*/ 51 h 86"/>
                <a:gd name="T4" fmla="*/ 11 w 76"/>
                <a:gd name="T5" fmla="*/ 79 h 86"/>
                <a:gd name="T6" fmla="*/ 38 w 76"/>
                <a:gd name="T7" fmla="*/ 74 h 86"/>
                <a:gd name="T8" fmla="*/ 76 w 76"/>
                <a:gd name="T9" fmla="*/ 23 h 86"/>
                <a:gd name="T10" fmla="*/ 45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45" y="0"/>
                  </a:moveTo>
                  <a:cubicBezTo>
                    <a:pt x="7" y="51"/>
                    <a:pt x="7" y="51"/>
                    <a:pt x="7" y="51"/>
                  </a:cubicBezTo>
                  <a:cubicBezTo>
                    <a:pt x="0" y="60"/>
                    <a:pt x="2" y="73"/>
                    <a:pt x="11" y="79"/>
                  </a:cubicBezTo>
                  <a:cubicBezTo>
                    <a:pt x="19" y="86"/>
                    <a:pt x="31" y="83"/>
                    <a:pt x="38" y="74"/>
                  </a:cubicBezTo>
                  <a:cubicBezTo>
                    <a:pt x="76" y="23"/>
                    <a:pt x="76" y="23"/>
                    <a:pt x="76" y="23"/>
                  </a:cubicBezTo>
                  <a:lnTo>
                    <a:pt x="45"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2076450" y="6070600"/>
              <a:ext cx="69850" cy="68263"/>
            </a:xfrm>
            <a:custGeom>
              <a:avLst/>
              <a:gdLst>
                <a:gd name="T0" fmla="*/ 22 w 28"/>
                <a:gd name="T1" fmla="*/ 4 h 27"/>
                <a:gd name="T2" fmla="*/ 4 w 28"/>
                <a:gd name="T3" fmla="*/ 5 h 27"/>
                <a:gd name="T4" fmla="*/ 6 w 28"/>
                <a:gd name="T5" fmla="*/ 23 h 27"/>
                <a:gd name="T6" fmla="*/ 24 w 28"/>
                <a:gd name="T7" fmla="*/ 22 h 27"/>
                <a:gd name="T8" fmla="*/ 22 w 28"/>
                <a:gd name="T9" fmla="*/ 4 h 27"/>
              </a:gdLst>
              <a:ahLst/>
              <a:cxnLst>
                <a:cxn ang="0">
                  <a:pos x="T0" y="T1"/>
                </a:cxn>
                <a:cxn ang="0">
                  <a:pos x="T2" y="T3"/>
                </a:cxn>
                <a:cxn ang="0">
                  <a:pos x="T4" y="T5"/>
                </a:cxn>
                <a:cxn ang="0">
                  <a:pos x="T6" y="T7"/>
                </a:cxn>
                <a:cxn ang="0">
                  <a:pos x="T8" y="T9"/>
                </a:cxn>
              </a:cxnLst>
              <a:rect l="0" t="0" r="r" b="b"/>
              <a:pathLst>
                <a:path w="28" h="27">
                  <a:moveTo>
                    <a:pt x="22" y="4"/>
                  </a:moveTo>
                  <a:cubicBezTo>
                    <a:pt x="17" y="0"/>
                    <a:pt x="9" y="0"/>
                    <a:pt x="4" y="5"/>
                  </a:cubicBezTo>
                  <a:cubicBezTo>
                    <a:pt x="0" y="10"/>
                    <a:pt x="0" y="19"/>
                    <a:pt x="6" y="23"/>
                  </a:cubicBezTo>
                  <a:cubicBezTo>
                    <a:pt x="11" y="27"/>
                    <a:pt x="19" y="27"/>
                    <a:pt x="24" y="22"/>
                  </a:cubicBezTo>
                  <a:cubicBezTo>
                    <a:pt x="28" y="17"/>
                    <a:pt x="28" y="8"/>
                    <a:pt x="22" y="4"/>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 name="Freeform 17"/>
            <p:cNvSpPr/>
            <p:nvPr/>
          </p:nvSpPr>
          <p:spPr bwMode="auto">
            <a:xfrm>
              <a:off x="2163763" y="6010275"/>
              <a:ext cx="38100" cy="38100"/>
            </a:xfrm>
            <a:custGeom>
              <a:avLst/>
              <a:gdLst>
                <a:gd name="T0" fmla="*/ 12 w 15"/>
                <a:gd name="T1" fmla="*/ 2 h 15"/>
                <a:gd name="T2" fmla="*/ 2 w 15"/>
                <a:gd name="T3" fmla="*/ 3 h 15"/>
                <a:gd name="T4" fmla="*/ 3 w 15"/>
                <a:gd name="T5" fmla="*/ 13 h 15"/>
                <a:gd name="T6" fmla="*/ 13 w 15"/>
                <a:gd name="T7" fmla="*/ 1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9" y="0"/>
                    <a:pt x="5" y="0"/>
                    <a:pt x="2" y="3"/>
                  </a:cubicBezTo>
                  <a:cubicBezTo>
                    <a:pt x="0" y="5"/>
                    <a:pt x="0" y="10"/>
                    <a:pt x="3" y="13"/>
                  </a:cubicBezTo>
                  <a:cubicBezTo>
                    <a:pt x="6" y="15"/>
                    <a:pt x="10" y="15"/>
                    <a:pt x="13" y="12"/>
                  </a:cubicBezTo>
                  <a:cubicBezTo>
                    <a:pt x="15" y="9"/>
                    <a:pt x="15" y="4"/>
                    <a:pt x="12" y="2"/>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2316163" y="5773738"/>
              <a:ext cx="47625" cy="47625"/>
            </a:xfrm>
            <a:custGeom>
              <a:avLst/>
              <a:gdLst>
                <a:gd name="T0" fmla="*/ 15 w 19"/>
                <a:gd name="T1" fmla="*/ 3 h 19"/>
                <a:gd name="T2" fmla="*/ 3 w 19"/>
                <a:gd name="T3" fmla="*/ 4 h 19"/>
                <a:gd name="T4" fmla="*/ 4 w 19"/>
                <a:gd name="T5" fmla="*/ 16 h 19"/>
                <a:gd name="T6" fmla="*/ 16 w 19"/>
                <a:gd name="T7" fmla="*/ 16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1" y="0"/>
                    <a:pt x="6" y="0"/>
                    <a:pt x="3" y="4"/>
                  </a:cubicBezTo>
                  <a:cubicBezTo>
                    <a:pt x="0" y="7"/>
                    <a:pt x="0" y="14"/>
                    <a:pt x="4" y="16"/>
                  </a:cubicBezTo>
                  <a:cubicBezTo>
                    <a:pt x="7" y="19"/>
                    <a:pt x="13" y="19"/>
                    <a:pt x="16" y="16"/>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2198688" y="5940425"/>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2216150" y="5848350"/>
              <a:ext cx="47625" cy="47625"/>
            </a:xfrm>
            <a:custGeom>
              <a:avLst/>
              <a:gdLst>
                <a:gd name="T0" fmla="*/ 15 w 19"/>
                <a:gd name="T1" fmla="*/ 3 h 19"/>
                <a:gd name="T2" fmla="*/ 3 w 19"/>
                <a:gd name="T3" fmla="*/ 4 h 19"/>
                <a:gd name="T4" fmla="*/ 4 w 19"/>
                <a:gd name="T5" fmla="*/ 16 h 19"/>
                <a:gd name="T6" fmla="*/ 16 w 19"/>
                <a:gd name="T7" fmla="*/ 15 h 19"/>
                <a:gd name="T8" fmla="*/ 15 w 19"/>
                <a:gd name="T9" fmla="*/ 3 h 19"/>
              </a:gdLst>
              <a:ahLst/>
              <a:cxnLst>
                <a:cxn ang="0">
                  <a:pos x="T0" y="T1"/>
                </a:cxn>
                <a:cxn ang="0">
                  <a:pos x="T2" y="T3"/>
                </a:cxn>
                <a:cxn ang="0">
                  <a:pos x="T4" y="T5"/>
                </a:cxn>
                <a:cxn ang="0">
                  <a:pos x="T6" y="T7"/>
                </a:cxn>
                <a:cxn ang="0">
                  <a:pos x="T8" y="T9"/>
                </a:cxn>
              </a:cxnLst>
              <a:rect l="0" t="0" r="r" b="b"/>
              <a:pathLst>
                <a:path w="19" h="19">
                  <a:moveTo>
                    <a:pt x="15" y="3"/>
                  </a:moveTo>
                  <a:cubicBezTo>
                    <a:pt x="12" y="0"/>
                    <a:pt x="6" y="0"/>
                    <a:pt x="3" y="4"/>
                  </a:cubicBezTo>
                  <a:cubicBezTo>
                    <a:pt x="0" y="7"/>
                    <a:pt x="0" y="13"/>
                    <a:pt x="4" y="16"/>
                  </a:cubicBezTo>
                  <a:cubicBezTo>
                    <a:pt x="8" y="19"/>
                    <a:pt x="13" y="19"/>
                    <a:pt x="16" y="15"/>
                  </a:cubicBezTo>
                  <a:cubicBezTo>
                    <a:pt x="19" y="12"/>
                    <a:pt x="19" y="6"/>
                    <a:pt x="15" y="3"/>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2" name="Freeform 21"/>
            <p:cNvSpPr/>
            <p:nvPr/>
          </p:nvSpPr>
          <p:spPr bwMode="auto">
            <a:xfrm>
              <a:off x="3497263" y="4964113"/>
              <a:ext cx="303213" cy="501650"/>
            </a:xfrm>
            <a:custGeom>
              <a:avLst/>
              <a:gdLst>
                <a:gd name="T0" fmla="*/ 110 w 121"/>
                <a:gd name="T1" fmla="*/ 111 h 200"/>
                <a:gd name="T2" fmla="*/ 40 w 121"/>
                <a:gd name="T3" fmla="*/ 194 h 200"/>
                <a:gd name="T4" fmla="*/ 12 w 121"/>
                <a:gd name="T5" fmla="*/ 90 h 200"/>
                <a:gd name="T6" fmla="*/ 81 w 121"/>
                <a:gd name="T7" fmla="*/ 6 h 200"/>
                <a:gd name="T8" fmla="*/ 110 w 121"/>
                <a:gd name="T9" fmla="*/ 111 h 200"/>
              </a:gdLst>
              <a:ahLst/>
              <a:cxnLst>
                <a:cxn ang="0">
                  <a:pos x="T0" y="T1"/>
                </a:cxn>
                <a:cxn ang="0">
                  <a:pos x="T2" y="T3"/>
                </a:cxn>
                <a:cxn ang="0">
                  <a:pos x="T4" y="T5"/>
                </a:cxn>
                <a:cxn ang="0">
                  <a:pos x="T6" y="T7"/>
                </a:cxn>
                <a:cxn ang="0">
                  <a:pos x="T8" y="T9"/>
                </a:cxn>
              </a:cxnLst>
              <a:rect l="0" t="0" r="r" b="b"/>
              <a:pathLst>
                <a:path w="121" h="200">
                  <a:moveTo>
                    <a:pt x="110" y="111"/>
                  </a:moveTo>
                  <a:cubicBezTo>
                    <a:pt x="98" y="163"/>
                    <a:pt x="67" y="200"/>
                    <a:pt x="40" y="194"/>
                  </a:cubicBezTo>
                  <a:cubicBezTo>
                    <a:pt x="13" y="188"/>
                    <a:pt x="0" y="141"/>
                    <a:pt x="12" y="90"/>
                  </a:cubicBezTo>
                  <a:cubicBezTo>
                    <a:pt x="23" y="38"/>
                    <a:pt x="54" y="0"/>
                    <a:pt x="81" y="6"/>
                  </a:cubicBezTo>
                  <a:cubicBezTo>
                    <a:pt x="108" y="12"/>
                    <a:pt x="121" y="59"/>
                    <a:pt x="110" y="11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3397250" y="5057775"/>
              <a:ext cx="501650" cy="317500"/>
            </a:xfrm>
            <a:custGeom>
              <a:avLst/>
              <a:gdLst>
                <a:gd name="T0" fmla="*/ 114 w 200"/>
                <a:gd name="T1" fmla="*/ 112 h 127"/>
                <a:gd name="T2" fmla="*/ 8 w 200"/>
                <a:gd name="T3" fmla="*/ 92 h 127"/>
                <a:gd name="T4" fmla="*/ 86 w 200"/>
                <a:gd name="T5" fmla="*/ 15 h 127"/>
                <a:gd name="T6" fmla="*/ 192 w 200"/>
                <a:gd name="T7" fmla="*/ 35 h 127"/>
                <a:gd name="T8" fmla="*/ 114 w 200"/>
                <a:gd name="T9" fmla="*/ 112 h 127"/>
              </a:gdLst>
              <a:ahLst/>
              <a:cxnLst>
                <a:cxn ang="0">
                  <a:pos x="T0" y="T1"/>
                </a:cxn>
                <a:cxn ang="0">
                  <a:pos x="T2" y="T3"/>
                </a:cxn>
                <a:cxn ang="0">
                  <a:pos x="T4" y="T5"/>
                </a:cxn>
                <a:cxn ang="0">
                  <a:pos x="T6" y="T7"/>
                </a:cxn>
                <a:cxn ang="0">
                  <a:pos x="T8" y="T9"/>
                </a:cxn>
              </a:cxnLst>
              <a:rect l="0" t="0" r="r" b="b"/>
              <a:pathLst>
                <a:path w="200" h="127">
                  <a:moveTo>
                    <a:pt x="114" y="112"/>
                  </a:moveTo>
                  <a:cubicBezTo>
                    <a:pt x="64" y="127"/>
                    <a:pt x="16" y="118"/>
                    <a:pt x="8" y="92"/>
                  </a:cubicBezTo>
                  <a:cubicBezTo>
                    <a:pt x="0" y="65"/>
                    <a:pt x="35" y="31"/>
                    <a:pt x="86" y="15"/>
                  </a:cubicBezTo>
                  <a:cubicBezTo>
                    <a:pt x="136" y="0"/>
                    <a:pt x="184" y="9"/>
                    <a:pt x="192" y="35"/>
                  </a:cubicBezTo>
                  <a:cubicBezTo>
                    <a:pt x="200" y="62"/>
                    <a:pt x="165" y="96"/>
                    <a:pt x="114" y="112"/>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3425825" y="5002213"/>
              <a:ext cx="444500" cy="428625"/>
            </a:xfrm>
            <a:custGeom>
              <a:avLst/>
              <a:gdLst>
                <a:gd name="T0" fmla="*/ 55 w 178"/>
                <a:gd name="T1" fmla="*/ 123 h 171"/>
                <a:gd name="T2" fmla="*/ 18 w 178"/>
                <a:gd name="T3" fmla="*/ 20 h 171"/>
                <a:gd name="T4" fmla="*/ 122 w 178"/>
                <a:gd name="T5" fmla="*/ 48 h 171"/>
                <a:gd name="T6" fmla="*/ 160 w 178"/>
                <a:gd name="T7" fmla="*/ 151 h 171"/>
                <a:gd name="T8" fmla="*/ 55 w 178"/>
                <a:gd name="T9" fmla="*/ 123 h 171"/>
              </a:gdLst>
              <a:ahLst/>
              <a:cxnLst>
                <a:cxn ang="0">
                  <a:pos x="T0" y="T1"/>
                </a:cxn>
                <a:cxn ang="0">
                  <a:pos x="T2" y="T3"/>
                </a:cxn>
                <a:cxn ang="0">
                  <a:pos x="T4" y="T5"/>
                </a:cxn>
                <a:cxn ang="0">
                  <a:pos x="T6" y="T7"/>
                </a:cxn>
                <a:cxn ang="0">
                  <a:pos x="T8" y="T9"/>
                </a:cxn>
              </a:cxnLst>
              <a:rect l="0" t="0" r="r" b="b"/>
              <a:pathLst>
                <a:path w="178" h="171">
                  <a:moveTo>
                    <a:pt x="55" y="123"/>
                  </a:moveTo>
                  <a:cubicBezTo>
                    <a:pt x="16" y="87"/>
                    <a:pt x="0" y="41"/>
                    <a:pt x="18" y="20"/>
                  </a:cubicBezTo>
                  <a:cubicBezTo>
                    <a:pt x="37" y="0"/>
                    <a:pt x="83" y="12"/>
                    <a:pt x="122" y="48"/>
                  </a:cubicBezTo>
                  <a:cubicBezTo>
                    <a:pt x="162" y="84"/>
                    <a:pt x="178" y="130"/>
                    <a:pt x="160" y="151"/>
                  </a:cubicBezTo>
                  <a:cubicBezTo>
                    <a:pt x="141" y="171"/>
                    <a:pt x="95" y="159"/>
                    <a:pt x="55" y="123"/>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3579813" y="5149850"/>
              <a:ext cx="133350" cy="130175"/>
            </a:xfrm>
            <a:custGeom>
              <a:avLst/>
              <a:gdLst>
                <a:gd name="T0" fmla="*/ 50 w 53"/>
                <a:gd name="T1" fmla="*/ 31 h 52"/>
                <a:gd name="T2" fmla="*/ 21 w 53"/>
                <a:gd name="T3" fmla="*/ 49 h 52"/>
                <a:gd name="T4" fmla="*/ 3 w 53"/>
                <a:gd name="T5" fmla="*/ 21 h 52"/>
                <a:gd name="T6" fmla="*/ 32 w 53"/>
                <a:gd name="T7" fmla="*/ 3 h 52"/>
                <a:gd name="T8" fmla="*/ 50 w 53"/>
                <a:gd name="T9" fmla="*/ 31 h 52"/>
              </a:gdLst>
              <a:ahLst/>
              <a:cxnLst>
                <a:cxn ang="0">
                  <a:pos x="T0" y="T1"/>
                </a:cxn>
                <a:cxn ang="0">
                  <a:pos x="T2" y="T3"/>
                </a:cxn>
                <a:cxn ang="0">
                  <a:pos x="T4" y="T5"/>
                </a:cxn>
                <a:cxn ang="0">
                  <a:pos x="T6" y="T7"/>
                </a:cxn>
                <a:cxn ang="0">
                  <a:pos x="T8" y="T9"/>
                </a:cxn>
              </a:cxnLst>
              <a:rect l="0" t="0" r="r" b="b"/>
              <a:pathLst>
                <a:path w="53" h="52">
                  <a:moveTo>
                    <a:pt x="50" y="31"/>
                  </a:moveTo>
                  <a:cubicBezTo>
                    <a:pt x="47" y="44"/>
                    <a:pt x="34" y="52"/>
                    <a:pt x="21" y="49"/>
                  </a:cubicBezTo>
                  <a:cubicBezTo>
                    <a:pt x="8" y="47"/>
                    <a:pt x="0" y="34"/>
                    <a:pt x="3" y="21"/>
                  </a:cubicBezTo>
                  <a:cubicBezTo>
                    <a:pt x="6" y="8"/>
                    <a:pt x="19" y="0"/>
                    <a:pt x="32" y="3"/>
                  </a:cubicBezTo>
                  <a:cubicBezTo>
                    <a:pt x="45" y="5"/>
                    <a:pt x="53" y="18"/>
                    <a:pt x="50" y="31"/>
                  </a:cubicBezTo>
                  <a:close/>
                </a:path>
              </a:pathLst>
            </a:custGeom>
            <a:noFill/>
            <a:ln w="20638"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3840163" y="5119688"/>
              <a:ext cx="85725" cy="85725"/>
            </a:xfrm>
            <a:custGeom>
              <a:avLst/>
              <a:gdLst>
                <a:gd name="T0" fmla="*/ 32 w 34"/>
                <a:gd name="T1" fmla="*/ 20 h 34"/>
                <a:gd name="T2" fmla="*/ 14 w 34"/>
                <a:gd name="T3" fmla="*/ 32 h 34"/>
                <a:gd name="T4" fmla="*/ 2 w 34"/>
                <a:gd name="T5" fmla="*/ 14 h 34"/>
                <a:gd name="T6" fmla="*/ 20 w 34"/>
                <a:gd name="T7" fmla="*/ 2 h 34"/>
                <a:gd name="T8" fmla="*/ 32 w 34"/>
                <a:gd name="T9" fmla="*/ 20 h 34"/>
              </a:gdLst>
              <a:ahLst/>
              <a:cxnLst>
                <a:cxn ang="0">
                  <a:pos x="T0" y="T1"/>
                </a:cxn>
                <a:cxn ang="0">
                  <a:pos x="T2" y="T3"/>
                </a:cxn>
                <a:cxn ang="0">
                  <a:pos x="T4" y="T5"/>
                </a:cxn>
                <a:cxn ang="0">
                  <a:pos x="T6" y="T7"/>
                </a:cxn>
                <a:cxn ang="0">
                  <a:pos x="T8" y="T9"/>
                </a:cxn>
              </a:cxnLst>
              <a:rect l="0" t="0" r="r" b="b"/>
              <a:pathLst>
                <a:path w="34" h="34">
                  <a:moveTo>
                    <a:pt x="32" y="20"/>
                  </a:moveTo>
                  <a:cubicBezTo>
                    <a:pt x="30" y="29"/>
                    <a:pt x="22" y="34"/>
                    <a:pt x="14" y="32"/>
                  </a:cubicBezTo>
                  <a:cubicBezTo>
                    <a:pt x="5" y="30"/>
                    <a:pt x="0" y="22"/>
                    <a:pt x="2" y="14"/>
                  </a:cubicBezTo>
                  <a:cubicBezTo>
                    <a:pt x="3" y="5"/>
                    <a:pt x="12" y="0"/>
                    <a:pt x="20" y="2"/>
                  </a:cubicBezTo>
                  <a:cubicBezTo>
                    <a:pt x="29" y="3"/>
                    <a:pt x="34" y="12"/>
                    <a:pt x="32" y="20"/>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7" name="Freeform 26"/>
            <p:cNvSpPr/>
            <p:nvPr/>
          </p:nvSpPr>
          <p:spPr bwMode="auto">
            <a:xfrm>
              <a:off x="3378200" y="5257800"/>
              <a:ext cx="84138" cy="87313"/>
            </a:xfrm>
            <a:custGeom>
              <a:avLst/>
              <a:gdLst>
                <a:gd name="T0" fmla="*/ 32 w 34"/>
                <a:gd name="T1" fmla="*/ 21 h 35"/>
                <a:gd name="T2" fmla="*/ 13 w 34"/>
                <a:gd name="T3" fmla="*/ 33 h 35"/>
                <a:gd name="T4" fmla="*/ 1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0" y="29"/>
                    <a:pt x="22" y="35"/>
                    <a:pt x="13" y="33"/>
                  </a:cubicBezTo>
                  <a:cubicBezTo>
                    <a:pt x="5" y="31"/>
                    <a:pt x="0" y="23"/>
                    <a:pt x="1" y="14"/>
                  </a:cubicBezTo>
                  <a:cubicBezTo>
                    <a:pt x="3" y="6"/>
                    <a:pt x="12" y="0"/>
                    <a:pt x="20" y="2"/>
                  </a:cubicBezTo>
                  <a:cubicBezTo>
                    <a:pt x="28" y="4"/>
                    <a:pt x="34" y="13"/>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3657600" y="4941888"/>
              <a:ext cx="85725" cy="87313"/>
            </a:xfrm>
            <a:custGeom>
              <a:avLst/>
              <a:gdLst>
                <a:gd name="T0" fmla="*/ 32 w 34"/>
                <a:gd name="T1" fmla="*/ 21 h 35"/>
                <a:gd name="T2" fmla="*/ 14 w 34"/>
                <a:gd name="T3" fmla="*/ 33 h 35"/>
                <a:gd name="T4" fmla="*/ 2 w 34"/>
                <a:gd name="T5" fmla="*/ 14 h 35"/>
                <a:gd name="T6" fmla="*/ 20 w 34"/>
                <a:gd name="T7" fmla="*/ 2 h 35"/>
                <a:gd name="T8" fmla="*/ 32 w 34"/>
                <a:gd name="T9" fmla="*/ 21 h 35"/>
              </a:gdLst>
              <a:ahLst/>
              <a:cxnLst>
                <a:cxn ang="0">
                  <a:pos x="T0" y="T1"/>
                </a:cxn>
                <a:cxn ang="0">
                  <a:pos x="T2" y="T3"/>
                </a:cxn>
                <a:cxn ang="0">
                  <a:pos x="T4" y="T5"/>
                </a:cxn>
                <a:cxn ang="0">
                  <a:pos x="T6" y="T7"/>
                </a:cxn>
                <a:cxn ang="0">
                  <a:pos x="T8" y="T9"/>
                </a:cxn>
              </a:cxnLst>
              <a:rect l="0" t="0" r="r" b="b"/>
              <a:pathLst>
                <a:path w="34" h="35">
                  <a:moveTo>
                    <a:pt x="32" y="21"/>
                  </a:moveTo>
                  <a:cubicBezTo>
                    <a:pt x="31" y="29"/>
                    <a:pt x="22" y="35"/>
                    <a:pt x="14" y="33"/>
                  </a:cubicBezTo>
                  <a:cubicBezTo>
                    <a:pt x="5" y="31"/>
                    <a:pt x="0" y="23"/>
                    <a:pt x="2" y="14"/>
                  </a:cubicBezTo>
                  <a:cubicBezTo>
                    <a:pt x="4" y="6"/>
                    <a:pt x="12" y="0"/>
                    <a:pt x="20" y="2"/>
                  </a:cubicBezTo>
                  <a:cubicBezTo>
                    <a:pt x="29" y="4"/>
                    <a:pt x="34" y="12"/>
                    <a:pt x="32" y="21"/>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9" name="Freeform 28"/>
            <p:cNvSpPr/>
            <p:nvPr/>
          </p:nvSpPr>
          <p:spPr bwMode="auto">
            <a:xfrm>
              <a:off x="3011488" y="5835650"/>
              <a:ext cx="441325" cy="441325"/>
            </a:xfrm>
            <a:custGeom>
              <a:avLst/>
              <a:gdLst>
                <a:gd name="T0" fmla="*/ 158 w 176"/>
                <a:gd name="T1" fmla="*/ 55 h 176"/>
                <a:gd name="T2" fmla="*/ 121 w 176"/>
                <a:gd name="T3" fmla="*/ 158 h 176"/>
                <a:gd name="T4" fmla="*/ 18 w 176"/>
                <a:gd name="T5" fmla="*/ 120 h 176"/>
                <a:gd name="T6" fmla="*/ 56 w 176"/>
                <a:gd name="T7" fmla="*/ 18 h 176"/>
                <a:gd name="T8" fmla="*/ 158 w 176"/>
                <a:gd name="T9" fmla="*/ 55 h 176"/>
              </a:gdLst>
              <a:ahLst/>
              <a:cxnLst>
                <a:cxn ang="0">
                  <a:pos x="T0" y="T1"/>
                </a:cxn>
                <a:cxn ang="0">
                  <a:pos x="T2" y="T3"/>
                </a:cxn>
                <a:cxn ang="0">
                  <a:pos x="T4" y="T5"/>
                </a:cxn>
                <a:cxn ang="0">
                  <a:pos x="T6" y="T7"/>
                </a:cxn>
                <a:cxn ang="0">
                  <a:pos x="T8" y="T9"/>
                </a:cxn>
              </a:cxnLst>
              <a:rect l="0" t="0" r="r" b="b"/>
              <a:pathLst>
                <a:path w="176" h="176">
                  <a:moveTo>
                    <a:pt x="158" y="55"/>
                  </a:moveTo>
                  <a:cubicBezTo>
                    <a:pt x="176" y="94"/>
                    <a:pt x="160" y="140"/>
                    <a:pt x="121" y="158"/>
                  </a:cubicBezTo>
                  <a:cubicBezTo>
                    <a:pt x="82" y="176"/>
                    <a:pt x="36" y="159"/>
                    <a:pt x="18" y="120"/>
                  </a:cubicBezTo>
                  <a:cubicBezTo>
                    <a:pt x="0" y="81"/>
                    <a:pt x="17" y="36"/>
                    <a:pt x="56" y="18"/>
                  </a:cubicBezTo>
                  <a:cubicBezTo>
                    <a:pt x="95" y="0"/>
                    <a:pt x="140" y="16"/>
                    <a:pt x="158" y="55"/>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3071813" y="5892800"/>
              <a:ext cx="323850" cy="323850"/>
            </a:xfrm>
            <a:custGeom>
              <a:avLst/>
              <a:gdLst>
                <a:gd name="T0" fmla="*/ 116 w 129"/>
                <a:gd name="T1" fmla="*/ 41 h 129"/>
                <a:gd name="T2" fmla="*/ 88 w 129"/>
                <a:gd name="T3" fmla="*/ 116 h 129"/>
                <a:gd name="T4" fmla="*/ 13 w 129"/>
                <a:gd name="T5" fmla="*/ 89 h 129"/>
                <a:gd name="T6" fmla="*/ 40 w 129"/>
                <a:gd name="T7" fmla="*/ 13 h 129"/>
                <a:gd name="T8" fmla="*/ 116 w 129"/>
                <a:gd name="T9" fmla="*/ 41 h 129"/>
              </a:gdLst>
              <a:ahLst/>
              <a:cxnLst>
                <a:cxn ang="0">
                  <a:pos x="T0" y="T1"/>
                </a:cxn>
                <a:cxn ang="0">
                  <a:pos x="T2" y="T3"/>
                </a:cxn>
                <a:cxn ang="0">
                  <a:pos x="T4" y="T5"/>
                </a:cxn>
                <a:cxn ang="0">
                  <a:pos x="T6" y="T7"/>
                </a:cxn>
                <a:cxn ang="0">
                  <a:pos x="T8" y="T9"/>
                </a:cxn>
              </a:cxnLst>
              <a:rect l="0" t="0" r="r" b="b"/>
              <a:pathLst>
                <a:path w="129" h="129">
                  <a:moveTo>
                    <a:pt x="116" y="41"/>
                  </a:moveTo>
                  <a:cubicBezTo>
                    <a:pt x="129" y="69"/>
                    <a:pt x="117" y="103"/>
                    <a:pt x="88" y="116"/>
                  </a:cubicBezTo>
                  <a:cubicBezTo>
                    <a:pt x="60" y="129"/>
                    <a:pt x="26" y="117"/>
                    <a:pt x="13" y="89"/>
                  </a:cubicBezTo>
                  <a:cubicBezTo>
                    <a:pt x="0" y="60"/>
                    <a:pt x="12" y="26"/>
                    <a:pt x="40" y="13"/>
                  </a:cubicBezTo>
                  <a:cubicBezTo>
                    <a:pt x="69" y="0"/>
                    <a:pt x="103" y="12"/>
                    <a:pt x="116" y="41"/>
                  </a:cubicBezTo>
                  <a:close/>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Line 30"/>
            <p:cNvSpPr>
              <a:spLocks noChangeShapeType="1"/>
            </p:cNvSpPr>
            <p:nvPr/>
          </p:nvSpPr>
          <p:spPr bwMode="auto">
            <a:xfrm flipH="1" flipV="1">
              <a:off x="3206750" y="5981700"/>
              <a:ext cx="33338" cy="714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1"/>
            <p:cNvSpPr>
              <a:spLocks noChangeShapeType="1"/>
            </p:cNvSpPr>
            <p:nvPr/>
          </p:nvSpPr>
          <p:spPr bwMode="auto">
            <a:xfrm flipH="1">
              <a:off x="3140075" y="6053138"/>
              <a:ext cx="100013" cy="46038"/>
            </a:xfrm>
            <a:prstGeom prst="line">
              <a:avLst/>
            </a:prstGeom>
            <a:noFill/>
            <a:ln w="20638"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187700" y="6253163"/>
              <a:ext cx="57150" cy="63500"/>
            </a:xfrm>
            <a:custGeom>
              <a:avLst/>
              <a:gdLst>
                <a:gd name="T0" fmla="*/ 0 w 36"/>
                <a:gd name="T1" fmla="*/ 0 h 40"/>
                <a:gd name="T2" fmla="*/ 8 w 36"/>
                <a:gd name="T3" fmla="*/ 40 h 40"/>
                <a:gd name="T4" fmla="*/ 36 w 36"/>
                <a:gd name="T5" fmla="*/ 0 h 40"/>
              </a:gdLst>
              <a:ahLst/>
              <a:cxnLst>
                <a:cxn ang="0">
                  <a:pos x="T0" y="T1"/>
                </a:cxn>
                <a:cxn ang="0">
                  <a:pos x="T2" y="T3"/>
                </a:cxn>
                <a:cxn ang="0">
                  <a:pos x="T4" y="T5"/>
                </a:cxn>
              </a:cxnLst>
              <a:rect l="0" t="0" r="r" b="b"/>
              <a:pathLst>
                <a:path w="36" h="40">
                  <a:moveTo>
                    <a:pt x="0" y="0"/>
                  </a:moveTo>
                  <a:lnTo>
                    <a:pt x="8" y="40"/>
                  </a:lnTo>
                  <a:lnTo>
                    <a:pt x="36" y="0"/>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3382963" y="6146800"/>
              <a:ext cx="74613" cy="49213"/>
            </a:xfrm>
            <a:custGeom>
              <a:avLst/>
              <a:gdLst>
                <a:gd name="T0" fmla="*/ 22 w 47"/>
                <a:gd name="T1" fmla="*/ 0 h 31"/>
                <a:gd name="T2" fmla="*/ 47 w 47"/>
                <a:gd name="T3" fmla="*/ 31 h 31"/>
                <a:gd name="T4" fmla="*/ 0 w 47"/>
                <a:gd name="T5" fmla="*/ 26 h 31"/>
              </a:gdLst>
              <a:ahLst/>
              <a:cxnLst>
                <a:cxn ang="0">
                  <a:pos x="T0" y="T1"/>
                </a:cxn>
                <a:cxn ang="0">
                  <a:pos x="T2" y="T3"/>
                </a:cxn>
                <a:cxn ang="0">
                  <a:pos x="T4" y="T5"/>
                </a:cxn>
              </a:cxnLst>
              <a:rect l="0" t="0" r="r" b="b"/>
              <a:pathLst>
                <a:path w="47" h="31">
                  <a:moveTo>
                    <a:pt x="22" y="0"/>
                  </a:moveTo>
                  <a:lnTo>
                    <a:pt x="47" y="31"/>
                  </a:lnTo>
                  <a:lnTo>
                    <a:pt x="0" y="26"/>
                  </a:ln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3005138" y="5870575"/>
              <a:ext cx="109538" cy="125413"/>
            </a:xfrm>
            <a:custGeom>
              <a:avLst/>
              <a:gdLst>
                <a:gd name="T0" fmla="*/ 14 w 44"/>
                <a:gd name="T1" fmla="*/ 50 h 50"/>
                <a:gd name="T2" fmla="*/ 8 w 44"/>
                <a:gd name="T3" fmla="*/ 14 h 50"/>
                <a:gd name="T4" fmla="*/ 44 w 44"/>
                <a:gd name="T5" fmla="*/ 8 h 50"/>
              </a:gdLst>
              <a:ahLst/>
              <a:cxnLst>
                <a:cxn ang="0">
                  <a:pos x="T0" y="T1"/>
                </a:cxn>
                <a:cxn ang="0">
                  <a:pos x="T2" y="T3"/>
                </a:cxn>
                <a:cxn ang="0">
                  <a:pos x="T4" y="T5"/>
                </a:cxn>
              </a:cxnLst>
              <a:rect l="0" t="0" r="r" b="b"/>
              <a:pathLst>
                <a:path w="44" h="50">
                  <a:moveTo>
                    <a:pt x="14" y="50"/>
                  </a:moveTo>
                  <a:cubicBezTo>
                    <a:pt x="2" y="42"/>
                    <a:pt x="0" y="26"/>
                    <a:pt x="8" y="14"/>
                  </a:cubicBezTo>
                  <a:cubicBezTo>
                    <a:pt x="16" y="2"/>
                    <a:pt x="32" y="0"/>
                    <a:pt x="44" y="8"/>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3179763" y="5797550"/>
              <a:ext cx="133350" cy="73025"/>
            </a:xfrm>
            <a:custGeom>
              <a:avLst/>
              <a:gdLst>
                <a:gd name="T0" fmla="*/ 52 w 53"/>
                <a:gd name="T1" fmla="*/ 29 h 29"/>
                <a:gd name="T2" fmla="*/ 28 w 53"/>
                <a:gd name="T3" fmla="*/ 1 h 29"/>
                <a:gd name="T4" fmla="*/ 0 w 53"/>
                <a:gd name="T5" fmla="*/ 25 h 29"/>
              </a:gdLst>
              <a:ahLst/>
              <a:cxnLst>
                <a:cxn ang="0">
                  <a:pos x="T0" y="T1"/>
                </a:cxn>
                <a:cxn ang="0">
                  <a:pos x="T2" y="T3"/>
                </a:cxn>
                <a:cxn ang="0">
                  <a:pos x="T4" y="T5"/>
                </a:cxn>
              </a:cxnLst>
              <a:rect l="0" t="0" r="r" b="b"/>
              <a:pathLst>
                <a:path w="53" h="29">
                  <a:moveTo>
                    <a:pt x="52" y="29"/>
                  </a:moveTo>
                  <a:cubicBezTo>
                    <a:pt x="53" y="15"/>
                    <a:pt x="42" y="2"/>
                    <a:pt x="28" y="1"/>
                  </a:cubicBezTo>
                  <a:cubicBezTo>
                    <a:pt x="14" y="0"/>
                    <a:pt x="1" y="11"/>
                    <a:pt x="0" y="25"/>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3011488" y="5727700"/>
              <a:ext cx="246063" cy="176213"/>
            </a:xfrm>
            <a:custGeom>
              <a:avLst/>
              <a:gdLst>
                <a:gd name="T0" fmla="*/ 6 w 98"/>
                <a:gd name="T1" fmla="*/ 70 h 70"/>
                <a:gd name="T2" fmla="*/ 34 w 98"/>
                <a:gd name="T3" fmla="*/ 10 h 70"/>
                <a:gd name="T4" fmla="*/ 98 w 98"/>
                <a:gd name="T5" fmla="*/ 27 h 70"/>
              </a:gdLst>
              <a:ahLst/>
              <a:cxnLst>
                <a:cxn ang="0">
                  <a:pos x="T0" y="T1"/>
                </a:cxn>
                <a:cxn ang="0">
                  <a:pos x="T2" y="T3"/>
                </a:cxn>
                <a:cxn ang="0">
                  <a:pos x="T4" y="T5"/>
                </a:cxn>
              </a:cxnLst>
              <a:rect l="0" t="0" r="r" b="b"/>
              <a:pathLst>
                <a:path w="98" h="70">
                  <a:moveTo>
                    <a:pt x="6" y="70"/>
                  </a:moveTo>
                  <a:cubicBezTo>
                    <a:pt x="0" y="46"/>
                    <a:pt x="11" y="21"/>
                    <a:pt x="34" y="10"/>
                  </a:cubicBezTo>
                  <a:cubicBezTo>
                    <a:pt x="57" y="0"/>
                    <a:pt x="83" y="7"/>
                    <a:pt x="98" y="27"/>
                  </a:cubicBezTo>
                </a:path>
              </a:pathLst>
            </a:custGeom>
            <a:noFill/>
            <a:ln w="206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3952875" y="5602288"/>
              <a:ext cx="146050" cy="141288"/>
            </a:xfrm>
            <a:custGeom>
              <a:avLst/>
              <a:gdLst>
                <a:gd name="T0" fmla="*/ 58 w 58"/>
                <a:gd name="T1" fmla="*/ 25 h 56"/>
                <a:gd name="T2" fmla="*/ 56 w 58"/>
                <a:gd name="T3" fmla="*/ 33 h 56"/>
                <a:gd name="T4" fmla="*/ 53 w 58"/>
                <a:gd name="T5" fmla="*/ 40 h 56"/>
                <a:gd name="T6" fmla="*/ 36 w 58"/>
                <a:gd name="T7" fmla="*/ 54 h 56"/>
                <a:gd name="T8" fmla="*/ 15 w 58"/>
                <a:gd name="T9" fmla="*/ 50 h 56"/>
                <a:gd name="T10" fmla="*/ 2 w 58"/>
                <a:gd name="T11" fmla="*/ 33 h 56"/>
                <a:gd name="T12" fmla="*/ 6 w 58"/>
                <a:gd name="T13" fmla="*/ 12 h 56"/>
                <a:gd name="T14" fmla="*/ 12 w 58"/>
                <a:gd name="T15" fmla="*/ 5 h 56"/>
                <a:gd name="T16" fmla="*/ 18 w 58"/>
                <a:gd name="T17" fmla="*/ 0 h 56"/>
                <a:gd name="T18" fmla="*/ 27 w 58"/>
                <a:gd name="T19" fmla="*/ 6 h 56"/>
                <a:gd name="T20" fmla="*/ 20 w 58"/>
                <a:gd name="T21" fmla="*/ 10 h 56"/>
                <a:gd name="T22" fmla="*/ 15 w 58"/>
                <a:gd name="T23" fmla="*/ 16 h 56"/>
                <a:gd name="T24" fmla="*/ 13 w 58"/>
                <a:gd name="T25" fmla="*/ 28 h 56"/>
                <a:gd name="T26" fmla="*/ 22 w 58"/>
                <a:gd name="T27" fmla="*/ 38 h 56"/>
                <a:gd name="T28" fmla="*/ 35 w 58"/>
                <a:gd name="T29" fmla="*/ 42 h 56"/>
                <a:gd name="T30" fmla="*/ 45 w 58"/>
                <a:gd name="T31" fmla="*/ 34 h 56"/>
                <a:gd name="T32" fmla="*/ 48 w 58"/>
                <a:gd name="T33" fmla="*/ 27 h 56"/>
                <a:gd name="T34" fmla="*/ 49 w 58"/>
                <a:gd name="T35" fmla="*/ 19 h 56"/>
                <a:gd name="T36" fmla="*/ 58 w 58"/>
                <a:gd name="T3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6">
                  <a:moveTo>
                    <a:pt x="58" y="25"/>
                  </a:moveTo>
                  <a:cubicBezTo>
                    <a:pt x="58" y="27"/>
                    <a:pt x="57" y="30"/>
                    <a:pt x="56" y="33"/>
                  </a:cubicBezTo>
                  <a:cubicBezTo>
                    <a:pt x="55" y="35"/>
                    <a:pt x="54" y="38"/>
                    <a:pt x="53" y="40"/>
                  </a:cubicBezTo>
                  <a:cubicBezTo>
                    <a:pt x="48" y="48"/>
                    <a:pt x="43" y="52"/>
                    <a:pt x="36" y="54"/>
                  </a:cubicBezTo>
                  <a:cubicBezTo>
                    <a:pt x="29" y="56"/>
                    <a:pt x="22" y="55"/>
                    <a:pt x="15" y="50"/>
                  </a:cubicBezTo>
                  <a:cubicBezTo>
                    <a:pt x="8" y="46"/>
                    <a:pt x="3" y="40"/>
                    <a:pt x="2" y="33"/>
                  </a:cubicBezTo>
                  <a:cubicBezTo>
                    <a:pt x="0" y="27"/>
                    <a:pt x="2" y="19"/>
                    <a:pt x="6" y="12"/>
                  </a:cubicBezTo>
                  <a:cubicBezTo>
                    <a:pt x="8" y="9"/>
                    <a:pt x="10" y="7"/>
                    <a:pt x="12" y="5"/>
                  </a:cubicBezTo>
                  <a:cubicBezTo>
                    <a:pt x="14" y="3"/>
                    <a:pt x="16" y="2"/>
                    <a:pt x="18" y="0"/>
                  </a:cubicBezTo>
                  <a:cubicBezTo>
                    <a:pt x="27" y="6"/>
                    <a:pt x="27" y="6"/>
                    <a:pt x="27" y="6"/>
                  </a:cubicBezTo>
                  <a:cubicBezTo>
                    <a:pt x="25" y="7"/>
                    <a:pt x="22" y="9"/>
                    <a:pt x="20" y="10"/>
                  </a:cubicBezTo>
                  <a:cubicBezTo>
                    <a:pt x="18" y="12"/>
                    <a:pt x="17" y="14"/>
                    <a:pt x="15" y="16"/>
                  </a:cubicBezTo>
                  <a:cubicBezTo>
                    <a:pt x="13" y="20"/>
                    <a:pt x="12" y="24"/>
                    <a:pt x="13" y="28"/>
                  </a:cubicBezTo>
                  <a:cubicBezTo>
                    <a:pt x="15" y="32"/>
                    <a:pt x="17" y="36"/>
                    <a:pt x="22" y="38"/>
                  </a:cubicBezTo>
                  <a:cubicBezTo>
                    <a:pt x="27" y="41"/>
                    <a:pt x="31" y="42"/>
                    <a:pt x="35" y="42"/>
                  </a:cubicBezTo>
                  <a:cubicBezTo>
                    <a:pt x="39" y="41"/>
                    <a:pt x="42" y="38"/>
                    <a:pt x="45" y="34"/>
                  </a:cubicBezTo>
                  <a:cubicBezTo>
                    <a:pt x="46" y="32"/>
                    <a:pt x="47" y="30"/>
                    <a:pt x="48" y="27"/>
                  </a:cubicBezTo>
                  <a:cubicBezTo>
                    <a:pt x="49" y="25"/>
                    <a:pt x="49" y="22"/>
                    <a:pt x="49" y="19"/>
                  </a:cubicBezTo>
                  <a:lnTo>
                    <a:pt x="58" y="25"/>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39" name="Freeform 38"/>
            <p:cNvSpPr>
              <a:spLocks noEditPoints="1"/>
            </p:cNvSpPr>
            <p:nvPr/>
          </p:nvSpPr>
          <p:spPr bwMode="auto">
            <a:xfrm>
              <a:off x="4021138" y="5487988"/>
              <a:ext cx="144463" cy="142875"/>
            </a:xfrm>
            <a:custGeom>
              <a:avLst/>
              <a:gdLst>
                <a:gd name="T0" fmla="*/ 6 w 58"/>
                <a:gd name="T1" fmla="*/ 14 h 57"/>
                <a:gd name="T2" fmla="*/ 23 w 58"/>
                <a:gd name="T3" fmla="*/ 1 h 57"/>
                <a:gd name="T4" fmla="*/ 44 w 58"/>
                <a:gd name="T5" fmla="*/ 5 h 57"/>
                <a:gd name="T6" fmla="*/ 57 w 58"/>
                <a:gd name="T7" fmla="*/ 22 h 57"/>
                <a:gd name="T8" fmla="*/ 53 w 58"/>
                <a:gd name="T9" fmla="*/ 43 h 57"/>
                <a:gd name="T10" fmla="*/ 36 w 58"/>
                <a:gd name="T11" fmla="*/ 56 h 57"/>
                <a:gd name="T12" fmla="*/ 15 w 58"/>
                <a:gd name="T13" fmla="*/ 51 h 57"/>
                <a:gd name="T14" fmla="*/ 2 w 58"/>
                <a:gd name="T15" fmla="*/ 35 h 57"/>
                <a:gd name="T16" fmla="*/ 6 w 58"/>
                <a:gd name="T17" fmla="*/ 14 h 57"/>
                <a:gd name="T18" fmla="*/ 15 w 58"/>
                <a:gd name="T19" fmla="*/ 19 h 57"/>
                <a:gd name="T20" fmla="*/ 13 w 58"/>
                <a:gd name="T21" fmla="*/ 30 h 57"/>
                <a:gd name="T22" fmla="*/ 23 w 58"/>
                <a:gd name="T23" fmla="*/ 40 h 57"/>
                <a:gd name="T24" fmla="*/ 35 w 58"/>
                <a:gd name="T25" fmla="*/ 43 h 57"/>
                <a:gd name="T26" fmla="*/ 44 w 58"/>
                <a:gd name="T27" fmla="*/ 38 h 57"/>
                <a:gd name="T28" fmla="*/ 45 w 58"/>
                <a:gd name="T29" fmla="*/ 27 h 57"/>
                <a:gd name="T30" fmla="*/ 36 w 58"/>
                <a:gd name="T31" fmla="*/ 17 h 57"/>
                <a:gd name="T32" fmla="*/ 24 w 58"/>
                <a:gd name="T33" fmla="*/ 14 h 57"/>
                <a:gd name="T34" fmla="*/ 15 w 58"/>
                <a:gd name="T35"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7">
                  <a:moveTo>
                    <a:pt x="6" y="14"/>
                  </a:moveTo>
                  <a:cubicBezTo>
                    <a:pt x="11" y="7"/>
                    <a:pt x="16" y="3"/>
                    <a:pt x="23" y="1"/>
                  </a:cubicBezTo>
                  <a:cubicBezTo>
                    <a:pt x="29" y="0"/>
                    <a:pt x="36" y="1"/>
                    <a:pt x="44" y="5"/>
                  </a:cubicBezTo>
                  <a:cubicBezTo>
                    <a:pt x="51" y="10"/>
                    <a:pt x="55" y="15"/>
                    <a:pt x="57" y="22"/>
                  </a:cubicBezTo>
                  <a:cubicBezTo>
                    <a:pt x="58" y="29"/>
                    <a:pt x="57" y="35"/>
                    <a:pt x="53" y="43"/>
                  </a:cubicBezTo>
                  <a:cubicBezTo>
                    <a:pt x="48" y="50"/>
                    <a:pt x="43" y="54"/>
                    <a:pt x="36" y="56"/>
                  </a:cubicBezTo>
                  <a:cubicBezTo>
                    <a:pt x="29" y="57"/>
                    <a:pt x="23" y="56"/>
                    <a:pt x="15" y="51"/>
                  </a:cubicBezTo>
                  <a:cubicBezTo>
                    <a:pt x="8" y="47"/>
                    <a:pt x="4" y="41"/>
                    <a:pt x="2" y="35"/>
                  </a:cubicBezTo>
                  <a:cubicBezTo>
                    <a:pt x="0" y="28"/>
                    <a:pt x="2" y="21"/>
                    <a:pt x="6" y="14"/>
                  </a:cubicBezTo>
                  <a:moveTo>
                    <a:pt x="15" y="19"/>
                  </a:moveTo>
                  <a:cubicBezTo>
                    <a:pt x="12" y="23"/>
                    <a:pt x="12" y="26"/>
                    <a:pt x="13" y="30"/>
                  </a:cubicBezTo>
                  <a:cubicBezTo>
                    <a:pt x="15" y="33"/>
                    <a:pt x="18" y="37"/>
                    <a:pt x="23" y="40"/>
                  </a:cubicBezTo>
                  <a:cubicBezTo>
                    <a:pt x="27" y="42"/>
                    <a:pt x="32" y="44"/>
                    <a:pt x="35" y="43"/>
                  </a:cubicBezTo>
                  <a:cubicBezTo>
                    <a:pt x="39" y="43"/>
                    <a:pt x="42" y="41"/>
                    <a:pt x="44" y="38"/>
                  </a:cubicBezTo>
                  <a:cubicBezTo>
                    <a:pt x="46" y="34"/>
                    <a:pt x="47" y="30"/>
                    <a:pt x="45" y="27"/>
                  </a:cubicBezTo>
                  <a:cubicBezTo>
                    <a:pt x="44" y="23"/>
                    <a:pt x="41" y="20"/>
                    <a:pt x="36" y="17"/>
                  </a:cubicBezTo>
                  <a:cubicBezTo>
                    <a:pt x="32" y="14"/>
                    <a:pt x="27" y="13"/>
                    <a:pt x="24" y="14"/>
                  </a:cubicBezTo>
                  <a:cubicBezTo>
                    <a:pt x="20" y="14"/>
                    <a:pt x="17" y="16"/>
                    <a:pt x="15" y="19"/>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0" name="Freeform 39"/>
            <p:cNvSpPr/>
            <p:nvPr/>
          </p:nvSpPr>
          <p:spPr bwMode="auto">
            <a:xfrm>
              <a:off x="4183063" y="5473700"/>
              <a:ext cx="90488" cy="79375"/>
            </a:xfrm>
            <a:custGeom>
              <a:avLst/>
              <a:gdLst>
                <a:gd name="T0" fmla="*/ 24 w 36"/>
                <a:gd name="T1" fmla="*/ 21 h 32"/>
                <a:gd name="T2" fmla="*/ 31 w 36"/>
                <a:gd name="T3" fmla="*/ 10 h 32"/>
                <a:gd name="T4" fmla="*/ 36 w 36"/>
                <a:gd name="T5" fmla="*/ 13 h 32"/>
                <a:gd name="T6" fmla="*/ 25 w 36"/>
                <a:gd name="T7" fmla="*/ 32 h 32"/>
                <a:gd name="T8" fmla="*/ 20 w 36"/>
                <a:gd name="T9" fmla="*/ 29 h 32"/>
                <a:gd name="T10" fmla="*/ 17 w 36"/>
                <a:gd name="T11" fmla="*/ 14 h 32"/>
                <a:gd name="T12" fmla="*/ 16 w 36"/>
                <a:gd name="T13" fmla="*/ 11 h 32"/>
                <a:gd name="T14" fmla="*/ 14 w 36"/>
                <a:gd name="T15" fmla="*/ 9 h 32"/>
                <a:gd name="T16" fmla="*/ 11 w 36"/>
                <a:gd name="T17" fmla="*/ 8 h 32"/>
                <a:gd name="T18" fmla="*/ 7 w 36"/>
                <a:gd name="T19" fmla="*/ 11 h 32"/>
                <a:gd name="T20" fmla="*/ 6 w 36"/>
                <a:gd name="T21" fmla="*/ 15 h 32"/>
                <a:gd name="T22" fmla="*/ 6 w 36"/>
                <a:gd name="T23" fmla="*/ 20 h 32"/>
                <a:gd name="T24" fmla="*/ 0 w 36"/>
                <a:gd name="T25" fmla="*/ 16 h 32"/>
                <a:gd name="T26" fmla="*/ 1 w 36"/>
                <a:gd name="T27" fmla="*/ 11 h 32"/>
                <a:gd name="T28" fmla="*/ 4 w 36"/>
                <a:gd name="T29" fmla="*/ 7 h 32"/>
                <a:gd name="T30" fmla="*/ 10 w 36"/>
                <a:gd name="T31" fmla="*/ 1 h 32"/>
                <a:gd name="T32" fmla="*/ 18 w 36"/>
                <a:gd name="T33" fmla="*/ 2 h 32"/>
                <a:gd name="T34" fmla="*/ 21 w 36"/>
                <a:gd name="T35" fmla="*/ 5 h 32"/>
                <a:gd name="T36" fmla="*/ 23 w 36"/>
                <a:gd name="T37" fmla="*/ 13 h 32"/>
                <a:gd name="T38" fmla="*/ 24 w 36"/>
                <a:gd name="T3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2">
                  <a:moveTo>
                    <a:pt x="24" y="21"/>
                  </a:moveTo>
                  <a:cubicBezTo>
                    <a:pt x="31" y="10"/>
                    <a:pt x="31" y="10"/>
                    <a:pt x="31" y="10"/>
                  </a:cubicBezTo>
                  <a:cubicBezTo>
                    <a:pt x="36" y="13"/>
                    <a:pt x="36" y="13"/>
                    <a:pt x="36" y="13"/>
                  </a:cubicBezTo>
                  <a:cubicBezTo>
                    <a:pt x="25" y="32"/>
                    <a:pt x="25" y="32"/>
                    <a:pt x="25" y="32"/>
                  </a:cubicBezTo>
                  <a:cubicBezTo>
                    <a:pt x="20" y="29"/>
                    <a:pt x="20" y="29"/>
                    <a:pt x="20" y="29"/>
                  </a:cubicBezTo>
                  <a:cubicBezTo>
                    <a:pt x="17" y="14"/>
                    <a:pt x="17" y="14"/>
                    <a:pt x="17" y="14"/>
                  </a:cubicBezTo>
                  <a:cubicBezTo>
                    <a:pt x="17" y="13"/>
                    <a:pt x="17" y="12"/>
                    <a:pt x="16" y="11"/>
                  </a:cubicBezTo>
                  <a:cubicBezTo>
                    <a:pt x="16" y="10"/>
                    <a:pt x="15" y="9"/>
                    <a:pt x="14" y="9"/>
                  </a:cubicBezTo>
                  <a:cubicBezTo>
                    <a:pt x="13" y="8"/>
                    <a:pt x="12" y="8"/>
                    <a:pt x="11" y="8"/>
                  </a:cubicBezTo>
                  <a:cubicBezTo>
                    <a:pt x="9" y="9"/>
                    <a:pt x="8" y="9"/>
                    <a:pt x="7" y="11"/>
                  </a:cubicBezTo>
                  <a:cubicBezTo>
                    <a:pt x="7" y="12"/>
                    <a:pt x="6" y="13"/>
                    <a:pt x="6" y="15"/>
                  </a:cubicBezTo>
                  <a:cubicBezTo>
                    <a:pt x="6" y="16"/>
                    <a:pt x="6" y="18"/>
                    <a:pt x="6" y="20"/>
                  </a:cubicBezTo>
                  <a:cubicBezTo>
                    <a:pt x="0" y="16"/>
                    <a:pt x="0" y="16"/>
                    <a:pt x="0" y="16"/>
                  </a:cubicBezTo>
                  <a:cubicBezTo>
                    <a:pt x="0" y="15"/>
                    <a:pt x="1" y="13"/>
                    <a:pt x="1" y="11"/>
                  </a:cubicBezTo>
                  <a:cubicBezTo>
                    <a:pt x="2" y="10"/>
                    <a:pt x="3" y="8"/>
                    <a:pt x="4" y="7"/>
                  </a:cubicBezTo>
                  <a:cubicBezTo>
                    <a:pt x="6" y="3"/>
                    <a:pt x="8" y="2"/>
                    <a:pt x="10" y="1"/>
                  </a:cubicBezTo>
                  <a:cubicBezTo>
                    <a:pt x="13" y="0"/>
                    <a:pt x="15" y="0"/>
                    <a:pt x="18" y="2"/>
                  </a:cubicBezTo>
                  <a:cubicBezTo>
                    <a:pt x="19" y="2"/>
                    <a:pt x="20" y="4"/>
                    <a:pt x="21" y="5"/>
                  </a:cubicBezTo>
                  <a:cubicBezTo>
                    <a:pt x="22" y="7"/>
                    <a:pt x="22" y="9"/>
                    <a:pt x="23" y="13"/>
                  </a:cubicBezTo>
                  <a:lnTo>
                    <a:pt x="24" y="21"/>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1" name="Freeform 40"/>
            <p:cNvSpPr>
              <a:spLocks noEditPoints="1"/>
            </p:cNvSpPr>
            <p:nvPr/>
          </p:nvSpPr>
          <p:spPr bwMode="auto">
            <a:xfrm>
              <a:off x="1109663" y="5943600"/>
              <a:ext cx="225425" cy="255588"/>
            </a:xfrm>
            <a:custGeom>
              <a:avLst/>
              <a:gdLst>
                <a:gd name="T0" fmla="*/ 30 w 90"/>
                <a:gd name="T1" fmla="*/ 2 h 102"/>
                <a:gd name="T2" fmla="*/ 43 w 90"/>
                <a:gd name="T3" fmla="*/ 12 h 102"/>
                <a:gd name="T4" fmla="*/ 43 w 90"/>
                <a:gd name="T5" fmla="*/ 29 h 102"/>
                <a:gd name="T6" fmla="*/ 33 w 90"/>
                <a:gd name="T7" fmla="*/ 43 h 102"/>
                <a:gd name="T8" fmla="*/ 16 w 90"/>
                <a:gd name="T9" fmla="*/ 43 h 102"/>
                <a:gd name="T10" fmla="*/ 3 w 90"/>
                <a:gd name="T11" fmla="*/ 33 h 102"/>
                <a:gd name="T12" fmla="*/ 2 w 90"/>
                <a:gd name="T13" fmla="*/ 16 h 102"/>
                <a:gd name="T14" fmla="*/ 13 w 90"/>
                <a:gd name="T15" fmla="*/ 2 h 102"/>
                <a:gd name="T16" fmla="*/ 30 w 90"/>
                <a:gd name="T17" fmla="*/ 2 h 102"/>
                <a:gd name="T18" fmla="*/ 27 w 90"/>
                <a:gd name="T19" fmla="*/ 10 h 102"/>
                <a:gd name="T20" fmla="*/ 20 w 90"/>
                <a:gd name="T21" fmla="*/ 12 h 102"/>
                <a:gd name="T22" fmla="*/ 15 w 90"/>
                <a:gd name="T23" fmla="*/ 20 h 102"/>
                <a:gd name="T24" fmla="*/ 14 w 90"/>
                <a:gd name="T25" fmla="*/ 30 h 102"/>
                <a:gd name="T26" fmla="*/ 19 w 90"/>
                <a:gd name="T27" fmla="*/ 35 h 102"/>
                <a:gd name="T28" fmla="*/ 25 w 90"/>
                <a:gd name="T29" fmla="*/ 33 h 102"/>
                <a:gd name="T30" fmla="*/ 30 w 90"/>
                <a:gd name="T31" fmla="*/ 25 h 102"/>
                <a:gd name="T32" fmla="*/ 31 w 90"/>
                <a:gd name="T33" fmla="*/ 15 h 102"/>
                <a:gd name="T34" fmla="*/ 27 w 90"/>
                <a:gd name="T35" fmla="*/ 10 h 102"/>
                <a:gd name="T36" fmla="*/ 14 w 90"/>
                <a:gd name="T37" fmla="*/ 84 h 102"/>
                <a:gd name="T38" fmla="*/ 2 w 90"/>
                <a:gd name="T39" fmla="*/ 80 h 102"/>
                <a:gd name="T40" fmla="*/ 76 w 90"/>
                <a:gd name="T41" fmla="*/ 18 h 102"/>
                <a:gd name="T42" fmla="*/ 88 w 90"/>
                <a:gd name="T43" fmla="*/ 21 h 102"/>
                <a:gd name="T44" fmla="*/ 14 w 90"/>
                <a:gd name="T45" fmla="*/ 84 h 102"/>
                <a:gd name="T46" fmla="*/ 74 w 90"/>
                <a:gd name="T47" fmla="*/ 59 h 102"/>
                <a:gd name="T48" fmla="*/ 87 w 90"/>
                <a:gd name="T49" fmla="*/ 69 h 102"/>
                <a:gd name="T50" fmla="*/ 88 w 90"/>
                <a:gd name="T51" fmla="*/ 86 h 102"/>
                <a:gd name="T52" fmla="*/ 77 w 90"/>
                <a:gd name="T53" fmla="*/ 99 h 102"/>
                <a:gd name="T54" fmla="*/ 60 w 90"/>
                <a:gd name="T55" fmla="*/ 100 h 102"/>
                <a:gd name="T56" fmla="*/ 47 w 90"/>
                <a:gd name="T57" fmla="*/ 89 h 102"/>
                <a:gd name="T58" fmla="*/ 47 w 90"/>
                <a:gd name="T59" fmla="*/ 72 h 102"/>
                <a:gd name="T60" fmla="*/ 57 w 90"/>
                <a:gd name="T61" fmla="*/ 59 h 102"/>
                <a:gd name="T62" fmla="*/ 74 w 90"/>
                <a:gd name="T63" fmla="*/ 59 h 102"/>
                <a:gd name="T64" fmla="*/ 71 w 90"/>
                <a:gd name="T65" fmla="*/ 67 h 102"/>
                <a:gd name="T66" fmla="*/ 65 w 90"/>
                <a:gd name="T67" fmla="*/ 68 h 102"/>
                <a:gd name="T68" fmla="*/ 60 w 90"/>
                <a:gd name="T69" fmla="*/ 77 h 102"/>
                <a:gd name="T70" fmla="*/ 59 w 90"/>
                <a:gd name="T71" fmla="*/ 86 h 102"/>
                <a:gd name="T72" fmla="*/ 63 w 90"/>
                <a:gd name="T73" fmla="*/ 91 h 102"/>
                <a:gd name="T74" fmla="*/ 70 w 90"/>
                <a:gd name="T75" fmla="*/ 90 h 102"/>
                <a:gd name="T76" fmla="*/ 75 w 90"/>
                <a:gd name="T77" fmla="*/ 82 h 102"/>
                <a:gd name="T78" fmla="*/ 76 w 90"/>
                <a:gd name="T79" fmla="*/ 72 h 102"/>
                <a:gd name="T80" fmla="*/ 71 w 90"/>
                <a:gd name="T81" fmla="*/ 6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02">
                  <a:moveTo>
                    <a:pt x="30" y="2"/>
                  </a:moveTo>
                  <a:cubicBezTo>
                    <a:pt x="36" y="4"/>
                    <a:pt x="40" y="7"/>
                    <a:pt x="43" y="12"/>
                  </a:cubicBezTo>
                  <a:cubicBezTo>
                    <a:pt x="45" y="17"/>
                    <a:pt x="45" y="23"/>
                    <a:pt x="43" y="29"/>
                  </a:cubicBezTo>
                  <a:cubicBezTo>
                    <a:pt x="41" y="36"/>
                    <a:pt x="37" y="40"/>
                    <a:pt x="33" y="43"/>
                  </a:cubicBezTo>
                  <a:cubicBezTo>
                    <a:pt x="28" y="45"/>
                    <a:pt x="22" y="45"/>
                    <a:pt x="16" y="43"/>
                  </a:cubicBezTo>
                  <a:cubicBezTo>
                    <a:pt x="9" y="41"/>
                    <a:pt x="5" y="38"/>
                    <a:pt x="3" y="33"/>
                  </a:cubicBezTo>
                  <a:cubicBezTo>
                    <a:pt x="0" y="28"/>
                    <a:pt x="0" y="22"/>
                    <a:pt x="2" y="16"/>
                  </a:cubicBezTo>
                  <a:cubicBezTo>
                    <a:pt x="5" y="9"/>
                    <a:pt x="8" y="5"/>
                    <a:pt x="13" y="2"/>
                  </a:cubicBezTo>
                  <a:cubicBezTo>
                    <a:pt x="18" y="0"/>
                    <a:pt x="23" y="0"/>
                    <a:pt x="30" y="2"/>
                  </a:cubicBezTo>
                  <a:moveTo>
                    <a:pt x="27" y="10"/>
                  </a:moveTo>
                  <a:cubicBezTo>
                    <a:pt x="24" y="10"/>
                    <a:pt x="22" y="10"/>
                    <a:pt x="20" y="12"/>
                  </a:cubicBezTo>
                  <a:cubicBezTo>
                    <a:pt x="18" y="13"/>
                    <a:pt x="16" y="16"/>
                    <a:pt x="15" y="20"/>
                  </a:cubicBezTo>
                  <a:cubicBezTo>
                    <a:pt x="14" y="24"/>
                    <a:pt x="13" y="27"/>
                    <a:pt x="14" y="30"/>
                  </a:cubicBezTo>
                  <a:cubicBezTo>
                    <a:pt x="15" y="32"/>
                    <a:pt x="16" y="34"/>
                    <a:pt x="19" y="35"/>
                  </a:cubicBezTo>
                  <a:cubicBezTo>
                    <a:pt x="21" y="36"/>
                    <a:pt x="23" y="35"/>
                    <a:pt x="25" y="33"/>
                  </a:cubicBezTo>
                  <a:cubicBezTo>
                    <a:pt x="27" y="32"/>
                    <a:pt x="29" y="29"/>
                    <a:pt x="30" y="25"/>
                  </a:cubicBezTo>
                  <a:cubicBezTo>
                    <a:pt x="32" y="21"/>
                    <a:pt x="32" y="18"/>
                    <a:pt x="31" y="15"/>
                  </a:cubicBezTo>
                  <a:cubicBezTo>
                    <a:pt x="31" y="13"/>
                    <a:pt x="29" y="11"/>
                    <a:pt x="27" y="10"/>
                  </a:cubicBezTo>
                  <a:moveTo>
                    <a:pt x="14" y="84"/>
                  </a:moveTo>
                  <a:cubicBezTo>
                    <a:pt x="2" y="80"/>
                    <a:pt x="2" y="80"/>
                    <a:pt x="2" y="80"/>
                  </a:cubicBezTo>
                  <a:cubicBezTo>
                    <a:pt x="76" y="18"/>
                    <a:pt x="76" y="18"/>
                    <a:pt x="76" y="18"/>
                  </a:cubicBezTo>
                  <a:cubicBezTo>
                    <a:pt x="88" y="21"/>
                    <a:pt x="88" y="21"/>
                    <a:pt x="88" y="21"/>
                  </a:cubicBezTo>
                  <a:lnTo>
                    <a:pt x="14" y="84"/>
                  </a:lnTo>
                  <a:close/>
                  <a:moveTo>
                    <a:pt x="74" y="59"/>
                  </a:moveTo>
                  <a:cubicBezTo>
                    <a:pt x="80" y="61"/>
                    <a:pt x="85" y="64"/>
                    <a:pt x="87" y="69"/>
                  </a:cubicBezTo>
                  <a:cubicBezTo>
                    <a:pt x="90" y="74"/>
                    <a:pt x="90" y="80"/>
                    <a:pt x="88" y="86"/>
                  </a:cubicBezTo>
                  <a:cubicBezTo>
                    <a:pt x="85" y="92"/>
                    <a:pt x="82" y="97"/>
                    <a:pt x="77" y="99"/>
                  </a:cubicBezTo>
                  <a:cubicBezTo>
                    <a:pt x="72" y="102"/>
                    <a:pt x="67" y="102"/>
                    <a:pt x="60" y="100"/>
                  </a:cubicBezTo>
                  <a:cubicBezTo>
                    <a:pt x="54" y="98"/>
                    <a:pt x="50" y="94"/>
                    <a:pt x="47" y="89"/>
                  </a:cubicBezTo>
                  <a:cubicBezTo>
                    <a:pt x="45" y="84"/>
                    <a:pt x="45" y="79"/>
                    <a:pt x="47" y="72"/>
                  </a:cubicBezTo>
                  <a:cubicBezTo>
                    <a:pt x="49" y="66"/>
                    <a:pt x="52" y="61"/>
                    <a:pt x="57" y="59"/>
                  </a:cubicBezTo>
                  <a:cubicBezTo>
                    <a:pt x="62" y="57"/>
                    <a:pt x="68" y="56"/>
                    <a:pt x="74" y="59"/>
                  </a:cubicBezTo>
                  <a:moveTo>
                    <a:pt x="71" y="67"/>
                  </a:moveTo>
                  <a:cubicBezTo>
                    <a:pt x="69" y="66"/>
                    <a:pt x="67" y="67"/>
                    <a:pt x="65" y="68"/>
                  </a:cubicBezTo>
                  <a:cubicBezTo>
                    <a:pt x="63" y="70"/>
                    <a:pt x="61" y="73"/>
                    <a:pt x="60" y="77"/>
                  </a:cubicBezTo>
                  <a:cubicBezTo>
                    <a:pt x="58" y="81"/>
                    <a:pt x="58" y="84"/>
                    <a:pt x="59" y="86"/>
                  </a:cubicBezTo>
                  <a:cubicBezTo>
                    <a:pt x="59" y="89"/>
                    <a:pt x="61" y="90"/>
                    <a:pt x="63" y="91"/>
                  </a:cubicBezTo>
                  <a:cubicBezTo>
                    <a:pt x="66" y="92"/>
                    <a:pt x="68" y="92"/>
                    <a:pt x="70" y="90"/>
                  </a:cubicBezTo>
                  <a:cubicBezTo>
                    <a:pt x="72" y="88"/>
                    <a:pt x="73" y="86"/>
                    <a:pt x="75" y="82"/>
                  </a:cubicBezTo>
                  <a:cubicBezTo>
                    <a:pt x="76" y="78"/>
                    <a:pt x="76" y="75"/>
                    <a:pt x="76" y="72"/>
                  </a:cubicBezTo>
                  <a:cubicBezTo>
                    <a:pt x="75" y="70"/>
                    <a:pt x="74" y="68"/>
                    <a:pt x="71" y="67"/>
                  </a:cubicBezTo>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42" name="Freeform 41"/>
            <p:cNvSpPr>
              <a:spLocks noEditPoints="1"/>
            </p:cNvSpPr>
            <p:nvPr/>
          </p:nvSpPr>
          <p:spPr bwMode="auto">
            <a:xfrm>
              <a:off x="1296988" y="5141913"/>
              <a:ext cx="146050" cy="201613"/>
            </a:xfrm>
            <a:custGeom>
              <a:avLst/>
              <a:gdLst>
                <a:gd name="T0" fmla="*/ 47 w 58"/>
                <a:gd name="T1" fmla="*/ 49 h 80"/>
                <a:gd name="T2" fmla="*/ 30 w 58"/>
                <a:gd name="T3" fmla="*/ 57 h 80"/>
                <a:gd name="T4" fmla="*/ 29 w 58"/>
                <a:gd name="T5" fmla="*/ 54 h 80"/>
                <a:gd name="T6" fmla="*/ 27 w 58"/>
                <a:gd name="T7" fmla="*/ 47 h 80"/>
                <a:gd name="T8" fmla="*/ 30 w 58"/>
                <a:gd name="T9" fmla="*/ 36 h 80"/>
                <a:gd name="T10" fmla="*/ 32 w 58"/>
                <a:gd name="T11" fmla="*/ 32 h 80"/>
                <a:gd name="T12" fmla="*/ 33 w 58"/>
                <a:gd name="T13" fmla="*/ 26 h 80"/>
                <a:gd name="T14" fmla="*/ 33 w 58"/>
                <a:gd name="T15" fmla="*/ 21 h 80"/>
                <a:gd name="T16" fmla="*/ 28 w 58"/>
                <a:gd name="T17" fmla="*/ 17 h 80"/>
                <a:gd name="T18" fmla="*/ 21 w 58"/>
                <a:gd name="T19" fmla="*/ 18 h 80"/>
                <a:gd name="T20" fmla="*/ 14 w 58"/>
                <a:gd name="T21" fmla="*/ 23 h 80"/>
                <a:gd name="T22" fmla="*/ 7 w 58"/>
                <a:gd name="T23" fmla="*/ 32 h 80"/>
                <a:gd name="T24" fmla="*/ 0 w 58"/>
                <a:gd name="T25" fmla="*/ 18 h 80"/>
                <a:gd name="T26" fmla="*/ 9 w 58"/>
                <a:gd name="T27" fmla="*/ 10 h 80"/>
                <a:gd name="T28" fmla="*/ 17 w 58"/>
                <a:gd name="T29" fmla="*/ 5 h 80"/>
                <a:gd name="T30" fmla="*/ 37 w 58"/>
                <a:gd name="T31" fmla="*/ 1 h 80"/>
                <a:gd name="T32" fmla="*/ 49 w 58"/>
                <a:gd name="T33" fmla="*/ 12 h 80"/>
                <a:gd name="T34" fmla="*/ 51 w 58"/>
                <a:gd name="T35" fmla="*/ 21 h 80"/>
                <a:gd name="T36" fmla="*/ 48 w 58"/>
                <a:gd name="T37" fmla="*/ 32 h 80"/>
                <a:gd name="T38" fmla="*/ 47 w 58"/>
                <a:gd name="T39" fmla="*/ 36 h 80"/>
                <a:gd name="T40" fmla="*/ 45 w 58"/>
                <a:gd name="T41" fmla="*/ 42 h 80"/>
                <a:gd name="T42" fmla="*/ 46 w 58"/>
                <a:gd name="T43" fmla="*/ 47 h 80"/>
                <a:gd name="T44" fmla="*/ 47 w 58"/>
                <a:gd name="T45" fmla="*/ 49 h 80"/>
                <a:gd name="T46" fmla="*/ 33 w 58"/>
                <a:gd name="T47" fmla="*/ 63 h 80"/>
                <a:gd name="T48" fmla="*/ 50 w 58"/>
                <a:gd name="T49" fmla="*/ 55 h 80"/>
                <a:gd name="T50" fmla="*/ 58 w 58"/>
                <a:gd name="T51" fmla="*/ 72 h 80"/>
                <a:gd name="T52" fmla="*/ 41 w 58"/>
                <a:gd name="T53" fmla="*/ 80 h 80"/>
                <a:gd name="T54" fmla="*/ 33 w 58"/>
                <a:gd name="T5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80">
                  <a:moveTo>
                    <a:pt x="47" y="49"/>
                  </a:moveTo>
                  <a:cubicBezTo>
                    <a:pt x="30" y="57"/>
                    <a:pt x="30" y="57"/>
                    <a:pt x="30" y="57"/>
                  </a:cubicBezTo>
                  <a:cubicBezTo>
                    <a:pt x="29" y="54"/>
                    <a:pt x="29" y="54"/>
                    <a:pt x="29" y="54"/>
                  </a:cubicBezTo>
                  <a:cubicBezTo>
                    <a:pt x="28" y="52"/>
                    <a:pt x="27" y="49"/>
                    <a:pt x="27" y="47"/>
                  </a:cubicBezTo>
                  <a:cubicBezTo>
                    <a:pt x="27" y="44"/>
                    <a:pt x="28" y="41"/>
                    <a:pt x="30" y="36"/>
                  </a:cubicBezTo>
                  <a:cubicBezTo>
                    <a:pt x="32" y="32"/>
                    <a:pt x="32" y="32"/>
                    <a:pt x="32" y="32"/>
                  </a:cubicBezTo>
                  <a:cubicBezTo>
                    <a:pt x="33" y="30"/>
                    <a:pt x="33" y="28"/>
                    <a:pt x="33" y="26"/>
                  </a:cubicBezTo>
                  <a:cubicBezTo>
                    <a:pt x="34" y="24"/>
                    <a:pt x="33" y="22"/>
                    <a:pt x="33" y="21"/>
                  </a:cubicBezTo>
                  <a:cubicBezTo>
                    <a:pt x="32" y="19"/>
                    <a:pt x="30" y="17"/>
                    <a:pt x="28" y="17"/>
                  </a:cubicBezTo>
                  <a:cubicBezTo>
                    <a:pt x="26" y="16"/>
                    <a:pt x="24" y="17"/>
                    <a:pt x="21" y="18"/>
                  </a:cubicBezTo>
                  <a:cubicBezTo>
                    <a:pt x="19" y="19"/>
                    <a:pt x="16" y="21"/>
                    <a:pt x="14" y="23"/>
                  </a:cubicBezTo>
                  <a:cubicBezTo>
                    <a:pt x="11" y="26"/>
                    <a:pt x="9" y="29"/>
                    <a:pt x="7" y="32"/>
                  </a:cubicBezTo>
                  <a:cubicBezTo>
                    <a:pt x="0" y="18"/>
                    <a:pt x="0" y="18"/>
                    <a:pt x="0" y="18"/>
                  </a:cubicBezTo>
                  <a:cubicBezTo>
                    <a:pt x="3" y="15"/>
                    <a:pt x="6" y="12"/>
                    <a:pt x="9" y="10"/>
                  </a:cubicBezTo>
                  <a:cubicBezTo>
                    <a:pt x="12" y="8"/>
                    <a:pt x="14" y="6"/>
                    <a:pt x="17" y="5"/>
                  </a:cubicBezTo>
                  <a:cubicBezTo>
                    <a:pt x="25" y="1"/>
                    <a:pt x="31" y="0"/>
                    <a:pt x="37" y="1"/>
                  </a:cubicBezTo>
                  <a:cubicBezTo>
                    <a:pt x="42" y="3"/>
                    <a:pt x="46" y="6"/>
                    <a:pt x="49" y="12"/>
                  </a:cubicBezTo>
                  <a:cubicBezTo>
                    <a:pt x="50" y="15"/>
                    <a:pt x="51" y="18"/>
                    <a:pt x="51" y="21"/>
                  </a:cubicBezTo>
                  <a:cubicBezTo>
                    <a:pt x="51" y="24"/>
                    <a:pt x="50" y="28"/>
                    <a:pt x="48" y="32"/>
                  </a:cubicBezTo>
                  <a:cubicBezTo>
                    <a:pt x="47" y="36"/>
                    <a:pt x="47" y="36"/>
                    <a:pt x="47" y="36"/>
                  </a:cubicBezTo>
                  <a:cubicBezTo>
                    <a:pt x="46" y="39"/>
                    <a:pt x="45" y="41"/>
                    <a:pt x="45" y="42"/>
                  </a:cubicBezTo>
                  <a:cubicBezTo>
                    <a:pt x="45" y="44"/>
                    <a:pt x="45" y="45"/>
                    <a:pt x="46" y="47"/>
                  </a:cubicBezTo>
                  <a:lnTo>
                    <a:pt x="47" y="49"/>
                  </a:lnTo>
                  <a:close/>
                  <a:moveTo>
                    <a:pt x="33" y="63"/>
                  </a:moveTo>
                  <a:cubicBezTo>
                    <a:pt x="50" y="55"/>
                    <a:pt x="50" y="55"/>
                    <a:pt x="50" y="55"/>
                  </a:cubicBezTo>
                  <a:cubicBezTo>
                    <a:pt x="58" y="72"/>
                    <a:pt x="58" y="72"/>
                    <a:pt x="58" y="72"/>
                  </a:cubicBezTo>
                  <a:cubicBezTo>
                    <a:pt x="41" y="80"/>
                    <a:pt x="41" y="80"/>
                    <a:pt x="41" y="80"/>
                  </a:cubicBezTo>
                  <a:lnTo>
                    <a:pt x="33" y="6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43" name="Group 42"/>
          <p:cNvGrpSpPr/>
          <p:nvPr>
            <p:custDataLst>
              <p:tags r:id="rId1"/>
            </p:custDataLst>
          </p:nvPr>
        </p:nvGrpSpPr>
        <p:grpSpPr>
          <a:xfrm>
            <a:off x="601345" y="1099185"/>
            <a:ext cx="9984105" cy="5115560"/>
            <a:chOff x="1575" y="1775"/>
            <a:chExt cx="14769" cy="2008"/>
          </a:xfrm>
        </p:grpSpPr>
        <p:sp>
          <p:nvSpPr>
            <p:cNvPr id="45" name="圆角矩形 3"/>
            <p:cNvSpPr/>
            <p:nvPr>
              <p:custDataLst>
                <p:tags r:id="rId9"/>
              </p:custDataLst>
            </p:nvPr>
          </p:nvSpPr>
          <p:spPr>
            <a:xfrm>
              <a:off x="1775" y="1920"/>
              <a:ext cx="14569" cy="1863"/>
            </a:xfrm>
            <a:prstGeom prst="roundRect">
              <a:avLst>
                <a:gd name="adj" fmla="val 9447"/>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圆角矩形 2"/>
            <p:cNvSpPr/>
            <p:nvPr>
              <p:custDataLst>
                <p:tags r:id="rId10"/>
              </p:custDataLst>
            </p:nvPr>
          </p:nvSpPr>
          <p:spPr>
            <a:xfrm>
              <a:off x="1575" y="1775"/>
              <a:ext cx="14553" cy="1926"/>
            </a:xfrm>
            <a:prstGeom prst="roundRect">
              <a:avLst>
                <a:gd name="adj" fmla="val 9447"/>
              </a:avLst>
            </a:prstGeom>
            <a:solidFill>
              <a:schemeClr val="l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7" name="Title 6"/>
          <p:cNvSpPr txBox="1"/>
          <p:nvPr>
            <p:custDataLst>
              <p:tags r:id="rId2"/>
            </p:custDataLst>
          </p:nvPr>
        </p:nvSpPr>
        <p:spPr>
          <a:xfrm>
            <a:off x="676275" y="1405890"/>
            <a:ext cx="9665970" cy="167195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eaLnBrk="1" hangingPunct="1">
              <a:lnSpc>
                <a:spcPct val="130000"/>
              </a:lnSpc>
            </a:pPr>
            <a:r>
              <a:rPr lang="zh-CN" altLang="en-US" sz="2800" b="1">
                <a:solidFill>
                  <a:schemeClr val="tx1"/>
                </a:solidFill>
                <a:latin typeface="+mn-ea"/>
                <a:cs typeface="+mn-ea"/>
                <a:sym typeface="+mn-ea"/>
              </a:rPr>
              <a:t>外连接</a:t>
            </a:r>
            <a:r>
              <a:rPr lang="zh-CN" altLang="en-US" sz="2800" b="1">
                <a:latin typeface="+mn-ea"/>
                <a:cs typeface="+mn-ea"/>
                <a:sym typeface="+mn-ea"/>
              </a:rPr>
              <a:t>：</a:t>
            </a:r>
          </a:p>
          <a:p>
            <a:pPr algn="just" eaLnBrk="1" hangingPunct="1">
              <a:lnSpc>
                <a:spcPct val="130000"/>
              </a:lnSpc>
            </a:pPr>
            <a:r>
              <a:rPr sz="2600">
                <a:sym typeface="+mn-ea"/>
              </a:rPr>
              <a:t>合并</a:t>
            </a:r>
            <a:r>
              <a:rPr sz="2600">
                <a:solidFill>
                  <a:srgbClr val="FF0000"/>
                </a:solidFill>
                <a:sym typeface="+mn-ea"/>
              </a:rPr>
              <a:t>具有同一列</a:t>
            </a:r>
            <a:r>
              <a:rPr sz="2600">
                <a:sym typeface="+mn-ea"/>
              </a:rPr>
              <a:t>的两个以上的表的行，结果集中除了包含一个表与另一个表</a:t>
            </a:r>
            <a:r>
              <a:rPr sz="2600">
                <a:solidFill>
                  <a:srgbClr val="FF0000"/>
                </a:solidFill>
                <a:sym typeface="+mn-ea"/>
              </a:rPr>
              <a:t>匹配</a:t>
            </a:r>
            <a:r>
              <a:rPr sz="2600">
                <a:sym typeface="+mn-ea"/>
              </a:rPr>
              <a:t>的行之外，还查询到了左表或右表中</a:t>
            </a:r>
            <a:r>
              <a:rPr sz="2600">
                <a:solidFill>
                  <a:srgbClr val="FF0000"/>
                </a:solidFill>
                <a:sym typeface="+mn-ea"/>
              </a:rPr>
              <a:t>不匹配</a:t>
            </a:r>
            <a:r>
              <a:rPr sz="2600">
                <a:sym typeface="+mn-ea"/>
              </a:rPr>
              <a:t>的行</a:t>
            </a:r>
          </a:p>
        </p:txBody>
      </p:sp>
      <p:sp>
        <p:nvSpPr>
          <p:cNvPr id="49" name="对角圆角矩形 48"/>
          <p:cNvSpPr/>
          <p:nvPr>
            <p:custDataLst>
              <p:tags r:id="rId3"/>
            </p:custDataLst>
          </p:nvPr>
        </p:nvSpPr>
        <p:spPr>
          <a:xfrm>
            <a:off x="4548505" y="5104765"/>
            <a:ext cx="1844040" cy="801370"/>
          </a:xfrm>
          <a:prstGeom prst="round2DiagRect">
            <a:avLst/>
          </a:prstGeom>
          <a:gradFill>
            <a:gsLst>
              <a:gs pos="0">
                <a:srgbClr val="14CD68"/>
              </a:gs>
              <a:gs pos="100000">
                <a:srgbClr val="0B6E38"/>
              </a:gs>
            </a:gsLst>
            <a:lin ang="5400000" scaled="0"/>
          </a:gradFill>
          <a:ln w="12700" cap="flat" cmpd="sng" algn="ctr">
            <a:noFill/>
            <a:prstDash val="solid"/>
            <a:miter lim="800000"/>
          </a:ln>
          <a:effectLst/>
        </p:spPr>
        <p:txBody>
          <a:bodyPr rtlCol="0" anchor="ctr" anchorCtr="0">
            <a:noAutofit/>
          </a:bodyPr>
          <a:lstStyle/>
          <a:p>
            <a:pPr algn="ctr"/>
            <a:r>
              <a:rPr lang="zh-CN" altLang="da-DK" sz="2400">
                <a:solidFill>
                  <a:sysClr val="window" lastClr="FFFFFF"/>
                </a:solidFill>
                <a:sym typeface="+mn-ea"/>
              </a:rPr>
              <a:t>右外连接</a:t>
            </a:r>
          </a:p>
        </p:txBody>
      </p:sp>
      <p:sp>
        <p:nvSpPr>
          <p:cNvPr id="50" name="对角圆角矩形 49"/>
          <p:cNvSpPr/>
          <p:nvPr>
            <p:custDataLst>
              <p:tags r:id="rId4"/>
            </p:custDataLst>
          </p:nvPr>
        </p:nvSpPr>
        <p:spPr>
          <a:xfrm>
            <a:off x="4557395" y="3244215"/>
            <a:ext cx="1829435" cy="801370"/>
          </a:xfrm>
          <a:prstGeom prst="round2DiagRect">
            <a:avLst/>
          </a:prstGeom>
          <a:gradFill>
            <a:gsLst>
              <a:gs pos="0">
                <a:srgbClr val="14CD68"/>
              </a:gs>
              <a:gs pos="100000">
                <a:srgbClr val="0B6E38"/>
              </a:gs>
            </a:gsLst>
            <a:lin ang="5400000" scaled="0"/>
          </a:gradFill>
          <a:ln w="12700" cap="flat" cmpd="sng" algn="ctr">
            <a:noFill/>
            <a:prstDash val="solid"/>
            <a:miter lim="800000"/>
          </a:ln>
          <a:effectLst/>
        </p:spPr>
        <p:txBody>
          <a:bodyPr rtlCol="0" anchor="ctr" anchorCtr="0">
            <a:noAutofit/>
          </a:bodyPr>
          <a:lstStyle/>
          <a:p>
            <a:pPr algn="ctr"/>
            <a:r>
              <a:rPr lang="zh-CN" altLang="da-DK" sz="2400">
                <a:solidFill>
                  <a:sysClr val="window" lastClr="FFFFFF"/>
                </a:solidFill>
              </a:rPr>
              <a:t>左外连接</a:t>
            </a:r>
          </a:p>
        </p:txBody>
      </p:sp>
      <p:grpSp>
        <p:nvGrpSpPr>
          <p:cNvPr id="51" name="组合 50"/>
          <p:cNvGrpSpPr/>
          <p:nvPr>
            <p:custDataLst>
              <p:tags r:id="rId5"/>
            </p:custDataLst>
          </p:nvPr>
        </p:nvGrpSpPr>
        <p:grpSpPr>
          <a:xfrm rot="16200000">
            <a:off x="3341577" y="4283311"/>
            <a:ext cx="1902013" cy="583622"/>
            <a:chOff x="5028186" y="3262886"/>
            <a:chExt cx="2109213" cy="1067814"/>
          </a:xfrm>
        </p:grpSpPr>
        <p:cxnSp>
          <p:nvCxnSpPr>
            <p:cNvPr id="52" name="肘形连接符 51"/>
            <p:cNvCxnSpPr/>
            <p:nvPr>
              <p:custDataLst>
                <p:tags r:id="rId7"/>
              </p:custDataLst>
            </p:nvPr>
          </p:nvCxnSpPr>
          <p:spPr>
            <a:xfrm rot="5400000">
              <a:off x="5028186" y="3262886"/>
              <a:ext cx="1067814" cy="1067814"/>
            </a:xfrm>
            <a:prstGeom prst="bentConnector3">
              <a:avLst>
                <a:gd name="adj1" fmla="val 50000"/>
              </a:avLst>
            </a:prstGeom>
            <a:noFill/>
            <a:ln w="31750" cap="flat" cmpd="sng" algn="ctr">
              <a:solidFill>
                <a:srgbClr val="0F6FC6"/>
              </a:solidFill>
              <a:prstDash val="solid"/>
              <a:miter lim="800000"/>
            </a:ln>
            <a:effectLst/>
          </p:spPr>
        </p:cxnSp>
        <p:cxnSp>
          <p:nvCxnSpPr>
            <p:cNvPr id="53" name="肘形连接符 52"/>
            <p:cNvCxnSpPr/>
            <p:nvPr>
              <p:custDataLst>
                <p:tags r:id="rId8"/>
              </p:custDataLst>
            </p:nvPr>
          </p:nvCxnSpPr>
          <p:spPr>
            <a:xfrm rot="16200000" flipH="1">
              <a:off x="6095999" y="3276094"/>
              <a:ext cx="1041400" cy="1041400"/>
            </a:xfrm>
            <a:prstGeom prst="bentConnector3">
              <a:avLst>
                <a:gd name="adj1" fmla="val 50000"/>
              </a:avLst>
            </a:prstGeom>
            <a:noFill/>
            <a:ln w="31750" cap="flat" cmpd="sng" algn="ctr">
              <a:solidFill>
                <a:srgbClr val="0F6FC6"/>
              </a:solidFill>
              <a:prstDash val="solid"/>
              <a:miter lim="800000"/>
            </a:ln>
            <a:effectLst/>
          </p:spPr>
        </p:cxnSp>
      </p:grpSp>
      <p:sp>
        <p:nvSpPr>
          <p:cNvPr id="48" name="对角圆角矩形 47"/>
          <p:cNvSpPr/>
          <p:nvPr>
            <p:custDataLst>
              <p:tags r:id="rId6"/>
            </p:custDataLst>
          </p:nvPr>
        </p:nvSpPr>
        <p:spPr>
          <a:xfrm>
            <a:off x="1936115" y="4150995"/>
            <a:ext cx="2066290" cy="801370"/>
          </a:xfrm>
          <a:prstGeom prst="round2DiagRect">
            <a:avLst/>
          </a:prstGeom>
          <a:gradFill>
            <a:gsLst>
              <a:gs pos="0">
                <a:srgbClr val="14CD68"/>
              </a:gs>
              <a:gs pos="100000">
                <a:srgbClr val="0B6E38"/>
              </a:gs>
            </a:gsLst>
            <a:lin ang="5400000" scaled="0"/>
          </a:gradFill>
          <a:ln w="12700" cap="flat" cmpd="sng" algn="ctr">
            <a:noFill/>
            <a:prstDash val="solid"/>
            <a:miter lim="800000"/>
          </a:ln>
          <a:effectLst/>
        </p:spPr>
        <p:txBody>
          <a:bodyPr rtlCol="0" anchor="ctr" anchorCtr="0">
            <a:noAutofit/>
          </a:bodyPr>
          <a:lstStyle/>
          <a:p>
            <a:pPr algn="ctr"/>
            <a:r>
              <a:rPr lang="zh-CN" altLang="da-DK" sz="2800">
                <a:solidFill>
                  <a:sysClr val="window" lastClr="FFFFFF"/>
                </a:solidFill>
              </a:rPr>
              <a:t>外连接</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1+#ppt_w/2"/>
                                          </p:val>
                                        </p:tav>
                                        <p:tav tm="100000">
                                          <p:val>
                                            <p:strVal val="#ppt_x"/>
                                          </p:val>
                                        </p:tav>
                                      </p:tavLst>
                                    </p:anim>
                                    <p:anim calcmode="lin" valueType="num">
                                      <p:cBhvr additive="base">
                                        <p:cTn id="3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1+#ppt_w/2"/>
                                          </p:val>
                                        </p:tav>
                                        <p:tav tm="100000">
                                          <p:val>
                                            <p:strVal val="#ppt_x"/>
                                          </p:val>
                                        </p:tav>
                                      </p:tavLst>
                                    </p:anim>
                                    <p:anim calcmode="lin" valueType="num">
                                      <p:cBhvr additive="base">
                                        <p:cTn id="4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1+#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47" grpId="0"/>
      <p:bldP spid="49" grpId="0" animBg="1"/>
      <p:bldP spid="50"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IyZDE4MTIxYmMwZjJhMWMzZmU4OTU2MTg5OGJjNGQifQ=="/>
  <p:tag name="KSO_WPP_MARK_KEY" val="da2d12d3-2d77-4c82-ba89-bf14f1cf66dc"/>
</p:tagLst>
</file>

<file path=ppt/tags/tag1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ID" val="mixed20201941_103*f*1"/>
  <p:tag name="KSO_WM_TEMPLATE_CATEGORY" val="mixed"/>
  <p:tag name="KSO_WM_TEMPLATE_INDEX" val="20201941"/>
  <p:tag name="KSO_WM_UNIT_LAYERLEVEL" val="1"/>
  <p:tag name="KSO_WM_TAG_VERSION" val="1.0"/>
  <p:tag name="KSO_WM_UNIT_TEXTBOXSTYLE_GUID" val="{af0f636a-653e-455c-81a9-b893ecbc2d47}"/>
  <p:tag name="KSO_WM_UNIT_TEXTBOXSTYLE_TYPE" val="8"/>
</p:tagLst>
</file>

<file path=ppt/tags/tag1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5.75"/>
  <p:tag name="KSO_WM_UNIT_TEXTBOXSTYLE_ADJUSTTOP" val="0_-11.85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1"/>
  <p:tag name="KSO_WM_UNIT_ID" val="mixed20201941_103*i*1"/>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75"/>
  <p:tag name="KSO_WM_UNIT_TEXTBOXSTYLE_ADJUSTTOP" val="0_-19.10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2"/>
  <p:tag name="KSO_WM_UNIT_ID" val="mixed20201941_103*i*2"/>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BOXSTYLE_GUID" val="{af0f636a-653e-455c-81a9-b893ecbc2d47}"/>
  <p:tag name="KSO_WM_UNIT_PLACING_PICTURE_USER_VIEWPORT" val="{&quot;height&quot;:7805,&quot;width&quot;:14863}"/>
</p:tagLst>
</file>

<file path=ppt/tags/tag1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ID" val="mixed20201941_103*f*1"/>
  <p:tag name="KSO_WM_TEMPLATE_CATEGORY" val="mixed"/>
  <p:tag name="KSO_WM_TEMPLATE_INDEX" val="20201941"/>
  <p:tag name="KSO_WM_UNIT_LAYERLEVEL" val="1"/>
  <p:tag name="KSO_WM_TAG_VERSION" val="1.0"/>
  <p:tag name="KSO_WM_UNIT_TEXTBOXSTYLE_GUID" val="{af0f636a-653e-455c-81a9-b893ecbc2d47}"/>
  <p:tag name="KSO_WM_UNIT_TEXTBOXSTYLE_TYPE" val="8"/>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24"/>
  <p:tag name="KSO_WM_UNIT_ID" val="diagram160824_1*p_h_h_f*1_1_2_1"/>
  <p:tag name="KSO_WM_UNIT_LAYERLEVEL" val="1_1_1_1"/>
  <p:tag name="KSO_WM_UNIT_VALUE" val="21"/>
  <p:tag name="KSO_WM_UNIT_HIGHLIGHT" val="0"/>
  <p:tag name="KSO_WM_UNIT_COMPATIBLE" val="0"/>
  <p:tag name="KSO_WM_UNIT_CLEAR" val="0"/>
  <p:tag name="KSO_WM_TAG_VERSION" val="1.0"/>
  <p:tag name="KSO_WM_DIAGRAM_GROUP_CODE" val="p1-1"/>
  <p:tag name="KSO_WM_UNIT_PRESET_TEXT" val="LOREM IPSUM"/>
  <p:tag name="KSO_WM_UNIT_FILL_FORE_SCHEMECOLOR_INDEX" val="5"/>
  <p:tag name="KSO_WM_UNIT_FILL_TYPE" val="1"/>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24"/>
  <p:tag name="KSO_WM_UNIT_ID" val="diagram160824_1*p_h_h_f*1_1_1_1"/>
  <p:tag name="KSO_WM_UNIT_LAYERLEVEL" val="1_1_1_1"/>
  <p:tag name="KSO_WM_UNIT_VALUE" val="21"/>
  <p:tag name="KSO_WM_UNIT_HIGHLIGHT" val="0"/>
  <p:tag name="KSO_WM_UNIT_COMPATIBLE" val="0"/>
  <p:tag name="KSO_WM_UNIT_CLEAR" val="0"/>
  <p:tag name="KSO_WM_TAG_VERSION" val="1.0"/>
  <p:tag name="KSO_WM_DIAGRAM_GROUP_CODE" val="p1-1"/>
  <p:tag name="KSO_WM_UNIT_PRESET_TEXT" val="LOREM IPSUM"/>
  <p:tag name="KSO_WM_UNIT_FILL_FORE_SCHEMECOLOR_INDEX" val="5"/>
  <p:tag name="KSO_WM_UNIT_FILL_TYPE" val="1"/>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UNIT_ID" val="diagram160824_1*i*3"/>
  <p:tag name="KSO_WM_TEMPLATE_CATEGORY" val="diagram"/>
  <p:tag name="KSO_WM_TEMPLATE_INDEX" val="160824"/>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24"/>
  <p:tag name="KSO_WM_UNIT_ID" val="diagram160824_1*p_h_f*1_1_1"/>
  <p:tag name="KSO_WM_UNIT_LAYERLEVEL" val="1_1_1"/>
  <p:tag name="KSO_WM_UNIT_VALUE" val="21"/>
  <p:tag name="KSO_WM_UNIT_HIGHLIGHT" val="0"/>
  <p:tag name="KSO_WM_UNIT_COMPATIBLE" val="0"/>
  <p:tag name="KSO_WM_UNIT_CLEAR" val="0"/>
  <p:tag name="KSO_WM_TAG_VERSION" val="1.0"/>
  <p:tag name="KSO_WM_DIAGRAM_GROUP_CODE" val="p1-1"/>
  <p:tag name="KSO_WM_UNIT_PRESET_TEXT" val="LOREM IPSUM"/>
  <p:tag name="KSO_WM_UNIT_FILL_FORE_SCHEMECOLOR_INDEX" val="6"/>
  <p:tag name="KSO_WM_UNIT_FILL_TYPE" val="1"/>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24"/>
  <p:tag name="KSO_WM_UNIT_TYPE" val="p_h_h_i"/>
  <p:tag name="KSO_WM_UNIT_INDEX" val="1_1_2_1"/>
  <p:tag name="KSO_WM_UNIT_ID" val="diagram160824_1*p_h_h_i*1_1_2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24"/>
  <p:tag name="KSO_WM_UNIT_TYPE" val="p_h_h_i"/>
  <p:tag name="KSO_WM_UNIT_INDEX" val="1_1_1_1"/>
  <p:tag name="KSO_WM_UNIT_ID" val="diagram160824_1*p_h_h_i*1_1_1_1"/>
  <p:tag name="KSO_WM_UNIT_LAYERLEVEL" val="1_1_1_1"/>
  <p:tag name="KSO_WM_BEAUTIFY_FLAG" val="#wm#"/>
  <p:tag name="KSO_WM_TAG_VERSION" val="1.0"/>
  <p:tag name="KSO_WM_DIAGRAM_GROUP_CODE" val="p1-1"/>
  <p:tag name="KSO_WM_UNIT_LINE_FORE_SCHEMECOLOR_INDEX" val="5"/>
  <p:tag name="KSO_WM_UNIT_LINE_FILL_TYPE" val="2"/>
</p:tagLst>
</file>

<file path=ppt/tags/tag2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5.75"/>
  <p:tag name="KSO_WM_UNIT_TEXTBOXSTYLE_ADJUSTTOP" val="0_-11.85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1"/>
  <p:tag name="KSO_WM_UNIT_ID" val="mixed20201941_103*i*1"/>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75"/>
  <p:tag name="KSO_WM_UNIT_TEXTBOXSTYLE_ADJUSTTOP" val="0_-19.10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2"/>
  <p:tag name="KSO_WM_UNIT_ID" val="mixed20201941_103*i*2"/>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BOXSTYLE_GUID" val="{af0f636a-653e-455c-81a9-b893ecbc2d47}"/>
  <p:tag name="KSO_WM_UNIT_PLACING_PICTURE_USER_VIEWPORT" val="{&quot;height&quot;:7805,&quot;width&quot;:14863}"/>
</p:tagLst>
</file>

<file path=ppt/tags/tag2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ID" val="mixed20201941_103*f*1"/>
  <p:tag name="KSO_WM_TEMPLATE_CATEGORY" val="mixed"/>
  <p:tag name="KSO_WM_TEMPLATE_INDEX" val="20201941"/>
  <p:tag name="KSO_WM_UNIT_LAYERLEVEL" val="1"/>
  <p:tag name="KSO_WM_TAG_VERSION" val="1.0"/>
  <p:tag name="KSO_WM_UNIT_TEXTBOXSTYLE_GUID" val="{af0f636a-653e-455c-81a9-b893ecbc2d47}"/>
  <p:tag name="KSO_WM_UNIT_TEXTBOXSTYLE_TYPE" val="8"/>
</p:tagLst>
</file>

<file path=ppt/tags/tag2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5.75"/>
  <p:tag name="KSO_WM_UNIT_TEXTBOXSTYLE_ADJUSTTOP" val="0_-11.85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1"/>
  <p:tag name="KSO_WM_UNIT_ID" val="mixed20201941_103*i*1"/>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75"/>
  <p:tag name="KSO_WM_UNIT_TEXTBOXSTYLE_ADJUSTTOP" val="0_-19.10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2"/>
  <p:tag name="KSO_WM_UNIT_ID" val="mixed20201941_103*i*2"/>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TEXTBOXSTYLE_GUID" val="{af0f636a-653e-455c-81a9-b893ecbc2d47}"/>
  <p:tag name="KSO_WM_UNIT_PLACING_PICTURE_USER_VIEWPORT" val="{&quot;height&quot;:7805,&quot;width&quot;:14863}"/>
</p:tagLst>
</file>

<file path=ppt/tags/tag28.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ID" val="mixed20201941_103*f*1"/>
  <p:tag name="KSO_WM_TEMPLATE_CATEGORY" val="mixed"/>
  <p:tag name="KSO_WM_TEMPLATE_INDEX" val="20201941"/>
  <p:tag name="KSO_WM_UNIT_LAYERLEVEL" val="1"/>
  <p:tag name="KSO_WM_TAG_VERSION" val="1.0"/>
  <p:tag name="KSO_WM_UNIT_TEXTBOXSTYLE_GUID" val="{af0f636a-653e-455c-81a9-b893ecbc2d47}"/>
  <p:tag name="KSO_WM_UNIT_TEXTBOXSTYLE_TYPE" val="8"/>
</p:tagLst>
</file>

<file path=ppt/tags/tag2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5.75"/>
  <p:tag name="KSO_WM_UNIT_TEXTBOXSTYLE_ADJUSTTOP" val="0_-11.85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1"/>
  <p:tag name="KSO_WM_UNIT_ID" val="mixed20201941_103*i*1"/>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205,&quot;width&quot;:17010.00157480315}"/>
</p:tagLst>
</file>

<file path=ppt/tags/tag3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75"/>
  <p:tag name="KSO_WM_UNIT_TEXTBOXSTYLE_ADJUSTTOP" val="0_-19.10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2"/>
  <p:tag name="KSO_WM_UNIT_ID" val="mixed20201941_103*i*2"/>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470,&quot;width&quot;:10196}"/>
</p:tagLst>
</file>

<file path=ppt/tags/tag5.xml><?xml version="1.0" encoding="utf-8"?>
<p:tagLst xmlns:a="http://schemas.openxmlformats.org/drawingml/2006/main" xmlns:r="http://schemas.openxmlformats.org/officeDocument/2006/relationships" xmlns:p="http://schemas.openxmlformats.org/presentationml/2006/main">
  <p:tag name="KSO_WM_UNIT_TEXTBOXSTYLE_GUID" val="{af0f636a-653e-455c-81a9-b893ecbc2d47}"/>
  <p:tag name="KSO_WM_UNIT_PLACING_PICTURE_USER_VIEWPORT" val="{&quot;height&quot;:7805,&quot;width&quot;:14863}"/>
</p:tagLst>
</file>

<file path=ppt/tags/tag6.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ID" val="mixed20201941_103*f*1"/>
  <p:tag name="KSO_WM_TEMPLATE_CATEGORY" val="mixed"/>
  <p:tag name="KSO_WM_TEMPLATE_INDEX" val="20201941"/>
  <p:tag name="KSO_WM_UNIT_LAYERLEVEL" val="1"/>
  <p:tag name="KSO_WM_TAG_VERSION" val="1.0"/>
  <p:tag name="KSO_WM_UNIT_TEXTBOXSTYLE_GUID" val="{af0f636a-653e-455c-81a9-b893ecbc2d47}"/>
  <p:tag name="KSO_WM_UNIT_TEXTBOXSTYLE_TYPE" val="8"/>
</p:tagLst>
</file>

<file path=ppt/tags/tag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5.75"/>
  <p:tag name="KSO_WM_UNIT_TEXTBOXSTYLE_ADJUSTTOP" val="0_-11.85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1"/>
  <p:tag name="KSO_WM_UNIT_ID" val="mixed20201941_103*i*1"/>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8"/>
  <p:tag name="KSO_WM_UNIT_FILL_FORE_SCHEMECOLOR_INDEX" val="5"/>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75"/>
  <p:tag name="KSO_WM_UNIT_TEXTBOXSTYLE_ADJUSTTOP" val="0_-19.10001"/>
  <p:tag name="KSO_WM_UNIT_TEXTBOXSTYLE_ADJUSTWIDTH" val="100_51.5"/>
  <p:tag name="KSO_WM_UNIT_TEXTBOXSTYLE_ADJUSTHEIGTH" val="100_38.14999"/>
  <p:tag name="KSO_WM_UNIT_HIGHLIGHT" val="0"/>
  <p:tag name="KSO_WM_UNIT_COMPATIBLE" val="0"/>
  <p:tag name="KSO_WM_UNIT_DIAGRAM_ISNUMVISUAL" val="0"/>
  <p:tag name="KSO_WM_UNIT_DIAGRAM_ISREFERUNIT" val="0"/>
  <p:tag name="KSO_WM_UNIT_TYPE" val="i"/>
  <p:tag name="KSO_WM_UNIT_INDEX" val="2"/>
  <p:tag name="KSO_WM_UNIT_ID" val="mixed20201941_103*i*2"/>
  <p:tag name="KSO_WM_TEMPLATE_CATEGORY" val="mixed"/>
  <p:tag name="KSO_WM_TEMPLATE_INDEX" val="20201941"/>
  <p:tag name="KSO_WM_UNIT_LAYERLEVEL" val="1"/>
  <p:tag name="KSO_WM_TAG_VERSION" val="1.0"/>
  <p:tag name="KSO_WM_BEAUTIFY_FLAG" val="#wm#"/>
  <p:tag name="KSO_WM_UNIT_TEXTBOXSTYLE_GUID" val="{af0f636a-653e-455c-81a9-b893ecbc2d47}"/>
  <p:tag name="KSO_WM_UNIT_FILL_FORE_SCHEMECOLOR_INDEX_BRIGHTNESS" val="0"/>
  <p:tag name="KSO_WM_UNIT_FILL_FORE_SCHEMECOLOR_INDEX" val="14"/>
  <p:tag name="KSO_WM_UNIT_FILL_TYPE" val="1"/>
  <p:tag name="KSO_WM_UNIT_LINE_FORE_SCHEMECOLOR_INDEX_BRIGHTNESS" val="0.4"/>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TEXTBOXSTYLE_GUID" val="{af0f636a-653e-455c-81a9-b893ecbc2d47}"/>
  <p:tag name="KSO_WM_UNIT_PLACING_PICTURE_USER_VIEWPORT" val="{&quot;height&quot;:7805,&quot;width&quot;:1486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自定义</PresentationFormat>
  <Paragraphs>105</Paragraphs>
  <Slides>14</Slides>
  <Notes>14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微软雅黑</vt:lpstr>
      <vt:lpstr>方正粗黑宋简体</vt:lpstr>
      <vt:lpstr>锐字锐线梦想黑简1.0</vt:lpstr>
      <vt:lpstr>Haettenschweiler</vt:lpstr>
      <vt:lpstr>Segoe UI</vt:lpstr>
      <vt:lpstr>Calibri</vt:lpstr>
      <vt:lpstr>思源黑体 CN Heavy</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THTFPC</cp:lastModifiedBy>
  <cp:revision>948</cp:revision>
  <dcterms:created xsi:type="dcterms:W3CDTF">2016-01-27T00:56:00Z</dcterms:created>
  <dcterms:modified xsi:type="dcterms:W3CDTF">2023-11-20T09:52:06Z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2052-11.8.2.11813</vt:lpwstr>
  </property>
  <property fmtid="{D5CDD505-2E9C-101B-9397-08002B2CF9AE}" pid="3" name="ICV">
    <vt:lpwstr>9D867DECEF5946F495B074FEA6509FA5</vt:lpwstr>
  </property>
</Properties>
</file>