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599" r:id="rId3"/>
    <p:sldId id="960" r:id="rId5"/>
    <p:sldId id="258" r:id="rId6"/>
    <p:sldId id="259" r:id="rId7"/>
    <p:sldId id="897" r:id="rId8"/>
    <p:sldId id="977" r:id="rId9"/>
    <p:sldId id="978" r:id="rId10"/>
    <p:sldId id="981" r:id="rId11"/>
    <p:sldId id="979" r:id="rId12"/>
    <p:sldId id="980" r:id="rId13"/>
    <p:sldId id="982" r:id="rId14"/>
    <p:sldId id="983" r:id="rId15"/>
    <p:sldId id="984" r:id="rId16"/>
    <p:sldId id="985" r:id="rId17"/>
    <p:sldId id="986" r:id="rId18"/>
    <p:sldId id="833" r:id="rId19"/>
    <p:sldId id="962" r:id="rId20"/>
    <p:sldId id="287" r:id="rId21"/>
  </p:sldIdLst>
  <p:sldSz cx="10801350" cy="6480175"/>
  <p:notesSz cx="6858000" cy="9144000"/>
  <p:embeddedFontLst>
    <p:embeddedFont>
      <p:font typeface="方正粗黑宋简体" panose="02000000000000000000" pitchFamily="2" charset="-122"/>
      <p:regular r:id="rId26"/>
    </p:embeddedFont>
    <p:embeddedFont>
      <p:font typeface="微软雅黑" panose="020B0503020204020204" pitchFamily="34" charset="-122"/>
      <p:regular r:id="rId27"/>
    </p:embeddedFont>
    <p:embeddedFont>
      <p:font typeface="Impact" panose="020B0806030902050204" pitchFamily="34" charset="0"/>
      <p:regular r:id="rId28"/>
    </p:embeddedFont>
    <p:embeddedFont>
      <p:font typeface="Haettenschweiler" panose="020B0706040902060204" pitchFamily="34" charset="-122"/>
      <p:regular r:id="rId29"/>
    </p:embeddedFont>
    <p:embeddedFont>
      <p:font typeface="Calibri" panose="020F0502020204030204" charset="0"/>
      <p:regular r:id="rId30"/>
      <p:bold r:id="rId31"/>
      <p:italic r:id="rId32"/>
      <p:boldItalic r:id="rId33"/>
    </p:embeddedFont>
    <p:embeddedFont>
      <p:font typeface="华文中宋" panose="02010600040101010101" pitchFamily="2" charset="-122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99"/>
            <p14:sldId id="960"/>
            <p14:sldId id="258"/>
            <p14:sldId id="259"/>
            <p14:sldId id="897"/>
            <p14:sldId id="980"/>
            <p14:sldId id="982"/>
            <p14:sldId id="983"/>
            <p14:sldId id="833"/>
            <p14:sldId id="962"/>
            <p14:sldId id="287"/>
            <p14:sldId id="977"/>
            <p14:sldId id="978"/>
            <p14:sldId id="981"/>
            <p14:sldId id="979"/>
            <p14:sldId id="985"/>
            <p14:sldId id="984"/>
            <p14:sldId id="98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62" d="100"/>
          <a:sy n="62" d="100"/>
        </p:scale>
        <p:origin x="976" y="44"/>
      </p:cViewPr>
      <p:guideLst>
        <p:guide orient="horz" pos="1915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48.xml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>
              <a:latin typeface="+mn-ea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microsoft.com/office/2007/relationships/hdphoto" Target="../media/image3.wdp"/><Relationship Id="rId5" Type="http://schemas.openxmlformats.org/officeDocument/2006/relationships/image" Target="../media/image2.jpeg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0" Type="http://schemas.openxmlformats.org/officeDocument/2006/relationships/notesSlide" Target="../notesSlides/notesSlide1.xml"/><Relationship Id="rId1" Type="http://schemas.openxmlformats.org/officeDocument/2006/relationships/audio" Target="file:///F:\&#25105;&#22270;&#32593;\&#25945;&#32946;&#19982;&#22521;&#35757;\&#25945;&#32946;\&#32431;&#38899;&#20048;-&#23567;&#26143;&#26143;.wav" TargetMode="Externa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720052" y="1655772"/>
            <a:ext cx="64744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第四章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用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语句查询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/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MySQL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数据表</a:t>
            </a:r>
            <a:endParaRPr lang="zh-CN" altLang="en-US" sz="480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MySQL</a:t>
            </a:r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</a:t>
            </a:r>
            <a:endParaRPr lang="zh-CN" altLang="en-US" sz="2800">
              <a:latin typeface="方正粗黑宋简体" panose="02000000000000000000" pitchFamily="2" charset="-122"/>
              <a:ea typeface="方正粗黑宋简体" panose="02000000000000000000" pitchFamily="2" charset="-122"/>
              <a:cs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、比较子查询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114738" y="2437179"/>
            <a:ext cx="8568952" cy="2359859"/>
          </a:xfrm>
          <a:prstGeom prst="flowChartAlternateProcess">
            <a:avLst/>
          </a:prstGeom>
          <a:solidFill>
            <a:srgbClr val="A8C6EA">
              <a:alpha val="78038"/>
            </a:srgb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查询平均分低于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60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的学生学号和姓名。</a:t>
            </a:r>
            <a:endParaRPr lang="zh-CN" altLang="en-US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	SELECT </a:t>
            </a:r>
            <a:r>
              <a:rPr lang="en-US" altLang="zh-CN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学号</a:t>
            </a:r>
            <a:r>
              <a:rPr lang="en-US" altLang="zh-CN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,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姓名</a:t>
            </a:r>
            <a:r>
              <a:rPr lang="en-US" altLang="zh-CN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FROM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学生表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S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	WHERE  (SELECT avg(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成绩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)   FROM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成绩表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G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                	WHERE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学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号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= S.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学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号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)&lt;60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9090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、使用SOME/ANY/ALL关键字的子查询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关键字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ANY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SOME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表示字段值或表达式的值和子查询结果中某一个值满足比较关系，结果就为真。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=ANY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表示等于子查询结果中的某一个，相当于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&gt;ANY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表示大于子查询结果中的某一个，大于最小值即可；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&lt;ANY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表示小于子查询结果中的某一个，小于最大值即可；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、使用SOME/ANY/ALL关键字的子查询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871220" y="2520315"/>
            <a:ext cx="9276715" cy="2233295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78038"/>
            </a:scheme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查询选修了</a:t>
            </a:r>
            <a:r>
              <a:rPr 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号课程的学生学号、姓名、班级名称。</a:t>
            </a:r>
            <a:endParaRPr lang="zh-CN" altLang="en-US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SELECT 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学号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姓名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班级名称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  FROM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学生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表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WHERE  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学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号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= ANY (SELECT 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学</a:t>
            </a:r>
            <a:r>
              <a:rPr lang="zh-CN" altLang="en-US" sz="2400" dirty="0" err="1">
                <a:solidFill>
                  <a:srgbClr val="000066"/>
                </a:solidFill>
                <a:ea typeface="宋体" panose="02010600030101010101" pitchFamily="2" charset="-122"/>
              </a:rPr>
              <a:t>号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        		    FROM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成绩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表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         		    WHERE 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课程编号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=6) </a:t>
            </a:r>
            <a:endParaRPr lang="zh-CN" altLang="en-US" sz="24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4296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、使用SOME/ANY/ALL关键字的子查询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关键字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ALL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表示字段值或表达式的值和子查询结果中所有的值满足比较关系，结果才为真。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&gt;ALL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表示大于子查询结果中的所有值，相当于大于最大值；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&lt;ALL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表示小于子查询结果中的所有值，相当于小于最小值。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190625"/>
            <a:ext cx="9665970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、使用SOME/ANY/ALL关键字的子查询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842645" y="1800860"/>
            <a:ext cx="9276715" cy="1877695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78038"/>
            </a:scheme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查询</a:t>
            </a:r>
            <a:r>
              <a:rPr 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每门课的最低分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。</a:t>
            </a:r>
            <a:endParaRPr lang="zh-CN" altLang="en-US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SELECT  </a:t>
            </a:r>
            <a:r>
              <a:rPr 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*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  FROM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成绩表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a</a:t>
            </a:r>
            <a:endParaRPr lang="en-US" altLang="zh-CN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WHERE  </a:t>
            </a:r>
            <a:r>
              <a:rPr lang="zh-CN" altLang="en-US" sz="2000" dirty="0" err="1">
                <a:solidFill>
                  <a:srgbClr val="000066"/>
                </a:solidFill>
                <a:ea typeface="宋体" panose="02010600030101010101" pitchFamily="2" charset="-122"/>
              </a:rPr>
              <a:t>成绩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&lt;=ALL (SELECT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成绩</a:t>
            </a:r>
            <a:endParaRPr lang="en-US" altLang="zh-CN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        		    FROM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成绩表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b</a:t>
            </a:r>
            <a:endParaRPr lang="en-US" altLang="zh-CN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         		    WHERE </a:t>
            </a:r>
            <a:r>
              <a:rPr lang="en-US" sz="2000" dirty="0" err="1">
                <a:solidFill>
                  <a:srgbClr val="000066"/>
                </a:solidFill>
                <a:ea typeface="宋体" panose="02010600030101010101" pitchFamily="2" charset="-122"/>
              </a:rPr>
              <a:t>a.</a:t>
            </a:r>
            <a:r>
              <a:rPr lang="zh-CN" altLang="en-US" sz="2000" dirty="0" err="1">
                <a:solidFill>
                  <a:srgbClr val="000066"/>
                </a:solidFill>
                <a:ea typeface="宋体" panose="02010600030101010101" pitchFamily="2" charset="-122"/>
              </a:rPr>
              <a:t>课程编号</a:t>
            </a:r>
            <a:r>
              <a:rPr lang="en-US" altLang="zh-CN" sz="2000" dirty="0" err="1">
                <a:solidFill>
                  <a:srgbClr val="000066"/>
                </a:solidFill>
                <a:ea typeface="宋体" panose="02010600030101010101" pitchFamily="2" charset="-122"/>
              </a:rPr>
              <a:t>=b.</a:t>
            </a:r>
            <a:r>
              <a:rPr lang="zh-CN" altLang="en-US" sz="2000" dirty="0" err="1">
                <a:solidFill>
                  <a:srgbClr val="000066"/>
                </a:solidFill>
                <a:ea typeface="宋体" panose="02010600030101010101" pitchFamily="2" charset="-122"/>
              </a:rPr>
              <a:t>课程编号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) </a:t>
            </a:r>
            <a:endParaRPr lang="en-US" altLang="zh-CN" sz="20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842645" y="3816350"/>
            <a:ext cx="9276715" cy="1877695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78038"/>
            </a:scheme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查询成绩大于或等于学号为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2022346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学生的所有成绩的学生成绩信息。</a:t>
            </a:r>
            <a:endParaRPr lang="zh-CN" altLang="en-US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SELECT a.学号,姓名,课程编号,成绩  FROM 学生表 a,成绩表 b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WHERE a.学号=b.学号 AND 成绩&gt;=ALL(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		SELECT 成绩 FROM 成绩表 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		WHERE 学号='2022346')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3" grpId="0" bldLvl="0" animBg="1"/>
      <p:bldP spid="4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262380"/>
            <a:ext cx="9665970" cy="199072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EXISTS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创建子查询 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带有EXISTS的子查询不返回任何实际数据，它只得到逻辑值“真”或“假” 。当子查询的的查询结果集合为非空时，外层的WHERE子句返回真值，否则返回假值。NOT EXISTS与此相反。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819785" y="3528060"/>
            <a:ext cx="9418320" cy="2136775"/>
          </a:xfrm>
          <a:prstGeom prst="flowChartAlternateProcess">
            <a:avLst/>
          </a:prstGeom>
          <a:solidFill>
            <a:srgbClr val="C8D7EA">
              <a:alpha val="78038"/>
            </a:srgb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用含有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EXISTS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的语句查询选修了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6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号课程的学生姓名。</a:t>
            </a:r>
            <a:endParaRPr lang="zh-CN" altLang="en-US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	SELECT 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姓名</a:t>
            </a:r>
            <a:endParaRPr lang="en-US" altLang="zh-CN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	FROM 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学生表</a:t>
            </a:r>
            <a:endParaRPr lang="en-US" altLang="zh-CN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	WHERE EXISTS ( SELECT *</a:t>
            </a:r>
            <a:endParaRPr lang="en-US" altLang="zh-CN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                 		FROM </a:t>
            </a:r>
            <a:r>
              <a:rPr lang="zh-CN" altLang="en-US" sz="2200" dirty="0" smtClean="0">
                <a:solidFill>
                  <a:srgbClr val="000066"/>
                </a:solidFill>
                <a:ea typeface="宋体" panose="02010600030101010101" pitchFamily="2" charset="-122"/>
              </a:rPr>
              <a:t>成绩表</a:t>
            </a:r>
            <a:endParaRPr lang="en-US" altLang="zh-CN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                  	WHERE </a:t>
            </a:r>
            <a:r>
              <a:rPr lang="zh-CN" altLang="en-US" sz="2200" dirty="0" err="1">
                <a:solidFill>
                  <a:srgbClr val="000066"/>
                </a:solidFill>
                <a:ea typeface="宋体" panose="02010600030101010101" pitchFamily="2" charset="-122"/>
              </a:rPr>
              <a:t>学号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 = 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学生表</a:t>
            </a:r>
            <a:r>
              <a:rPr lang="en-US" altLang="zh-CN" sz="2200" dirty="0" err="1">
                <a:solidFill>
                  <a:srgbClr val="000066"/>
                </a:solidFill>
                <a:ea typeface="宋体" panose="02010600030101010101" pitchFamily="2" charset="-122"/>
              </a:rPr>
              <a:t>.</a:t>
            </a:r>
            <a:r>
              <a:rPr lang="zh-CN" altLang="en-US" sz="2200" dirty="0" err="1">
                <a:solidFill>
                  <a:srgbClr val="000066"/>
                </a:solidFill>
                <a:ea typeface="宋体" panose="02010600030101010101" pitchFamily="2" charset="-122"/>
              </a:rPr>
              <a:t>学号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 AND </a:t>
            </a:r>
            <a:r>
              <a:rPr lang="zh-CN" altLang="en-US" sz="2200" dirty="0" err="1">
                <a:solidFill>
                  <a:srgbClr val="000066"/>
                </a:solidFill>
                <a:ea typeface="宋体" panose="02010600030101010101" pitchFamily="2" charset="-122"/>
              </a:rPr>
              <a:t>课程编号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 = 6)</a:t>
            </a:r>
            <a:endParaRPr lang="en-US" altLang="zh-CN" sz="22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181991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  <a:endParaRPr lang="zh-CN" altLang="en-US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" y="-144034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4274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9145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本章小结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0850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888740" y="1656715"/>
            <a:ext cx="50336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sz="2400">
                <a:latin typeface="+mn-ea"/>
                <a:cs typeface="+mn-ea"/>
                <a:sym typeface="+mn-ea"/>
              </a:rPr>
              <a:t>创建单值嵌套查询</a:t>
            </a:r>
            <a:endParaRPr lang="zh-CN" sz="2400">
              <a:latin typeface="+mn-ea"/>
              <a:cs typeface="+mn-ea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77945" y="3293745"/>
            <a:ext cx="5040630" cy="57086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 eaLnBrk="1" hangingPunct="1">
              <a:lnSpc>
                <a:spcPct val="130000"/>
              </a:lnSpc>
            </a:pPr>
            <a:r>
              <a:rPr sz="2400">
                <a:latin typeface="+mn-ea"/>
              </a:rPr>
              <a:t>使用</a:t>
            </a:r>
            <a:r>
              <a:rPr lang="en-US" sz="2400">
                <a:latin typeface="+mn-ea"/>
              </a:rPr>
              <a:t> ANY</a:t>
            </a:r>
            <a:r>
              <a:rPr sz="2400">
                <a:latin typeface="+mn-ea"/>
              </a:rPr>
              <a:t>关键字创建子查询</a:t>
            </a:r>
            <a:endParaRPr sz="2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69660" y="5040630"/>
            <a:ext cx="33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2806700" y="1393825"/>
            <a:ext cx="379095" cy="431419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88740" y="2475230"/>
            <a:ext cx="50336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2400">
                <a:latin typeface="+mn-ea"/>
                <a:cs typeface="+mn-ea"/>
                <a:sym typeface="+mn-ea"/>
              </a:rPr>
              <a:t>使用</a:t>
            </a:r>
            <a:r>
              <a:rPr lang="en-US" sz="2400">
                <a:latin typeface="+mn-ea"/>
                <a:cs typeface="+mn-ea"/>
                <a:sym typeface="+mn-ea"/>
              </a:rPr>
              <a:t>IN</a:t>
            </a:r>
            <a:r>
              <a:rPr lang="en-US" sz="2400">
                <a:latin typeface="+mn-ea"/>
                <a:cs typeface="+mn-ea"/>
                <a:sym typeface="+mn-ea"/>
              </a:rPr>
              <a:t> </a:t>
            </a:r>
            <a:r>
              <a:rPr sz="2400">
                <a:latin typeface="+mn-ea"/>
                <a:cs typeface="+mn-ea"/>
                <a:sym typeface="+mn-ea"/>
              </a:rPr>
              <a:t>关键字创建子查询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726565" y="1586865"/>
            <a:ext cx="613410" cy="392874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eaVert"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>
                <a:ln>
                  <a:noFill/>
                </a:ln>
                <a:latin typeface="+mj-ea"/>
                <a:ea typeface="+mj-ea"/>
              </a:rPr>
              <a:t>创建嵌套查询和子查询</a:t>
            </a:r>
            <a:endParaRPr lang="zh-CN" altLang="en-US" sz="2800">
              <a:ln>
                <a:noFill/>
              </a:ln>
              <a:latin typeface="+mj-ea"/>
              <a:ea typeface="+mj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881438" y="4222750"/>
            <a:ext cx="50336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2400">
                <a:latin typeface="+mn-ea"/>
                <a:cs typeface="+mn-ea"/>
                <a:sym typeface="+mn-ea"/>
              </a:rPr>
              <a:t>使用 </a:t>
            </a:r>
            <a:r>
              <a:rPr lang="en-US" sz="2400">
                <a:latin typeface="+mn-ea"/>
                <a:cs typeface="+mn-ea"/>
                <a:sym typeface="+mn-ea"/>
              </a:rPr>
              <a:t>ALL</a:t>
            </a:r>
            <a:r>
              <a:rPr lang="en-US" sz="2400">
                <a:latin typeface="+mn-ea"/>
                <a:cs typeface="+mn-ea"/>
                <a:sym typeface="+mn-ea"/>
              </a:rPr>
              <a:t> </a:t>
            </a:r>
            <a:r>
              <a:rPr sz="2400">
                <a:latin typeface="+mn-ea"/>
                <a:cs typeface="+mn-ea"/>
                <a:sym typeface="+mn-ea"/>
              </a:rPr>
              <a:t>关键字创建子查询</a:t>
            </a:r>
            <a:endParaRPr sz="24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1438" y="5041265"/>
            <a:ext cx="5033645" cy="4603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sz="2400">
                <a:latin typeface="+mn-ea"/>
                <a:cs typeface="+mn-ea"/>
                <a:sym typeface="+mn-ea"/>
              </a:rPr>
              <a:t>使用</a:t>
            </a:r>
            <a:r>
              <a:rPr lang="en-US" sz="2400">
                <a:latin typeface="+mn-ea"/>
                <a:cs typeface="+mn-ea"/>
                <a:sym typeface="+mn-ea"/>
              </a:rPr>
              <a:t>EXISTS</a:t>
            </a:r>
            <a:r>
              <a:rPr lang="en-US" sz="2400">
                <a:latin typeface="+mn-ea"/>
                <a:cs typeface="+mn-ea"/>
                <a:sym typeface="+mn-ea"/>
              </a:rPr>
              <a:t> </a:t>
            </a:r>
            <a:r>
              <a:rPr sz="2400">
                <a:latin typeface="+mn-ea"/>
                <a:cs typeface="+mn-ea"/>
                <a:sym typeface="+mn-ea"/>
              </a:rPr>
              <a:t>关键字创建子查询</a:t>
            </a:r>
            <a:endParaRPr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8" grpId="0" bldLvl="0" animBg="1"/>
      <p:bldP spid="58" grpId="0" bldLvl="0" animBg="1"/>
      <p:bldP spid="49" grpId="0" bldLvl="0" animBg="1"/>
      <p:bldP spid="2" grpId="0" bldLvl="0" animBg="1"/>
      <p:bldP spid="51" grpId="0" bldLvl="0" animBg="1"/>
      <p:bldP spid="45" grpId="1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B0706040902060204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  <a:endParaRPr lang="zh-CN" altLang="en-US" sz="8800" kern="1000" spc="-40">
              <a:solidFill>
                <a:schemeClr val="bg1"/>
              </a:solidFill>
              <a:latin typeface="锐字锐线梦想黑简1.0" panose="02010600030101010101" pitchFamily="2" charset="-122"/>
              <a:ea typeface="锐字锐线梦想黑简1.0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  <a:endParaRPr lang="zh-CN" altLang="en-US" sz="4800" spc="-3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44034"/>
            <a:ext cx="11633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00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课堂回顾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97940" y="2064385"/>
            <a:ext cx="3235325" cy="52197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800"/>
              <a:t>创建内连接查询</a:t>
            </a:r>
            <a:endParaRPr lang="zh-CN" sz="2800"/>
          </a:p>
        </p:txBody>
      </p:sp>
      <p:sp>
        <p:nvSpPr>
          <p:cNvPr id="49" name="文本框 48"/>
          <p:cNvSpPr txBox="1"/>
          <p:nvPr/>
        </p:nvSpPr>
        <p:spPr>
          <a:xfrm>
            <a:off x="6004560" y="4657090"/>
            <a:ext cx="2990215" cy="6508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 eaLnBrk="1" hangingPunct="1">
              <a:lnSpc>
                <a:spcPct val="130000"/>
              </a:lnSpc>
            </a:pP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Right Join  </a:t>
            </a:r>
            <a:endParaRPr 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136640" y="4815840"/>
            <a:ext cx="201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8" name="左大括号 57"/>
          <p:cNvSpPr/>
          <p:nvPr/>
        </p:nvSpPr>
        <p:spPr>
          <a:xfrm>
            <a:off x="5114290" y="3268345"/>
            <a:ext cx="246380" cy="2039620"/>
          </a:xfrm>
          <a:prstGeom prst="leftBrace">
            <a:avLst/>
          </a:prstGeom>
          <a:noFill/>
          <a:ln>
            <a:solidFill>
              <a:srgbClr val="5BB1A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B1A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297940" y="4080510"/>
            <a:ext cx="3235325" cy="521970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sz="2800">
                <a:sym typeface="+mn-ea"/>
              </a:rPr>
              <a:t>创建外连接查询</a:t>
            </a:r>
            <a:endParaRPr lang="zh-CN" sz="2800">
              <a:sym typeface="+mn-ea"/>
            </a:endParaRPr>
          </a:p>
        </p:txBody>
      </p:sp>
      <p:sp>
        <p:nvSpPr>
          <p:cNvPr id="50" name="右箭头 49"/>
          <p:cNvSpPr/>
          <p:nvPr/>
        </p:nvSpPr>
        <p:spPr>
          <a:xfrm>
            <a:off x="4970145" y="2064385"/>
            <a:ext cx="637540" cy="401320"/>
          </a:xfrm>
          <a:prstGeom prst="rightArrow">
            <a:avLst/>
          </a:prstGeom>
          <a:solidFill>
            <a:srgbClr val="5BB1A3"/>
          </a:solidFill>
          <a:ln>
            <a:solidFill>
              <a:srgbClr val="5B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04560" y="1943735"/>
            <a:ext cx="2835275" cy="6508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 fontAlgn="auto">
              <a:lnSpc>
                <a:spcPct val="130000"/>
              </a:lnSpc>
            </a:pP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Inner Join </a:t>
            </a:r>
            <a:endParaRPr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004560" y="3360420"/>
            <a:ext cx="2990215" cy="650875"/>
          </a:xfrm>
          <a:prstGeom prst="rect">
            <a:avLst/>
          </a:prstGeom>
          <a:ln>
            <a:solidFill>
              <a:srgbClr val="5BB1A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 eaLnBrk="1" hangingPunct="1">
              <a:lnSpc>
                <a:spcPct val="130000"/>
              </a:lnSpc>
            </a:pPr>
            <a:r>
              <a:rPr sz="2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Left Join</a:t>
            </a:r>
            <a:endParaRPr lang="en-US" sz="2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 bldLvl="0" animBg="1"/>
      <p:bldP spid="58" grpId="0" bldLvl="0" animBg="1"/>
      <p:bldP spid="49" grpId="0" bldLvl="0" animBg="1"/>
      <p:bldP spid="46" grpId="0" bldLvl="0" animBg="1"/>
      <p:bldP spid="50" grpId="0" bldLvl="0" animBg="1"/>
      <p:bldP spid="2" grpId="0" bldLvl="0" animBg="1"/>
      <p:bldP spid="5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第四章第三节</a:t>
            </a:r>
            <a:endParaRPr lang="zh-CN" altLang="en-US" sz="4000" b="1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862539"/>
            <a:ext cx="29940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zh-CN" altLang="en-US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创建子查询</a:t>
            </a:r>
            <a:endParaRPr lang="zh-CN" altLang="en-US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TextBox 11"/>
          <p:cNvSpPr txBox="1"/>
          <p:nvPr/>
        </p:nvSpPr>
        <p:spPr>
          <a:xfrm>
            <a:off x="5184651" y="3384866"/>
            <a:ext cx="38080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本章小结和作业</a:t>
            </a:r>
            <a:endParaRPr lang="zh-CN" altLang="en-US" sz="3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30645" y="62052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 </a:t>
            </a:r>
            <a:endParaRPr lang="en-US" altLang="zh-CN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7200633" y="2879888"/>
            <a:ext cx="246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建嵌套查询</a:t>
            </a:r>
            <a:endParaRPr lang="zh-CN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r"/>
            <a:r>
              <a:rPr 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和子查询</a:t>
            </a:r>
            <a:endParaRPr lang="zh-CN" sz="3000">
              <a:solidFill>
                <a:srgbClr val="3CB1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4296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子查询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是指在一个select语句中再包含另一个select语句，外层的select语句称为外部查询，内层的select语句称为内部查询或子查询。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多数情况下，子查询出现在外部查询的where子句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</a:t>
            </a:r>
            <a:r>
              <a:rPr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having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子句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中，并与比较运算符、列表运算符IN和存在运算符EXISTS等一起构成查询条件，完成有关操作。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需注意：子查询的 SELECT语句中不能使用 order by子句， order by子句只能对最终查询结果排序。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700" y="4751070"/>
            <a:ext cx="9514205" cy="1010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eaLnBrk="1" hangingPunct="1">
              <a:lnSpc>
                <a:spcPct val="130000"/>
              </a:lnSpc>
            </a:pPr>
            <a:r>
              <a:rPr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语法格式：</a:t>
            </a:r>
            <a:endParaRPr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select 字段名表达式 from 表名 where 表达式 </a:t>
            </a:r>
            <a:r>
              <a:rPr sz="2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运算符</a:t>
            </a:r>
            <a:r>
              <a:rPr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（select 子查询）</a:t>
            </a:r>
            <a:endParaRPr lang="zh-CN" altLang="en-US" sz="2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390906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根据内外查询的依赖关系，子查询分为相关子查询和不相关子查询两类。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（1）相关子查询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果内部查询的执行依赖于外部查询，则称为相关子查询。相关子查询的执行顺序是：首先选取父查询表中的第一行记录，内部的子查询利用此行中相关的属性值进行查询，然后父查询根据子查询返回的结果判断此行是否满足查询条件。如果满足条件，则把该行放入父查询的查询结果集合中。重复执行这一过程，直到处理完父查询表中的每一行数据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8483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29495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（2）不相关子查询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果内部查询的执行不依赖于外部查询，则称为不相关子查询或嵌套子查询。不相关子查询的工作方式是：首先执行子查询，将子查询得到的结果集（不被显示出来）传递给外部查询，并作为外部查询条件的组成部分；然后执行外部查询，如果外部查询的条件成立，则显示查询结果，否则不显示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190625"/>
            <a:ext cx="9665970" cy="151066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、使用IN/NOT IN关键字的子查询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如果子查询返回的是单列多个值，可以使用IN或者NOT IN运算符进行连接，判断某个属性列值是否在子查询的结果中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972820" y="2725420"/>
            <a:ext cx="9260840" cy="1383030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78038"/>
            </a:scheme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查询</a:t>
            </a:r>
            <a:r>
              <a:rPr 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成绩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&gt;=70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的学生信息。</a:t>
            </a:r>
            <a:endParaRPr lang="zh-CN" altLang="en-US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SELECT  *   FROM 学生表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WHERE 学号 IN (SELECT 学号 FROM 成绩表 WHERE 成绩&gt;=70)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935990" y="4176395"/>
            <a:ext cx="9260840" cy="1596390"/>
          </a:xfrm>
          <a:prstGeom prst="flowChartAlternateProcess">
            <a:avLst/>
          </a:prstGeom>
          <a:solidFill>
            <a:schemeClr val="tx2">
              <a:lumMod val="20000"/>
              <a:lumOff val="80000"/>
              <a:alpha val="78038"/>
            </a:scheme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查询</a:t>
            </a:r>
            <a:r>
              <a:rPr 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平均分在</a:t>
            </a:r>
            <a:r>
              <a:rPr lang="en-US" altLang="zh-CN" sz="2000" dirty="0">
                <a:solidFill>
                  <a:srgbClr val="000066"/>
                </a:solidFill>
                <a:ea typeface="宋体" panose="02010600030101010101" pitchFamily="2" charset="-122"/>
              </a:rPr>
              <a:t>80</a:t>
            </a:r>
            <a:r>
              <a:rPr lang="zh-CN" altLang="en-US" sz="2000" dirty="0">
                <a:solidFill>
                  <a:srgbClr val="000066"/>
                </a:solidFill>
                <a:ea typeface="宋体" panose="02010600030101010101" pitchFamily="2" charset="-122"/>
              </a:rPr>
              <a:t>分及以上的学生信息。</a:t>
            </a:r>
            <a:endParaRPr lang="zh-CN" altLang="en-US"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SELECT  *   FROM 学生表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WHERE 学号 IN 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l">
              <a:lnSpc>
                <a:spcPts val="3000"/>
              </a:lnSpc>
              <a:spcBef>
                <a:spcPct val="0"/>
              </a:spcBef>
              <a:buSzTx/>
              <a:buNone/>
            </a:pPr>
            <a:r>
              <a:rPr sz="2000" dirty="0">
                <a:solidFill>
                  <a:srgbClr val="000066"/>
                </a:solidFill>
                <a:ea typeface="宋体" panose="02010600030101010101" pitchFamily="2" charset="-122"/>
              </a:rPr>
              <a:t>(SELECT 学号 FROM 成绩表 GROUP BY 学号 HAVING AVG(成绩)&gt;=80)</a:t>
            </a:r>
            <a:endParaRPr sz="20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44" grpId="0" bldLvl="0" animBg="1"/>
      <p:bldP spid="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1014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en-US" altLang="zh-CN" sz="720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6019" y="19379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20890" y="27766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创建子查询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122595" y="3157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575945" y="1099185"/>
            <a:ext cx="9984105" cy="5115560"/>
            <a:chOff x="1575" y="1775"/>
            <a:chExt cx="14769" cy="2008"/>
          </a:xfrm>
        </p:grpSpPr>
        <p:sp>
          <p:nvSpPr>
            <p:cNvPr id="45" name="圆角矩形 3"/>
            <p:cNvSpPr/>
            <p:nvPr>
              <p:custDataLst>
                <p:tags r:id="rId2"/>
              </p:custDataLst>
            </p:nvPr>
          </p:nvSpPr>
          <p:spPr>
            <a:xfrm>
              <a:off x="1775" y="1920"/>
              <a:ext cx="14569" cy="1863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3"/>
              </p:custDataLst>
            </p:nvPr>
          </p:nvSpPr>
          <p:spPr>
            <a:xfrm>
              <a:off x="1575" y="1775"/>
              <a:ext cx="14576" cy="1870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4"/>
            </p:custDataLst>
          </p:nvPr>
        </p:nvSpPr>
        <p:spPr>
          <a:xfrm>
            <a:off x="676275" y="1405890"/>
            <a:ext cx="9665970" cy="10312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、比较子查询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使用比较运算符的子查询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AutoShape 6"/>
          <p:cNvSpPr/>
          <p:nvPr/>
        </p:nvSpPr>
        <p:spPr bwMode="auto">
          <a:xfrm>
            <a:off x="4778819" y="1633671"/>
            <a:ext cx="2736850" cy="738187"/>
          </a:xfrm>
          <a:prstGeom prst="borderCallout1">
            <a:avLst>
              <a:gd name="adj1" fmla="val 110324"/>
              <a:gd name="adj2" fmla="val 95824"/>
              <a:gd name="adj3" fmla="val 110324"/>
              <a:gd name="adj4" fmla="val -71056"/>
            </a:avLst>
          </a:prstGeom>
          <a:solidFill>
            <a:srgbClr val="FFFF99">
              <a:alpha val="78038"/>
            </a:srgbClr>
          </a:solidFill>
          <a:ln w="25400" algn="ctr">
            <a:solidFill>
              <a:srgbClr val="3A4187"/>
            </a:solidFill>
            <a:miter lim="800000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使用比较运算符</a:t>
            </a:r>
            <a:endParaRPr lang="zh-CN" altLang="en-US" sz="22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200" dirty="0">
                <a:solidFill>
                  <a:srgbClr val="000066"/>
                </a:solidFill>
                <a:ea typeface="宋体" panose="02010600030101010101" pitchFamily="2" charset="-122"/>
              </a:rPr>
              <a:t>=, &gt;, &lt;, &gt;=, &lt;=, !=</a:t>
            </a:r>
            <a:r>
              <a:rPr lang="zh-CN" altLang="en-US" sz="2200" dirty="0">
                <a:solidFill>
                  <a:srgbClr val="000066"/>
                </a:solidFill>
                <a:ea typeface="宋体" panose="02010600030101010101" pitchFamily="2" charset="-122"/>
              </a:rPr>
              <a:t>） </a:t>
            </a:r>
            <a:endParaRPr lang="zh-CN" altLang="en-US" sz="22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26118" y="3167429"/>
            <a:ext cx="9582472" cy="2359859"/>
          </a:xfrm>
          <a:prstGeom prst="flowChartAlternateProcess">
            <a:avLst/>
          </a:prstGeom>
          <a:solidFill>
            <a:srgbClr val="A8C6EA">
              <a:alpha val="78038"/>
            </a:srgbClr>
          </a:solidFill>
          <a:ln w="19050" algn="ctr">
            <a:noFill/>
            <a:miter lim="800000"/>
            <a:tailEnd type="none" w="lg" len="lg"/>
          </a:ln>
          <a:effectLst/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SzPct val="110000"/>
              <a:buBlip>
                <a:blip r:embed="rId5"/>
              </a:buBlip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Blip>
                <a:blip r:embed="rId6"/>
              </a:buBlip>
              <a:defRPr sz="2800" b="1">
                <a:solidFill>
                  <a:srgbClr val="000066"/>
                </a:solidFill>
                <a:latin typeface="Arial Narrow" panose="020B0606020202030204" pitchFamily="34" charset="0"/>
                <a:ea typeface="方正姚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buBlip>
                <a:blip r:embed="rId7"/>
              </a:buBlip>
              <a:defRPr sz="2400" b="1">
                <a:solidFill>
                  <a:srgbClr val="336600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SzPct val="110000"/>
              <a:buBlip>
                <a:blip r:embed="rId8"/>
              </a:buBlip>
              <a:defRPr sz="2000" b="1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[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例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] 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查询与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“王老五”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同一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个班的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学生信息。</a:t>
            </a:r>
            <a:endParaRPr lang="zh-CN" altLang="en-US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	SELECT 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* 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 FROM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学生表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rgbClr val="000066"/>
                </a:solidFill>
                <a:ea typeface="宋体" panose="02010600030101010101" pitchFamily="2" charset="-122"/>
              </a:rPr>
              <a:t>	WHERE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班级名称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= (SELECT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班级名称 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FROM </a:t>
            </a:r>
            <a:r>
              <a:rPr lang="zh-CN" altLang="en-US" sz="2400" dirty="0">
                <a:solidFill>
                  <a:srgbClr val="000066"/>
                </a:solidFill>
                <a:ea typeface="宋体" panose="02010600030101010101" pitchFamily="2" charset="-122"/>
              </a:rPr>
              <a:t>学生表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SzTx/>
              <a:buNone/>
            </a:pP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                 	WHERE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姓名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= </a:t>
            </a:r>
            <a:r>
              <a:rPr lang="en-US" altLang="zh-CN" b="0" dirty="0" smtClean="0"/>
              <a:t>'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王老五</a:t>
            </a:r>
            <a:r>
              <a:rPr lang="en-US" altLang="zh-CN" sz="2400" b="0" dirty="0"/>
              <a:t>'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)  AND  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姓名</a:t>
            </a:r>
            <a:r>
              <a:rPr lang="en-US" altLang="zh-CN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&lt;&gt;</a:t>
            </a:r>
            <a:r>
              <a:rPr lang="en-US" altLang="zh-CN" sz="2400" b="0" dirty="0"/>
              <a:t> '</a:t>
            </a:r>
            <a:r>
              <a:rPr lang="zh-CN" altLang="en-US" sz="2400" dirty="0" smtClean="0">
                <a:solidFill>
                  <a:srgbClr val="000066"/>
                </a:solidFill>
                <a:ea typeface="宋体" panose="02010600030101010101" pitchFamily="2" charset="-122"/>
              </a:rPr>
              <a:t>王老五</a:t>
            </a:r>
            <a:r>
              <a:rPr lang="en-US" altLang="zh-CN" sz="2400" b="0" dirty="0"/>
              <a:t>'</a:t>
            </a:r>
            <a:endParaRPr lang="en-US" altLang="zh-CN" sz="24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 bldLvl="0" animBg="1"/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205,&quot;width&quot;:17010.00157480315}"/>
</p:tagLst>
</file>

<file path=ppt/tags/tag1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2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6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1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.xml><?xml version="1.0" encoding="utf-8"?>
<p:tagLst xmlns:p="http://schemas.openxmlformats.org/presentationml/2006/main">
  <p:tag name="KSO_WM_UNIT_PLACING_PICTURE_USER_VIEWPORT" val="{&quot;height&quot;:2470,&quot;width&quot;:10196}"/>
</p:tagLst>
</file>

<file path=ppt/tags/tag2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2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SLIDE_MODEL_TYPE" val="cover"/>
</p:tagLst>
</file>

<file path=ppt/tags/tag30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2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3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6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37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0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1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4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4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8.xml><?xml version="1.0" encoding="utf-8"?>
<p:tagLst xmlns:p="http://schemas.openxmlformats.org/presentationml/2006/main">
  <p:tag name="COMMONDATA" val="eyJoZGlkIjoiNjIyZDE4MTIxYmMwZjJhMWMzZmU4OTU2MTg5OGJjNGQifQ=="/>
  <p:tag name="KSO_WPP_MARK_KEY" val="da2d12d3-2d77-4c82-ba89-bf14f1cf66dc"/>
</p:tagLst>
</file>

<file path=ppt/tags/tag5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8.xml><?xml version="1.0" encoding="utf-8"?>
<p:tagLst xmlns:p="http://schemas.openxmlformats.org/presentationml/2006/main">
  <p:tag name="KSO_WM_UNIT_TEXTBOXSTYLE_GUID" val="{af0f636a-653e-455c-81a9-b893ecbc2d47}"/>
  <p:tag name="KSO_WM_UNIT_PLACING_PICTURE_USER_VIEWPORT" val="{&quot;height&quot;:7805,&quot;width&quot;:14863}"/>
</p:tagLst>
</file>

<file path=ppt/tags/tag9.xml><?xml version="1.0" encoding="utf-8"?>
<p:tagLst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2543</Words>
  <Application>WPS 演示</Application>
  <PresentationFormat>自定义</PresentationFormat>
  <Paragraphs>196</Paragraphs>
  <Slides>18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方正粗黑宋简体</vt:lpstr>
      <vt:lpstr>微软雅黑</vt:lpstr>
      <vt:lpstr>Impact</vt:lpstr>
      <vt:lpstr>思源黑体 CN Heavy</vt:lpstr>
      <vt:lpstr>黑体</vt:lpstr>
      <vt:lpstr>Segoe UI</vt:lpstr>
      <vt:lpstr>Haettenschweiler</vt:lpstr>
      <vt:lpstr>锐字锐线梦想黑简1.0</vt:lpstr>
      <vt:lpstr>Calibri</vt:lpstr>
      <vt:lpstr>Arial Unicode MS</vt:lpstr>
      <vt:lpstr>华文中宋</vt:lpstr>
      <vt:lpstr>Arial Narrow</vt:lpstr>
      <vt:lpstr>方正姚体</vt:lpstr>
      <vt:lpstr>华文细黑</vt:lpstr>
      <vt:lpstr>华文行楷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</cp:lastModifiedBy>
  <cp:revision>966</cp:revision>
  <dcterms:created xsi:type="dcterms:W3CDTF">2016-01-27T00:56:00Z</dcterms:created>
  <dcterms:modified xsi:type="dcterms:W3CDTF">2023-12-24T15:04:38Z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2052-11.8.2.11739</vt:lpwstr>
  </property>
  <property fmtid="{D5CDD505-2E9C-101B-9397-08002B2CF9AE}" pid="3" name="ICV">
    <vt:lpwstr>7D1F9FA1CB0746CE9AF801B741AEB4C5</vt:lpwstr>
  </property>
</Properties>
</file>